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8" r:id="rId1"/>
  </p:sldMasterIdLst>
  <p:sldIdLst>
    <p:sldId id="256" r:id="rId2"/>
    <p:sldId id="257" r:id="rId3"/>
    <p:sldId id="258" r:id="rId4"/>
    <p:sldId id="260" r:id="rId5"/>
    <p:sldId id="261" r:id="rId6"/>
    <p:sldId id="262" r:id="rId7"/>
    <p:sldId id="263" r:id="rId8"/>
    <p:sldId id="264" r:id="rId9"/>
    <p:sldId id="259"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111"/>
    <p:restoredTop sz="93059"/>
  </p:normalViewPr>
  <p:slideViewPr>
    <p:cSldViewPr snapToGrid="0" snapToObjects="1">
      <p:cViewPr varScale="1">
        <p:scale>
          <a:sx n="99" d="100"/>
          <a:sy n="99" d="100"/>
        </p:scale>
        <p:origin x="1160"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A51639-B2D6-4652-B8C3-1B4C224A7BAF}" type="datetimeFigureOut">
              <a:rPr lang="en-US" dirty="0"/>
              <a:t>10/17/18</a:t>
            </a:fld>
            <a:endParaRPr lang="en-US" dirty="0"/>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dirty="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dirty="0"/>
              <a:t>10/17/18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dirty="0"/>
              <a:t>10/17/18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2FF5DD9-2C52-442D-92E2-8072C0C3D7CD}" type="datetimeFigureOut">
              <a:rPr lang="en-US" dirty="0"/>
              <a:t>10/17/18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C44961B7-6B89-48AB-966F-622E2788EECC}" type="datetimeFigureOut">
              <a:rPr lang="en-US" dirty="0"/>
              <a:t>10/17/18</a:t>
            </a:fld>
            <a:endParaRPr lang="en-US" dirty="0"/>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1060"/>
            <a:ext cx="2112264" cy="228600"/>
          </a:xfrm>
        </p:spPr>
        <p:txBody>
          <a:bodyPr/>
          <a:lstStyle/>
          <a:p>
            <a:fld id="{4FAB73BC-B049-4115-A692-8D63A059BFB8}" type="slidenum">
              <a:rPr lang="en-US" dirty="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dirty="0"/>
              <a:t>10/17/18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dirty="0"/>
              <a:t>10/17/18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dirty="0"/>
              <a:t>10/17/18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dirty="0"/>
              <a:t>10/17/18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1CF131DD-A141-4471-BCF9-C6073EDD7E20}" type="datetimeFigureOut">
              <a:rPr lang="en-US" dirty="0"/>
              <a:t>10/17/18</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B334A90-EB03-42F3-8859-2C2B2724C058}" type="datetimeFigureOut">
              <a:rPr lang="en-US" dirty="0"/>
              <a:t>10/17/18</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dirty="0"/>
              <a:t>10/17/18</a:t>
            </a:fld>
            <a:endParaRPr lang="en-US" dirty="0"/>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AC1B4E-4F20-F24B-B071-722D0CC457D3}"/>
              </a:ext>
            </a:extLst>
          </p:cNvPr>
          <p:cNvSpPr>
            <a:spLocks noGrp="1"/>
          </p:cNvSpPr>
          <p:nvPr>
            <p:ph type="ctrTitle"/>
          </p:nvPr>
        </p:nvSpPr>
        <p:spPr/>
        <p:txBody>
          <a:bodyPr/>
          <a:lstStyle/>
          <a:p>
            <a:r>
              <a:rPr lang="en-US" dirty="0"/>
              <a:t>LANGUAGE VARIETIES </a:t>
            </a:r>
          </a:p>
        </p:txBody>
      </p:sp>
      <p:sp>
        <p:nvSpPr>
          <p:cNvPr id="3" name="Subtitle 2">
            <a:extLst>
              <a:ext uri="{FF2B5EF4-FFF2-40B4-BE49-F238E27FC236}">
                <a16:creationId xmlns:a16="http://schemas.microsoft.com/office/drawing/2014/main" id="{4645B286-C0F6-464B-8D40-B0C47BBD26C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8276726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A2D158-BDBF-8B49-93BA-91F49FCF70E8}"/>
              </a:ext>
            </a:extLst>
          </p:cNvPr>
          <p:cNvSpPr>
            <a:spLocks noGrp="1"/>
          </p:cNvSpPr>
          <p:nvPr>
            <p:ph type="title"/>
          </p:nvPr>
        </p:nvSpPr>
        <p:spPr/>
        <p:txBody>
          <a:bodyPr/>
          <a:lstStyle/>
          <a:p>
            <a:r>
              <a:rPr lang="en-US" dirty="0"/>
              <a:t>Register</a:t>
            </a:r>
          </a:p>
        </p:txBody>
      </p:sp>
      <p:sp>
        <p:nvSpPr>
          <p:cNvPr id="3" name="Content Placeholder 2">
            <a:extLst>
              <a:ext uri="{FF2B5EF4-FFF2-40B4-BE49-F238E27FC236}">
                <a16:creationId xmlns:a16="http://schemas.microsoft.com/office/drawing/2014/main" id="{DD3A0D74-70AE-E64F-A4FA-1633D232AFB3}"/>
              </a:ext>
            </a:extLst>
          </p:cNvPr>
          <p:cNvSpPr>
            <a:spLocks noGrp="1"/>
          </p:cNvSpPr>
          <p:nvPr>
            <p:ph idx="1"/>
          </p:nvPr>
        </p:nvSpPr>
        <p:spPr>
          <a:xfrm>
            <a:off x="1066800" y="2678806"/>
            <a:ext cx="10058400" cy="3356234"/>
          </a:xfrm>
        </p:spPr>
        <p:txBody>
          <a:bodyPr>
            <a:normAutofit/>
          </a:bodyPr>
          <a:lstStyle/>
          <a:p>
            <a:pPr marL="0" indent="0" algn="just">
              <a:buNone/>
            </a:pPr>
            <a:r>
              <a:rPr lang="en-US" sz="2400" dirty="0"/>
              <a:t>Register is also described as ‘linguistic varieties that are linked to occupation. Professions, or topic (Trudgill, 1983:100-1)</a:t>
            </a:r>
          </a:p>
        </p:txBody>
      </p:sp>
    </p:spTree>
    <p:extLst>
      <p:ext uri="{BB962C8B-B14F-4D97-AF65-F5344CB8AC3E}">
        <p14:creationId xmlns:p14="http://schemas.microsoft.com/office/powerpoint/2010/main" val="4947529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A6CB79-27CF-A145-A46F-FA29C4D4B24A}"/>
              </a:ext>
            </a:extLst>
          </p:cNvPr>
          <p:cNvSpPr>
            <a:spLocks noGrp="1"/>
          </p:cNvSpPr>
          <p:nvPr>
            <p:ph type="title"/>
          </p:nvPr>
        </p:nvSpPr>
        <p:spPr/>
        <p:txBody>
          <a:bodyPr/>
          <a:lstStyle/>
          <a:p>
            <a:r>
              <a:rPr lang="en-US" dirty="0"/>
              <a:t>Language Variety</a:t>
            </a:r>
          </a:p>
        </p:txBody>
      </p:sp>
      <p:sp>
        <p:nvSpPr>
          <p:cNvPr id="3" name="Content Placeholder 2">
            <a:extLst>
              <a:ext uri="{FF2B5EF4-FFF2-40B4-BE49-F238E27FC236}">
                <a16:creationId xmlns:a16="http://schemas.microsoft.com/office/drawing/2014/main" id="{126BC37C-9F56-C947-8364-E0C39B68C339}"/>
              </a:ext>
            </a:extLst>
          </p:cNvPr>
          <p:cNvSpPr>
            <a:spLocks noGrp="1"/>
          </p:cNvSpPr>
          <p:nvPr>
            <p:ph idx="1"/>
          </p:nvPr>
        </p:nvSpPr>
        <p:spPr>
          <a:xfrm>
            <a:off x="1066800" y="2987898"/>
            <a:ext cx="10058400" cy="3047141"/>
          </a:xfrm>
        </p:spPr>
        <p:txBody>
          <a:bodyPr>
            <a:normAutofit/>
          </a:bodyPr>
          <a:lstStyle/>
          <a:p>
            <a:pPr marL="0" indent="0" algn="just">
              <a:buNone/>
            </a:pPr>
            <a:r>
              <a:rPr lang="en-US" sz="2400" dirty="0"/>
              <a:t>Variety refers to ‘any system of linguistics expression whose use is governed by situational variable (regional, occupational, social class, </a:t>
            </a:r>
            <a:r>
              <a:rPr lang="en-US" sz="2400" dirty="0" err="1"/>
              <a:t>etc</a:t>
            </a:r>
            <a:r>
              <a:rPr lang="en-US" sz="2400" dirty="0"/>
              <a:t>) Crystal, 1980:372)</a:t>
            </a:r>
          </a:p>
        </p:txBody>
      </p:sp>
    </p:spTree>
    <p:extLst>
      <p:ext uri="{BB962C8B-B14F-4D97-AF65-F5344CB8AC3E}">
        <p14:creationId xmlns:p14="http://schemas.microsoft.com/office/powerpoint/2010/main" val="32815966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782400-833E-844F-B9AC-4D7BAA1B027C}"/>
              </a:ext>
            </a:extLst>
          </p:cNvPr>
          <p:cNvSpPr>
            <a:spLocks noGrp="1"/>
          </p:cNvSpPr>
          <p:nvPr>
            <p:ph type="title"/>
          </p:nvPr>
        </p:nvSpPr>
        <p:spPr/>
        <p:txBody>
          <a:bodyPr/>
          <a:lstStyle/>
          <a:p>
            <a:r>
              <a:rPr lang="en-US" dirty="0"/>
              <a:t>Types of Linguistic Variety </a:t>
            </a:r>
          </a:p>
        </p:txBody>
      </p:sp>
      <p:sp>
        <p:nvSpPr>
          <p:cNvPr id="3" name="Content Placeholder 2">
            <a:extLst>
              <a:ext uri="{FF2B5EF4-FFF2-40B4-BE49-F238E27FC236}">
                <a16:creationId xmlns:a16="http://schemas.microsoft.com/office/drawing/2014/main" id="{540889CF-C8E2-FB40-BE92-BE92012855DB}"/>
              </a:ext>
            </a:extLst>
          </p:cNvPr>
          <p:cNvSpPr>
            <a:spLocks noGrp="1"/>
          </p:cNvSpPr>
          <p:nvPr>
            <p:ph idx="1"/>
          </p:nvPr>
        </p:nvSpPr>
        <p:spPr/>
        <p:txBody>
          <a:bodyPr/>
          <a:lstStyle/>
          <a:p>
            <a:pPr algn="just">
              <a:buFont typeface="Wingdings" pitchFamily="2" charset="2"/>
              <a:buChar char="v"/>
            </a:pPr>
            <a:r>
              <a:rPr lang="en-US" dirty="0"/>
              <a:t> </a:t>
            </a:r>
            <a:r>
              <a:rPr lang="en-US" sz="2400" dirty="0"/>
              <a:t>User related varieties</a:t>
            </a:r>
          </a:p>
          <a:p>
            <a:pPr marL="0" indent="0" algn="just">
              <a:buNone/>
            </a:pPr>
            <a:r>
              <a:rPr lang="en-US" sz="2400" dirty="0"/>
              <a:t>It associated with particular people and often place, such as Black English and Canadian English. In this case, the term variety similar to but less likely to carry emotive and judgement implications than dialect, </a:t>
            </a:r>
          </a:p>
          <a:p>
            <a:pPr marL="0" indent="0" algn="just">
              <a:buNone/>
            </a:pPr>
            <a:endParaRPr lang="en-US" sz="2400" dirty="0"/>
          </a:p>
          <a:p>
            <a:pPr algn="just">
              <a:buFont typeface="Wingdings" pitchFamily="2" charset="2"/>
              <a:buChar char="v"/>
            </a:pPr>
            <a:r>
              <a:rPr lang="en-US" sz="2400" dirty="0"/>
              <a:t> Use related varieties </a:t>
            </a:r>
          </a:p>
          <a:p>
            <a:pPr marL="0" indent="0" algn="just">
              <a:buNone/>
            </a:pPr>
            <a:r>
              <a:rPr lang="en-US" sz="2400" dirty="0"/>
              <a:t>it associated with function, such as legal English, and Literary English</a:t>
            </a:r>
          </a:p>
        </p:txBody>
      </p:sp>
    </p:spTree>
    <p:extLst>
      <p:ext uri="{BB962C8B-B14F-4D97-AF65-F5344CB8AC3E}">
        <p14:creationId xmlns:p14="http://schemas.microsoft.com/office/powerpoint/2010/main" val="39928873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199FB6-69E0-8D43-9B68-FAAF3A73690B}"/>
              </a:ext>
            </a:extLst>
          </p:cNvPr>
          <p:cNvSpPr>
            <a:spLocks noGrp="1"/>
          </p:cNvSpPr>
          <p:nvPr>
            <p:ph type="title"/>
          </p:nvPr>
        </p:nvSpPr>
        <p:spPr/>
        <p:txBody>
          <a:bodyPr/>
          <a:lstStyle/>
          <a:p>
            <a:r>
              <a:rPr lang="en-US" dirty="0"/>
              <a:t>DIALECT</a:t>
            </a:r>
          </a:p>
        </p:txBody>
      </p:sp>
      <p:sp>
        <p:nvSpPr>
          <p:cNvPr id="3" name="Content Placeholder 2">
            <a:extLst>
              <a:ext uri="{FF2B5EF4-FFF2-40B4-BE49-F238E27FC236}">
                <a16:creationId xmlns:a16="http://schemas.microsoft.com/office/drawing/2014/main" id="{73B03581-2230-E64D-AF37-43AD1F4BA016}"/>
              </a:ext>
            </a:extLst>
          </p:cNvPr>
          <p:cNvSpPr>
            <a:spLocks noGrp="1"/>
          </p:cNvSpPr>
          <p:nvPr>
            <p:ph idx="1"/>
          </p:nvPr>
        </p:nvSpPr>
        <p:spPr>
          <a:xfrm>
            <a:off x="1066800" y="2601532"/>
            <a:ext cx="10058400" cy="3433508"/>
          </a:xfrm>
        </p:spPr>
        <p:txBody>
          <a:bodyPr>
            <a:normAutofit/>
          </a:bodyPr>
          <a:lstStyle/>
          <a:p>
            <a:pPr marL="0" indent="0" algn="just">
              <a:buNone/>
            </a:pPr>
            <a:r>
              <a:rPr lang="en-US" sz="2400" dirty="0"/>
              <a:t>Dialect refers to ‘a regional, temporal or social variety of language, differing a pronunciation, grammar, and vocabulary from the standard, which is in itself a socially favored dialect. If the variant differs only in pronunciation it is often called accent (Hartman and Stork, 1972:62) </a:t>
            </a:r>
          </a:p>
        </p:txBody>
      </p:sp>
    </p:spTree>
    <p:extLst>
      <p:ext uri="{BB962C8B-B14F-4D97-AF65-F5344CB8AC3E}">
        <p14:creationId xmlns:p14="http://schemas.microsoft.com/office/powerpoint/2010/main" val="20231941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70EE2E-1668-7148-A764-931905E8F2AF}"/>
              </a:ext>
            </a:extLst>
          </p:cNvPr>
          <p:cNvSpPr>
            <a:spLocks noGrp="1"/>
          </p:cNvSpPr>
          <p:nvPr>
            <p:ph type="title"/>
          </p:nvPr>
        </p:nvSpPr>
        <p:spPr/>
        <p:txBody>
          <a:bodyPr>
            <a:normAutofit fontScale="90000"/>
          </a:bodyPr>
          <a:lstStyle/>
          <a:p>
            <a:r>
              <a:rPr lang="en-US" dirty="0"/>
              <a:t>The Differences between Dialect and language</a:t>
            </a:r>
          </a:p>
        </p:txBody>
      </p:sp>
      <p:sp>
        <p:nvSpPr>
          <p:cNvPr id="3" name="Content Placeholder 2">
            <a:extLst>
              <a:ext uri="{FF2B5EF4-FFF2-40B4-BE49-F238E27FC236}">
                <a16:creationId xmlns:a16="http://schemas.microsoft.com/office/drawing/2014/main" id="{9EFA904A-5B1D-034A-825C-42A89CE582B0}"/>
              </a:ext>
            </a:extLst>
          </p:cNvPr>
          <p:cNvSpPr>
            <a:spLocks noGrp="1"/>
          </p:cNvSpPr>
          <p:nvPr>
            <p:ph idx="1"/>
          </p:nvPr>
        </p:nvSpPr>
        <p:spPr>
          <a:xfrm>
            <a:off x="1066800" y="2871988"/>
            <a:ext cx="10058400" cy="3163051"/>
          </a:xfrm>
        </p:spPr>
        <p:txBody>
          <a:bodyPr/>
          <a:lstStyle/>
          <a:p>
            <a:pPr algn="just">
              <a:buFont typeface="Courier New" panose="02070309020205020404" pitchFamily="49" charset="0"/>
              <a:buChar char="o"/>
            </a:pPr>
            <a:r>
              <a:rPr lang="en-US" dirty="0"/>
              <a:t> </a:t>
            </a:r>
            <a:r>
              <a:rPr lang="en-US" sz="2400" dirty="0"/>
              <a:t>dialect are subdivision of language</a:t>
            </a:r>
          </a:p>
          <a:p>
            <a:pPr algn="just">
              <a:buFont typeface="Courier New" panose="02070309020205020404" pitchFamily="49" charset="0"/>
              <a:buChar char="o"/>
            </a:pPr>
            <a:r>
              <a:rPr lang="en-US" sz="2400" dirty="0"/>
              <a:t>Different languages are mutually unintelligible</a:t>
            </a:r>
          </a:p>
          <a:p>
            <a:pPr algn="just">
              <a:buFont typeface="Courier New" panose="02070309020205020404" pitchFamily="49" charset="0"/>
              <a:buChar char="o"/>
            </a:pPr>
            <a:r>
              <a:rPr lang="en-US" sz="2400" dirty="0"/>
              <a:t>Heir historical characteristics</a:t>
            </a:r>
          </a:p>
          <a:p>
            <a:pPr algn="just">
              <a:buFont typeface="Courier New" panose="02070309020205020404" pitchFamily="49" charset="0"/>
              <a:buChar char="o"/>
            </a:pPr>
            <a:r>
              <a:rPr lang="en-US" sz="2400" dirty="0"/>
              <a:t>Their homogeneity</a:t>
            </a:r>
          </a:p>
        </p:txBody>
      </p:sp>
    </p:spTree>
    <p:extLst>
      <p:ext uri="{BB962C8B-B14F-4D97-AF65-F5344CB8AC3E}">
        <p14:creationId xmlns:p14="http://schemas.microsoft.com/office/powerpoint/2010/main" val="17726563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63146D-A42D-FE44-B9E6-7CAC6BF24E85}"/>
              </a:ext>
            </a:extLst>
          </p:cNvPr>
          <p:cNvSpPr>
            <a:spLocks noGrp="1"/>
          </p:cNvSpPr>
          <p:nvPr>
            <p:ph type="title"/>
          </p:nvPr>
        </p:nvSpPr>
        <p:spPr/>
        <p:txBody>
          <a:bodyPr/>
          <a:lstStyle/>
          <a:p>
            <a:r>
              <a:rPr lang="en-US" dirty="0"/>
              <a:t>Regional Dialect</a:t>
            </a:r>
          </a:p>
        </p:txBody>
      </p:sp>
      <p:sp>
        <p:nvSpPr>
          <p:cNvPr id="3" name="Content Placeholder 2">
            <a:extLst>
              <a:ext uri="{FF2B5EF4-FFF2-40B4-BE49-F238E27FC236}">
                <a16:creationId xmlns:a16="http://schemas.microsoft.com/office/drawing/2014/main" id="{864F5828-490D-FD43-A879-772EFA29B1D0}"/>
              </a:ext>
            </a:extLst>
          </p:cNvPr>
          <p:cNvSpPr>
            <a:spLocks noGrp="1"/>
          </p:cNvSpPr>
          <p:nvPr>
            <p:ph idx="1"/>
          </p:nvPr>
        </p:nvSpPr>
        <p:spPr>
          <a:xfrm>
            <a:off x="1066800" y="2820472"/>
            <a:ext cx="10058400" cy="3214567"/>
          </a:xfrm>
        </p:spPr>
        <p:txBody>
          <a:bodyPr/>
          <a:lstStyle/>
          <a:p>
            <a:pPr marL="0" indent="0" algn="just">
              <a:buNone/>
            </a:pPr>
            <a:r>
              <a:rPr lang="en-US" sz="2400" dirty="0"/>
              <a:t>It is has most often been concerned with gathering data, for linguistic atlases, which are collections of maps, each showing the geographical distribution of some linguistic variant at the level of phonetics, phonology, morphology, lexicon or semantics</a:t>
            </a:r>
          </a:p>
          <a:p>
            <a:pPr marL="0" indent="0">
              <a:buNone/>
            </a:pPr>
            <a:endParaRPr lang="en-US" dirty="0"/>
          </a:p>
        </p:txBody>
      </p:sp>
    </p:spTree>
    <p:extLst>
      <p:ext uri="{BB962C8B-B14F-4D97-AF65-F5344CB8AC3E}">
        <p14:creationId xmlns:p14="http://schemas.microsoft.com/office/powerpoint/2010/main" val="39954221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A2FC22-21A9-0C4C-A14A-5FF26A9FCFD6}"/>
              </a:ext>
            </a:extLst>
          </p:cNvPr>
          <p:cNvSpPr>
            <a:spLocks noGrp="1"/>
          </p:cNvSpPr>
          <p:nvPr>
            <p:ph type="title"/>
          </p:nvPr>
        </p:nvSpPr>
        <p:spPr/>
        <p:txBody>
          <a:bodyPr/>
          <a:lstStyle/>
          <a:p>
            <a:r>
              <a:rPr lang="en-US" dirty="0"/>
              <a:t>Social and modern Dialect</a:t>
            </a:r>
          </a:p>
        </p:txBody>
      </p:sp>
      <p:sp>
        <p:nvSpPr>
          <p:cNvPr id="3" name="Content Placeholder 2">
            <a:extLst>
              <a:ext uri="{FF2B5EF4-FFF2-40B4-BE49-F238E27FC236}">
                <a16:creationId xmlns:a16="http://schemas.microsoft.com/office/drawing/2014/main" id="{355474ED-D75F-BB49-A1B1-CA963953D421}"/>
              </a:ext>
            </a:extLst>
          </p:cNvPr>
          <p:cNvSpPr>
            <a:spLocks noGrp="1"/>
          </p:cNvSpPr>
          <p:nvPr>
            <p:ph idx="1"/>
          </p:nvPr>
        </p:nvSpPr>
        <p:spPr>
          <a:xfrm>
            <a:off x="1066800" y="2562896"/>
            <a:ext cx="10058400" cy="3472144"/>
          </a:xfrm>
        </p:spPr>
        <p:txBody>
          <a:bodyPr>
            <a:normAutofit/>
          </a:bodyPr>
          <a:lstStyle/>
          <a:p>
            <a:pPr marL="0" indent="0" algn="just">
              <a:buNone/>
            </a:pPr>
            <a:r>
              <a:rPr lang="en-US" sz="2400" dirty="0"/>
              <a:t>Dialect which identify where a person is in terms of a social scale are called social dialect</a:t>
            </a:r>
          </a:p>
          <a:p>
            <a:pPr marL="0" indent="0" algn="just">
              <a:buNone/>
            </a:pPr>
            <a:r>
              <a:rPr lang="en-US" sz="2400" dirty="0"/>
              <a:t>Modern dialectology consider socioeconomic status, using such indicators as occupation, income, education, age, or sex.</a:t>
            </a:r>
          </a:p>
        </p:txBody>
      </p:sp>
    </p:spTree>
    <p:extLst>
      <p:ext uri="{BB962C8B-B14F-4D97-AF65-F5344CB8AC3E}">
        <p14:creationId xmlns:p14="http://schemas.microsoft.com/office/powerpoint/2010/main" val="3178936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23B076-6496-0441-9D2A-3B29E000B533}"/>
              </a:ext>
            </a:extLst>
          </p:cNvPr>
          <p:cNvSpPr>
            <a:spLocks noGrp="1"/>
          </p:cNvSpPr>
          <p:nvPr>
            <p:ph type="title"/>
          </p:nvPr>
        </p:nvSpPr>
        <p:spPr/>
        <p:txBody>
          <a:bodyPr/>
          <a:lstStyle/>
          <a:p>
            <a:r>
              <a:rPr lang="en-US" dirty="0"/>
              <a:t>Style</a:t>
            </a:r>
          </a:p>
        </p:txBody>
      </p:sp>
      <p:sp>
        <p:nvSpPr>
          <p:cNvPr id="3" name="Content Placeholder 2">
            <a:extLst>
              <a:ext uri="{FF2B5EF4-FFF2-40B4-BE49-F238E27FC236}">
                <a16:creationId xmlns:a16="http://schemas.microsoft.com/office/drawing/2014/main" id="{848CF471-DFEC-FB4C-8456-71C50D466991}"/>
              </a:ext>
            </a:extLst>
          </p:cNvPr>
          <p:cNvSpPr>
            <a:spLocks noGrp="1"/>
          </p:cNvSpPr>
          <p:nvPr>
            <p:ph idx="1"/>
          </p:nvPr>
        </p:nvSpPr>
        <p:spPr>
          <a:xfrm>
            <a:off x="1066800" y="2871988"/>
            <a:ext cx="10058400" cy="3163051"/>
          </a:xfrm>
        </p:spPr>
        <p:txBody>
          <a:bodyPr>
            <a:normAutofit/>
          </a:bodyPr>
          <a:lstStyle/>
          <a:p>
            <a:pPr marL="0" indent="0" algn="just">
              <a:buNone/>
            </a:pPr>
            <a:r>
              <a:rPr lang="en-US" sz="2400" dirty="0"/>
              <a:t>Style is describe as ‘variation in person’s speech or writing. Style usually varies from casual to formal according to the type of situation, the person (s), addressed, the location, the topic discussion (Richards et al, 1995: 277)</a:t>
            </a:r>
          </a:p>
        </p:txBody>
      </p:sp>
    </p:spTree>
    <p:extLst>
      <p:ext uri="{BB962C8B-B14F-4D97-AF65-F5344CB8AC3E}">
        <p14:creationId xmlns:p14="http://schemas.microsoft.com/office/powerpoint/2010/main" val="7981348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99EF47-61E8-8346-AFB3-3C9068D36FC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1D29F5F-B067-D341-B4F1-3B6F6B743B33}"/>
              </a:ext>
            </a:extLst>
          </p:cNvPr>
          <p:cNvSpPr>
            <a:spLocks noGrp="1"/>
          </p:cNvSpPr>
          <p:nvPr>
            <p:ph idx="1"/>
          </p:nvPr>
        </p:nvSpPr>
        <p:spPr/>
        <p:txBody>
          <a:bodyPr/>
          <a:lstStyle/>
          <a:p>
            <a:pPr algn="just">
              <a:buFont typeface="Wingdings" pitchFamily="2" charset="2"/>
              <a:buChar char="§"/>
            </a:pPr>
            <a:r>
              <a:rPr lang="en-US" sz="2400" dirty="0"/>
              <a:t>Frozen style is the style of written prose and of social strangers</a:t>
            </a:r>
          </a:p>
          <a:p>
            <a:pPr algn="just">
              <a:buFont typeface="Wingdings" pitchFamily="2" charset="2"/>
              <a:buChar char="§"/>
            </a:pPr>
            <a:r>
              <a:rPr lang="en-US" sz="2400" dirty="0"/>
              <a:t>Formal (Deliberative) style serves primarily an information function is the style generally used in addressing a large audience.</a:t>
            </a:r>
          </a:p>
          <a:p>
            <a:pPr algn="just">
              <a:buFont typeface="Wingdings" pitchFamily="2" charset="2"/>
              <a:buChar char="§"/>
            </a:pPr>
            <a:r>
              <a:rPr lang="en-US" sz="2400" dirty="0"/>
              <a:t>Consultative style, the style of business talks and small-group discussion, does involve participation by addressee</a:t>
            </a:r>
          </a:p>
          <a:p>
            <a:pPr algn="just">
              <a:buFont typeface="Wingdings" pitchFamily="2" charset="2"/>
              <a:buChar char="§"/>
            </a:pPr>
            <a:r>
              <a:rPr lang="en-US" sz="2400" dirty="0"/>
              <a:t>Casual style is the style in which friends and ‘insider’ speak</a:t>
            </a:r>
          </a:p>
          <a:p>
            <a:pPr algn="just">
              <a:buFont typeface="Wingdings" pitchFamily="2" charset="2"/>
              <a:buChar char="§"/>
            </a:pPr>
            <a:r>
              <a:rPr lang="en-US" sz="2400" dirty="0"/>
              <a:t>Intimate style is characterized by the use of private and relatively permanent language code of the group and by extraction </a:t>
            </a:r>
          </a:p>
          <a:p>
            <a:pPr marL="0" indent="0">
              <a:buNone/>
            </a:pPr>
            <a:endParaRPr lang="en-US" dirty="0"/>
          </a:p>
        </p:txBody>
      </p:sp>
    </p:spTree>
    <p:extLst>
      <p:ext uri="{BB962C8B-B14F-4D97-AF65-F5344CB8AC3E}">
        <p14:creationId xmlns:p14="http://schemas.microsoft.com/office/powerpoint/2010/main" val="169598840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138</TotalTime>
  <Words>417</Words>
  <Application>Microsoft Macintosh PowerPoint</Application>
  <PresentationFormat>Widescreen</PresentationFormat>
  <Paragraphs>30</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Century Gothic</vt:lpstr>
      <vt:lpstr>Courier New</vt:lpstr>
      <vt:lpstr>Garamond</vt:lpstr>
      <vt:lpstr>Wingdings</vt:lpstr>
      <vt:lpstr>Savon</vt:lpstr>
      <vt:lpstr>LANGUAGE VARIETIES </vt:lpstr>
      <vt:lpstr>Language Variety</vt:lpstr>
      <vt:lpstr>Types of Linguistic Variety </vt:lpstr>
      <vt:lpstr>DIALECT</vt:lpstr>
      <vt:lpstr>The Differences between Dialect and language</vt:lpstr>
      <vt:lpstr>Regional Dialect</vt:lpstr>
      <vt:lpstr>Social and modern Dialect</vt:lpstr>
      <vt:lpstr>Style</vt:lpstr>
      <vt:lpstr>PowerPoint Presentation</vt:lpstr>
      <vt:lpstr>Register</vt:lpstr>
    </vt:vector>
  </TitlesOfParts>
  <Company/>
  <LinksUpToDate>false</LinksUpToDate>
  <SharedDoc>false</SharedDoc>
  <HyperlinksChanged>false</HyperlinksChanged>
  <AppVersion>16.0015</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LANGUAGE </dc:title>
  <dc:creator>Microsoft Office User</dc:creator>
  <cp:lastModifiedBy>Microsoft Office User</cp:lastModifiedBy>
  <cp:revision>6</cp:revision>
  <dcterms:created xsi:type="dcterms:W3CDTF">2018-10-17T01:22:26Z</dcterms:created>
  <dcterms:modified xsi:type="dcterms:W3CDTF">2018-10-17T03:40:47Z</dcterms:modified>
</cp:coreProperties>
</file>