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7" r:id="rId2"/>
    <p:sldId id="319" r:id="rId3"/>
    <p:sldId id="258" r:id="rId4"/>
    <p:sldId id="287" r:id="rId5"/>
    <p:sldId id="288" r:id="rId6"/>
    <p:sldId id="285" r:id="rId7"/>
    <p:sldId id="289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16996-0383-481C-9E84-B33BE8A0C63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7115E-4952-4F47-AB08-4501FE11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1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63CCB-ECAB-43CE-A56F-3559CF1D4F2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6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06617-2C25-4D54-A93D-4CA3AE1229F7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1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63C85-0280-4166-8FE0-8F223B909FBA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1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4597F-3CAD-4C8B-96E8-27948AD11CDE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0E3A7-6531-48BB-BC2F-4588858417A8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5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0BB15-986B-4757-8D11-EE1E7761784E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14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85F62-D5C9-42FA-9F33-88D5DA20D1A1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7115E-4952-4F47-AB08-4501FE1118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9CEE0-3CA8-4EE8-A45C-F857B8C2210F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7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26F5A-3EA4-43AF-A2B9-2B4905C4F208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7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8900" y="152400"/>
            <a:ext cx="410845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9750" y="152400"/>
            <a:ext cx="410845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9750" y="3238500"/>
            <a:ext cx="410845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34D7-1E0F-4F3A-A163-9E8EED73B528}" type="datetime8">
              <a:rPr lang="id-ID"/>
              <a:pPr>
                <a:defRPr/>
              </a:pPr>
              <a:t>08/09/2016 13:31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8669D-2D1C-4BF6-8A3C-5D4260A72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67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8900" y="152400"/>
            <a:ext cx="410845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9750" y="152400"/>
            <a:ext cx="410845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FCDBE-F9B3-4A0C-861D-AD1641C4C549}" type="datetime8">
              <a:rPr lang="id-ID"/>
              <a:pPr>
                <a:defRPr/>
              </a:pPr>
              <a:t>08/09/2016 13:31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65EA9-7F14-43D6-9551-B10CC1E0F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157E53-2654-4B0C-BA59-0776D1D642B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1E1B19-D412-4CF5-954E-08EF9A3BE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chandramathitb0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jpe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6.wmf"/><Relationship Id="rId10" Type="http://schemas.openxmlformats.org/officeDocument/2006/relationships/image" Target="../media/image22.jpeg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0.wmf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9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694237"/>
            <a:ext cx="7901018" cy="182509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ALJABAR LINEAR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dirty="0" smtClean="0"/>
              <a:t>4351622518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1702" y="3212976"/>
            <a:ext cx="7942745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Chandra Novtiar </a:t>
            </a:r>
            <a:r>
              <a:rPr lang="en-US" sz="3200" dirty="0" err="1" smtClean="0">
                <a:solidFill>
                  <a:schemeClr val="bg1"/>
                </a:solidFill>
              </a:rPr>
              <a:t>S.Si</a:t>
            </a:r>
            <a:r>
              <a:rPr lang="en-US" sz="3200" dirty="0" smtClean="0">
                <a:solidFill>
                  <a:schemeClr val="bg1"/>
                </a:solidFill>
              </a:rPr>
              <a:t>., </a:t>
            </a:r>
            <a:r>
              <a:rPr lang="en-US" sz="3200" dirty="0" err="1" smtClean="0">
                <a:solidFill>
                  <a:schemeClr val="bg1"/>
                </a:solidFill>
              </a:rPr>
              <a:t>M.Si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id-ID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chandramathitb07@gmail.com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085794801125</a:t>
            </a:r>
          </a:p>
          <a:p>
            <a:endParaRPr lang="id-ID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1972195" cy="197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68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334" y="797112"/>
            <a:ext cx="888514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Char char="ü"/>
            </a:pPr>
            <a:r>
              <a:rPr lang="en-US" b="1" i="1" dirty="0" smtClean="0"/>
              <a:t>	</a:t>
            </a:r>
            <a:r>
              <a:rPr lang="en-US" b="1" i="1" dirty="0" err="1" smtClean="0">
                <a:latin typeface="Bookman Old Style" pitchFamily="18" charset="0"/>
              </a:rPr>
              <a:t>Transpos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 smtClean="0">
                <a:latin typeface="Bookman Old Style" pitchFamily="18" charset="0"/>
              </a:rPr>
              <a:t>Matriks</a:t>
            </a:r>
            <a:endParaRPr lang="en-US" b="1" i="1" dirty="0" smtClean="0">
              <a:latin typeface="Bookman Old Style" pitchFamily="18" charset="0"/>
            </a:endParaRPr>
          </a:p>
          <a:p>
            <a:r>
              <a:rPr lang="en-US" b="1" i="1" dirty="0">
                <a:sym typeface="Wingdings" pitchFamily="2" charset="2"/>
              </a:rPr>
              <a:t>	</a:t>
            </a:r>
            <a:r>
              <a:rPr lang="en-US" dirty="0" err="1" smtClean="0">
                <a:latin typeface="+mj-lt"/>
              </a:rPr>
              <a:t>Matriks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diperoleh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menukar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baris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matriks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menjadi</a:t>
            </a:r>
            <a:r>
              <a:rPr lang="en-US" dirty="0" smtClean="0">
                <a:latin typeface="+mj-lt"/>
              </a:rPr>
              <a:t>  </a:t>
            </a:r>
            <a:r>
              <a:rPr lang="en-US" dirty="0" err="1" smtClean="0">
                <a:latin typeface="+mj-lt"/>
              </a:rPr>
              <a:t>kolom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seletak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	</a:t>
            </a:r>
            <a:r>
              <a:rPr lang="en-US" dirty="0" err="1" smtClean="0">
                <a:latin typeface="+mj-lt"/>
              </a:rPr>
              <a:t>sebaliknya</a:t>
            </a:r>
            <a:r>
              <a:rPr lang="en-US" dirty="0" smtClean="0">
                <a:latin typeface="+mj-lt"/>
              </a:rPr>
              <a:t>.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Notasi</a:t>
            </a:r>
            <a:r>
              <a:rPr lang="en-US" dirty="0" smtClean="0">
                <a:latin typeface="+mj-lt"/>
              </a:rPr>
              <a:t> A</a:t>
            </a:r>
            <a:r>
              <a:rPr lang="en-US" baseline="30000" dirty="0" smtClean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hasil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transpos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matriks</a:t>
            </a:r>
            <a:r>
              <a:rPr lang="en-US" dirty="0" smtClean="0">
                <a:latin typeface="+mj-lt"/>
              </a:rPr>
              <a:t> A)</a:t>
            </a:r>
          </a:p>
          <a:p>
            <a:r>
              <a:rPr lang="en-US" b="1" dirty="0" smtClean="0">
                <a:latin typeface="Bookman Old Style" pitchFamily="18" charset="0"/>
              </a:rPr>
              <a:t>	</a:t>
            </a:r>
            <a:r>
              <a:rPr lang="en-US" b="1" dirty="0" err="1" smtClean="0">
                <a:latin typeface="+mj-lt"/>
              </a:rPr>
              <a:t>Contoh</a:t>
            </a:r>
            <a:r>
              <a:rPr lang="en-US" b="1" dirty="0" smtClean="0">
                <a:latin typeface="+mj-lt"/>
              </a:rPr>
              <a:t> :</a:t>
            </a:r>
          </a:p>
          <a:p>
            <a:endParaRPr lang="en-US" sz="100" b="1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			</a:t>
            </a:r>
          </a:p>
          <a:p>
            <a:r>
              <a:rPr lang="en-US" b="1" dirty="0" smtClean="0">
                <a:latin typeface="Bookman Old Style" pitchFamily="18" charset="0"/>
              </a:rPr>
              <a:t>				    </a:t>
            </a:r>
            <a:r>
              <a:rPr lang="en-US" sz="2000" dirty="0" smtClean="0">
                <a:latin typeface="Bookman Old Style" pitchFamily="18" charset="0"/>
              </a:rPr>
              <a:t>    </a:t>
            </a:r>
          </a:p>
          <a:p>
            <a:r>
              <a:rPr lang="en-US" sz="2000" dirty="0">
                <a:latin typeface="Bookman Old Style" pitchFamily="18" charset="0"/>
              </a:rPr>
              <a:t>	</a:t>
            </a:r>
            <a:r>
              <a:rPr lang="en-US" sz="2000" dirty="0" smtClean="0">
                <a:latin typeface="Bookman Old Style" pitchFamily="18" charset="0"/>
              </a:rPr>
              <a:t>				</a:t>
            </a:r>
            <a:r>
              <a:rPr lang="en-US" sz="2000" dirty="0" err="1" smtClean="0">
                <a:latin typeface="Bookman Old Style" pitchFamily="18" charset="0"/>
              </a:rPr>
              <a:t>maka</a:t>
            </a:r>
            <a:endParaRPr lang="en-US" b="1" dirty="0" smtClean="0"/>
          </a:p>
          <a:p>
            <a:pPr marL="609600" indent="-609600" algn="just"/>
            <a:endParaRPr lang="en-US" dirty="0" smtClean="0">
              <a:latin typeface="Bookman Old Style" pitchFamily="18" charset="0"/>
            </a:endParaRPr>
          </a:p>
          <a:p>
            <a:r>
              <a:rPr lang="en-US" sz="2000" dirty="0" smtClean="0">
                <a:latin typeface="Bookman Old Style" pitchFamily="18" charset="0"/>
              </a:rPr>
              <a:t> 	</a:t>
            </a:r>
          </a:p>
          <a:p>
            <a:r>
              <a:rPr lang="en-US" sz="2000" dirty="0" smtClean="0">
                <a:latin typeface="Bookman Old Style" pitchFamily="18" charset="0"/>
              </a:rPr>
              <a:t>	</a:t>
            </a:r>
            <a:r>
              <a:rPr lang="en-US" sz="2000" dirty="0" err="1" smtClean="0">
                <a:latin typeface="+mj-lt"/>
              </a:rPr>
              <a:t>Jika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matriks</a:t>
            </a:r>
            <a:r>
              <a:rPr lang="en-US" sz="2000" dirty="0" smtClean="0">
                <a:latin typeface="+mj-lt"/>
              </a:rPr>
              <a:t> A = A</a:t>
            </a:r>
            <a:r>
              <a:rPr lang="en-US" sz="2000" baseline="30000" dirty="0" smtClean="0">
                <a:latin typeface="+mj-lt"/>
              </a:rPr>
              <a:t>T  </a:t>
            </a:r>
            <a:r>
              <a:rPr lang="en-US" sz="2000" dirty="0" err="1" smtClean="0">
                <a:latin typeface="+mj-lt"/>
              </a:rPr>
              <a:t>maka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matriks</a:t>
            </a:r>
            <a:r>
              <a:rPr lang="en-US" sz="2000" dirty="0" smtClean="0">
                <a:latin typeface="+mj-lt"/>
              </a:rPr>
              <a:t> A </a:t>
            </a:r>
            <a:r>
              <a:rPr lang="en-US" sz="2000" dirty="0" err="1" smtClean="0">
                <a:latin typeface="+mj-lt"/>
              </a:rPr>
              <a:t>dinamakan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matriks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err="1" smtClean="0">
                <a:latin typeface="+mj-lt"/>
              </a:rPr>
              <a:t>simetri</a:t>
            </a:r>
            <a:r>
              <a:rPr lang="en-US" sz="2000" dirty="0" smtClean="0">
                <a:latin typeface="+mj-lt"/>
              </a:rPr>
              <a:t>.</a:t>
            </a:r>
          </a:p>
          <a:p>
            <a:r>
              <a:rPr lang="en-US" sz="2000" b="1" dirty="0" smtClean="0">
                <a:latin typeface="Bookman Old Style" pitchFamily="18" charset="0"/>
              </a:rPr>
              <a:t>	</a:t>
            </a:r>
            <a:r>
              <a:rPr lang="en-US" sz="2000" b="1" dirty="0" err="1" smtClean="0">
                <a:latin typeface="+mj-lt"/>
              </a:rPr>
              <a:t>Contoh</a:t>
            </a:r>
            <a:r>
              <a:rPr lang="en-US" sz="2000" b="1" dirty="0" smtClean="0">
                <a:latin typeface="+mj-lt"/>
              </a:rPr>
              <a:t> </a:t>
            </a:r>
          </a:p>
          <a:p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                   </a:t>
            </a:r>
            <a:r>
              <a:rPr lang="en-US" sz="2000" dirty="0" smtClean="0">
                <a:latin typeface="Bookman Old Style" pitchFamily="18" charset="0"/>
              </a:rPr>
              <a:t>                           </a:t>
            </a:r>
          </a:p>
          <a:p>
            <a:r>
              <a:rPr lang="en-US" sz="2000" dirty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                                                </a:t>
            </a:r>
            <a:r>
              <a:rPr lang="en-US" sz="2000" dirty="0" err="1" smtClean="0">
                <a:latin typeface="Bookman Old Style" pitchFamily="18" charset="0"/>
              </a:rPr>
              <a:t>maka</a:t>
            </a:r>
            <a:r>
              <a:rPr lang="en-US" sz="2000" dirty="0" smtClean="0">
                <a:latin typeface="Bookman Old Style" pitchFamily="18" charset="0"/>
              </a:rPr>
              <a:t>    </a:t>
            </a:r>
            <a:endParaRPr lang="en-US" sz="2000" b="1" dirty="0">
              <a:latin typeface="Bookman Old Style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16218"/>
              </p:ext>
            </p:extLst>
          </p:nvPr>
        </p:nvGraphicFramePr>
        <p:xfrm>
          <a:off x="2185614" y="2365306"/>
          <a:ext cx="20478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3" imgW="977900" imgH="711200" progId="Equation.3">
                  <p:embed/>
                </p:oleObj>
              </mc:Choice>
              <mc:Fallback>
                <p:oleObj name="Equation" r:id="rId3" imgW="977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614" y="2365306"/>
                        <a:ext cx="20478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79598"/>
              </p:ext>
            </p:extLst>
          </p:nvPr>
        </p:nvGraphicFramePr>
        <p:xfrm>
          <a:off x="5600733" y="2666373"/>
          <a:ext cx="291306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Equation" r:id="rId5" imgW="1307880" imgH="457200" progId="Equation.DSMT4">
                  <p:embed/>
                </p:oleObj>
              </mc:Choice>
              <mc:Fallback>
                <p:oleObj name="Equation" r:id="rId5" imgW="13078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33" y="2666373"/>
                        <a:ext cx="291306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8985512"/>
              </p:ext>
            </p:extLst>
          </p:nvPr>
        </p:nvGraphicFramePr>
        <p:xfrm>
          <a:off x="2411760" y="4556489"/>
          <a:ext cx="15636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Equation" r:id="rId7" imgW="685800" imgH="431800" progId="Equation.3">
                  <p:embed/>
                </p:oleObj>
              </mc:Choice>
              <mc:Fallback>
                <p:oleObj name="Equation" r:id="rId7" imgW="685800" imgH="4318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56489"/>
                        <a:ext cx="15636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0981189"/>
              </p:ext>
            </p:extLst>
          </p:nvPr>
        </p:nvGraphicFramePr>
        <p:xfrm>
          <a:off x="4970055" y="4490298"/>
          <a:ext cx="1852613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Equation" r:id="rId9" imgW="812520" imgH="457200" progId="Equation.DSMT4">
                  <p:embed/>
                </p:oleObj>
              </mc:Choice>
              <mc:Fallback>
                <p:oleObj name="Equation" r:id="rId9" imgW="812520" imgH="457200" progId="Equation.DSMT4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055" y="4490298"/>
                        <a:ext cx="1852613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59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33590" y="980728"/>
            <a:ext cx="64770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Sifat-sifat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transpos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matriks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: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((A)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= 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(A + B)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= A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+ B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(A - B)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= A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- B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(kA)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=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kA</a:t>
            </a:r>
            <a:r>
              <a:rPr kumimoji="0" lang="en-US" sz="2600" b="0" i="0" u="none" strike="noStrike" kern="0" cap="none" spc="0" normalizeH="0" baseline="30000" noProof="0" dirty="0" err="1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k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merupakan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skalar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(AB)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= B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</a:t>
            </a:r>
            <a:r>
              <a:rPr kumimoji="0" lang="en-US" sz="2600" b="0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0551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40" y="257471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3. OPERASI-OPERASI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MATRIKS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520" y="11668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Penjumlahan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Matriks</a:t>
            </a:r>
            <a:endParaRPr lang="en-US" sz="2400" dirty="0" smtClean="0">
              <a:latin typeface="Bookman Old Style" pitchFamily="18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Perkalian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Matriks</a:t>
            </a:r>
            <a:endParaRPr lang="en-US" sz="2400" dirty="0" smtClean="0">
              <a:latin typeface="Bookman Old Style" pitchFamily="18" charset="0"/>
            </a:endParaRP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 dirty="0" err="1" smtClean="0">
                <a:latin typeface="Bookman Old Style" pitchFamily="18" charset="0"/>
              </a:rPr>
              <a:t>Perkalian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skalar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matriks</a:t>
            </a:r>
            <a:endParaRPr lang="en-US" sz="2400" dirty="0" smtClean="0">
              <a:latin typeface="Bookman Old Style" pitchFamily="18" charset="0"/>
            </a:endParaRP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 dirty="0" err="1" smtClean="0">
                <a:latin typeface="Bookman Old Style" pitchFamily="18" charset="0"/>
              </a:rPr>
              <a:t>Perkalian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matriks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matriks</a:t>
            </a:r>
            <a:endParaRPr lang="en-US" sz="2400" dirty="0" smtClean="0">
              <a:latin typeface="Bookman Old Style" pitchFamily="18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Operasi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Elementer</a:t>
            </a:r>
            <a:r>
              <a:rPr lang="en-US" sz="2400" dirty="0" smtClean="0">
                <a:latin typeface="Bookman Old Style" pitchFamily="18" charset="0"/>
              </a:rPr>
              <a:t> (OBE)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1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40" y="257471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PENJUMLAHAN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MATRIKS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520" y="1166843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Syarat</a:t>
            </a:r>
            <a:r>
              <a:rPr lang="en-US" dirty="0" smtClean="0"/>
              <a:t> : </a:t>
            </a:r>
            <a:r>
              <a:rPr lang="en-US" dirty="0" err="1" smtClean="0"/>
              <a:t>Ukuran</a:t>
            </a:r>
            <a:r>
              <a:rPr lang="en-US" dirty="0" smtClean="0"/>
              <a:t> (</a:t>
            </a:r>
            <a:r>
              <a:rPr lang="en-US" dirty="0" err="1" smtClean="0"/>
              <a:t>ordo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a.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10003"/>
              </p:ext>
            </p:extLst>
          </p:nvPr>
        </p:nvGraphicFramePr>
        <p:xfrm>
          <a:off x="995440" y="2524721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" name="Equation" r:id="rId4" imgW="698500" imgH="457200" progId="Equation.3">
                  <p:embed/>
                </p:oleObj>
              </mc:Choice>
              <mc:Fallback>
                <p:oleObj name="Equation" r:id="rId4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440" y="2524721"/>
                        <a:ext cx="1447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90049"/>
              </p:ext>
            </p:extLst>
          </p:nvPr>
        </p:nvGraphicFramePr>
        <p:xfrm>
          <a:off x="2824240" y="2505671"/>
          <a:ext cx="1295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" name="Equation" r:id="rId6" imgW="609600" imgH="457200" progId="Equation.3">
                  <p:embed/>
                </p:oleObj>
              </mc:Choice>
              <mc:Fallback>
                <p:oleObj name="Equation" r:id="rId6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240" y="2505671"/>
                        <a:ext cx="1295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173382"/>
              </p:ext>
            </p:extLst>
          </p:nvPr>
        </p:nvGraphicFramePr>
        <p:xfrm>
          <a:off x="4348240" y="2486621"/>
          <a:ext cx="231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8" imgW="1143000" imgH="457200" progId="Equation.3">
                  <p:embed/>
                </p:oleObj>
              </mc:Choice>
              <mc:Fallback>
                <p:oleObj name="Equation" r:id="rId8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240" y="2486621"/>
                        <a:ext cx="2311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458224"/>
              </p:ext>
            </p:extLst>
          </p:nvPr>
        </p:nvGraphicFramePr>
        <p:xfrm>
          <a:off x="1062115" y="4093171"/>
          <a:ext cx="1381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10" imgW="698500" imgH="457200" progId="Equation.3">
                  <p:embed/>
                </p:oleObj>
              </mc:Choice>
              <mc:Fallback>
                <p:oleObj name="Equation" r:id="rId10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115" y="4093171"/>
                        <a:ext cx="13811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538047"/>
              </p:ext>
            </p:extLst>
          </p:nvPr>
        </p:nvGraphicFramePr>
        <p:xfrm>
          <a:off x="2776615" y="4066184"/>
          <a:ext cx="1343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12" imgW="660400" imgH="457200" progId="Equation.3">
                  <p:embed/>
                </p:oleObj>
              </mc:Choice>
              <mc:Fallback>
                <p:oleObj name="Equation" r:id="rId12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615" y="4066184"/>
                        <a:ext cx="13430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99174"/>
              </p:ext>
            </p:extLst>
          </p:nvPr>
        </p:nvGraphicFramePr>
        <p:xfrm>
          <a:off x="4348240" y="3991571"/>
          <a:ext cx="18240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14" imgW="812520" imgH="457200" progId="Equation.3">
                  <p:embed/>
                </p:oleObj>
              </mc:Choice>
              <mc:Fallback>
                <p:oleObj name="Equation" r:id="rId14" imgW="812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240" y="3991571"/>
                        <a:ext cx="182403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6" descr="Water droplets"/>
          <p:cNvSpPr txBox="1">
            <a:spLocks noChangeArrowheads="1"/>
          </p:cNvSpPr>
          <p:nvPr/>
        </p:nvSpPr>
        <p:spPr bwMode="auto">
          <a:xfrm>
            <a:off x="4881640" y="4512271"/>
            <a:ext cx="533400" cy="457200"/>
          </a:xfrm>
          <a:prstGeom prst="rect">
            <a:avLst/>
          </a:prstGeom>
          <a:blipFill dpi="0" rotWithShape="1">
            <a:blip r:embed="rId16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5" name="Text Box 17" descr="Water droplets"/>
          <p:cNvSpPr txBox="1">
            <a:spLocks noChangeArrowheads="1"/>
          </p:cNvSpPr>
          <p:nvPr/>
        </p:nvSpPr>
        <p:spPr bwMode="auto">
          <a:xfrm>
            <a:off x="4941965" y="4089996"/>
            <a:ext cx="304800" cy="457200"/>
          </a:xfrm>
          <a:prstGeom prst="rect">
            <a:avLst/>
          </a:prstGeom>
          <a:blipFill dpi="0" rotWithShape="1">
            <a:blip r:embed="rId16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" name="Text Box 18" descr="Water droplets"/>
          <p:cNvSpPr txBox="1">
            <a:spLocks noChangeArrowheads="1"/>
          </p:cNvSpPr>
          <p:nvPr/>
        </p:nvSpPr>
        <p:spPr bwMode="auto">
          <a:xfrm>
            <a:off x="5656340" y="4086821"/>
            <a:ext cx="304800" cy="457200"/>
          </a:xfrm>
          <a:prstGeom prst="rect">
            <a:avLst/>
          </a:prstGeom>
          <a:blipFill dpi="0" rotWithShape="1">
            <a:blip r:embed="rId16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7" name="Text Box 19" descr="Water droplets"/>
          <p:cNvSpPr txBox="1">
            <a:spLocks noChangeArrowheads="1"/>
          </p:cNvSpPr>
          <p:nvPr/>
        </p:nvSpPr>
        <p:spPr bwMode="auto">
          <a:xfrm>
            <a:off x="5503940" y="4467821"/>
            <a:ext cx="488950" cy="457200"/>
          </a:xfrm>
          <a:prstGeom prst="rect">
            <a:avLst/>
          </a:prstGeom>
          <a:blipFill dpi="0" rotWithShape="1">
            <a:blip r:embed="rId16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4003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40" y="257471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PERKALIAN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MATRIKS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323528" y="828971"/>
            <a:ext cx="8115300" cy="492328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dirty="0" err="1" smtClean="0">
                <a:latin typeface="Bookman Old Style" pitchFamily="18" charset="0"/>
              </a:rPr>
              <a:t>Perkalian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Skalar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dengan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Matriks</a:t>
            </a:r>
            <a:endParaRPr lang="en-US" sz="2400" b="1" dirty="0" smtClean="0">
              <a:latin typeface="Bookman Old Style" pitchFamily="18" charset="0"/>
            </a:endParaRPr>
          </a:p>
          <a:p>
            <a:pPr marL="361950">
              <a:lnSpc>
                <a:spcPct val="80000"/>
              </a:lnSpc>
              <a:buFontTx/>
              <a:buNone/>
            </a:pPr>
            <a:r>
              <a:rPr lang="en-US" sz="2200" b="1" dirty="0" err="1" smtClean="0">
                <a:latin typeface="Bookman Old Style" pitchFamily="18" charset="0"/>
              </a:rPr>
              <a:t>Contoh</a:t>
            </a:r>
            <a:r>
              <a:rPr lang="en-US" sz="2200" b="1" dirty="0" smtClean="0">
                <a:latin typeface="Bookman Old Style" pitchFamily="18" charset="0"/>
              </a:rPr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b="1" dirty="0" smtClean="0">
              <a:latin typeface="Bookman Old Style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Bookman Old Style" pitchFamily="18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400" b="1" dirty="0" err="1" smtClean="0">
                <a:latin typeface="Bookman Old Style" pitchFamily="18" charset="0"/>
              </a:rPr>
              <a:t>Perkalian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Matriks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dengan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Matriks</a:t>
            </a:r>
            <a:endParaRPr lang="en-US" sz="2400" b="1" dirty="0" smtClean="0">
              <a:latin typeface="Bookman Old Style" pitchFamily="18" charset="0"/>
            </a:endParaRPr>
          </a:p>
          <a:p>
            <a:pPr indent="361950">
              <a:lnSpc>
                <a:spcPct val="80000"/>
              </a:lnSpc>
              <a:buFontTx/>
              <a:buNone/>
            </a:pPr>
            <a:r>
              <a:rPr lang="en-US" sz="2200" b="1" dirty="0" err="1" smtClean="0">
                <a:latin typeface="Bookman Old Style" pitchFamily="18" charset="0"/>
              </a:rPr>
              <a:t>Misalkan</a:t>
            </a:r>
            <a:r>
              <a:rPr lang="en-US" sz="2200" b="1" dirty="0" smtClean="0">
                <a:latin typeface="Bookman Old Style" pitchFamily="18" charset="0"/>
              </a:rPr>
              <a:t> A </a:t>
            </a:r>
            <a:r>
              <a:rPr lang="en-US" sz="2200" b="1" dirty="0" err="1" smtClean="0">
                <a:latin typeface="Bookman Old Style" pitchFamily="18" charset="0"/>
              </a:rPr>
              <a:t>berordo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  <a:r>
              <a:rPr lang="en-US" sz="2200" b="1" i="1" dirty="0" err="1" smtClean="0">
                <a:latin typeface="Bookman Old Style" pitchFamily="18" charset="0"/>
              </a:rPr>
              <a:t>p</a:t>
            </a:r>
            <a:r>
              <a:rPr lang="en-US" sz="2200" b="1" dirty="0" err="1" smtClean="0">
                <a:latin typeface="Bookman Old Style" pitchFamily="18" charset="0"/>
              </a:rPr>
              <a:t>x</a:t>
            </a:r>
            <a:r>
              <a:rPr lang="en-US" sz="2200" b="1" i="1" dirty="0" err="1" smtClean="0">
                <a:latin typeface="Bookman Old Style" pitchFamily="18" charset="0"/>
              </a:rPr>
              <a:t>q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  <a:r>
              <a:rPr lang="en-US" sz="2200" b="1" dirty="0" err="1" smtClean="0">
                <a:latin typeface="Bookman Old Style" pitchFamily="18" charset="0"/>
              </a:rPr>
              <a:t>dan</a:t>
            </a:r>
            <a:r>
              <a:rPr lang="en-US" sz="2200" b="1" dirty="0" smtClean="0">
                <a:latin typeface="Bookman Old Style" pitchFamily="18" charset="0"/>
              </a:rPr>
              <a:t> B </a:t>
            </a:r>
            <a:r>
              <a:rPr lang="en-US" sz="2200" b="1" dirty="0" err="1" smtClean="0">
                <a:latin typeface="Bookman Old Style" pitchFamily="18" charset="0"/>
              </a:rPr>
              <a:t>berordo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  <a:r>
              <a:rPr lang="en-US" sz="2200" b="1" i="1" dirty="0" err="1" smtClean="0">
                <a:latin typeface="Bookman Old Style" pitchFamily="18" charset="0"/>
              </a:rPr>
              <a:t>m</a:t>
            </a:r>
            <a:r>
              <a:rPr lang="en-US" sz="2200" b="1" dirty="0" err="1" smtClean="0">
                <a:latin typeface="Bookman Old Style" pitchFamily="18" charset="0"/>
              </a:rPr>
              <a:t>x</a:t>
            </a:r>
            <a:r>
              <a:rPr lang="en-US" sz="2200" b="1" i="1" dirty="0" err="1" smtClean="0">
                <a:latin typeface="Bookman Old Style" pitchFamily="18" charset="0"/>
              </a:rPr>
              <a:t>n</a:t>
            </a:r>
            <a:endParaRPr lang="en-US" sz="2200" b="1" i="1" dirty="0" smtClean="0">
              <a:latin typeface="Bookman Old Style" pitchFamily="18" charset="0"/>
            </a:endParaRPr>
          </a:p>
          <a:p>
            <a:pPr indent="361950">
              <a:lnSpc>
                <a:spcPct val="80000"/>
              </a:lnSpc>
              <a:buFontTx/>
              <a:buNone/>
            </a:pPr>
            <a:r>
              <a:rPr lang="en-US" sz="2200" b="1" dirty="0" err="1" smtClean="0">
                <a:latin typeface="Bookman Old Style" pitchFamily="18" charset="0"/>
              </a:rPr>
              <a:t>Syarat</a:t>
            </a:r>
            <a:r>
              <a:rPr lang="en-US" sz="2200" b="1" dirty="0" smtClean="0">
                <a:latin typeface="Bookman Old Style" pitchFamily="18" charset="0"/>
              </a:rPr>
              <a:t> : 	A X B 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haruslah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q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= </a:t>
            </a: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hasil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perkalian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AB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berordo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Bookman Old Style" pitchFamily="18" charset="0"/>
                <a:sym typeface="Wingdings" pitchFamily="2" charset="2"/>
              </a:rPr>
              <a:t>p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sz="2200" b="1" i="1" dirty="0" err="1" smtClean="0">
                <a:latin typeface="Bookman Old Style" pitchFamily="18" charset="0"/>
                <a:sym typeface="Wingdings" pitchFamily="2" charset="2"/>
              </a:rPr>
              <a:t>n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		</a:t>
            </a:r>
            <a:r>
              <a:rPr lang="en-US" sz="2200" b="1" dirty="0" smtClean="0">
                <a:latin typeface="Bookman Old Style" pitchFamily="18" charset="0"/>
              </a:rPr>
              <a:t>B X A 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haruslah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n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= </a:t>
            </a: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p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 i="1" dirty="0" smtClean="0"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hasil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perkalian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BA 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berordo</a:t>
            </a:r>
            <a:r>
              <a:rPr lang="en-US" sz="2200" b="1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latin typeface="Bookman Old Style" pitchFamily="18" charset="0"/>
                <a:sym typeface="Wingdings" pitchFamily="2" charset="2"/>
              </a:rPr>
              <a:t>m</a:t>
            </a:r>
            <a:r>
              <a:rPr lang="en-US" sz="2200" b="1" dirty="0" err="1" smtClean="0">
                <a:latin typeface="Bookman Old Style" pitchFamily="18" charset="0"/>
                <a:sym typeface="Wingdings" pitchFamily="2" charset="2"/>
              </a:rPr>
              <a:t>x</a:t>
            </a:r>
            <a:r>
              <a:rPr lang="en-US" sz="2200" b="1" i="1" dirty="0" err="1" smtClean="0">
                <a:latin typeface="Bookman Old Style" pitchFamily="18" charset="0"/>
                <a:sym typeface="Wingdings" pitchFamily="2" charset="2"/>
              </a:rPr>
              <a:t>q</a:t>
            </a:r>
            <a:endParaRPr lang="en-US" sz="2200" b="1" i="1" dirty="0" smtClean="0">
              <a:latin typeface="Bookman Old Style" pitchFamily="18" charset="0"/>
              <a:sym typeface="Wingdings" pitchFamily="2" charset="2"/>
            </a:endParaRPr>
          </a:p>
          <a:p>
            <a:pPr indent="361950">
              <a:lnSpc>
                <a:spcPct val="80000"/>
              </a:lnSpc>
              <a:buFontTx/>
              <a:buNone/>
            </a:pPr>
            <a:r>
              <a:rPr lang="en-US" sz="2200" b="1" dirty="0" err="1" smtClean="0">
                <a:latin typeface="Bookman Old Style" pitchFamily="18" charset="0"/>
              </a:rPr>
              <a:t>Contoh</a:t>
            </a:r>
            <a:r>
              <a:rPr lang="en-US" sz="2200" b="1" dirty="0" smtClean="0">
                <a:latin typeface="Bookman Old Style" pitchFamily="18" charset="0"/>
              </a:rPr>
              <a:t> :</a:t>
            </a:r>
          </a:p>
          <a:p>
            <a:pPr indent="361950">
              <a:lnSpc>
                <a:spcPct val="80000"/>
              </a:lnSpc>
              <a:buFontTx/>
              <a:buNone/>
            </a:pPr>
            <a:r>
              <a:rPr lang="en-US" sz="2200" b="1" dirty="0" err="1" smtClean="0">
                <a:latin typeface="Bookman Old Style" pitchFamily="18" charset="0"/>
              </a:rPr>
              <a:t>Diketahui</a:t>
            </a:r>
            <a:r>
              <a:rPr lang="en-US" sz="2200" b="1" dirty="0" smtClean="0">
                <a:latin typeface="Bookman Old Style" pitchFamily="18" charset="0"/>
              </a:rPr>
              <a:t>                             </a:t>
            </a:r>
            <a:r>
              <a:rPr lang="en-US" sz="2200" b="1" dirty="0" err="1" smtClean="0">
                <a:latin typeface="Bookman Old Style" pitchFamily="18" charset="0"/>
              </a:rPr>
              <a:t>dan</a:t>
            </a:r>
            <a:r>
              <a:rPr lang="en-US" sz="2200" b="1" dirty="0" smtClean="0">
                <a:latin typeface="Bookman Old Style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b="1" dirty="0" smtClean="0">
              <a:latin typeface="Bookman Old Style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61204"/>
              </p:ext>
            </p:extLst>
          </p:nvPr>
        </p:nvGraphicFramePr>
        <p:xfrm>
          <a:off x="2702796" y="1161315"/>
          <a:ext cx="283368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4" imgW="1447560" imgH="457200" progId="Equation.DSMT4">
                  <p:embed/>
                </p:oleObj>
              </mc:Choice>
              <mc:Fallback>
                <p:oleObj name="Equation" r:id="rId4" imgW="14475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796" y="1161315"/>
                        <a:ext cx="2833687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32657"/>
              </p:ext>
            </p:extLst>
          </p:nvPr>
        </p:nvGraphicFramePr>
        <p:xfrm>
          <a:off x="2348845" y="4743035"/>
          <a:ext cx="2625725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6" imgW="1320227" imgH="469696" progId="Equation.3">
                  <p:embed/>
                </p:oleObj>
              </mc:Choice>
              <mc:Fallback>
                <p:oleObj name="Equation" r:id="rId6" imgW="1320227" imgH="46969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845" y="4743035"/>
                        <a:ext cx="2625725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56214"/>
              </p:ext>
            </p:extLst>
          </p:nvPr>
        </p:nvGraphicFramePr>
        <p:xfrm>
          <a:off x="5728856" y="4654601"/>
          <a:ext cx="20574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8" imgW="1155700" imgH="711200" progId="Equation.3">
                  <p:embed/>
                </p:oleObj>
              </mc:Choice>
              <mc:Fallback>
                <p:oleObj name="Equation" r:id="rId8" imgW="1155700" imgH="71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8856" y="4654601"/>
                        <a:ext cx="205740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904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8900" y="76200"/>
            <a:ext cx="9055100" cy="60198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r>
              <a:rPr lang="en-US" sz="2400" b="1" dirty="0" err="1" smtClean="0">
                <a:latin typeface="Bookman Old Style" pitchFamily="18" charset="0"/>
              </a:rPr>
              <a:t>Maka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hasil</a:t>
            </a:r>
            <a:r>
              <a:rPr lang="en-US" sz="2400" b="1" dirty="0" smtClean="0">
                <a:latin typeface="Bookman Old Style" pitchFamily="18" charset="0"/>
              </a:rPr>
              <a:t> kali A </a:t>
            </a:r>
            <a:r>
              <a:rPr lang="en-US" sz="2400" b="1" dirty="0" err="1" smtClean="0">
                <a:latin typeface="Bookman Old Style" pitchFamily="18" charset="0"/>
              </a:rPr>
              <a:t>dan</a:t>
            </a:r>
            <a:r>
              <a:rPr lang="en-US" sz="2400" b="1" dirty="0" smtClean="0">
                <a:latin typeface="Bookman Old Style" pitchFamily="18" charset="0"/>
              </a:rPr>
              <a:t> B </a:t>
            </a:r>
            <a:r>
              <a:rPr lang="en-US" sz="2400" b="1" dirty="0" err="1" smtClean="0">
                <a:latin typeface="Bookman Old Style" pitchFamily="18" charset="0"/>
              </a:rPr>
              <a:t>adalah</a:t>
            </a:r>
            <a:r>
              <a:rPr lang="en-US" sz="2400" b="1" dirty="0" smtClean="0">
                <a:latin typeface="Bookman Old Style" pitchFamily="18" charset="0"/>
              </a:rPr>
              <a:t> :</a:t>
            </a: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None/>
            </a:pPr>
            <a:r>
              <a:rPr lang="en-US" sz="2400" b="1" dirty="0" err="1" smtClean="0">
                <a:latin typeface="Bookman Old Style" pitchFamily="18" charset="0"/>
              </a:rPr>
              <a:t>Misalkan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,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, </a:t>
            </a:r>
            <a:r>
              <a:rPr lang="en-US" sz="2400" b="1" i="1" dirty="0" smtClean="0">
                <a:latin typeface="Bookman Old Style" pitchFamily="18" charset="0"/>
              </a:rPr>
              <a:t>C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adalah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matriks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berukuran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sama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sz="2400" b="1" dirty="0" err="1" smtClean="0">
                <a:latin typeface="Bookman Old Style" pitchFamily="18" charset="0"/>
              </a:rPr>
              <a:t>dan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dirty="0" smtClean="0">
                <a:latin typeface="Bookman Old Style" pitchFamily="18" charset="0"/>
              </a:rPr>
              <a:t>,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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merupakan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unsur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bilangan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Riil</a:t>
            </a:r>
            <a:r>
              <a:rPr lang="en-US" sz="2400" b="1" dirty="0" smtClean="0">
                <a:latin typeface="Bookman Old Style" pitchFamily="18" charset="0"/>
              </a:rPr>
              <a:t>, </a:t>
            </a:r>
          </a:p>
          <a:p>
            <a:pPr marL="609600" indent="-609600">
              <a:buFontTx/>
              <a:buNone/>
            </a:pPr>
            <a:r>
              <a:rPr lang="en-US" sz="2400" b="1" dirty="0" err="1" smtClean="0">
                <a:latin typeface="Bookman Old Style" pitchFamily="18" charset="0"/>
              </a:rPr>
              <a:t>Maka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operasi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matriks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memenuhi</a:t>
            </a:r>
            <a:r>
              <a:rPr lang="en-US" sz="2400" b="1" dirty="0" smtClean="0">
                <a:latin typeface="Bookman Old Style" pitchFamily="18" charset="0"/>
              </a:rPr>
              <a:t>  </a:t>
            </a:r>
            <a:r>
              <a:rPr lang="en-US" sz="2400" b="1" dirty="0" err="1" smtClean="0">
                <a:latin typeface="Bookman Old Style" pitchFamily="18" charset="0"/>
              </a:rPr>
              <a:t>sifat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berikut</a:t>
            </a:r>
            <a:r>
              <a:rPr lang="en-US" sz="2400" b="1" dirty="0" smtClean="0">
                <a:latin typeface="Bookman Old Style" pitchFamily="18" charset="0"/>
              </a:rPr>
              <a:t> :</a:t>
            </a:r>
            <a:endParaRPr lang="en-US" sz="2400" b="1" i="1" dirty="0" smtClean="0">
              <a:latin typeface="Bookman Old Style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 =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</a:p>
          <a:p>
            <a:pPr marL="609600" indent="-609600">
              <a:buFontTx/>
              <a:buAutoNum type="arabicPeriod"/>
            </a:pP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(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</a:rPr>
              <a:t>C</a:t>
            </a:r>
            <a:r>
              <a:rPr lang="en-US" sz="2400" b="1" dirty="0" smtClean="0">
                <a:latin typeface="Bookman Old Style" pitchFamily="18" charset="0"/>
              </a:rPr>
              <a:t> ) = ( 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 ) +</a:t>
            </a:r>
            <a:r>
              <a:rPr lang="en-US" sz="2400" b="1" i="1" dirty="0" smtClean="0">
                <a:latin typeface="Bookman Old Style" pitchFamily="18" charset="0"/>
              </a:rPr>
              <a:t> C</a:t>
            </a:r>
            <a:endParaRPr lang="en-US" sz="2400" b="1" i="1" dirty="0" smtClean="0">
              <a:latin typeface="Bookman Old Style" pitchFamily="18" charset="0"/>
              <a:sym typeface="Symbol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dirty="0" smtClean="0">
                <a:latin typeface="Bookman Old Style" pitchFamily="18" charset="0"/>
              </a:rPr>
              <a:t> ( 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r>
              <a:rPr lang="en-US" sz="2400" b="1" dirty="0" smtClean="0">
                <a:latin typeface="Bookman Old Style" pitchFamily="18" charset="0"/>
              </a:rPr>
              <a:t> ) =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i="1" dirty="0" smtClean="0">
                <a:latin typeface="Bookman Old Style" pitchFamily="18" charset="0"/>
              </a:rPr>
              <a:t>B</a:t>
            </a:r>
            <a:endParaRPr lang="en-US" sz="2400" b="1" dirty="0" smtClean="0">
              <a:latin typeface="Bookman Old Style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dirty="0" smtClean="0">
                <a:latin typeface="Bookman Old Style" pitchFamily="18" charset="0"/>
              </a:rPr>
              <a:t>(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</a:t>
            </a:r>
            <a:r>
              <a:rPr lang="en-US" sz="2400" b="1" dirty="0" smtClean="0">
                <a:latin typeface="Bookman Old Style" pitchFamily="18" charset="0"/>
              </a:rPr>
              <a:t> ) ( 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) =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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  <a:r>
              <a:rPr lang="en-US" sz="2400" b="1" dirty="0" smtClean="0">
                <a:latin typeface="Bookman Old Style" pitchFamily="18" charset="0"/>
              </a:rPr>
              <a:t> + </a:t>
            </a:r>
            <a:r>
              <a:rPr lang="en-US" sz="2400" b="1" i="1" dirty="0" smtClean="0">
                <a:latin typeface="Bookman Old Style" pitchFamily="18" charset="0"/>
                <a:sym typeface="Symbol" pitchFamily="18" charset="2"/>
              </a:rPr>
              <a:t></a:t>
            </a:r>
            <a:r>
              <a:rPr lang="en-US" sz="2400" b="1" i="1" dirty="0" smtClean="0">
                <a:latin typeface="Bookman Old Style" pitchFamily="18" charset="0"/>
              </a:rPr>
              <a:t>A</a:t>
            </a: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685800" y="1752600"/>
          <a:ext cx="73183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4" imgW="3670200" imgH="711000" progId="Equation.3">
                  <p:embed/>
                </p:oleObj>
              </mc:Choice>
              <mc:Fallback>
                <p:oleObj name="Equation" r:id="rId4" imgW="3670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318375" cy="156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524000" y="2057400"/>
            <a:ext cx="12954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 rot="5400000">
            <a:off x="2667000" y="2286000"/>
            <a:ext cx="14478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816475" y="2041525"/>
            <a:ext cx="14351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8006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ap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bq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cr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813300" y="24669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dp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eq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fr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4008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as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bt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cu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4262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ds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et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+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fu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769225" y="26066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2x2</a:t>
            </a:r>
          </a:p>
        </p:txBody>
      </p:sp>
    </p:spTree>
    <p:extLst>
      <p:ext uri="{BB962C8B-B14F-4D97-AF65-F5344CB8AC3E}">
        <p14:creationId xmlns:p14="http://schemas.microsoft.com/office/powerpoint/2010/main" val="262154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124200" y="2362200"/>
          <a:ext cx="22098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4" imgW="990170" imgH="710891" progId="Equation.3">
                  <p:embed/>
                </p:oleObj>
              </mc:Choice>
              <mc:Fallback>
                <p:oleObj name="Equation" r:id="rId4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62200"/>
                        <a:ext cx="2209800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00200" y="129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latin typeface="Bookman Old Style" pitchFamily="18" charset="0"/>
              </a:rPr>
              <a:t>Contoh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>
                <a:latin typeface="Bookman Old Style" pitchFamily="18" charset="0"/>
              </a:rPr>
              <a:t>: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57400" y="182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Bookman Old Style" pitchFamily="18" charset="0"/>
              </a:rPr>
              <a:t>Diketahui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matriks</a:t>
            </a:r>
            <a:r>
              <a:rPr lang="en-US" sz="2400" dirty="0">
                <a:latin typeface="Bookman Old Style" pitchFamily="18" charset="0"/>
              </a:rPr>
              <a:t> 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057400" y="3962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Bookman Old Style" pitchFamily="18" charset="0"/>
              </a:rPr>
              <a:t>Tentukan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90800" y="4419600"/>
            <a:ext cx="175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400" dirty="0">
                <a:latin typeface="Bookman Old Style" pitchFamily="18" charset="0"/>
              </a:rPr>
              <a:t>A </a:t>
            </a:r>
            <a:r>
              <a:rPr lang="en-US" sz="2400" dirty="0" smtClean="0">
                <a:latin typeface="Bookman Old Style" pitchFamily="18" charset="0"/>
              </a:rPr>
              <a:t>A</a:t>
            </a:r>
            <a:r>
              <a:rPr lang="en-US" sz="2400" baseline="30000" dirty="0" smtClean="0">
                <a:latin typeface="Bookman Old Style" pitchFamily="18" charset="0"/>
              </a:rPr>
              <a:t>T</a:t>
            </a:r>
            <a:endParaRPr lang="en-US" sz="2400" baseline="30000" dirty="0">
              <a:latin typeface="Bookman Old Style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2400" baseline="30000" dirty="0">
                <a:latin typeface="Bookman Old Style" pitchFamily="18" charset="0"/>
              </a:rPr>
              <a:t>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426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6200" y="1295400"/>
            <a:ext cx="8966200" cy="480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1000" b="1" dirty="0" smtClean="0">
              <a:latin typeface="Bookman Old Style" pitchFamily="18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8600" y="1447800"/>
            <a:ext cx="8966200" cy="480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</p:txBody>
      </p:sp>
      <p:graphicFrame>
        <p:nvGraphicFramePr>
          <p:cNvPr id="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78749"/>
              </p:ext>
            </p:extLst>
          </p:nvPr>
        </p:nvGraphicFramePr>
        <p:xfrm>
          <a:off x="1857375" y="1447800"/>
          <a:ext cx="25336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Equation" r:id="rId4" imgW="1346040" imgH="457200" progId="Equation.DSMT4">
                  <p:embed/>
                </p:oleObj>
              </mc:Choice>
              <mc:Fallback>
                <p:oleObj name="Equation" r:id="rId4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1447800"/>
                        <a:ext cx="25336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Bookman Old Style" pitchFamily="18" charset="0"/>
              </a:rPr>
              <a:t>maka</a:t>
            </a:r>
            <a:endParaRPr lang="en-US" sz="2400" dirty="0">
              <a:latin typeface="Bookman Old Style" pitchFamily="18" charset="0"/>
            </a:endParaRPr>
          </a:p>
        </p:txBody>
      </p:sp>
      <p:graphicFrame>
        <p:nvGraphicFramePr>
          <p:cNvPr id="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113391"/>
              </p:ext>
            </p:extLst>
          </p:nvPr>
        </p:nvGraphicFramePr>
        <p:xfrm>
          <a:off x="606425" y="2251075"/>
          <a:ext cx="21399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Equation" r:id="rId6" imgW="1206360" imgH="711000" progId="Equation.DSMT4">
                  <p:embed/>
                </p:oleObj>
              </mc:Choice>
              <mc:Fallback>
                <p:oleObj name="Equation" r:id="rId6" imgW="1206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251075"/>
                        <a:ext cx="2139950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992968"/>
              </p:ext>
            </p:extLst>
          </p:nvPr>
        </p:nvGraphicFramePr>
        <p:xfrm>
          <a:off x="2667000" y="2362200"/>
          <a:ext cx="1908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2" name="Equation" r:id="rId8" imgW="965160" imgH="457200" progId="Equation.3">
                  <p:embed/>
                </p:oleObj>
              </mc:Choice>
              <mc:Fallback>
                <p:oleObj name="Equation" r:id="rId8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19081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3565525" y="2568575"/>
            <a:ext cx="2012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	</a:t>
            </a:r>
            <a:endParaRPr lang="en-US">
              <a:solidFill>
                <a:schemeClr val="bg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152400" y="3657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ookman Old Style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ea typeface="Arial Unicode MS" pitchFamily="34" charset="-128"/>
                <a:cs typeface="Times New Roman" pitchFamily="18" charset="0"/>
              </a:rPr>
              <a:t>sedangkan</a:t>
            </a:r>
            <a:endParaRPr lang="en-US" sz="2400" dirty="0">
              <a:latin typeface="Bookman Old Style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716328"/>
              </p:ext>
            </p:extLst>
          </p:nvPr>
        </p:nvGraphicFramePr>
        <p:xfrm>
          <a:off x="3124200" y="4191000"/>
          <a:ext cx="1524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3" name="Equation" r:id="rId10" imgW="761760" imgH="711000" progId="Equation.3">
                  <p:embed/>
                </p:oleObj>
              </mc:Choice>
              <mc:Fallback>
                <p:oleObj name="Equation" r:id="rId10" imgW="761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91000"/>
                        <a:ext cx="1524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703799"/>
              </p:ext>
            </p:extLst>
          </p:nvPr>
        </p:nvGraphicFramePr>
        <p:xfrm>
          <a:off x="615950" y="4495800"/>
          <a:ext cx="26558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4" name="Equation" r:id="rId12" imgW="1434960" imgH="457200" progId="Equation.DSMT4">
                  <p:embed/>
                </p:oleObj>
              </mc:Choice>
              <mc:Fallback>
                <p:oleObj name="Equation" r:id="rId12" imgW="1434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495800"/>
                        <a:ext cx="265588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3565525" y="2568575"/>
            <a:ext cx="2012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	</a:t>
            </a:r>
            <a:endParaRPr lang="en-US">
              <a:solidFill>
                <a:schemeClr val="bg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33252"/>
              </p:ext>
            </p:extLst>
          </p:nvPr>
        </p:nvGraphicFramePr>
        <p:xfrm>
          <a:off x="4648200" y="2133600"/>
          <a:ext cx="1981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5" name="Equation" r:id="rId14" imgW="990360" imgH="711000" progId="Equation.3">
                  <p:embed/>
                </p:oleObj>
              </mc:Choice>
              <mc:Fallback>
                <p:oleObj name="Equation" r:id="rId14" imgW="990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33600"/>
                        <a:ext cx="1981200" cy="143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238591"/>
              </p:ext>
            </p:extLst>
          </p:nvPr>
        </p:nvGraphicFramePr>
        <p:xfrm>
          <a:off x="4724400" y="4364038"/>
          <a:ext cx="133667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6" name="Equation" r:id="rId16" imgW="799920" imgH="711000" progId="Equation.3">
                  <p:embed/>
                </p:oleObj>
              </mc:Choice>
              <mc:Fallback>
                <p:oleObj name="Equation" r:id="rId16" imgW="799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64038"/>
                        <a:ext cx="1336675" cy="119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5029200" y="213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49530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 4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0198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-2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5457825" y="26050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13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9530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-2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60198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-3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6096000" y="3048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1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5486400" y="303371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-3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5529263" y="2133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4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5486400" y="44434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-4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4924425" y="498633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-4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638800" y="497205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5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953000" y="4457700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Bookman Old Style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851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6200" y="1295400"/>
            <a:ext cx="8966200" cy="480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1000" b="1" dirty="0" smtClean="0">
              <a:latin typeface="Bookman Old Style" pitchFamily="18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28600" y="1447800"/>
            <a:ext cx="8966200" cy="480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558800" y="1219200"/>
            <a:ext cx="8966200" cy="6019800"/>
          </a:xfrm>
          <a:prstGeom prst="rect">
            <a:avLst/>
          </a:prstGeom>
          <a:noFill/>
        </p:spPr>
        <p:txBody>
          <a:bodyPr vert="horz" anchor="ctr">
            <a:normAutofit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80000"/>
              </a:lnSpc>
              <a:buFontTx/>
              <a:buNone/>
            </a:pPr>
            <a:endParaRPr lang="en-US" sz="900" b="1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800" b="1" dirty="0" err="1" smtClean="0">
                <a:latin typeface="Bookman Old Style" pitchFamily="18" charset="0"/>
              </a:rPr>
              <a:t>Latihan</a:t>
            </a:r>
            <a:r>
              <a:rPr lang="en-US" sz="2800" b="1" dirty="0" smtClean="0">
                <a:latin typeface="Bookman Old Style" pitchFamily="18" charset="0"/>
              </a:rPr>
              <a:t>: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sz="2000" dirty="0" smtClean="0">
                <a:latin typeface="Bookman Old Style" pitchFamily="18" charset="0"/>
              </a:rPr>
              <a:t>Let</a:t>
            </a:r>
            <a:r>
              <a:rPr lang="en-US" sz="2000" dirty="0" smtClean="0">
                <a:latin typeface="Bookman Old Style" pitchFamily="18" charset="0"/>
              </a:rPr>
              <a:t>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 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 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                    ,                          </a:t>
            </a:r>
            <a:r>
              <a:rPr lang="en-US" sz="2000" dirty="0" err="1" smtClean="0">
                <a:latin typeface="Bookman Old Style" pitchFamily="18" charset="0"/>
              </a:rPr>
              <a:t>dan</a:t>
            </a:r>
            <a:r>
              <a:rPr lang="en-US" sz="2000" dirty="0" smtClean="0">
                <a:latin typeface="Bookman Old Style" pitchFamily="18" charset="0"/>
              </a:rPr>
              <a:t>     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110000"/>
              </a:lnSpc>
              <a:buFontTx/>
              <a:buNone/>
            </a:pPr>
            <a:r>
              <a:rPr lang="en-US" sz="2000" dirty="0" err="1" smtClean="0">
                <a:latin typeface="Bookman Old Style" pitchFamily="18" charset="0"/>
              </a:rPr>
              <a:t>Tentukan</a:t>
            </a:r>
            <a:r>
              <a:rPr lang="en-US" sz="2000" dirty="0" smtClean="0">
                <a:latin typeface="Bookman Old Style" pitchFamily="18" charset="0"/>
              </a:rPr>
              <a:t> (</a:t>
            </a:r>
            <a:r>
              <a:rPr lang="en-US" sz="2000" dirty="0" err="1" smtClean="0">
                <a:latin typeface="Bookman Old Style" pitchFamily="18" charset="0"/>
              </a:rPr>
              <a:t>untuk</a:t>
            </a:r>
            <a:r>
              <a:rPr lang="en-US" sz="2000" dirty="0" smtClean="0">
                <a:latin typeface="Bookman Old Style" pitchFamily="18" charset="0"/>
              </a:rPr>
              <a:t> no 1 – 4)</a:t>
            </a:r>
            <a:r>
              <a:rPr lang="id-ID" sz="2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 :</a:t>
            </a:r>
          </a:p>
          <a:p>
            <a:pPr marL="381000" indent="-381000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1.  </a:t>
            </a:r>
            <a:r>
              <a:rPr lang="en-US" sz="2000" i="1" dirty="0" smtClean="0">
                <a:latin typeface="Bookman Old Style" pitchFamily="18" charset="0"/>
              </a:rPr>
              <a:t>AB </a:t>
            </a: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2.  3</a:t>
            </a:r>
            <a:r>
              <a:rPr lang="en-US" sz="2000" i="1" dirty="0" smtClean="0">
                <a:latin typeface="Bookman Old Style" pitchFamily="18" charset="0"/>
              </a:rPr>
              <a:t>CA</a:t>
            </a: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110000"/>
              </a:lnSpc>
              <a:buFontTx/>
              <a:buNone/>
            </a:pPr>
            <a:r>
              <a:rPr lang="en-US" sz="2000" dirty="0" smtClean="0">
                <a:latin typeface="Bookman Old Style" pitchFamily="18" charset="0"/>
              </a:rPr>
              <a:t>3.  (</a:t>
            </a:r>
            <a:r>
              <a:rPr lang="en-US" sz="2000" i="1" dirty="0" smtClean="0">
                <a:latin typeface="Bookman Old Style" pitchFamily="18" charset="0"/>
              </a:rPr>
              <a:t>AB</a:t>
            </a:r>
            <a:r>
              <a:rPr lang="en-US" sz="2000" dirty="0" smtClean="0">
                <a:latin typeface="Bookman Old Style" pitchFamily="18" charset="0"/>
              </a:rPr>
              <a:t>)</a:t>
            </a:r>
            <a:r>
              <a:rPr lang="en-US" sz="2000" i="1" dirty="0" smtClean="0">
                <a:latin typeface="Bookman Old Style" pitchFamily="18" charset="0"/>
              </a:rPr>
              <a:t>C </a:t>
            </a:r>
            <a:endParaRPr lang="en-US" sz="2000" dirty="0" smtClean="0">
              <a:latin typeface="Bookman Old Style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Bookman Old Style" pitchFamily="18" charset="0"/>
              </a:rPr>
              <a:t>4.  (4</a:t>
            </a:r>
            <a:r>
              <a:rPr lang="en-US" sz="2000" i="1" dirty="0" smtClean="0">
                <a:latin typeface="Bookman Old Style" pitchFamily="18" charset="0"/>
              </a:rPr>
              <a:t>B</a:t>
            </a:r>
            <a:r>
              <a:rPr lang="en-US" sz="2000" dirty="0" smtClean="0">
                <a:latin typeface="Bookman Old Style" pitchFamily="18" charset="0"/>
              </a:rPr>
              <a:t>)</a:t>
            </a:r>
            <a:r>
              <a:rPr lang="en-US" sz="2000" i="1" dirty="0" smtClean="0">
                <a:latin typeface="Bookman Old Style" pitchFamily="18" charset="0"/>
              </a:rPr>
              <a:t>C + 2C </a:t>
            </a:r>
          </a:p>
          <a:p>
            <a:pPr marL="381000" indent="-381000">
              <a:lnSpc>
                <a:spcPct val="110000"/>
              </a:lnSpc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900" dirty="0" smtClean="0">
              <a:latin typeface="Bookman Old Style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900" dirty="0" smtClean="0"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76275" y="2595563"/>
          <a:ext cx="1381125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4" imgW="698500" imgH="596900" progId="Equation.3">
                  <p:embed/>
                </p:oleObj>
              </mc:Choice>
              <mc:Fallback>
                <p:oleObj name="Equation" r:id="rId4" imgW="698500" imgH="596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595563"/>
                        <a:ext cx="1381125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90800" y="2762250"/>
          <a:ext cx="15240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6" imgW="698197" imgH="393529" progId="Equation.3">
                  <p:embed/>
                </p:oleObj>
              </mc:Choice>
              <mc:Fallback>
                <p:oleObj name="Equation" r:id="rId6" imgW="698197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62250"/>
                        <a:ext cx="15240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0325" y="2708275"/>
          <a:ext cx="1676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8" imgW="799753" imgH="393529" progId="Equation.3">
                  <p:embed/>
                </p:oleObj>
              </mc:Choice>
              <mc:Fallback>
                <p:oleObj name="Equation" r:id="rId8" imgW="799753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2708275"/>
                        <a:ext cx="16764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55454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man Old Style" pitchFamily="18" charset="0"/>
              </a:rPr>
              <a:t>Misalkan</a:t>
            </a:r>
            <a:endParaRPr lang="en-US" dirty="0">
              <a:latin typeface="Bookman Old Style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71562" y="1847712"/>
          <a:ext cx="22050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" imgW="1117600" imgH="711200" progId="Equation.3">
                  <p:embed/>
                </p:oleObj>
              </mc:Choice>
              <mc:Fallback>
                <p:oleObj name="Equation" r:id="rId3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1847712"/>
                        <a:ext cx="2205038" cy="150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521200" y="1892682"/>
          <a:ext cx="2336800" cy="139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5" imgW="1180800" imgH="711000" progId="Equation.3">
                  <p:embed/>
                </p:oleObj>
              </mc:Choice>
              <mc:Fallback>
                <p:oleObj name="Equation" r:id="rId5" imgW="1180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892682"/>
                        <a:ext cx="2336800" cy="1390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21613" y="238111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man Old Style" pitchFamily="18" charset="0"/>
              </a:rPr>
              <a:t>dan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928408"/>
            <a:ext cx="8610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5. </a:t>
            </a:r>
            <a:r>
              <a:rPr lang="en-US" dirty="0" err="1" smtClean="0">
                <a:latin typeface="Bookman Old Style" pitchFamily="18" charset="0"/>
              </a:rPr>
              <a:t>Tentukan</a:t>
            </a:r>
            <a:r>
              <a:rPr lang="en-US" dirty="0" smtClean="0">
                <a:latin typeface="Bookman Old Style" pitchFamily="18" charset="0"/>
              </a:rPr>
              <a:t> D + E</a:t>
            </a:r>
            <a:r>
              <a:rPr lang="en-US" baseline="30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 (</a:t>
            </a:r>
            <a:r>
              <a:rPr lang="en-US" dirty="0" err="1" smtClean="0">
                <a:latin typeface="Bookman Old Style" pitchFamily="18" charset="0"/>
              </a:rPr>
              <a:t>Petunjuk</a:t>
            </a:r>
            <a:r>
              <a:rPr lang="en-US" dirty="0" smtClean="0">
                <a:latin typeface="Bookman Old Style" pitchFamily="18" charset="0"/>
              </a:rPr>
              <a:t> : E</a:t>
            </a:r>
            <a:r>
              <a:rPr lang="en-US" baseline="30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 = EE)</a:t>
            </a:r>
          </a:p>
          <a:p>
            <a:pPr marL="361950" indent="-361950"/>
            <a:r>
              <a:rPr lang="en-US" dirty="0" smtClean="0">
                <a:latin typeface="Bookman Old Style" pitchFamily="18" charset="0"/>
              </a:rPr>
              <a:t>6. </a:t>
            </a:r>
            <a:r>
              <a:rPr lang="en-US" dirty="0" err="1" smtClean="0">
                <a:latin typeface="Bookman Old Style" pitchFamily="18" charset="0"/>
              </a:rPr>
              <a:t>Tentukan</a:t>
            </a:r>
            <a:r>
              <a:rPr lang="en-US" dirty="0" smtClean="0">
                <a:latin typeface="Bookman Old Style" pitchFamily="18" charset="0"/>
              </a:rPr>
              <a:t> 3(DE)</a:t>
            </a:r>
            <a:r>
              <a:rPr lang="en-US" baseline="30000" dirty="0" smtClean="0">
                <a:latin typeface="Bookman Old Style" pitchFamily="18" charset="0"/>
              </a:rPr>
              <a:t>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juga</a:t>
            </a:r>
            <a:r>
              <a:rPr lang="en-US" dirty="0" smtClean="0">
                <a:latin typeface="Bookman Old Style" pitchFamily="18" charset="0"/>
              </a:rPr>
              <a:t> 3D</a:t>
            </a:r>
            <a:r>
              <a:rPr lang="en-US" baseline="30000" dirty="0" smtClean="0">
                <a:latin typeface="Bookman Old Style" pitchFamily="18" charset="0"/>
              </a:rPr>
              <a:t>T</a:t>
            </a:r>
            <a:r>
              <a:rPr lang="en-US" dirty="0" smtClean="0">
                <a:latin typeface="Bookman Old Style" pitchFamily="18" charset="0"/>
              </a:rPr>
              <a:t>E</a:t>
            </a:r>
            <a:r>
              <a:rPr lang="en-US" baseline="30000" dirty="0" smtClean="0">
                <a:latin typeface="Bookman Old Style" pitchFamily="18" charset="0"/>
              </a:rPr>
              <a:t>T</a:t>
            </a:r>
            <a:r>
              <a:rPr lang="en-US" dirty="0" smtClean="0">
                <a:latin typeface="Bookman Old Style" pitchFamily="18" charset="0"/>
              </a:rPr>
              <a:t> and 3E</a:t>
            </a:r>
            <a:r>
              <a:rPr lang="en-US" baseline="30000" dirty="0" smtClean="0">
                <a:latin typeface="Bookman Old Style" pitchFamily="18" charset="0"/>
              </a:rPr>
              <a:t>T</a:t>
            </a:r>
            <a:r>
              <a:rPr lang="en-US" dirty="0" smtClean="0">
                <a:latin typeface="Bookman Old Style" pitchFamily="18" charset="0"/>
              </a:rPr>
              <a:t>D</a:t>
            </a:r>
            <a:r>
              <a:rPr lang="en-US" baseline="30000" dirty="0" smtClean="0">
                <a:latin typeface="Bookman Old Style" pitchFamily="18" charset="0"/>
              </a:rPr>
              <a:t>T. </a:t>
            </a:r>
            <a:br>
              <a:rPr lang="en-US" baseline="30000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Yang </a:t>
            </a:r>
            <a:r>
              <a:rPr lang="en-US" dirty="0" err="1" smtClean="0">
                <a:latin typeface="Bookman Old Style" pitchFamily="18" charset="0"/>
              </a:rPr>
              <a:t>manakah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memiliki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hasil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sama</a:t>
            </a:r>
            <a:r>
              <a:rPr lang="en-US" dirty="0" smtClean="0">
                <a:latin typeface="Bookman Old Style" pitchFamily="18" charset="0"/>
              </a:rPr>
              <a:t>? </a:t>
            </a:r>
          </a:p>
          <a:p>
            <a:pPr marL="361950" indent="-361950"/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   </a:t>
            </a:r>
            <a:r>
              <a:rPr lang="en-US" dirty="0" err="1" smtClean="0">
                <a:latin typeface="Bookman Old Style" pitchFamily="18" charset="0"/>
              </a:rPr>
              <a:t>Jelaskan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alasannya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baseline="300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H.Anton</a:t>
            </a:r>
            <a:r>
              <a:rPr lang="en-US" dirty="0"/>
              <a:t> and </a:t>
            </a:r>
            <a:r>
              <a:rPr lang="en-US" dirty="0" err="1"/>
              <a:t>C.Rorres</a:t>
            </a:r>
            <a:r>
              <a:rPr lang="en-US" dirty="0"/>
              <a:t>, </a:t>
            </a:r>
            <a:r>
              <a:rPr lang="en-US" i="1" dirty="0" err="1"/>
              <a:t>Aljabar</a:t>
            </a:r>
            <a:r>
              <a:rPr lang="en-US" i="1" dirty="0"/>
              <a:t> Linear </a:t>
            </a:r>
            <a:r>
              <a:rPr lang="en-US" i="1" dirty="0" err="1"/>
              <a:t>Elementer</a:t>
            </a:r>
            <a:r>
              <a:rPr lang="en-US" i="1" dirty="0"/>
              <a:t> </a:t>
            </a:r>
            <a:r>
              <a:rPr lang="en-US" i="1" dirty="0" err="1" smtClean="0"/>
              <a:t>Versi</a:t>
            </a:r>
            <a:r>
              <a:rPr lang="en-US" i="1" dirty="0"/>
              <a:t> </a:t>
            </a:r>
            <a:r>
              <a:rPr lang="fi-FI" i="1" dirty="0" smtClean="0"/>
              <a:t>Aplikasi </a:t>
            </a:r>
            <a:r>
              <a:rPr lang="fi-FI" i="1" dirty="0"/>
              <a:t>Edisi Kedelapan Jilid 1</a:t>
            </a:r>
            <a:r>
              <a:rPr lang="fi-FI" dirty="0"/>
              <a:t>, Jakarta, Erlangga, 2004.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694" y="188640"/>
            <a:ext cx="6457950" cy="1293028"/>
          </a:xfrm>
        </p:spPr>
        <p:txBody>
          <a:bodyPr/>
          <a:lstStyle/>
          <a:p>
            <a:pPr algn="ctr"/>
            <a:r>
              <a:rPr lang="en-US" b="1" dirty="0" smtClean="0"/>
              <a:t>4.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Elementer</a:t>
            </a:r>
            <a:endParaRPr lang="en-US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371601"/>
            <a:ext cx="9144000" cy="4721696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>
                <a:latin typeface="Bookman Old Style" pitchFamily="18" charset="0"/>
              </a:rPr>
              <a:t>Operasi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Baris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400" b="1" dirty="0" err="1" smtClean="0">
                <a:latin typeface="Bookman Old Style" pitchFamily="18" charset="0"/>
              </a:rPr>
              <a:t>Elementer</a:t>
            </a:r>
            <a:r>
              <a:rPr lang="en-US" sz="2400" b="1" dirty="0" smtClean="0">
                <a:latin typeface="Bookman Old Style" pitchFamily="18" charset="0"/>
              </a:rPr>
              <a:t> :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SPL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SPL yang</a:t>
            </a:r>
            <a:br>
              <a:rPr lang="en-US" sz="2400" dirty="0"/>
            </a:b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SPL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. SPL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, yang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i="1" dirty="0" err="1"/>
              <a:t>Operasi</a:t>
            </a:r>
            <a:r>
              <a:rPr lang="en-US" sz="2400" i="1" dirty="0"/>
              <a:t> </a:t>
            </a:r>
            <a:r>
              <a:rPr lang="en-US" sz="2400" i="1" dirty="0" err="1"/>
              <a:t>Baris</a:t>
            </a:r>
            <a:r>
              <a:rPr lang="en-US" sz="2400" i="1" dirty="0"/>
              <a:t> </a:t>
            </a:r>
            <a:r>
              <a:rPr lang="en-US" sz="2400" i="1" dirty="0" err="1"/>
              <a:t>Elementer</a:t>
            </a:r>
            <a:r>
              <a:rPr lang="en-US" sz="2400" i="1" dirty="0"/>
              <a:t> </a:t>
            </a:r>
            <a:r>
              <a:rPr lang="en-US" sz="2400" dirty="0"/>
              <a:t>(OBE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1. </a:t>
            </a:r>
            <a:r>
              <a:rPr lang="en-US" sz="2400" dirty="0" err="1" smtClean="0">
                <a:latin typeface="Bookman Old Style" pitchFamily="18" charset="0"/>
              </a:rPr>
              <a:t>Pertukaran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2. </a:t>
            </a:r>
            <a:r>
              <a:rPr lang="en-US" sz="2400" dirty="0" err="1" smtClean="0">
                <a:latin typeface="Bookman Old Style" pitchFamily="18" charset="0"/>
              </a:rPr>
              <a:t>Perkalian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suatu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konstanta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tak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nol</a:t>
            </a:r>
            <a:endParaRPr lang="en-US" sz="2400" dirty="0" smtClean="0">
              <a:latin typeface="Bookman Old Style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3. </a:t>
            </a:r>
            <a:r>
              <a:rPr lang="en-US" sz="2400" dirty="0" err="1" smtClean="0">
                <a:latin typeface="Bookman Old Style" pitchFamily="18" charset="0"/>
              </a:rPr>
              <a:t>Penjumlahan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hasil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perkalian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suatu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 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    </a:t>
            </a:r>
            <a:r>
              <a:rPr lang="en-US" sz="2400" dirty="0" err="1" smtClean="0">
                <a:latin typeface="Bookman Old Style" pitchFamily="18" charset="0"/>
              </a:rPr>
              <a:t>konstanta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tak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nol</a:t>
            </a:r>
            <a:r>
              <a:rPr lang="en-US" sz="2400" dirty="0" smtClean="0">
                <a:latin typeface="Bookman Old Style" pitchFamily="18" charset="0"/>
              </a:rPr>
              <a:t> (</a:t>
            </a:r>
            <a:r>
              <a:rPr lang="en-US" sz="2400" dirty="0" err="1" smtClean="0">
                <a:latin typeface="Bookman Old Style" pitchFamily="18" charset="0"/>
              </a:rPr>
              <a:t>seperti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butir</a:t>
            </a:r>
            <a:r>
              <a:rPr lang="en-US" sz="2400" dirty="0" smtClean="0">
                <a:latin typeface="Bookman Old Style" pitchFamily="18" charset="0"/>
              </a:rPr>
              <a:t> 2) </a:t>
            </a:r>
            <a:r>
              <a:rPr lang="en-US" sz="2400" dirty="0" err="1" smtClean="0">
                <a:latin typeface="Bookman Old Style" pitchFamily="18" charset="0"/>
              </a:rPr>
              <a:t>terhadap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    yang lain. </a:t>
            </a:r>
          </a:p>
          <a:p>
            <a:pPr eaLnBrk="1" hangingPunct="1">
              <a:buFontTx/>
              <a:buNone/>
            </a:pPr>
            <a:endParaRPr lang="en-US" sz="1400" dirty="0" smtClean="0">
              <a:latin typeface="Bookman Old Style" pitchFamily="18" charset="0"/>
            </a:endParaRPr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42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12776"/>
            <a:ext cx="8115300" cy="4805911"/>
          </a:xfrm>
        </p:spPr>
        <p:txBody>
          <a:bodyPr/>
          <a:lstStyle/>
          <a:p>
            <a:r>
              <a:rPr lang="en-US" b="1" dirty="0" smtClean="0"/>
              <a:t>OBE </a:t>
            </a:r>
            <a:r>
              <a:rPr lang="en-US" b="1" dirty="0" err="1" smtClean="0"/>
              <a:t>ke</a:t>
            </a:r>
            <a:r>
              <a:rPr lang="en-US" b="1" dirty="0" smtClean="0"/>
              <a:t> 1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OBE ke-2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297993"/>
              </p:ext>
            </p:extLst>
          </p:nvPr>
        </p:nvGraphicFramePr>
        <p:xfrm>
          <a:off x="990600" y="2043225"/>
          <a:ext cx="2024062" cy="1059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3" imgW="1371600" imgH="711200" progId="Equation.3">
                  <p:embed/>
                </p:oleObj>
              </mc:Choice>
              <mc:Fallback>
                <p:oleObj name="Equation" r:id="rId3" imgW="1371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43225"/>
                        <a:ext cx="2024062" cy="1059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49546"/>
              </p:ext>
            </p:extLst>
          </p:nvPr>
        </p:nvGraphicFramePr>
        <p:xfrm>
          <a:off x="3352800" y="1934085"/>
          <a:ext cx="3048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5" imgW="1854200" imgH="711200" progId="Equation.DSMT4">
                  <p:embed/>
                </p:oleObj>
              </mc:Choice>
              <mc:Fallback>
                <p:oleObj name="Equation" r:id="rId5" imgW="185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34085"/>
                        <a:ext cx="30480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004282" y="3159566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latin typeface="Bookman Old Style" pitchFamily="18" charset="0"/>
              </a:rPr>
              <a:t>Baris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pertama</a:t>
            </a:r>
            <a:r>
              <a:rPr lang="en-US" dirty="0">
                <a:latin typeface="Bookman Old Style" pitchFamily="18" charset="0"/>
              </a:rPr>
              <a:t> (</a:t>
            </a:r>
            <a:r>
              <a:rPr lang="en-US" i="1" dirty="0">
                <a:latin typeface="Bookman Old Style" pitchFamily="18" charset="0"/>
              </a:rPr>
              <a:t>b</a:t>
            </a:r>
            <a:r>
              <a:rPr lang="en-US" baseline="-25000" dirty="0">
                <a:latin typeface="Bookman Old Style" pitchFamily="18" charset="0"/>
              </a:rPr>
              <a:t>1</a:t>
            </a:r>
            <a:r>
              <a:rPr lang="en-US" dirty="0">
                <a:latin typeface="Bookman Old Style" pitchFamily="18" charset="0"/>
              </a:rPr>
              <a:t>) </a:t>
            </a:r>
            <a:r>
              <a:rPr lang="en-US" dirty="0" err="1">
                <a:latin typeface="Bookman Old Style" pitchFamily="18" charset="0"/>
              </a:rPr>
              <a:t>ditukar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dengan</a:t>
            </a:r>
            <a:r>
              <a:rPr lang="en-US" dirty="0">
                <a:latin typeface="Bookman Old Style" pitchFamily="18" charset="0"/>
              </a:rPr>
              <a:t> </a:t>
            </a:r>
            <a:r>
              <a:rPr lang="en-US" dirty="0" err="1">
                <a:latin typeface="Bookman Old Style" pitchFamily="18" charset="0"/>
              </a:rPr>
              <a:t>baris</a:t>
            </a:r>
            <a:r>
              <a:rPr lang="en-US" dirty="0">
                <a:latin typeface="Bookman Old Style" pitchFamily="18" charset="0"/>
              </a:rPr>
              <a:t> ke-2 (</a:t>
            </a:r>
            <a:r>
              <a:rPr lang="en-US" i="1" dirty="0">
                <a:latin typeface="Bookman Old Style" pitchFamily="18" charset="0"/>
              </a:rPr>
              <a:t>b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)</a:t>
            </a:r>
            <a:endParaRPr lang="en-US" i="1" dirty="0">
              <a:latin typeface="Bookman Old Style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310091"/>
              </p:ext>
            </p:extLst>
          </p:nvPr>
        </p:nvGraphicFramePr>
        <p:xfrm>
          <a:off x="1138238" y="4394200"/>
          <a:ext cx="5732462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7" imgW="3327120" imgH="711000" progId="Equation.DSMT4">
                  <p:embed/>
                </p:oleObj>
              </mc:Choice>
              <mc:Fallback>
                <p:oleObj name="Equation" r:id="rId7" imgW="3327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4394200"/>
                        <a:ext cx="5732462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355800" y="5878107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Bookman Old Style" pitchFamily="18" charset="0"/>
              </a:rPr>
              <a:t>Perkalian Baris pertama (</a:t>
            </a:r>
            <a:r>
              <a:rPr lang="en-US" i="1">
                <a:latin typeface="Bookman Old Style" pitchFamily="18" charset="0"/>
              </a:rPr>
              <a:t>b</a:t>
            </a:r>
            <a:r>
              <a:rPr lang="en-US" baseline="-25000">
                <a:latin typeface="Bookman Old Style" pitchFamily="18" charset="0"/>
              </a:rPr>
              <a:t>1</a:t>
            </a:r>
            <a:r>
              <a:rPr lang="en-US">
                <a:latin typeface="Bookman Old Style" pitchFamily="18" charset="0"/>
              </a:rPr>
              <a:t>) dengan bilangan ¼</a:t>
            </a:r>
            <a:endParaRPr lang="en-US" i="1">
              <a:latin typeface="Bookman Old Style" pitchFamily="18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716016" y="4345247"/>
            <a:ext cx="1905000" cy="457200"/>
          </a:xfrm>
          <a:prstGeom prst="rect">
            <a:avLst/>
          </a:prstGeom>
          <a:solidFill>
            <a:srgbClr val="7030A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7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457200"/>
            <a:ext cx="9192964" cy="644524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b="1" dirty="0" smtClean="0"/>
              <a:t>OBE ke-3</a:t>
            </a:r>
            <a:r>
              <a:rPr lang="en-US" sz="2200" dirty="0" smtClean="0">
                <a:latin typeface="Bookman Old Style" pitchFamily="18" charset="0"/>
              </a:rPr>
              <a:t> 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half" idx="10"/>
          </p:nvPr>
        </p:nvSpPr>
        <p:spPr>
          <a:xfrm>
            <a:off x="6979920" y="7102475"/>
            <a:ext cx="2183130" cy="365125"/>
          </a:xfrm>
          <a:noFill/>
        </p:spPr>
        <p:txBody>
          <a:bodyPr/>
          <a:lstStyle/>
          <a:p>
            <a:fld id="{1E0C3EF1-F1EA-4627-A052-DA8023E6B749}" type="datetime8">
              <a:rPr lang="id-ID"/>
              <a:pPr/>
              <a:t>08/09/2016 13:31</a:t>
            </a:fld>
            <a:endParaRPr lang="en-US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533400" y="7461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533400" y="7461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33400" y="7461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732981"/>
              </p:ext>
            </p:extLst>
          </p:nvPr>
        </p:nvGraphicFramePr>
        <p:xfrm>
          <a:off x="741584" y="2499375"/>
          <a:ext cx="2895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4" imgW="1548728" imgH="710891" progId="Equation.3">
                  <p:embed/>
                </p:oleObj>
              </mc:Choice>
              <mc:Fallback>
                <p:oleObj name="Equation" r:id="rId4" imgW="1548728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584" y="2499375"/>
                        <a:ext cx="2895600" cy="134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533400" y="7461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18391"/>
              </p:ext>
            </p:extLst>
          </p:nvPr>
        </p:nvGraphicFramePr>
        <p:xfrm>
          <a:off x="3786409" y="2485088"/>
          <a:ext cx="35671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6" imgW="1981080" imgH="711000" progId="Equation.3">
                  <p:embed/>
                </p:oleObj>
              </mc:Choice>
              <mc:Fallback>
                <p:oleObj name="Equation" r:id="rId6" imgW="1981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409" y="2485088"/>
                        <a:ext cx="3567113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913284" y="4251975"/>
            <a:ext cx="42291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Bookman Old Style" pitchFamily="18" charset="0"/>
              </a:rPr>
              <a:t>Perkalian (–2) dengan </a:t>
            </a:r>
            <a:r>
              <a:rPr lang="en-US" i="1">
                <a:latin typeface="Bookman Old Style" pitchFamily="18" charset="0"/>
              </a:rPr>
              <a:t>b</a:t>
            </a:r>
            <a:r>
              <a:rPr lang="en-US" baseline="-25000">
                <a:latin typeface="Bookman Old Style" pitchFamily="18" charset="0"/>
              </a:rPr>
              <a:t>1</a:t>
            </a:r>
            <a:r>
              <a:rPr lang="en-US">
                <a:latin typeface="Bookman Old Style" pitchFamily="18" charset="0"/>
              </a:rPr>
              <a:t> lalu tambahkan pada baris ke-3 (</a:t>
            </a:r>
            <a:r>
              <a:rPr lang="en-US" i="1">
                <a:latin typeface="Bookman Old Style" pitchFamily="18" charset="0"/>
              </a:rPr>
              <a:t>b</a:t>
            </a:r>
            <a:r>
              <a:rPr lang="en-US" baseline="-25000">
                <a:latin typeface="Bookman Old Style" pitchFamily="18" charset="0"/>
              </a:rPr>
              <a:t>3</a:t>
            </a:r>
            <a:r>
              <a:rPr lang="en-US">
                <a:latin typeface="Bookman Old Style" pitchFamily="18" charset="0"/>
              </a:rPr>
              <a:t>)</a:t>
            </a:r>
            <a:endParaRPr lang="en-US" i="1">
              <a:latin typeface="Bookman Old Style" pitchFamily="18" charset="0"/>
            </a:endParaRPr>
          </a:p>
        </p:txBody>
      </p:sp>
      <p:sp>
        <p:nvSpPr>
          <p:cNvPr id="16401" name="Text Box 17" descr="Water droplets"/>
          <p:cNvSpPr txBox="1">
            <a:spLocks noChangeArrowheads="1"/>
          </p:cNvSpPr>
          <p:nvPr/>
        </p:nvSpPr>
        <p:spPr bwMode="auto">
          <a:xfrm>
            <a:off x="5281834" y="3307413"/>
            <a:ext cx="304800" cy="412750"/>
          </a:xfrm>
          <a:prstGeom prst="rect">
            <a:avLst/>
          </a:prstGeom>
          <a:blipFill dpi="0" rotWithShape="1">
            <a:blip r:embed="rId8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0</a:t>
            </a:r>
          </a:p>
        </p:txBody>
      </p:sp>
      <p:sp>
        <p:nvSpPr>
          <p:cNvPr id="16402" name="Text Box 18" descr="Water droplets"/>
          <p:cNvSpPr txBox="1">
            <a:spLocks noChangeArrowheads="1"/>
          </p:cNvSpPr>
          <p:nvPr/>
        </p:nvSpPr>
        <p:spPr bwMode="auto">
          <a:xfrm>
            <a:off x="5802534" y="3321700"/>
            <a:ext cx="349250" cy="412750"/>
          </a:xfrm>
          <a:prstGeom prst="rect">
            <a:avLst/>
          </a:prstGeom>
          <a:blipFill dpi="0" rotWithShape="1">
            <a:blip r:embed="rId8">
              <a:alphaModFix amt="5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1</a:t>
            </a:r>
          </a:p>
        </p:txBody>
      </p:sp>
      <p:sp>
        <p:nvSpPr>
          <p:cNvPr id="16403" name="Text Box 19" descr="Water droplets"/>
          <p:cNvSpPr txBox="1">
            <a:spLocks noChangeArrowheads="1"/>
          </p:cNvSpPr>
          <p:nvPr/>
        </p:nvSpPr>
        <p:spPr bwMode="auto">
          <a:xfrm>
            <a:off x="6320059" y="3321700"/>
            <a:ext cx="365125" cy="412750"/>
          </a:xfrm>
          <a:prstGeom prst="rect">
            <a:avLst/>
          </a:prstGeom>
          <a:blipFill dpi="0" rotWithShape="1">
            <a:blip r:embed="rId8">
              <a:alphaModFix amt="5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1</a:t>
            </a:r>
          </a:p>
        </p:txBody>
      </p:sp>
      <p:sp>
        <p:nvSpPr>
          <p:cNvPr id="16404" name="Text Box 20" descr="Water droplets"/>
          <p:cNvSpPr txBox="1">
            <a:spLocks noChangeArrowheads="1"/>
          </p:cNvSpPr>
          <p:nvPr/>
        </p:nvSpPr>
        <p:spPr bwMode="auto">
          <a:xfrm>
            <a:off x="6885209" y="3305825"/>
            <a:ext cx="285750" cy="412750"/>
          </a:xfrm>
          <a:prstGeom prst="rect">
            <a:avLst/>
          </a:prstGeom>
          <a:blipFill dpi="0" rotWithShape="1">
            <a:blip r:embed="rId8">
              <a:alphaModFix amt="5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5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237384" y="2499375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013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400" grpId="0" animBg="1"/>
      <p:bldP spid="16401" grpId="0" animBg="1"/>
      <p:bldP spid="16402" grpId="0" animBg="1"/>
      <p:bldP spid="16403" grpId="0" animBg="1"/>
      <p:bldP spid="16404" grpId="0" animBg="1"/>
      <p:bldP spid="164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8900" y="120650"/>
            <a:ext cx="8966200" cy="640469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sv-SE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 dirty="0" smtClean="0">
                <a:latin typeface="Bookman Old Style" pitchFamily="18" charset="0"/>
              </a:rPr>
              <a:t>	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sv-SE" sz="2400" dirty="0" smtClean="0">
                <a:latin typeface="Bookman Old Style" pitchFamily="18" charset="0"/>
              </a:rPr>
              <a:t>Beberapa </a:t>
            </a:r>
            <a:r>
              <a:rPr lang="sv-SE" sz="2400" dirty="0">
                <a:latin typeface="Bookman Old Style" pitchFamily="18" charset="0"/>
              </a:rPr>
              <a:t>definisi yang perlu diketahui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 dirty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200" dirty="0" smtClean="0">
                <a:latin typeface="Bookman Old Style" pitchFamily="18" charset="0"/>
              </a:rPr>
              <a:t>Baris pertama dan ke-2 dinamakan </a:t>
            </a:r>
            <a:r>
              <a:rPr lang="sv-SE" sz="2200" b="1" dirty="0" smtClean="0">
                <a:latin typeface="Bookman Old Style" pitchFamily="18" charset="0"/>
              </a:rPr>
              <a:t>baris tak nol</a:t>
            </a:r>
            <a:r>
              <a:rPr lang="sv-SE" sz="2200" dirty="0" smtClean="0">
                <a:latin typeface="Bookman Old Style" pitchFamily="18" charset="0"/>
              </a:rPr>
              <a:t>, karena pada  kedua baris tersebut memuat unsur tak nol.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 dirty="0" smtClean="0">
                <a:latin typeface="Bookman Old Style" pitchFamily="18" charset="0"/>
              </a:rPr>
              <a:t>Bilangan 1 pada baris pertama dan bilangan 3 pada baris ke-2 dinamakan </a:t>
            </a:r>
            <a:r>
              <a:rPr lang="sv-SE" sz="2200" b="1" dirty="0" smtClean="0">
                <a:latin typeface="Bookman Old Style" pitchFamily="18" charset="0"/>
              </a:rPr>
              <a:t>unsur pertama tak nol </a:t>
            </a:r>
            <a:r>
              <a:rPr lang="sv-SE" sz="2200" dirty="0" smtClean="0">
                <a:latin typeface="Bookman Old Style" pitchFamily="18" charset="0"/>
              </a:rPr>
              <a:t>pada baris masing-masing.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 dirty="0" smtClean="0">
                <a:latin typeface="Bookman Old Style" pitchFamily="18" charset="0"/>
              </a:rPr>
              <a:t>Bilangan 1 (pada baris baris pertama kolom pertama)  dinamakan </a:t>
            </a:r>
            <a:r>
              <a:rPr lang="sv-SE" sz="2200" b="1" dirty="0" smtClean="0">
                <a:latin typeface="Bookman Old Style" pitchFamily="18" charset="0"/>
              </a:rPr>
              <a:t>satu utama</a:t>
            </a:r>
            <a:r>
              <a:rPr lang="sv-SE" sz="2200" dirty="0" smtClean="0">
                <a:latin typeface="Bookman Old Style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 dirty="0" smtClean="0">
                <a:latin typeface="Bookman Old Style" pitchFamily="18" charset="0"/>
              </a:rPr>
              <a:t>Baris ke-3 dinamakan </a:t>
            </a:r>
            <a:r>
              <a:rPr lang="sv-SE" sz="2200" b="1" dirty="0" smtClean="0">
                <a:latin typeface="Bookman Old Style" pitchFamily="18" charset="0"/>
              </a:rPr>
              <a:t>baris nol</a:t>
            </a:r>
            <a:r>
              <a:rPr lang="sv-SE" sz="2200" dirty="0" smtClean="0">
                <a:latin typeface="Bookman Old Style" pitchFamily="18" charset="0"/>
              </a:rPr>
              <a:t>, karena setiap unsur pada baris ke-3 adalah nol.</a:t>
            </a:r>
            <a:endParaRPr lang="en-US" sz="2200" dirty="0" smtClean="0">
              <a:latin typeface="Bookman Old Style" pitchFamily="18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36789"/>
              </p:ext>
            </p:extLst>
          </p:nvPr>
        </p:nvGraphicFramePr>
        <p:xfrm>
          <a:off x="755576" y="1905000"/>
          <a:ext cx="32146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4" imgW="1244520" imgH="711000" progId="Equation.3">
                  <p:embed/>
                </p:oleObj>
              </mc:Choice>
              <mc:Fallback>
                <p:oleObj name="Equation" r:id="rId4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05000"/>
                        <a:ext cx="3214688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1543050" y="2060848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860155" y="2572983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1733550" y="1783294"/>
            <a:ext cx="381000" cy="228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0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4" grpId="0" animBg="1"/>
      <p:bldP spid="17414" grpId="1" animBg="1"/>
      <p:bldP spid="17415" grpId="0" animBg="1"/>
      <p:bldP spid="17416" grpId="0" animBg="1"/>
      <p:bldP spid="1741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idx="1"/>
          </p:nvPr>
        </p:nvSpPr>
        <p:spPr>
          <a:xfrm>
            <a:off x="88900" y="1447800"/>
            <a:ext cx="8216900" cy="469265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FontTx/>
              <a:buNone/>
            </a:pPr>
            <a:r>
              <a:rPr lang="sv-SE" sz="2400" dirty="0" smtClean="0">
                <a:latin typeface="Bookman Old Style" pitchFamily="18" charset="0"/>
              </a:rPr>
              <a:t>Sifat matriks hasil OBE :</a:t>
            </a: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Pada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nol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maka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unsur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nol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pertama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adalah</a:t>
            </a:r>
            <a:r>
              <a:rPr lang="en-US" sz="2300" dirty="0" smtClean="0">
                <a:latin typeface="Bookman Old Style" pitchFamily="18" charset="0"/>
              </a:rPr>
              <a:t> 1 (</a:t>
            </a:r>
            <a:r>
              <a:rPr lang="en-US" sz="2300" dirty="0" err="1" smtClean="0">
                <a:latin typeface="Bookman Old Style" pitchFamily="18" charset="0"/>
              </a:rPr>
              <a:t>dinamakan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satu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utama</a:t>
            </a:r>
            <a:r>
              <a:rPr lang="en-US" sz="2300" dirty="0" smtClean="0">
                <a:latin typeface="Bookman Old Style" pitchFamily="18" charset="0"/>
              </a:rPr>
              <a:t>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Pada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berturutan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lebih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rendah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memuat</a:t>
            </a:r>
            <a:r>
              <a:rPr lang="en-US" sz="2300" dirty="0" smtClean="0">
                <a:latin typeface="Bookman Old Style" pitchFamily="18" charset="0"/>
              </a:rPr>
              <a:t> 1 </a:t>
            </a:r>
            <a:r>
              <a:rPr lang="en-US" sz="2300" dirty="0" err="1" smtClean="0">
                <a:latin typeface="Bookman Old Style" pitchFamily="18" charset="0"/>
              </a:rPr>
              <a:t>utama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lebih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kanan</a:t>
            </a:r>
            <a:r>
              <a:rPr lang="en-US" sz="2300" dirty="0" smtClean="0">
                <a:latin typeface="Bookman Old Style" pitchFamily="18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Jika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nol</a:t>
            </a:r>
            <a:r>
              <a:rPr lang="en-US" sz="2300" dirty="0" smtClean="0">
                <a:latin typeface="Bookman Old Style" pitchFamily="18" charset="0"/>
              </a:rPr>
              <a:t> (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semua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unsurnya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nol</a:t>
            </a:r>
            <a:r>
              <a:rPr lang="en-US" sz="2300" dirty="0" smtClean="0">
                <a:latin typeface="Bookman Old Style" pitchFamily="18" charset="0"/>
              </a:rPr>
              <a:t>), </a:t>
            </a:r>
            <a:r>
              <a:rPr lang="en-US" sz="2300" dirty="0" err="1" smtClean="0">
                <a:latin typeface="Bookman Old Style" pitchFamily="18" charset="0"/>
              </a:rPr>
              <a:t>maka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ia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diletakkan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pada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paling </a:t>
            </a:r>
            <a:r>
              <a:rPr lang="en-US" sz="2300" dirty="0" err="1" smtClean="0">
                <a:latin typeface="Bookman Old Style" pitchFamily="18" charset="0"/>
              </a:rPr>
              <a:t>bawah</a:t>
            </a:r>
            <a:r>
              <a:rPr lang="en-US" sz="2300" dirty="0" smtClean="0">
                <a:latin typeface="Bookman Old Style" pitchFamily="18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Pada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kolom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memuat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unsur</a:t>
            </a:r>
            <a:r>
              <a:rPr lang="en-US" sz="2300" dirty="0" smtClean="0">
                <a:latin typeface="Bookman Old Style" pitchFamily="18" charset="0"/>
              </a:rPr>
              <a:t> 1 </a:t>
            </a:r>
            <a:r>
              <a:rPr lang="en-US" sz="2300" dirty="0" err="1" smtClean="0">
                <a:latin typeface="Bookman Old Style" pitchFamily="18" charset="0"/>
              </a:rPr>
              <a:t>utama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maka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unsur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lainnya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adalah</a:t>
            </a:r>
            <a:r>
              <a:rPr lang="en-US" sz="2300" dirty="0" smtClean="0">
                <a:latin typeface="Bookman Old Style" pitchFamily="18" charset="0"/>
              </a:rPr>
              <a:t> nol.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300" dirty="0" smtClean="0">
              <a:latin typeface="Bookman Old Style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300" dirty="0" err="1" smtClean="0">
                <a:latin typeface="Bookman Old Style" pitchFamily="18" charset="0"/>
              </a:rPr>
              <a:t>Matriks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dinamakan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esilon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jika</a:t>
            </a:r>
            <a:r>
              <a:rPr lang="en-US" sz="2300" dirty="0" smtClean="0">
                <a:latin typeface="Bookman Old Style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300" dirty="0" smtClean="0">
                <a:latin typeface="Bookman Old Style" pitchFamily="18" charset="0"/>
              </a:rPr>
              <a:t>	</a:t>
            </a:r>
            <a:r>
              <a:rPr lang="en-US" sz="2300" dirty="0" err="1" smtClean="0">
                <a:latin typeface="Bookman Old Style" pitchFamily="18" charset="0"/>
              </a:rPr>
              <a:t>dipenuhi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sifat</a:t>
            </a:r>
            <a:r>
              <a:rPr lang="en-US" sz="2300" dirty="0" smtClean="0">
                <a:latin typeface="Bookman Old Style" pitchFamily="18" charset="0"/>
              </a:rPr>
              <a:t> 1, 2, </a:t>
            </a:r>
            <a:r>
              <a:rPr lang="en-US" sz="2300" dirty="0" err="1" smtClean="0">
                <a:latin typeface="Bookman Old Style" pitchFamily="18" charset="0"/>
              </a:rPr>
              <a:t>dan</a:t>
            </a:r>
            <a:r>
              <a:rPr lang="en-US" sz="2300" dirty="0" smtClean="0">
                <a:latin typeface="Bookman Old Style" pitchFamily="18" charset="0"/>
              </a:rPr>
              <a:t> 3 </a:t>
            </a:r>
          </a:p>
          <a:p>
            <a:pPr marL="609600" indent="-609600" eaLnBrk="1" hangingPunct="1">
              <a:buFontTx/>
              <a:buNone/>
            </a:pPr>
            <a:r>
              <a:rPr lang="en-US" sz="2300" dirty="0" err="1" smtClean="0">
                <a:latin typeface="Bookman Old Style" pitchFamily="18" charset="0"/>
              </a:rPr>
              <a:t>Matriks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dinamakan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esilon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baris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tereduksi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jika</a:t>
            </a:r>
            <a:r>
              <a:rPr lang="en-US" sz="2300" dirty="0" smtClean="0">
                <a:latin typeface="Bookman Old Style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300" dirty="0" smtClean="0">
                <a:latin typeface="Bookman Old Style" pitchFamily="18" charset="0"/>
              </a:rPr>
              <a:t>	</a:t>
            </a:r>
            <a:r>
              <a:rPr lang="en-US" sz="2300" dirty="0" err="1" smtClean="0">
                <a:latin typeface="Bookman Old Style" pitchFamily="18" charset="0"/>
              </a:rPr>
              <a:t>dipenuhi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semua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sifat</a:t>
            </a:r>
            <a:endParaRPr lang="en-US" sz="2300" dirty="0" smtClean="0">
              <a:latin typeface="Bookman Old Style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400" dirty="0" smtClean="0">
              <a:latin typeface="Bookman Old Style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419600" y="4724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Bookman Old Style" pitchFamily="18" charset="0"/>
              </a:rPr>
              <a:t>(</a:t>
            </a:r>
            <a:r>
              <a:rPr lang="en-US" sz="2400" dirty="0" err="1">
                <a:latin typeface="Bookman Old Style" pitchFamily="18" charset="0"/>
              </a:rPr>
              <a:t>Proses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Eliminasi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i="1" dirty="0">
                <a:latin typeface="Bookman Old Style" pitchFamily="18" charset="0"/>
              </a:rPr>
              <a:t>Gauss</a:t>
            </a:r>
            <a:r>
              <a:rPr lang="en-US" sz="2400" dirty="0">
                <a:latin typeface="Bookman Old Style" pitchFamily="18" charset="0"/>
              </a:rPr>
              <a:t>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962400" y="5638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Bookman Old Style" pitchFamily="18" charset="0"/>
              </a:rPr>
              <a:t>(</a:t>
            </a:r>
            <a:r>
              <a:rPr lang="en-US" sz="2400" dirty="0" err="1">
                <a:latin typeface="Bookman Old Style" pitchFamily="18" charset="0"/>
              </a:rPr>
              <a:t>Proses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</a:rPr>
              <a:t>Eliminasi</a:t>
            </a:r>
            <a:r>
              <a:rPr lang="en-US" sz="2400" dirty="0">
                <a:latin typeface="Bookman Old Style" pitchFamily="18" charset="0"/>
              </a:rPr>
              <a:t> </a:t>
            </a:r>
            <a:r>
              <a:rPr lang="en-US" sz="2400" i="1" dirty="0">
                <a:latin typeface="Bookman Old Style" pitchFamily="18" charset="0"/>
              </a:rPr>
              <a:t>Gauss-Jordan</a:t>
            </a:r>
            <a:r>
              <a:rPr lang="en-US" sz="2400" dirty="0">
                <a:latin typeface="Bookman Old Styl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5181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allAtOnce"/>
      <p:bldP spid="25608" grpId="0"/>
      <p:bldP spid="256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8900" y="1628800"/>
            <a:ext cx="8966200" cy="4498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b-NO" sz="2400" b="1" dirty="0" smtClean="0">
                <a:latin typeface="Bookman Old Style" pitchFamily="18" charset="0"/>
              </a:rPr>
              <a:t>Contoh :</a:t>
            </a:r>
          </a:p>
          <a:p>
            <a:pPr eaLnBrk="1" hangingPunct="1">
              <a:buFontTx/>
              <a:buNone/>
            </a:pPr>
            <a:r>
              <a:rPr lang="nb-NO" sz="2400" dirty="0" smtClean="0"/>
              <a:t>	Tentukan matriks esilon baris tereduksi dari</a:t>
            </a:r>
            <a:r>
              <a:rPr 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Jawab 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113617"/>
              </p:ext>
            </p:extLst>
          </p:nvPr>
        </p:nvGraphicFramePr>
        <p:xfrm>
          <a:off x="5719266" y="1759764"/>
          <a:ext cx="25971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4" imgW="1536480" imgH="711000" progId="Equation.3">
                  <p:embed/>
                </p:oleObj>
              </mc:Choice>
              <mc:Fallback>
                <p:oleObj name="Equation" r:id="rId4" imgW="15364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266" y="1759764"/>
                        <a:ext cx="259715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198071"/>
              </p:ext>
            </p:extLst>
          </p:nvPr>
        </p:nvGraphicFramePr>
        <p:xfrm>
          <a:off x="1869255" y="3376720"/>
          <a:ext cx="418306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6" imgW="2527200" imgH="711000" progId="Equation.3">
                  <p:embed/>
                </p:oleObj>
              </mc:Choice>
              <mc:Fallback>
                <p:oleObj name="Equation" r:id="rId6" imgW="2527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255" y="3376720"/>
                        <a:ext cx="4183063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58905"/>
              </p:ext>
            </p:extLst>
          </p:nvPr>
        </p:nvGraphicFramePr>
        <p:xfrm>
          <a:off x="2293118" y="4684820"/>
          <a:ext cx="39766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8" imgW="2247840" imgH="711000" progId="Equation.3">
                  <p:embed/>
                </p:oleObj>
              </mc:Choice>
              <mc:Fallback>
                <p:oleObj name="Equation" r:id="rId8" imgW="2247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118" y="4684820"/>
                        <a:ext cx="3976687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10" descr="Water droplets"/>
          <p:cNvSpPr txBox="1">
            <a:spLocks noChangeArrowheads="1"/>
          </p:cNvSpPr>
          <p:nvPr/>
        </p:nvSpPr>
        <p:spPr bwMode="auto">
          <a:xfrm>
            <a:off x="3894905" y="4100620"/>
            <a:ext cx="425450" cy="412750"/>
          </a:xfrm>
          <a:prstGeom prst="rect">
            <a:avLst/>
          </a:prstGeom>
          <a:blipFill dpi="0" rotWithShape="1">
            <a:blip r:embed="rId10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39947" name="Text Box 11" descr="Water droplets"/>
          <p:cNvSpPr txBox="1">
            <a:spLocks noChangeArrowheads="1"/>
          </p:cNvSpPr>
          <p:nvPr/>
        </p:nvSpPr>
        <p:spPr bwMode="auto">
          <a:xfrm>
            <a:off x="4425130" y="4100620"/>
            <a:ext cx="444500" cy="412750"/>
          </a:xfrm>
          <a:prstGeom prst="rect">
            <a:avLst/>
          </a:prstGeom>
          <a:blipFill dpi="0" rotWithShape="1">
            <a:blip r:embed="rId10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39948" name="Text Box 12" descr="Water droplets"/>
          <p:cNvSpPr txBox="1">
            <a:spLocks noChangeArrowheads="1"/>
          </p:cNvSpPr>
          <p:nvPr/>
        </p:nvSpPr>
        <p:spPr bwMode="auto">
          <a:xfrm>
            <a:off x="4987105" y="4113320"/>
            <a:ext cx="444500" cy="412750"/>
          </a:xfrm>
          <a:prstGeom prst="rect">
            <a:avLst/>
          </a:prstGeom>
          <a:blipFill dpi="0" rotWithShape="1">
            <a:blip r:embed="rId10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39949" name="Text Box 13" descr="Water droplets"/>
          <p:cNvSpPr txBox="1">
            <a:spLocks noChangeArrowheads="1"/>
          </p:cNvSpPr>
          <p:nvPr/>
        </p:nvSpPr>
        <p:spPr bwMode="auto">
          <a:xfrm>
            <a:off x="5507805" y="4113320"/>
            <a:ext cx="444500" cy="412750"/>
          </a:xfrm>
          <a:prstGeom prst="rect">
            <a:avLst/>
          </a:prstGeom>
          <a:blipFill dpi="0" rotWithShape="1">
            <a:blip r:embed="rId10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5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3971105" y="5088045"/>
            <a:ext cx="2254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0      1       1      5     0      2       1      7</a:t>
            </a:r>
          </a:p>
        </p:txBody>
      </p:sp>
    </p:spTree>
    <p:extLst>
      <p:ext uri="{BB962C8B-B14F-4D97-AF65-F5344CB8AC3E}">
        <p14:creationId xmlns:p14="http://schemas.microsoft.com/office/powerpoint/2010/main" val="4225868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6" grpId="0" animBg="1"/>
      <p:bldP spid="39947" grpId="0" animBg="1"/>
      <p:bldP spid="39948" grpId="0" animBg="1"/>
      <p:bldP spid="39949" grpId="0" animBg="1"/>
      <p:bldP spid="399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382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  <p:sp>
        <p:nvSpPr>
          <p:cNvPr id="153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3594" y="993305"/>
            <a:ext cx="2057400" cy="365125"/>
          </a:xfrm>
          <a:noFill/>
        </p:spPr>
        <p:txBody>
          <a:bodyPr/>
          <a:lstStyle/>
          <a:p>
            <a:fld id="{6045CF7A-1C48-487A-A105-97CA96DB22E8}" type="slidenum">
              <a:rPr lang="en-US"/>
              <a:pPr/>
              <a:t>26</a:t>
            </a:fld>
            <a:endParaRPr lang="en-US"/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391344" y="36841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43314"/>
              </p:ext>
            </p:extLst>
          </p:nvPr>
        </p:nvGraphicFramePr>
        <p:xfrm>
          <a:off x="1045394" y="1725174"/>
          <a:ext cx="38528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4" imgW="2463480" imgH="711000" progId="Equation.3">
                  <p:embed/>
                </p:oleObj>
              </mc:Choice>
              <mc:Fallback>
                <p:oleObj name="Equation" r:id="rId4" imgW="24634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394" y="1725174"/>
                        <a:ext cx="3852863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391344" y="36841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40035"/>
              </p:ext>
            </p:extLst>
          </p:nvPr>
        </p:nvGraphicFramePr>
        <p:xfrm>
          <a:off x="2024882" y="2896749"/>
          <a:ext cx="28352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6" imgW="1701720" imgH="711000" progId="Equation.3">
                  <p:embed/>
                </p:oleObj>
              </mc:Choice>
              <mc:Fallback>
                <p:oleObj name="Equation" r:id="rId6" imgW="1701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882" y="2896749"/>
                        <a:ext cx="28352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391344" y="368411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065794"/>
              </p:ext>
            </p:extLst>
          </p:nvPr>
        </p:nvGraphicFramePr>
        <p:xfrm>
          <a:off x="1578794" y="4217549"/>
          <a:ext cx="33623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8" imgW="2057400" imgH="711000" progId="Equation.3">
                  <p:embed/>
                </p:oleObj>
              </mc:Choice>
              <mc:Fallback>
                <p:oleObj name="Equation" r:id="rId8" imgW="2057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794" y="4217549"/>
                        <a:ext cx="3362325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391344" y="6123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777"/>
              </p:ext>
            </p:extLst>
          </p:nvPr>
        </p:nvGraphicFramePr>
        <p:xfrm>
          <a:off x="1851844" y="5539937"/>
          <a:ext cx="31115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Equation" r:id="rId10" imgW="1726920" imgH="711000" progId="Equation.3">
                  <p:embed/>
                </p:oleObj>
              </mc:Choice>
              <mc:Fallback>
                <p:oleObj name="Equation" r:id="rId10" imgW="1726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844" y="5539937"/>
                        <a:ext cx="3111500" cy="129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Text Box 15" descr="Water droplets"/>
          <p:cNvSpPr txBox="1">
            <a:spLocks noChangeArrowheads="1"/>
          </p:cNvSpPr>
          <p:nvPr/>
        </p:nvSpPr>
        <p:spPr bwMode="auto">
          <a:xfrm>
            <a:off x="2813869" y="239509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76" name="Text Box 16" descr="Water droplets"/>
          <p:cNvSpPr txBox="1">
            <a:spLocks noChangeArrowheads="1"/>
          </p:cNvSpPr>
          <p:nvPr/>
        </p:nvSpPr>
        <p:spPr bwMode="auto">
          <a:xfrm>
            <a:off x="3347269" y="239509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77" name="Text Box 17" descr="Water droplets"/>
          <p:cNvSpPr txBox="1">
            <a:spLocks noChangeArrowheads="1"/>
          </p:cNvSpPr>
          <p:nvPr/>
        </p:nvSpPr>
        <p:spPr bwMode="auto">
          <a:xfrm>
            <a:off x="3772719" y="2410974"/>
            <a:ext cx="549275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-1</a:t>
            </a:r>
          </a:p>
        </p:txBody>
      </p:sp>
      <p:sp>
        <p:nvSpPr>
          <p:cNvPr id="40978" name="Text Box 18" descr="Water droplets"/>
          <p:cNvSpPr txBox="1">
            <a:spLocks noChangeArrowheads="1"/>
          </p:cNvSpPr>
          <p:nvPr/>
        </p:nvSpPr>
        <p:spPr bwMode="auto">
          <a:xfrm>
            <a:off x="4293419" y="2395099"/>
            <a:ext cx="625475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-3</a:t>
            </a:r>
          </a:p>
        </p:txBody>
      </p:sp>
      <p:sp>
        <p:nvSpPr>
          <p:cNvPr id="40979" name="Text Box 19" descr="Water droplets"/>
          <p:cNvSpPr txBox="1">
            <a:spLocks noChangeArrowheads="1"/>
          </p:cNvSpPr>
          <p:nvPr/>
        </p:nvSpPr>
        <p:spPr bwMode="auto">
          <a:xfrm>
            <a:off x="3267894" y="363017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80" name="Text Box 20" descr="Water droplets"/>
          <p:cNvSpPr txBox="1">
            <a:spLocks noChangeArrowheads="1"/>
          </p:cNvSpPr>
          <p:nvPr/>
        </p:nvSpPr>
        <p:spPr bwMode="auto">
          <a:xfrm>
            <a:off x="2829744" y="363017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81" name="Text Box 21" descr="Water droplets"/>
          <p:cNvSpPr txBox="1">
            <a:spLocks noChangeArrowheads="1"/>
          </p:cNvSpPr>
          <p:nvPr/>
        </p:nvSpPr>
        <p:spPr bwMode="auto">
          <a:xfrm>
            <a:off x="3804469" y="363017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40982" name="Text Box 22" descr="Water droplets"/>
          <p:cNvSpPr txBox="1">
            <a:spLocks noChangeArrowheads="1"/>
          </p:cNvSpPr>
          <p:nvPr/>
        </p:nvSpPr>
        <p:spPr bwMode="auto">
          <a:xfrm>
            <a:off x="4350569" y="363017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3</a:t>
            </a:r>
          </a:p>
        </p:txBody>
      </p:sp>
      <p:sp>
        <p:nvSpPr>
          <p:cNvPr id="40983" name="Text Box 23" descr="Water droplets"/>
          <p:cNvSpPr txBox="1">
            <a:spLocks noChangeArrowheads="1"/>
          </p:cNvSpPr>
          <p:nvPr/>
        </p:nvSpPr>
        <p:spPr bwMode="auto">
          <a:xfrm>
            <a:off x="2813869" y="457314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84" name="Text Box 24" descr="Water droplets"/>
          <p:cNvSpPr txBox="1">
            <a:spLocks noChangeArrowheads="1"/>
          </p:cNvSpPr>
          <p:nvPr/>
        </p:nvSpPr>
        <p:spPr bwMode="auto">
          <a:xfrm>
            <a:off x="4442644" y="457632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2</a:t>
            </a:r>
          </a:p>
        </p:txBody>
      </p:sp>
      <p:sp>
        <p:nvSpPr>
          <p:cNvPr id="40985" name="Text Box 25" descr="Water droplets"/>
          <p:cNvSpPr txBox="1">
            <a:spLocks noChangeArrowheads="1"/>
          </p:cNvSpPr>
          <p:nvPr/>
        </p:nvSpPr>
        <p:spPr bwMode="auto">
          <a:xfrm>
            <a:off x="3318694" y="556692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86" name="Text Box 26" descr="Water droplets"/>
          <p:cNvSpPr txBox="1">
            <a:spLocks noChangeArrowheads="1"/>
          </p:cNvSpPr>
          <p:nvPr/>
        </p:nvSpPr>
        <p:spPr bwMode="auto">
          <a:xfrm>
            <a:off x="3334569" y="457632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40987" name="Text Box 27" descr="Water droplets"/>
          <p:cNvSpPr txBox="1">
            <a:spLocks noChangeArrowheads="1"/>
          </p:cNvSpPr>
          <p:nvPr/>
        </p:nvSpPr>
        <p:spPr bwMode="auto">
          <a:xfrm>
            <a:off x="2845619" y="556374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40989" name="Text Box 29" descr="Water droplets"/>
          <p:cNvSpPr txBox="1">
            <a:spLocks noChangeArrowheads="1"/>
          </p:cNvSpPr>
          <p:nvPr/>
        </p:nvSpPr>
        <p:spPr bwMode="auto">
          <a:xfrm>
            <a:off x="3871144" y="5566924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  <p:sp>
        <p:nvSpPr>
          <p:cNvPr id="40990" name="Text Box 30" descr="Water droplets"/>
          <p:cNvSpPr txBox="1">
            <a:spLocks noChangeArrowheads="1"/>
          </p:cNvSpPr>
          <p:nvPr/>
        </p:nvSpPr>
        <p:spPr bwMode="auto">
          <a:xfrm>
            <a:off x="4382319" y="556374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1</a:t>
            </a:r>
          </a:p>
        </p:txBody>
      </p:sp>
      <p:sp>
        <p:nvSpPr>
          <p:cNvPr id="40991" name="Text Box 31" descr="Water droplets"/>
          <p:cNvSpPr txBox="1">
            <a:spLocks noChangeArrowheads="1"/>
          </p:cNvSpPr>
          <p:nvPr/>
        </p:nvSpPr>
        <p:spPr bwMode="auto">
          <a:xfrm>
            <a:off x="3861619" y="4573149"/>
            <a:ext cx="444500" cy="412750"/>
          </a:xfrm>
          <a:prstGeom prst="rect">
            <a:avLst/>
          </a:prstGeom>
          <a:blipFill dpi="0" rotWithShape="1">
            <a:blip r:embed="rId12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Times New Roman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2173828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9" grpId="0" animBg="1"/>
      <p:bldP spid="40990" grpId="0" animBg="1"/>
      <p:bldP spid="4099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" y="98425"/>
            <a:ext cx="9055100" cy="6019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err="1" smtClean="0">
                <a:latin typeface="Bookman Old Style" pitchFamily="18" charset="0"/>
              </a:rPr>
              <a:t>Perhatikan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hasil</a:t>
            </a:r>
            <a:r>
              <a:rPr lang="en-US" sz="2800" dirty="0" smtClean="0">
                <a:latin typeface="Bookman Old Style" pitchFamily="18" charset="0"/>
              </a:rPr>
              <a:t> OBE </a:t>
            </a:r>
            <a:r>
              <a:rPr lang="en-US" sz="2800" dirty="0" err="1" smtClean="0">
                <a:latin typeface="Bookman Old Style" pitchFamily="18" charset="0"/>
              </a:rPr>
              <a:t>tadi</a:t>
            </a:r>
            <a:r>
              <a:rPr lang="en-US" sz="2800" dirty="0" smtClean="0">
                <a:latin typeface="Bookman Old Style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Bookman Old Style" pitchFamily="18" charset="0"/>
              </a:rPr>
              <a:t>	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dirty="0" smtClean="0">
                <a:latin typeface="Bookman Old Style" pitchFamily="18" charset="0"/>
              </a:rPr>
              <a:t>	</a:t>
            </a:r>
            <a:r>
              <a:rPr lang="en-US" sz="2400" dirty="0" err="1" smtClean="0">
                <a:latin typeface="Bookman Old Style" pitchFamily="18" charset="0"/>
              </a:rPr>
              <a:t>Setiap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mempunyai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satu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utama</a:t>
            </a:r>
            <a:r>
              <a:rPr lang="en-US" sz="2400" dirty="0" smtClean="0">
                <a:latin typeface="Bookman Old Style" pitchFamily="18" charset="0"/>
              </a:rPr>
              <a:t>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	</a:t>
            </a:r>
            <a:r>
              <a:rPr lang="en-US" sz="2400" dirty="0" err="1" smtClean="0">
                <a:latin typeface="Bookman Old Style" pitchFamily="18" charset="0"/>
              </a:rPr>
              <a:t>Tidak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setiap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kolom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memiliki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satu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utama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err="1" smtClean="0">
                <a:latin typeface="Bookman Old Style" pitchFamily="18" charset="0"/>
              </a:rPr>
              <a:t>karena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jumlah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baris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lebih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sedikit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jumlah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kolom</a:t>
            </a:r>
            <a:r>
              <a:rPr lang="en-US" sz="2400" dirty="0" smtClean="0">
                <a:latin typeface="Bookman Old Style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	(</a:t>
            </a:r>
            <a:r>
              <a:rPr lang="en-US" sz="2400" dirty="0" err="1" smtClean="0">
                <a:latin typeface="Bookman Old Style" pitchFamily="18" charset="0"/>
              </a:rPr>
              <a:t>kolom</a:t>
            </a:r>
            <a:r>
              <a:rPr lang="en-US" sz="2400" dirty="0" smtClean="0">
                <a:latin typeface="Bookman Old Style" pitchFamily="18" charset="0"/>
              </a:rPr>
              <a:t> 4 </a:t>
            </a:r>
            <a:r>
              <a:rPr lang="en-US" sz="2400" dirty="0" err="1" smtClean="0">
                <a:latin typeface="Bookman Old Style" pitchFamily="18" charset="0"/>
              </a:rPr>
              <a:t>tidak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mempunyai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satu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utama</a:t>
            </a:r>
            <a:r>
              <a:rPr lang="en-US" sz="2400" dirty="0" smtClean="0">
                <a:latin typeface="Bookman Old Style" pitchFamily="18" charset="0"/>
              </a:rPr>
              <a:t>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sz="2400" b="1" dirty="0" smtClean="0">
              <a:latin typeface="Bookman Old Style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404444"/>
              </p:ext>
            </p:extLst>
          </p:nvPr>
        </p:nvGraphicFramePr>
        <p:xfrm>
          <a:off x="1600200" y="1997001"/>
          <a:ext cx="30130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4" imgW="1244520" imgH="711000" progId="Equation.3">
                  <p:embed/>
                </p:oleObj>
              </mc:Choice>
              <mc:Fallback>
                <p:oleObj name="Equation" r:id="rId4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97001"/>
                        <a:ext cx="3013075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930400" y="1997001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3333750" y="3171751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2616200" y="2606601"/>
            <a:ext cx="304800" cy="457200"/>
          </a:xfrm>
          <a:prstGeom prst="ellipse">
            <a:avLst/>
          </a:prstGeom>
          <a:solidFill>
            <a:srgbClr val="FF9900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22" grpId="0" animBg="1"/>
      <p:bldP spid="43023" grpId="0" animBg="1"/>
      <p:bldP spid="430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" y="1484784"/>
            <a:ext cx="9102725" cy="4623916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Bookman Old Style" pitchFamily="18" charset="0"/>
              </a:rPr>
              <a:t>Latihan</a:t>
            </a:r>
            <a:endParaRPr lang="en-US" sz="2400" b="1" dirty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Bookman Old Style" pitchFamily="18" charset="0"/>
              </a:rPr>
              <a:t>Diketahui</a:t>
            </a:r>
            <a:r>
              <a:rPr lang="en-US" sz="2400" dirty="0" smtClean="0">
                <a:latin typeface="Bookman Old Style" pitchFamily="18" charset="0"/>
              </a:rPr>
              <a:t>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Bookman Old Style" pitchFamily="18" charset="0"/>
              </a:rPr>
              <a:t>                                            </a:t>
            </a:r>
            <a:r>
              <a:rPr lang="en-US" sz="2400" dirty="0" err="1" smtClean="0">
                <a:latin typeface="Bookman Old Style" pitchFamily="18" charset="0"/>
              </a:rPr>
              <a:t>dan</a:t>
            </a: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200" dirty="0" smtClean="0"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Bookman Old Style" pitchFamily="18" charset="0"/>
              </a:rPr>
              <a:t>Tentukan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matriks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bentuk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eselon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baris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tereduksi</a:t>
            </a:r>
            <a:r>
              <a:rPr lang="en-US" sz="2200" dirty="0" smtClean="0">
                <a:latin typeface="Bookman Old Style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</a:rPr>
              <a:t>dari</a:t>
            </a:r>
            <a:r>
              <a:rPr lang="en-US" sz="2200" dirty="0" smtClean="0">
                <a:latin typeface="Bookman Old Style" pitchFamily="18" charset="0"/>
              </a:rPr>
              <a:t>  </a:t>
            </a:r>
            <a:r>
              <a:rPr lang="en-US" sz="2200" i="1" dirty="0" smtClean="0">
                <a:latin typeface="Bookman Old Style" pitchFamily="18" charset="0"/>
              </a:rPr>
              <a:t>A, B, </a:t>
            </a:r>
            <a:r>
              <a:rPr lang="en-US" sz="2200" i="1" dirty="0" err="1" smtClean="0">
                <a:latin typeface="Bookman Old Style" pitchFamily="18" charset="0"/>
              </a:rPr>
              <a:t>dan</a:t>
            </a:r>
            <a:r>
              <a:rPr lang="en-US" sz="2200" i="1" dirty="0" smtClean="0">
                <a:latin typeface="Bookman Old Style" pitchFamily="18" charset="0"/>
              </a:rPr>
              <a:t> C</a:t>
            </a:r>
            <a:endParaRPr lang="en-US" sz="2200" dirty="0" smtClean="0">
              <a:latin typeface="Bookman Old Style" pitchFamily="18" charset="0"/>
            </a:endParaRPr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4852875"/>
              </p:ext>
            </p:extLst>
          </p:nvPr>
        </p:nvGraphicFramePr>
        <p:xfrm>
          <a:off x="1920398" y="3149450"/>
          <a:ext cx="220503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tion" r:id="rId4" imgW="1143000" imgH="711000" progId="Equation.DSMT4">
                  <p:embed/>
                </p:oleObj>
              </mc:Choice>
              <mc:Fallback>
                <p:oleObj name="Equation" r:id="rId4" imgW="1143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398" y="3149450"/>
                        <a:ext cx="220503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515911"/>
              </p:ext>
            </p:extLst>
          </p:nvPr>
        </p:nvGraphicFramePr>
        <p:xfrm>
          <a:off x="5139585" y="3046890"/>
          <a:ext cx="2382838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tion" r:id="rId6" imgW="1130040" imgH="711000" progId="Equation.DSMT4">
                  <p:embed/>
                </p:oleObj>
              </mc:Choice>
              <mc:Fallback>
                <p:oleObj name="Equation" r:id="rId6" imgW="11300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9585" y="3046890"/>
                        <a:ext cx="2382838" cy="148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9944"/>
              </p:ext>
            </p:extLst>
          </p:nvPr>
        </p:nvGraphicFramePr>
        <p:xfrm>
          <a:off x="16576" y="3376348"/>
          <a:ext cx="17462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4" name="Equation" r:id="rId8" imgW="799920" imgH="457200" progId="Equation.DSMT4">
                  <p:embed/>
                </p:oleObj>
              </mc:Choice>
              <mc:Fallback>
                <p:oleObj name="Equation" r:id="rId8" imgW="7999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6" y="3376348"/>
                        <a:ext cx="174625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4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25549"/>
            <a:ext cx="7518648" cy="119354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Sub </a:t>
            </a:r>
            <a:r>
              <a:rPr lang="en-US" sz="3200" b="1" dirty="0" err="1" smtClean="0"/>
              <a:t>Pokok</a:t>
            </a:r>
            <a:r>
              <a:rPr lang="en-US" sz="3200" b="1" dirty="0"/>
              <a:t> </a:t>
            </a:r>
            <a:r>
              <a:rPr lang="en-US" sz="3200" b="1" dirty="0" err="1" smtClean="0"/>
              <a:t>Pembahasan</a:t>
            </a:r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266112" cy="468052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,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Elementer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Linear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smtClean="0"/>
              <a:t>Euclid,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Subruang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smtClean="0"/>
              <a:t>linear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smtClean="0"/>
              <a:t>linear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Basis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Basis </a:t>
            </a:r>
            <a:r>
              <a:rPr lang="en-US" dirty="0" err="1" smtClean="0"/>
              <a:t>Ortonormal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Basis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Similaritas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6277" y="6237312"/>
            <a:ext cx="7719764" cy="6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smtClean="0">
                <a:solidFill>
                  <a:schemeClr val="bg1"/>
                </a:solidFill>
              </a:rPr>
              <a:t>Program Studi </a:t>
            </a:r>
            <a:r>
              <a:rPr lang="en-US" sz="2000" smtClean="0">
                <a:solidFill>
                  <a:schemeClr val="bg1"/>
                </a:solidFill>
              </a:rPr>
              <a:t>Pendidikan Matematika</a:t>
            </a:r>
            <a:endParaRPr lang="id-ID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STKIP Siliwangi Bandung</a:t>
            </a:r>
          </a:p>
          <a:p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36201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25549"/>
            <a:ext cx="7518648" cy="119354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MATRIKS DAN OPERASINYA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8481" y="1340768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buNone/>
              <a:defRPr/>
            </a:pPr>
            <a:r>
              <a:rPr lang="en-US" sz="3200" b="1" dirty="0">
                <a:latin typeface="+mj-lt"/>
              </a:rPr>
              <a:t>Sub </a:t>
            </a:r>
            <a:r>
              <a:rPr lang="en-US" sz="3200" b="1" dirty="0" err="1">
                <a:latin typeface="+mj-lt"/>
              </a:rPr>
              <a:t>Pokok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Bahasan</a:t>
            </a:r>
            <a:endParaRPr lang="en-US" sz="3200" b="1" dirty="0">
              <a:latin typeface="+mj-lt"/>
            </a:endParaRPr>
          </a:p>
          <a:p>
            <a:pPr marL="990600" lvl="1" indent="-533400">
              <a:defRPr/>
            </a:pPr>
            <a:r>
              <a:rPr lang="en-US" sz="3200" dirty="0" smtClean="0">
                <a:latin typeface="+mj-lt"/>
              </a:rPr>
              <a:t>1. </a:t>
            </a:r>
            <a:r>
              <a:rPr lang="en-US" sz="3200" dirty="0" err="1" smtClean="0">
                <a:latin typeface="+mj-lt"/>
              </a:rPr>
              <a:t>Matriks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dan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Jenisnya</a:t>
            </a:r>
            <a:endParaRPr lang="en-US" sz="3200" dirty="0">
              <a:latin typeface="+mj-lt"/>
            </a:endParaRPr>
          </a:p>
          <a:p>
            <a:pPr marL="990600" lvl="1" indent="-533400">
              <a:defRPr/>
            </a:pPr>
            <a:r>
              <a:rPr lang="en-US" sz="3200" dirty="0" smtClean="0">
                <a:latin typeface="+mj-lt"/>
              </a:rPr>
              <a:t>2. </a:t>
            </a:r>
            <a:r>
              <a:rPr lang="en-US" sz="3200" dirty="0" err="1" smtClean="0">
                <a:latin typeface="+mj-lt"/>
              </a:rPr>
              <a:t>Operasi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Matriks</a:t>
            </a:r>
            <a:endParaRPr lang="en-US" sz="3200" dirty="0">
              <a:latin typeface="+mj-lt"/>
            </a:endParaRPr>
          </a:p>
          <a:p>
            <a:pPr marL="990600" lvl="1" indent="-533400">
              <a:defRPr/>
            </a:pPr>
            <a:r>
              <a:rPr lang="en-US" sz="3200" dirty="0" smtClean="0">
                <a:latin typeface="+mj-lt"/>
              </a:rPr>
              <a:t>3. </a:t>
            </a:r>
            <a:r>
              <a:rPr lang="en-US" sz="3200" dirty="0" err="1" smtClean="0">
                <a:latin typeface="+mj-lt"/>
              </a:rPr>
              <a:t>Operasi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Baris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Elementer</a:t>
            </a:r>
            <a:endParaRPr lang="en-US" sz="3200" dirty="0">
              <a:latin typeface="+mj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362200" y="6271592"/>
            <a:ext cx="6705600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130547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40" y="257471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1. </a:t>
            </a:r>
            <a:r>
              <a:rPr kumimoji="0" lang="en-US" sz="2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Pengertian</a:t>
            </a: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Matriks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1249486"/>
            <a:ext cx="8568952" cy="1338828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err="1" smtClean="0"/>
              <a:t>Definisi</a:t>
            </a:r>
            <a:endParaRPr lang="en-US" b="1" dirty="0"/>
          </a:p>
          <a:p>
            <a:pPr algn="just">
              <a:spcBef>
                <a:spcPct val="50000"/>
              </a:spcBef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. </a:t>
            </a:r>
            <a:r>
              <a:rPr lang="en-US" dirty="0" err="1" smtClean="0"/>
              <a:t>Bilangan-bilangan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entri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. </a:t>
            </a:r>
            <a:r>
              <a:rPr lang="en-US" dirty="0" err="1" smtClean="0"/>
              <a:t>Entri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j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/>
              <a:t>a</a:t>
            </a:r>
            <a:r>
              <a:rPr lang="en-US" b="1" baseline="-25000" dirty="0" err="1"/>
              <a:t>ij</a:t>
            </a:r>
            <a:endParaRPr lang="en-US" b="1" baseline="-250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4117" y="2743521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i="1" dirty="0" err="1" smtClean="0"/>
              <a:t>baris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6288" y="3573016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, </a:t>
            </a:r>
            <a:r>
              <a:rPr lang="en-US" b="1" dirty="0" err="1" smtClean="0"/>
              <a:t>matriks</a:t>
            </a:r>
            <a:r>
              <a:rPr lang="en-US" b="1" dirty="0" smtClean="0"/>
              <a:t> m </a:t>
            </a:r>
            <a:r>
              <a:rPr lang="en-US" b="1" dirty="0"/>
              <a:t>x n </a:t>
            </a:r>
            <a:r>
              <a:rPr lang="en-US" dirty="0" err="1" smtClean="0"/>
              <a:t>ditulis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65587641"/>
              </p:ext>
            </p:extLst>
          </p:nvPr>
        </p:nvGraphicFramePr>
        <p:xfrm>
          <a:off x="3830404" y="3551704"/>
          <a:ext cx="2973844" cy="2076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3" imgW="1346200" imgH="939800" progId="Equation.DSMT4">
                  <p:embed/>
                </p:oleObj>
              </mc:Choice>
              <mc:Fallback>
                <p:oleObj name="Equation" r:id="rId3" imgW="1346200" imgH="93980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404" y="3551704"/>
                        <a:ext cx="2973844" cy="2076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37516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3675" y="1651000"/>
          <a:ext cx="380365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4" imgW="1650960" imgH="939600" progId="Equation.3">
                  <p:embed/>
                </p:oleObj>
              </mc:Choice>
              <mc:Fallback>
                <p:oleObj name="Equation" r:id="rId4" imgW="1650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51000"/>
                        <a:ext cx="3803650" cy="210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90600" y="1746250"/>
            <a:ext cx="2667000" cy="463550"/>
          </a:xfrm>
          <a:prstGeom prst="rect">
            <a:avLst/>
          </a:prstGeom>
          <a:solidFill>
            <a:srgbClr val="00FF00">
              <a:alpha val="59999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962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419600" y="1828800"/>
            <a:ext cx="2157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Bookman Old Style" pitchFamily="18" charset="0"/>
              </a:rPr>
              <a:t>Baris pertama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52600" y="1752600"/>
            <a:ext cx="533400" cy="1981200"/>
          </a:xfrm>
          <a:prstGeom prst="rect">
            <a:avLst/>
          </a:prstGeom>
          <a:solidFill>
            <a:srgbClr val="FFFF00">
              <a:alpha val="50195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52600" y="4419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latin typeface="Bookman Old Style" pitchFamily="18" charset="0"/>
              </a:rPr>
              <a:t>Kolom</a:t>
            </a:r>
            <a:r>
              <a:rPr lang="en-US" b="1" dirty="0">
                <a:latin typeface="Bookman Old Style" pitchFamily="18" charset="0"/>
              </a:rPr>
              <a:t> </a:t>
            </a:r>
            <a:r>
              <a:rPr lang="en-US" b="1" dirty="0" err="1">
                <a:latin typeface="Bookman Old Style" pitchFamily="18" charset="0"/>
              </a:rPr>
              <a:t>kedua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1981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3124200" y="3276600"/>
            <a:ext cx="609600" cy="457200"/>
          </a:xfrm>
          <a:prstGeom prst="ellipse">
            <a:avLst/>
          </a:prstGeom>
          <a:solidFill>
            <a:srgbClr val="00FFFF">
              <a:alpha val="49019"/>
            </a:srgbClr>
          </a:solidFill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3962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395788" y="3200400"/>
            <a:ext cx="4214812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Bookman Old Style" pitchFamily="18" charset="0"/>
              </a:rPr>
              <a:t>Unsur / entri /elemen ke-</a:t>
            </a:r>
            <a:r>
              <a:rPr lang="en-US" b="1" i="1">
                <a:latin typeface="Bookman Old Style" pitchFamily="18" charset="0"/>
              </a:rPr>
              <a:t>mn</a:t>
            </a:r>
            <a:r>
              <a:rPr lang="en-US" b="1">
                <a:latin typeface="Bookman Old Style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Bookman Old Style" pitchFamily="18" charset="0"/>
              </a:rPr>
              <a:t>(baris </a:t>
            </a:r>
            <a:r>
              <a:rPr lang="en-US" b="1" i="1">
                <a:latin typeface="Bookman Old Style" pitchFamily="18" charset="0"/>
              </a:rPr>
              <a:t>m</a:t>
            </a:r>
            <a:r>
              <a:rPr lang="en-US" b="1">
                <a:latin typeface="Bookman Old Style" pitchFamily="18" charset="0"/>
              </a:rPr>
              <a:t> kolom </a:t>
            </a:r>
            <a:r>
              <a:rPr lang="en-US" b="1" i="1">
                <a:latin typeface="Bookman Old Style" pitchFamily="18" charset="0"/>
              </a:rPr>
              <a:t>n</a:t>
            </a:r>
            <a:r>
              <a:rPr lang="en-US" b="1">
                <a:latin typeface="Bookman Old Style" pitchFamily="18" charset="0"/>
              </a:rPr>
              <a:t>)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4074067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/>
      <p:bldP spid="2057" grpId="0" animBg="1"/>
      <p:bldP spid="2058" grpId="0"/>
      <p:bldP spid="2059" grpId="0" animBg="1"/>
      <p:bldP spid="2060" grpId="0" animBg="1"/>
      <p:bldP spid="2061" grpId="0" animBg="1"/>
      <p:bldP spid="20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40" y="257471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2. JENIS-JENIS</a:t>
            </a:r>
            <a:r>
              <a:rPr kumimoji="0" lang="en-US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MATRIKS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334" y="797112"/>
            <a:ext cx="888514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5950" lvl="1" indent="-615950" algn="just">
              <a:buFont typeface="Wingdings" pitchFamily="2" charset="2"/>
              <a:buChar char="ü"/>
            </a:pPr>
            <a:r>
              <a:rPr lang="id-ID" b="1" i="1" dirty="0" smtClean="0">
                <a:latin typeface="Bookman Old Style" pitchFamily="18" charset="0"/>
              </a:rPr>
              <a:t>Matriks </a:t>
            </a:r>
            <a:r>
              <a:rPr lang="en-US" b="1" i="1" dirty="0" err="1" smtClean="0">
                <a:latin typeface="Bookman Old Style" pitchFamily="18" charset="0"/>
              </a:rPr>
              <a:t>persegi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 smtClean="0">
                <a:latin typeface="Bookman Old Style" pitchFamily="18" charset="0"/>
              </a:rPr>
              <a:t>panjang</a:t>
            </a:r>
            <a:endParaRPr lang="en-US" b="1" i="1" dirty="0" smtClean="0">
              <a:latin typeface="Bookman Old Style" pitchFamily="18" charset="0"/>
            </a:endParaRPr>
          </a:p>
          <a:p>
            <a:pPr marL="609600" indent="-609600">
              <a:buNone/>
            </a:pPr>
            <a:r>
              <a:rPr lang="en-US" b="1" i="1" dirty="0" smtClean="0"/>
              <a:t>	</a:t>
            </a:r>
            <a:r>
              <a:rPr lang="en-US" i="1" dirty="0" err="1" smtClean="0">
                <a:sym typeface="Wingdings" pitchFamily="2" charset="2"/>
              </a:rPr>
              <a:t>Sebuah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matriks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dengan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jumlah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baris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(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i="1" dirty="0" err="1" smtClean="0"/>
              <a:t>mxn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m≠n</a:t>
            </a:r>
            <a:r>
              <a:rPr lang="en-US" dirty="0" smtClean="0"/>
              <a:t>).</a:t>
            </a:r>
          </a:p>
          <a:p>
            <a:pPr marL="609600" indent="-609600"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</a:p>
          <a:p>
            <a:pPr marL="609600" indent="-609600" algn="just">
              <a:buNone/>
            </a:pPr>
            <a:endParaRPr lang="en-US" b="1" dirty="0" smtClean="0"/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/>
            <a:endParaRPr lang="sv-SE" b="1" dirty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15950" lvl="0" indent="-615950" algn="just">
              <a:buFont typeface="Wingdings" pitchFamily="2" charset="2"/>
              <a:buChar char="ü"/>
            </a:pPr>
            <a:r>
              <a:rPr lang="id-ID" b="1" i="1" dirty="0" smtClean="0">
                <a:latin typeface="Bookman Old Style" pitchFamily="18" charset="0"/>
              </a:rPr>
              <a:t>Matriks</a:t>
            </a:r>
            <a:r>
              <a:rPr lang="en-US" b="1" i="1" dirty="0" smtClean="0">
                <a:latin typeface="Bookman Old Style" pitchFamily="18" charset="0"/>
              </a:rPr>
              <a:t> </a:t>
            </a:r>
            <a:r>
              <a:rPr lang="en-US" b="1" i="1" dirty="0" err="1" smtClean="0">
                <a:latin typeface="Bookman Old Style" pitchFamily="18" charset="0"/>
              </a:rPr>
              <a:t>persegi</a:t>
            </a:r>
            <a:endParaRPr lang="en-US" b="1" i="1" dirty="0" smtClean="0">
              <a:latin typeface="Bookman Old Style" pitchFamily="18" charset="0"/>
            </a:endParaRPr>
          </a:p>
          <a:p>
            <a:pPr marL="609600" indent="-609600">
              <a:buNone/>
            </a:pPr>
            <a:r>
              <a:rPr lang="en-US" b="1" i="1" dirty="0" smtClean="0"/>
              <a:t>	</a:t>
            </a:r>
            <a:r>
              <a:rPr lang="en-US" i="1" dirty="0" err="1" smtClean="0">
                <a:sym typeface="Wingdings" pitchFamily="2" charset="2"/>
              </a:rPr>
              <a:t>Sebuah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matriks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dengan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jumlah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baris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dan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kolom</a:t>
            </a:r>
            <a:r>
              <a:rPr lang="en-US" dirty="0" smtClean="0"/>
              <a:t>  </a:t>
            </a:r>
            <a:r>
              <a:rPr lang="en-US" dirty="0" err="1" smtClean="0"/>
              <a:t>sama</a:t>
            </a:r>
            <a:r>
              <a:rPr lang="en-US" dirty="0" smtClean="0"/>
              <a:t> (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i="1" dirty="0" err="1" smtClean="0"/>
              <a:t>nxn</a:t>
            </a:r>
            <a:r>
              <a:rPr lang="en-US" dirty="0" smtClean="0"/>
              <a:t>).</a:t>
            </a:r>
          </a:p>
          <a:p>
            <a:pPr marL="609600" indent="-609600"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</a:p>
          <a:p>
            <a:pPr marL="609600" indent="-609600" algn="just">
              <a:buNone/>
            </a:pPr>
            <a:endParaRPr lang="en-US" b="1" dirty="0" smtClean="0"/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 algn="just"/>
            <a:endParaRPr lang="en-US" dirty="0" smtClean="0">
              <a:latin typeface="Bookman Old Style" pitchFamily="18" charset="0"/>
            </a:endParaRPr>
          </a:p>
          <a:p>
            <a:pPr marL="609600" indent="-609600" algn="just"/>
            <a:endParaRPr lang="en-US" sz="2000" dirty="0" smtClean="0">
              <a:latin typeface="Bookman Old Style" pitchFamily="18" charset="0"/>
            </a:endParaRPr>
          </a:p>
          <a:p>
            <a:pPr marL="609600" indent="-609600" algn="just"/>
            <a:r>
              <a:rPr lang="en-US" sz="2000" dirty="0" smtClean="0"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835172"/>
              </p:ext>
            </p:extLst>
          </p:nvPr>
        </p:nvGraphicFramePr>
        <p:xfrm>
          <a:off x="1691680" y="1772816"/>
          <a:ext cx="2362182" cy="14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3" imgW="1002865" imgH="596641" progId="Equation.DSMT4">
                  <p:embed/>
                </p:oleObj>
              </mc:Choice>
              <mc:Fallback>
                <p:oleObj name="Equation" r:id="rId3" imgW="1002865" imgH="59664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72816"/>
                        <a:ext cx="2362182" cy="14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76215"/>
              </p:ext>
            </p:extLst>
          </p:nvPr>
        </p:nvGraphicFramePr>
        <p:xfrm>
          <a:off x="2062240" y="4005064"/>
          <a:ext cx="2057400" cy="150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5" imgW="825500" imgH="596900" progId="Equation.DSMT4">
                  <p:embed/>
                </p:oleObj>
              </mc:Choice>
              <mc:Fallback>
                <p:oleObj name="Equation" r:id="rId5" imgW="825500" imgH="596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240" y="4005064"/>
                        <a:ext cx="2057400" cy="1500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38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334" y="797112"/>
            <a:ext cx="8885146" cy="613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5950" lvl="0" indent="-615950" algn="just">
              <a:buFont typeface="Wingdings" pitchFamily="2" charset="2"/>
              <a:buChar char="ü"/>
            </a:pPr>
            <a:r>
              <a:rPr lang="id-ID" b="1" i="1" dirty="0" smtClean="0">
                <a:latin typeface="Bookman Old Style" pitchFamily="18" charset="0"/>
              </a:rPr>
              <a:t>Matriks </a:t>
            </a:r>
            <a:r>
              <a:rPr lang="en-US" b="1" i="1" dirty="0" err="1" smtClean="0">
                <a:latin typeface="Bookman Old Style" pitchFamily="18" charset="0"/>
              </a:rPr>
              <a:t>segitiga</a:t>
            </a:r>
            <a:endParaRPr lang="en-US" b="1" i="1" dirty="0" smtClean="0">
              <a:latin typeface="Bookman Old Style" pitchFamily="18" charset="0"/>
            </a:endParaRPr>
          </a:p>
          <a:p>
            <a:pPr marL="609600" indent="-609600" algn="just">
              <a:buFont typeface="+mj-lt"/>
              <a:buAutoNum type="alphaLcPeriod"/>
            </a:pPr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Segitiga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 </a:t>
            </a:r>
          </a:p>
          <a:p>
            <a:pPr marL="615950" algn="just">
              <a:lnSpc>
                <a:spcPct val="80000"/>
              </a:lnSpc>
              <a:buNone/>
            </a:pPr>
            <a:r>
              <a:rPr lang="en-US" dirty="0" err="1" smtClean="0">
                <a:latin typeface="Bookman Old Style" pitchFamily="18" charset="0"/>
              </a:rPr>
              <a:t>Matriks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semua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di </a:t>
            </a:r>
            <a:r>
              <a:rPr lang="en-US" dirty="0" err="1" smtClean="0">
                <a:latin typeface="Bookman Old Style" pitchFamily="18" charset="0"/>
              </a:rPr>
              <a:t>bawah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diagonal </a:t>
            </a:r>
            <a:r>
              <a:rPr lang="en-US" dirty="0" err="1" smtClean="0">
                <a:latin typeface="Bookman Old Style" pitchFamily="18" charset="0"/>
              </a:rPr>
              <a:t>pada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kolom</a:t>
            </a:r>
            <a:r>
              <a:rPr lang="en-US" dirty="0" smtClean="0">
                <a:latin typeface="Bookman Old Style" pitchFamily="18" charset="0"/>
              </a:rPr>
              <a:t>  yang </a:t>
            </a:r>
            <a:r>
              <a:rPr lang="en-US" dirty="0" err="1" smtClean="0">
                <a:latin typeface="Bookman Old Style" pitchFamily="18" charset="0"/>
              </a:rPr>
              <a:t>bersesuaian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adalah</a:t>
            </a:r>
            <a:r>
              <a:rPr lang="en-US" dirty="0" smtClean="0">
                <a:latin typeface="Bookman Old Style" pitchFamily="18" charset="0"/>
              </a:rPr>
              <a:t> nol.</a:t>
            </a:r>
          </a:p>
          <a:p>
            <a:pPr indent="615950" algn="just">
              <a:lnSpc>
                <a:spcPct val="80000"/>
              </a:lnSpc>
              <a:buNone/>
            </a:pPr>
            <a:r>
              <a:rPr lang="en-US" dirty="0" err="1" smtClean="0">
                <a:latin typeface="Bookman Old Style" pitchFamily="18" charset="0"/>
              </a:rPr>
              <a:t>Contoh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algn="just">
              <a:tabLst>
                <a:tab pos="615950" algn="l"/>
              </a:tabLst>
            </a:pPr>
            <a:r>
              <a:rPr lang="en-US" b="1" dirty="0" smtClean="0"/>
              <a:t>b. 	</a:t>
            </a:r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Segitiga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 </a:t>
            </a:r>
          </a:p>
          <a:p>
            <a:pPr marL="615950" algn="just">
              <a:lnSpc>
                <a:spcPct val="80000"/>
              </a:lnSpc>
              <a:buNone/>
            </a:pPr>
            <a:r>
              <a:rPr lang="en-US" dirty="0" err="1" smtClean="0">
                <a:latin typeface="Bookman Old Style" pitchFamily="18" charset="0"/>
              </a:rPr>
              <a:t>Matriks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semua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di </a:t>
            </a:r>
            <a:r>
              <a:rPr lang="en-US" dirty="0" err="1" smtClean="0">
                <a:latin typeface="Bookman Old Style" pitchFamily="18" charset="0"/>
              </a:rPr>
              <a:t>atas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diagonal </a:t>
            </a:r>
            <a:r>
              <a:rPr lang="en-US" dirty="0" err="1" smtClean="0">
                <a:latin typeface="Bookman Old Style" pitchFamily="18" charset="0"/>
              </a:rPr>
              <a:t>pada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kolom</a:t>
            </a:r>
            <a:r>
              <a:rPr lang="en-US" dirty="0" smtClean="0">
                <a:latin typeface="Bookman Old Style" pitchFamily="18" charset="0"/>
              </a:rPr>
              <a:t>  yang </a:t>
            </a:r>
            <a:r>
              <a:rPr lang="en-US" dirty="0" err="1" smtClean="0">
                <a:latin typeface="Bookman Old Style" pitchFamily="18" charset="0"/>
              </a:rPr>
              <a:t>bersesuaian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adalah</a:t>
            </a:r>
            <a:r>
              <a:rPr lang="en-US" dirty="0" smtClean="0">
                <a:latin typeface="Bookman Old Style" pitchFamily="18" charset="0"/>
              </a:rPr>
              <a:t> nol.</a:t>
            </a:r>
          </a:p>
          <a:p>
            <a:pPr indent="615950" algn="just">
              <a:lnSpc>
                <a:spcPct val="80000"/>
              </a:lnSpc>
              <a:buNone/>
            </a:pPr>
            <a:r>
              <a:rPr lang="en-US" dirty="0" err="1" smtClean="0">
                <a:latin typeface="Bookman Old Style" pitchFamily="18" charset="0"/>
              </a:rPr>
              <a:t>Contoh</a:t>
            </a:r>
            <a:r>
              <a:rPr lang="en-US" dirty="0" smtClean="0">
                <a:latin typeface="Bookman Old Style" pitchFamily="18" charset="0"/>
              </a:rPr>
              <a:t>:</a:t>
            </a: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 algn="just"/>
            <a:endParaRPr lang="en-US" dirty="0" smtClean="0">
              <a:latin typeface="Bookman Old Style" pitchFamily="18" charset="0"/>
            </a:endParaRPr>
          </a:p>
          <a:p>
            <a:pPr marL="609600" indent="-609600" algn="just"/>
            <a:endParaRPr lang="en-US" sz="2000" dirty="0" smtClean="0">
              <a:latin typeface="Bookman Old Style" pitchFamily="18" charset="0"/>
            </a:endParaRPr>
          </a:p>
          <a:p>
            <a:pPr marL="609600" indent="-609600" algn="just"/>
            <a:r>
              <a:rPr lang="en-US" sz="2000" dirty="0" smtClean="0"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356219"/>
              </p:ext>
            </p:extLst>
          </p:nvPr>
        </p:nvGraphicFramePr>
        <p:xfrm>
          <a:off x="1927302" y="1916832"/>
          <a:ext cx="21923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3" imgW="1282700" imgH="711200" progId="Equation.3">
                  <p:embed/>
                </p:oleObj>
              </mc:Choice>
              <mc:Fallback>
                <p:oleObj name="Equation" r:id="rId3" imgW="12827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302" y="1916832"/>
                        <a:ext cx="21923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707167"/>
              </p:ext>
            </p:extLst>
          </p:nvPr>
        </p:nvGraphicFramePr>
        <p:xfrm>
          <a:off x="2221099" y="4437112"/>
          <a:ext cx="236496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5" imgW="1308100" imgH="711200" progId="Equation.DSMT4">
                  <p:embed/>
                </p:oleObj>
              </mc:Choice>
              <mc:Fallback>
                <p:oleObj name="Equation" r:id="rId5" imgW="1308100" imgH="71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099" y="4437112"/>
                        <a:ext cx="2364964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31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426277" y="6237312"/>
            <a:ext cx="7719764" cy="685800"/>
          </a:xfrm>
        </p:spPr>
        <p:txBody>
          <a:bodyPr>
            <a:no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Program Studi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Matematika</a:t>
            </a:r>
            <a:endParaRPr lang="id-ID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STKIP </a:t>
            </a:r>
            <a:r>
              <a:rPr lang="en-US" sz="2000" dirty="0" err="1" smtClean="0">
                <a:solidFill>
                  <a:schemeClr val="bg1"/>
                </a:solidFill>
              </a:rPr>
              <a:t>Siliwangi</a:t>
            </a:r>
            <a:r>
              <a:rPr lang="en-US" sz="2000" dirty="0" smtClean="0">
                <a:solidFill>
                  <a:schemeClr val="bg1"/>
                </a:solidFill>
              </a:rPr>
              <a:t> Bandung</a:t>
            </a:r>
          </a:p>
          <a:p>
            <a:endParaRPr lang="id-ID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334" y="797112"/>
            <a:ext cx="8885146" cy="414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lvl="0" indent="-722313" algn="just">
              <a:buFont typeface="Wingdings" pitchFamily="2" charset="2"/>
              <a:buChar char="ü"/>
            </a:pPr>
            <a:r>
              <a:rPr lang="id-ID" b="1" i="1" dirty="0" smtClean="0">
                <a:latin typeface="Bookman Old Style" pitchFamily="18" charset="0"/>
              </a:rPr>
              <a:t>Matriks </a:t>
            </a:r>
            <a:r>
              <a:rPr lang="en-US" b="1" i="1" dirty="0" smtClean="0">
                <a:latin typeface="Bookman Old Style" pitchFamily="18" charset="0"/>
              </a:rPr>
              <a:t>diagonal</a:t>
            </a:r>
          </a:p>
          <a:p>
            <a:pPr marL="722313" algn="just"/>
            <a:r>
              <a:rPr lang="en-US" b="1" dirty="0" err="1" smtClean="0">
                <a:latin typeface="+mj-lt"/>
              </a:rPr>
              <a:t>Matriks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bujur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sangkar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dimana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setiap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unsur</a:t>
            </a:r>
            <a:r>
              <a:rPr lang="en-US" b="1" dirty="0" smtClean="0">
                <a:latin typeface="+mj-lt"/>
              </a:rPr>
              <a:t> yang </a:t>
            </a:r>
            <a:r>
              <a:rPr lang="en-US" b="1" dirty="0" err="1" smtClean="0">
                <a:latin typeface="+mj-lt"/>
              </a:rPr>
              <a:t>bukan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merupakan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unsur</a:t>
            </a:r>
            <a:r>
              <a:rPr lang="en-US" b="1" dirty="0" smtClean="0">
                <a:latin typeface="+mj-lt"/>
              </a:rPr>
              <a:t> diagonal </a:t>
            </a:r>
            <a:r>
              <a:rPr lang="en-US" b="1" dirty="0" err="1" smtClean="0">
                <a:latin typeface="+mj-lt"/>
              </a:rPr>
              <a:t>adalah</a:t>
            </a:r>
            <a:r>
              <a:rPr lang="en-US" b="1" dirty="0" smtClean="0">
                <a:latin typeface="+mj-lt"/>
              </a:rPr>
              <a:t> nol.</a:t>
            </a:r>
            <a:endParaRPr lang="en-US" dirty="0" smtClean="0">
              <a:latin typeface="+mj-lt"/>
            </a:endParaRPr>
          </a:p>
          <a:p>
            <a:pPr lvl="0" algn="just"/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 indent="615950" algn="just">
              <a:lnSpc>
                <a:spcPct val="80000"/>
              </a:lnSpc>
              <a:buNone/>
            </a:pPr>
            <a:endParaRPr lang="en-US" b="1" dirty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/>
            <a:endParaRPr lang="sv-SE" b="1" dirty="0" smtClean="0">
              <a:latin typeface="Bookman Old Style" pitchFamily="18" charset="0"/>
            </a:endParaRPr>
          </a:p>
          <a:p>
            <a:pPr marL="609600" indent="-609600" algn="just"/>
            <a:endParaRPr lang="en-US" dirty="0" smtClean="0">
              <a:latin typeface="Bookman Old Style" pitchFamily="18" charset="0"/>
            </a:endParaRPr>
          </a:p>
          <a:p>
            <a:pPr marL="722313" lvl="0" indent="-722313" algn="just">
              <a:buFont typeface="Wingdings" pitchFamily="2" charset="2"/>
              <a:buChar char="ü"/>
            </a:pPr>
            <a:r>
              <a:rPr lang="id-ID" sz="2000" b="1" i="1" dirty="0" smtClean="0">
                <a:latin typeface="Bookman Old Style" pitchFamily="18" charset="0"/>
              </a:rPr>
              <a:t>Matriks </a:t>
            </a:r>
            <a:r>
              <a:rPr lang="en-US" sz="2000" b="1" i="1" dirty="0" err="1" smtClean="0">
                <a:latin typeface="Bookman Old Style" pitchFamily="18" charset="0"/>
              </a:rPr>
              <a:t>Identitas</a:t>
            </a:r>
            <a:endParaRPr lang="en-US" sz="2000" b="1" i="1" dirty="0" smtClean="0">
              <a:latin typeface="Bookman Old Style" pitchFamily="18" charset="0"/>
            </a:endParaRPr>
          </a:p>
          <a:p>
            <a:pPr marL="722313" algn="just"/>
            <a:r>
              <a:rPr lang="en-US" sz="2000" b="1" dirty="0" err="1" smtClean="0">
                <a:latin typeface="+mj-lt"/>
              </a:rPr>
              <a:t>Matriks</a:t>
            </a:r>
            <a:r>
              <a:rPr lang="en-US" sz="2000" b="1" dirty="0" smtClean="0">
                <a:latin typeface="+mj-lt"/>
              </a:rPr>
              <a:t> diagonal </a:t>
            </a:r>
            <a:r>
              <a:rPr lang="en-US" sz="2000" b="1" dirty="0" err="1" smtClean="0">
                <a:latin typeface="+mj-lt"/>
              </a:rPr>
              <a:t>dimana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setiap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unsur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diagonalnya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adalah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satu</a:t>
            </a:r>
            <a:r>
              <a:rPr lang="en-US" sz="2000" b="1" dirty="0" smtClean="0">
                <a:latin typeface="+mj-lt"/>
              </a:rPr>
              <a:t>.</a:t>
            </a:r>
          </a:p>
          <a:p>
            <a:pPr algn="just"/>
            <a:endParaRPr lang="en-US" sz="2000" dirty="0" smtClean="0">
              <a:latin typeface="Bookman Old Style" pitchFamily="18" charset="0"/>
            </a:endParaRPr>
          </a:p>
          <a:p>
            <a:pPr marL="609600" indent="-609600" algn="just"/>
            <a:r>
              <a:rPr lang="en-US" sz="2000" dirty="0" smtClean="0"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76333"/>
              </p:ext>
            </p:extLst>
          </p:nvPr>
        </p:nvGraphicFramePr>
        <p:xfrm>
          <a:off x="2411760" y="1988840"/>
          <a:ext cx="27432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3" imgW="1384300" imgH="711200" progId="Equation.DSMT4">
                  <p:embed/>
                </p:oleObj>
              </mc:Choice>
              <mc:Fallback>
                <p:oleObj name="Equation" r:id="rId3" imgW="1384300" imgH="71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988840"/>
                        <a:ext cx="27432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21365"/>
              </p:ext>
            </p:extLst>
          </p:nvPr>
        </p:nvGraphicFramePr>
        <p:xfrm>
          <a:off x="2474090" y="4509120"/>
          <a:ext cx="26765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Equation" r:id="rId5" imgW="1384300" imgH="711200" progId="Equation.3">
                  <p:embed/>
                </p:oleObj>
              </mc:Choice>
              <mc:Fallback>
                <p:oleObj name="Equation" r:id="rId5" imgW="13843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090" y="4509120"/>
                        <a:ext cx="26765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9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226</TotalTime>
  <Words>857</Words>
  <Application>Microsoft Office PowerPoint</Application>
  <PresentationFormat>On-screen Show (4:3)</PresentationFormat>
  <Paragraphs>371</Paragraphs>
  <Slides>28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Equation</vt:lpstr>
      <vt:lpstr>ALJABAR LINEAR 4351622518</vt:lpstr>
      <vt:lpstr>Referensi</vt:lpstr>
      <vt:lpstr>Sub Pokok Pembahasan</vt:lpstr>
      <vt:lpstr>MATRIKS DAN OPERASINYA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Operasi Baris Elementer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LINEAR 4351622518</dc:title>
  <dc:creator>Chandra Novtiar</dc:creator>
  <cp:lastModifiedBy>Chandra Novtiar</cp:lastModifiedBy>
  <cp:revision>77</cp:revision>
  <dcterms:created xsi:type="dcterms:W3CDTF">2016-09-07T23:53:46Z</dcterms:created>
  <dcterms:modified xsi:type="dcterms:W3CDTF">2016-09-08T08:24:20Z</dcterms:modified>
</cp:coreProperties>
</file>