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4CF6F7-526D-4E9C-A7E0-C2DD0157212F}" type="datetimeFigureOut">
              <a:rPr lang="en-US" smtClean="0"/>
              <a:t>19-Oct-16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3AF79E-A7E5-44EA-ADEB-CBB69448D5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Chandra Novtiar, </a:t>
            </a:r>
            <a:r>
              <a:rPr lang="en-US" dirty="0" err="1" smtClean="0"/>
              <a:t>S.Si</a:t>
            </a:r>
            <a:r>
              <a:rPr lang="en-US" dirty="0" smtClean="0"/>
              <a:t>., </a:t>
            </a:r>
            <a:r>
              <a:rPr lang="en-US" dirty="0" err="1" smtClean="0"/>
              <a:t>M.Si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Galat</a:t>
            </a:r>
            <a:r>
              <a:rPr lang="en-US" dirty="0" smtClean="0"/>
              <a:t>/</a:t>
            </a:r>
            <a:r>
              <a:rPr lang="en-US" dirty="0" err="1" smtClean="0"/>
              <a:t>Kesalahan</a:t>
            </a:r>
            <a:endParaRPr lang="en-US" dirty="0" smtClean="0"/>
          </a:p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endParaRPr lang="en-US" dirty="0" smtClean="0"/>
          </a:p>
          <a:p>
            <a:r>
              <a:rPr lang="en-US" dirty="0" err="1" smtClean="0"/>
              <a:t>Pembulatan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Galat</a:t>
            </a:r>
            <a:r>
              <a:rPr lang="en-US" dirty="0" smtClean="0"/>
              <a:t>/</a:t>
            </a:r>
            <a:r>
              <a:rPr lang="en-US" dirty="0" err="1" smtClean="0"/>
              <a:t>Kesalahan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Misalkan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sejati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sedangkan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hampiran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nilai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selisihnya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disebut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galat</a:t>
                </a:r>
                <a:endParaRPr lang="en-US" b="1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</a:p>
              <a:p>
                <a:pPr marL="0" indent="0" algn="just">
                  <a:buNone/>
                </a:pPr>
                <a:r>
                  <a:rPr lang="en-US" dirty="0" err="1" smtClean="0"/>
                  <a:t>Contohnya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hampiran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𝟒𝟓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galatnya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𝜺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>
                          <a:latin typeface="Cambria Math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latin typeface="Cambria Math"/>
                        </a:rPr>
                        <m:t>𝟒𝟓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latin typeface="Cambria Math"/>
                        </a:rPr>
                        <m:t>𝟎𝟏</m:t>
                      </m:r>
                    </m:oMath>
                  </m:oMathPara>
                </a14:m>
                <a:endParaRPr lang="en-US" b="1" dirty="0" smtClean="0"/>
              </a:p>
              <a:p>
                <a:pPr marL="0" indent="0" algn="just">
                  <a:buNone/>
                </a:pP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negatif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kurang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diterima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karena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kita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membutuhkan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angka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selisihnya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saja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galat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mutlak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</m:d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dengan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algn="just">
                  <a:buFont typeface="Arial" pitchFamily="34" charset="0"/>
                  <a:buChar char="•"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1200" r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8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Galat</a:t>
            </a:r>
            <a:r>
              <a:rPr lang="en-US" dirty="0" smtClean="0"/>
              <a:t>/</a:t>
            </a:r>
            <a:r>
              <a:rPr lang="en-US" dirty="0" err="1" smtClean="0"/>
              <a:t>Kesalahan</a:t>
            </a:r>
            <a:r>
              <a:rPr lang="en-US" dirty="0" smtClean="0"/>
              <a:t>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en-US" dirty="0" smtClean="0"/>
                  <a:t>Ukuran </a:t>
                </a:r>
                <a:r>
                  <a:rPr lang="en-US" dirty="0" err="1" smtClean="0"/>
                  <a:t>galat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kurang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bermakna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menunjukkan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seberapa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besarnya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galat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dibandingkan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sejatinya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Misalnya</a:t>
                </a:r>
                <a:r>
                  <a:rPr lang="en-US" dirty="0" smtClean="0"/>
                  <a:t> </a:t>
                </a:r>
              </a:p>
              <a:p>
                <a:pPr marL="273050" indent="-6350" algn="just">
                  <a:buFont typeface="Wingdings" pitchFamily="2" charset="2"/>
                  <a:buChar char="§"/>
                </a:pPr>
                <a:r>
                  <a:rPr lang="en-US" dirty="0" smtClean="0"/>
                  <a:t>   </a:t>
                </a:r>
                <a:r>
                  <a:rPr lang="en-US" dirty="0" err="1" smtClean="0"/>
                  <a:t>Anak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pertama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melaporkan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pengukuran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99 </m:t>
                    </m:r>
                    <m:r>
                      <a:rPr lang="en-US" i="1">
                        <a:latin typeface="Cambria Math"/>
                      </a:rPr>
                      <m:t>𝑐𝑚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padahal </a:t>
                </a:r>
                <a:r>
                  <a:rPr lang="en-US" dirty="0" err="1" smtClean="0"/>
                  <a:t>panjang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sebenarnya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100 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. </a:t>
                </a:r>
                <a:r>
                  <a:rPr lang="en-US" dirty="0" err="1" smtClean="0"/>
                  <a:t>Galatnya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100−99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𝑐𝑚</m:t>
                    </m:r>
                    <m:r>
                      <a:rPr lang="en-US" b="0" i="1" smtClean="0">
                        <a:latin typeface="Cambria Math"/>
                      </a:rPr>
                      <m:t>=1 </m:t>
                    </m:r>
                    <m:r>
                      <a:rPr lang="en-US" b="0" i="1" smtClean="0">
                        <a:latin typeface="Cambria Math"/>
                      </a:rPr>
                      <m:t>𝑐𝑚</m:t>
                    </m:r>
                  </m:oMath>
                </a14:m>
                <a:r>
                  <a:rPr lang="en-US" dirty="0" smtClean="0"/>
                  <a:t> .</a:t>
                </a:r>
              </a:p>
              <a:p>
                <a:pPr marL="273050" indent="-6350" algn="just">
                  <a:buFont typeface="Wingdings" pitchFamily="2" charset="2"/>
                  <a:buChar char="§"/>
                </a:pPr>
                <a:r>
                  <a:rPr lang="en-US" dirty="0" smtClean="0"/>
                  <a:t>  </a:t>
                </a:r>
                <a:r>
                  <a:rPr lang="en-US" dirty="0" err="1" smtClean="0"/>
                  <a:t>Anak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melaporkan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pengukuran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sebatang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pensil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9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𝑐𝑚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padahal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panjang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sebenarnya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10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𝑐𝑚</m:t>
                    </m:r>
                  </m:oMath>
                </a14:m>
                <a:r>
                  <a:rPr lang="en-US" dirty="0" smtClean="0"/>
                  <a:t>. </a:t>
                </a:r>
                <a:r>
                  <a:rPr lang="en-US" dirty="0" err="1" smtClean="0"/>
                  <a:t>Galatnya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10−9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𝑐𝑚</m:t>
                    </m:r>
                    <m:r>
                      <a:rPr lang="en-US" i="1">
                        <a:latin typeface="Cambria Math"/>
                      </a:rPr>
                      <m:t>=1 </m:t>
                    </m:r>
                    <m:r>
                      <a:rPr lang="en-US" i="1">
                        <a:latin typeface="Cambria Math"/>
                      </a:rPr>
                      <m:t>𝑐𝑚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273050" indent="-6350" algn="just">
                  <a:buFont typeface="Wingdings" pitchFamily="2" charset="2"/>
                  <a:buChar char="§"/>
                </a:pPr>
                <a:r>
                  <a:rPr lang="en-US" dirty="0" smtClean="0"/>
                  <a:t> </a:t>
                </a:r>
                <a:r>
                  <a:rPr lang="en-US" dirty="0" err="1" smtClean="0"/>
                  <a:t>Galat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</m:t>
                    </m:r>
                    <m:r>
                      <a:rPr lang="en-US" i="1">
                        <a:latin typeface="Cambria Math"/>
                      </a:rPr>
                      <m:t>𝑐𝑚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pengukuran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pensil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lebih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berarti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dibandingkan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galat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</m:t>
                    </m:r>
                    <m:r>
                      <a:rPr lang="en-US" i="1">
                        <a:latin typeface="Cambria Math"/>
                      </a:rPr>
                      <m:t>𝑐𝑚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pengukuran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besi</a:t>
                </a:r>
                <a:r>
                  <a:rPr lang="en-US" dirty="0" smtClean="0"/>
                  <a:t>.</a:t>
                </a:r>
              </a:p>
              <a:p>
                <a:pPr marL="355600" indent="-355600" algn="just">
                  <a:buFont typeface="Arial" pitchFamily="34" charset="0"/>
                  <a:buChar char="•"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 algn="ctr">
                  <a:buNone/>
                </a:pPr>
                <a:endParaRPr lang="en-US" b="1" dirty="0" smtClean="0"/>
              </a:p>
              <a:p>
                <a:pPr marL="0" indent="0" algn="ctr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600" r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8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Galat</a:t>
            </a:r>
            <a:r>
              <a:rPr lang="en-US" dirty="0"/>
              <a:t>/</a:t>
            </a:r>
            <a:r>
              <a:rPr lang="en-US" dirty="0" err="1"/>
              <a:t>Kesalahan</a:t>
            </a:r>
            <a:r>
              <a:rPr lang="en-US" dirty="0"/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355600" indent="-355600" algn="just">
                  <a:buFont typeface="Arial" pitchFamily="34" charset="0"/>
                  <a:buChar char="•"/>
                </a:pPr>
                <a:r>
                  <a:rPr lang="en-US" dirty="0"/>
                  <a:t>Penormalan </a:t>
                </a:r>
                <a:r>
                  <a:rPr lang="en-US" b="1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b="1" dirty="0" err="1"/>
                  <a:t>nilai</a:t>
                </a:r>
                <a:r>
                  <a:rPr lang="en-US" b="1" dirty="0"/>
                  <a:t> </a:t>
                </a:r>
                <a:r>
                  <a:rPr lang="en-US" b="1" dirty="0" err="1"/>
                  <a:t>sejatinya</a:t>
                </a:r>
                <a:r>
                  <a:rPr lang="en-US" dirty="0"/>
                  <a:t>  (</a:t>
                </a:r>
                <a:r>
                  <a:rPr lang="en-US" b="1" dirty="0" err="1"/>
                  <a:t>galat</a:t>
                </a:r>
                <a:r>
                  <a:rPr lang="en-US" b="1" dirty="0"/>
                  <a:t> </a:t>
                </a:r>
                <a:r>
                  <a:rPr lang="en-US" b="1" dirty="0" err="1"/>
                  <a:t>relatif</a:t>
                </a:r>
                <a:r>
                  <a:rPr lang="en-US" b="1" dirty="0"/>
                  <a:t> </a:t>
                </a:r>
                <a:r>
                  <a:rPr lang="en-US" b="1" dirty="0" err="1"/>
                  <a:t>sejati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𝜺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𝑹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𝜺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b="1" dirty="0"/>
                  <a:t>  atau </a:t>
                </a:r>
                <a:r>
                  <a:rPr lang="en-US" b="1" dirty="0" err="1"/>
                  <a:t>dalam</a:t>
                </a:r>
                <a:r>
                  <a:rPr lang="en-US" b="1" dirty="0"/>
                  <a:t> </a:t>
                </a:r>
                <a:r>
                  <a:rPr lang="en-US" b="1" dirty="0" err="1"/>
                  <a:t>presentase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𝜺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𝑹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𝜺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b="1" dirty="0"/>
                  <a:t> x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𝟏𝟎𝟎</m:t>
                    </m:r>
                    <m:r>
                      <a:rPr lang="en-US" b="1" i="1">
                        <a:latin typeface="Cambria Math"/>
                      </a:rPr>
                      <m:t>%</m:t>
                    </m:r>
                  </m:oMath>
                </a14:m>
                <a:endParaRPr lang="en-US" b="1" dirty="0"/>
              </a:p>
              <a:p>
                <a:pPr marL="355600" indent="-355600" algn="just">
                  <a:buFont typeface="Arial" pitchFamily="34" charset="0"/>
                  <a:buChar char="•"/>
                </a:pPr>
                <a:r>
                  <a:rPr lang="en-US" dirty="0"/>
                  <a:t>Penormalan </a:t>
                </a:r>
                <a:r>
                  <a:rPr lang="en-US" b="1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b="1" dirty="0" err="1"/>
                  <a:t>nilai</a:t>
                </a:r>
                <a:r>
                  <a:rPr lang="en-US" b="1" dirty="0"/>
                  <a:t> </a:t>
                </a:r>
                <a:r>
                  <a:rPr lang="en-US" b="1" dirty="0" err="1"/>
                  <a:t>hampirannya</a:t>
                </a:r>
                <a:r>
                  <a:rPr lang="en-US" dirty="0"/>
                  <a:t>  (</a:t>
                </a:r>
                <a:r>
                  <a:rPr lang="en-US" b="1" dirty="0" err="1"/>
                  <a:t>galat</a:t>
                </a:r>
                <a:r>
                  <a:rPr lang="en-US" b="1" dirty="0"/>
                  <a:t> </a:t>
                </a:r>
                <a:r>
                  <a:rPr lang="en-US" b="1" dirty="0" err="1"/>
                  <a:t>relatif</a:t>
                </a:r>
                <a:r>
                  <a:rPr lang="en-US" b="1" dirty="0"/>
                  <a:t> </a:t>
                </a:r>
                <a:r>
                  <a:rPr lang="en-US" b="1" dirty="0" err="1"/>
                  <a:t>hampiran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𝜺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𝑹𝑨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𝜺</m:t>
                        </m:r>
                      </m:num>
                      <m:den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b="1" dirty="0"/>
                  <a:t>  atau </a:t>
                </a:r>
                <a:r>
                  <a:rPr lang="en-US" b="1" dirty="0" err="1"/>
                  <a:t>dalam</a:t>
                </a:r>
                <a:r>
                  <a:rPr lang="en-US" b="1" dirty="0"/>
                  <a:t> </a:t>
                </a:r>
                <a:r>
                  <a:rPr lang="en-US" b="1" dirty="0" err="1"/>
                  <a:t>presentase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𝜺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𝑹𝑨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𝜺</m:t>
                        </m:r>
                      </m:num>
                      <m:den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b="1" dirty="0"/>
                  <a:t> x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𝟏𝟎𝟎</m:t>
                    </m:r>
                    <m:r>
                      <a:rPr lang="en-US" b="1" i="1">
                        <a:latin typeface="Cambria Math"/>
                      </a:rPr>
                      <m:t>%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863" t="-1067" r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9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Galat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Galat </a:t>
                </a:r>
                <a:r>
                  <a:rPr lang="en-US" dirty="0" err="1" smtClean="0"/>
                  <a:t>Pemotongan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Contoh</a:t>
                </a:r>
                <a:r>
                  <a:rPr lang="en-US" dirty="0" smtClean="0"/>
                  <a:t> :</a:t>
                </a:r>
              </a:p>
              <a:p>
                <a:pPr marL="355600" indent="-355600">
                  <a:buNone/>
                </a:pPr>
                <a:r>
                  <a:rPr lang="en-US" dirty="0" smtClean="0"/>
                  <a:t>    </a:t>
                </a:r>
                <a:r>
                  <a:rPr lang="en-US" dirty="0" err="1" smtClean="0"/>
                  <a:t>Hampiran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deret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taylor</a:t>
                </a:r>
                <a:r>
                  <a:rPr lang="en-US" dirty="0" smtClean="0"/>
                  <a:t> di </a:t>
                </a:r>
                <a:r>
                  <a:rPr lang="en-US" dirty="0" err="1" smtClean="0"/>
                  <a:t>sekitar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</a:p>
              <a:p>
                <a:pPr marL="355600" indent="-355600">
                  <a:buNone/>
                </a:pPr>
                <a:endParaRPr lang="en-US" dirty="0" smtClean="0"/>
              </a:p>
              <a:p>
                <a:pPr marL="355600" indent="-355600">
                  <a:buNone/>
                </a:pPr>
                <a:r>
                  <a:rPr lang="en-US" dirty="0" smtClean="0"/>
                  <a:t>                                                       </a:t>
                </a:r>
              </a:p>
              <a:p>
                <a:pPr marL="355600" indent="-35560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hampiran</a:t>
                </a:r>
                <a:r>
                  <a:rPr lang="en-US" dirty="0" smtClean="0"/>
                  <a:t>       </a:t>
                </a:r>
                <a:r>
                  <a:rPr lang="en-US" dirty="0" err="1" smtClean="0"/>
                  <a:t>Galat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Pemotongan</a:t>
                </a:r>
                <a:r>
                  <a:rPr lang="en-US" dirty="0" smtClean="0"/>
                  <a:t>  </a:t>
                </a:r>
                <a:endParaRPr lang="en-US" dirty="0"/>
              </a:p>
              <a:p>
                <a:r>
                  <a:rPr lang="en-US" dirty="0" err="1" smtClean="0"/>
                  <a:t>Galat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Pembulatan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en-US" dirty="0" err="1" smtClean="0"/>
                  <a:t>Contoh</a:t>
                </a:r>
                <a:r>
                  <a:rPr lang="en-US" dirty="0" smtClean="0"/>
                  <a:t> :</a:t>
                </a:r>
              </a:p>
              <a:p>
                <a:pPr marL="177800" indent="-177800">
                  <a:buNone/>
                </a:pPr>
                <a:r>
                  <a:rPr lang="en-US" dirty="0" smtClean="0"/>
                  <a:t>	</a:t>
                </a:r>
                <a:r>
                  <a:rPr lang="en-US" dirty="0" err="1" smtClean="0"/>
                  <a:t>Misalkan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komputer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menghitung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menghitung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.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perhitungan</a:t>
                </a:r>
                <a:r>
                  <a:rPr lang="en-US" dirty="0" smtClean="0"/>
                  <a:t> manual </a:t>
                </a:r>
                <a:r>
                  <a:rPr lang="en-US" dirty="0" err="1" smtClean="0"/>
                  <a:t>diperoleh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0,16666666⋯ 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177800">
                  <a:buNone/>
                </a:pPr>
                <a:r>
                  <a:rPr lang="en-US" dirty="0" err="1" smtClean="0"/>
                  <a:t>Karena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banyaknya</a:t>
                </a:r>
                <a:r>
                  <a:rPr lang="en-US" dirty="0" smtClean="0"/>
                  <a:t> digit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hingga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di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komputer</a:t>
                </a:r>
                <a:r>
                  <a:rPr lang="en-US" dirty="0" smtClean="0"/>
                  <a:t> :</a:t>
                </a:r>
              </a:p>
              <a:p>
                <a:pPr marL="273050" indent="82550">
                  <a:buFont typeface="Wingdings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en-US" dirty="0" smtClean="0"/>
                  <a:t> digit </a:t>
                </a:r>
                <a:r>
                  <a:rPr lang="en-US" dirty="0" err="1" smtClean="0"/>
                  <a:t>menjadi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0,16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67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galat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pembulatan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0,1667</m:t>
                    </m:r>
                  </m:oMath>
                </a14:m>
                <a:endParaRPr lang="en-US" dirty="0" smtClean="0"/>
              </a:p>
              <a:p>
                <a:pPr marL="273050" indent="82550">
                  <a:buFont typeface="Wingdings" pitchFamily="2" charset="2"/>
                  <a:buChar char="ü"/>
                </a:pPr>
                <a:r>
                  <a:rPr lang="en-US" dirty="0" smtClean="0"/>
                  <a:t>6 digit </a:t>
                </a:r>
                <a:r>
                  <a:rPr lang="en-US" dirty="0" err="1" smtClean="0"/>
                  <a:t>menjadi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0,16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666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7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sehingga </a:t>
                </a:r>
                <a:r>
                  <a:rPr lang="en-US" dirty="0" err="1"/>
                  <a:t>galat</a:t>
                </a:r>
                <a:r>
                  <a:rPr lang="en-US" dirty="0"/>
                  <a:t> </a:t>
                </a:r>
                <a:r>
                  <a:rPr lang="en-US" dirty="0" err="1"/>
                  <a:t>pembulatan</a:t>
                </a:r>
                <a:r>
                  <a:rPr lang="en-US" dirty="0"/>
                  <a:t> 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0,166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66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7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35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486535"/>
            <a:ext cx="3543795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54.135 </a:t>
            </a:r>
            <a:r>
              <a:rPr lang="en-US" dirty="0" err="1" smtClean="0"/>
              <a:t>memiliki</a:t>
            </a:r>
            <a:r>
              <a:rPr lang="en-US" dirty="0" smtClean="0"/>
              <a:t> 5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: 5,4,1,3,5</a:t>
            </a:r>
          </a:p>
          <a:p>
            <a:r>
              <a:rPr lang="en-US" dirty="0" smtClean="0"/>
              <a:t>0.1675 </a:t>
            </a:r>
            <a:r>
              <a:rPr lang="en-US" dirty="0" err="1" smtClean="0"/>
              <a:t>memiliki</a:t>
            </a:r>
            <a:r>
              <a:rPr lang="en-US" dirty="0" smtClean="0"/>
              <a:t> 4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: </a:t>
            </a:r>
            <a:r>
              <a:rPr lang="en-US" dirty="0" smtClean="0"/>
              <a:t>1,6,7,5</a:t>
            </a:r>
          </a:p>
          <a:p>
            <a:r>
              <a:rPr lang="en-US" dirty="0" smtClean="0"/>
              <a:t>0.0000089 </a:t>
            </a:r>
            <a:r>
              <a:rPr lang="en-US" dirty="0" err="1" smtClean="0"/>
              <a:t>memiliki</a:t>
            </a:r>
            <a:r>
              <a:rPr lang="en-US" dirty="0" smtClean="0"/>
              <a:t> 2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smtClean="0"/>
              <a:t>: 8,9</a:t>
            </a:r>
          </a:p>
          <a:p>
            <a:r>
              <a:rPr lang="en-US" dirty="0" smtClean="0"/>
              <a:t>278.300 </a:t>
            </a:r>
            <a:r>
              <a:rPr lang="en-US" dirty="0" err="1" smtClean="0"/>
              <a:t>memiliki</a:t>
            </a:r>
            <a:r>
              <a:rPr lang="en-US" dirty="0" smtClean="0"/>
              <a:t> 6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: 2,7,8,3,0,0</a:t>
            </a:r>
          </a:p>
          <a:p>
            <a:r>
              <a:rPr lang="en-US" dirty="0" smtClean="0"/>
              <a:t>350.0075 </a:t>
            </a:r>
            <a:r>
              <a:rPr lang="en-US" dirty="0" err="1" smtClean="0"/>
              <a:t>memiliki</a:t>
            </a:r>
            <a:r>
              <a:rPr lang="en-US" dirty="0" smtClean="0"/>
              <a:t> 7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: 3,5,0,0,0,7,5</a:t>
            </a:r>
          </a:p>
          <a:p>
            <a:r>
              <a:rPr lang="en-US" dirty="0" smtClean="0"/>
              <a:t>0.00550 </a:t>
            </a:r>
            <a:r>
              <a:rPr lang="en-US" dirty="0" err="1" smtClean="0"/>
              <a:t>memiliki</a:t>
            </a:r>
            <a:r>
              <a:rPr lang="en-US" dirty="0" smtClean="0"/>
              <a:t> 3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smtClean="0"/>
              <a:t>: 5,5,0</a:t>
            </a:r>
          </a:p>
          <a:p>
            <a:r>
              <a:rPr lang="en-US" dirty="0" smtClean="0"/>
              <a:t>2510, 2.510,0.002510 </a:t>
            </a:r>
            <a:r>
              <a:rPr lang="en-US" dirty="0" err="1" smtClean="0"/>
              <a:t>memiliki</a:t>
            </a:r>
            <a:r>
              <a:rPr lang="en-US" dirty="0" smtClean="0"/>
              <a:t> 4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: 2,5,1,0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Pembulatan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Pemenggalan (</a:t>
                </a:r>
                <a:r>
                  <a:rPr lang="en-US" dirty="0" err="1" smtClean="0"/>
                  <a:t>chooping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dirty="0" err="1" smtClean="0"/>
                  <a:t>Misalkan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=±0.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⋯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b="0" dirty="0" smtClean="0">
                    <a:ea typeface="Cambria Math"/>
                  </a:rPr>
                  <a:t> (n+1 digit) </a:t>
                </a:r>
                <a:r>
                  <a:rPr lang="en-US" b="0" dirty="0" err="1" smtClean="0">
                    <a:ea typeface="Cambria Math"/>
                  </a:rPr>
                  <a:t>merupakan</a:t>
                </a:r>
                <a:r>
                  <a:rPr lang="en-US" b="0" dirty="0" smtClean="0">
                    <a:ea typeface="Cambria Math"/>
                  </a:rPr>
                  <a:t> </a:t>
                </a:r>
                <a:r>
                  <a:rPr lang="en-US" b="0" dirty="0" err="1" smtClean="0">
                    <a:ea typeface="Cambria Math"/>
                  </a:rPr>
                  <a:t>bilangan</a:t>
                </a:r>
                <a:r>
                  <a:rPr lang="en-US" b="0" dirty="0" smtClean="0">
                    <a:ea typeface="Cambria Math"/>
                  </a:rPr>
                  <a:t> </a:t>
                </a:r>
                <a:r>
                  <a:rPr lang="en-US" b="0" dirty="0" err="1" smtClean="0">
                    <a:ea typeface="Cambria Math"/>
                  </a:rPr>
                  <a:t>titik</a:t>
                </a:r>
                <a:r>
                  <a:rPr lang="en-US" b="0" dirty="0" smtClean="0">
                    <a:ea typeface="Cambria Math"/>
                  </a:rPr>
                  <a:t> </a:t>
                </a:r>
                <a:r>
                  <a:rPr lang="en-US" b="0" dirty="0" err="1" smtClean="0">
                    <a:ea typeface="Cambria Math"/>
                  </a:rPr>
                  <a:t>kambang</a:t>
                </a:r>
                <a:r>
                  <a:rPr lang="en-US" b="0" dirty="0" smtClean="0">
                    <a:ea typeface="Cambria Math"/>
                  </a:rPr>
                  <a:t> </a:t>
                </a:r>
                <a:r>
                  <a:rPr lang="en-US" b="0" dirty="0" err="1" smtClean="0">
                    <a:ea typeface="Cambria Math"/>
                  </a:rPr>
                  <a:t>dalam</a:t>
                </a:r>
                <a:r>
                  <a:rPr lang="en-US" b="0" dirty="0" smtClean="0">
                    <a:ea typeface="Cambria Math"/>
                  </a:rPr>
                  <a:t> basis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10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n-US" dirty="0" err="1" smtClean="0"/>
                  <a:t>sedangkan</a:t>
                </a:r>
                <a:r>
                  <a:rPr lang="en-US" dirty="0" smtClean="0"/>
                  <a:t> digit mantis </a:t>
                </a:r>
                <a:r>
                  <a:rPr lang="en-US" dirty="0" err="1" smtClean="0"/>
                  <a:t>komputer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, 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dipotong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sampai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digit, </a:t>
                </a:r>
                <a:r>
                  <a:rPr lang="en-US" dirty="0" err="1" smtClean="0"/>
                  <a:t>yaitu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𝑐h𝑜𝑝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±0.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⋯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Contoh</a:t>
                </a:r>
                <a:r>
                  <a:rPr lang="en-US" dirty="0" smtClean="0"/>
                  <a:t> :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=0.314159265358⋯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komputer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7 digit mantis </a:t>
                </a:r>
                <a:r>
                  <a:rPr lang="en-US" dirty="0" err="1" smtClean="0"/>
                  <a:t>menjadi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𝑐h𝑜𝑝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0.314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592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galat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0.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0000000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65⋯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9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Pembulatan</a:t>
            </a:r>
            <a:r>
              <a:rPr lang="en-US" dirty="0" smtClean="0"/>
              <a:t>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32500" lnSpcReduction="20000"/>
              </a:bodyPr>
              <a:lstStyle/>
              <a:p>
                <a:r>
                  <a:rPr lang="en-US" sz="4300" dirty="0" smtClean="0"/>
                  <a:t>Pembulatan</a:t>
                </a:r>
                <a:r>
                  <a:rPr lang="en-US" sz="4300" dirty="0"/>
                  <a:t> </a:t>
                </a:r>
                <a:r>
                  <a:rPr lang="en-US" sz="4300" dirty="0" err="1"/>
                  <a:t>ke</a:t>
                </a:r>
                <a:r>
                  <a:rPr lang="en-US" sz="4300" dirty="0"/>
                  <a:t> digit </a:t>
                </a:r>
                <a:r>
                  <a:rPr lang="en-US" sz="4300" dirty="0" err="1"/>
                  <a:t>terdekat</a:t>
                </a:r>
                <a:r>
                  <a:rPr lang="en-US" sz="4300" dirty="0"/>
                  <a:t> (in-rounding</a:t>
                </a:r>
                <a:r>
                  <a:rPr lang="en-US" sz="43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4300" dirty="0"/>
                  <a:t>Misalkan </a:t>
                </a:r>
                <a14:m>
                  <m:oMath xmlns:m="http://schemas.openxmlformats.org/officeDocument/2006/math">
                    <m:r>
                      <a:rPr lang="en-US" sz="4300" i="1">
                        <a:latin typeface="Cambria Math"/>
                      </a:rPr>
                      <m:t>𝑎</m:t>
                    </m:r>
                    <m:r>
                      <a:rPr lang="en-US" sz="4300" i="1">
                        <a:latin typeface="Cambria Math"/>
                      </a:rPr>
                      <m:t>=±0.</m:t>
                    </m:r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4300" i="1">
                        <a:latin typeface="Cambria Math"/>
                        <a:ea typeface="Cambria Math"/>
                      </a:rPr>
                      <m:t>⋯</m:t>
                    </m:r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+1</m:t>
                        </m:r>
                      </m:sub>
                    </m:sSub>
                    <m:r>
                      <a:rPr lang="en-US" sz="43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3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300" i="1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4300" dirty="0">
                    <a:ea typeface="Cambria Math"/>
                  </a:rPr>
                  <a:t> (n+1 digit) </a:t>
                </a:r>
                <a:r>
                  <a:rPr lang="en-US" sz="4300" dirty="0" err="1">
                    <a:ea typeface="Cambria Math"/>
                  </a:rPr>
                  <a:t>merupakan</a:t>
                </a:r>
                <a:r>
                  <a:rPr lang="en-US" sz="4300" dirty="0">
                    <a:ea typeface="Cambria Math"/>
                  </a:rPr>
                  <a:t> </a:t>
                </a:r>
                <a:r>
                  <a:rPr lang="en-US" sz="4300" dirty="0" err="1">
                    <a:ea typeface="Cambria Math"/>
                  </a:rPr>
                  <a:t>bilangan</a:t>
                </a:r>
                <a:r>
                  <a:rPr lang="en-US" sz="4300" dirty="0">
                    <a:ea typeface="Cambria Math"/>
                  </a:rPr>
                  <a:t> </a:t>
                </a:r>
                <a:r>
                  <a:rPr lang="en-US" sz="4300" dirty="0" err="1">
                    <a:ea typeface="Cambria Math"/>
                  </a:rPr>
                  <a:t>titik</a:t>
                </a:r>
                <a:r>
                  <a:rPr lang="en-US" sz="4300" dirty="0">
                    <a:ea typeface="Cambria Math"/>
                  </a:rPr>
                  <a:t> </a:t>
                </a:r>
                <a:r>
                  <a:rPr lang="en-US" sz="4300" dirty="0" err="1">
                    <a:ea typeface="Cambria Math"/>
                  </a:rPr>
                  <a:t>kambang</a:t>
                </a:r>
                <a:r>
                  <a:rPr lang="en-US" sz="4300" dirty="0">
                    <a:ea typeface="Cambria Math"/>
                  </a:rPr>
                  <a:t> </a:t>
                </a:r>
                <a:r>
                  <a:rPr lang="en-US" sz="4300" dirty="0" err="1">
                    <a:ea typeface="Cambria Math"/>
                  </a:rPr>
                  <a:t>dalam</a:t>
                </a:r>
                <a:r>
                  <a:rPr lang="en-US" sz="4300" dirty="0">
                    <a:ea typeface="Cambria Math"/>
                  </a:rPr>
                  <a:t> basis </a:t>
                </a:r>
                <a14:m>
                  <m:oMath xmlns:m="http://schemas.openxmlformats.org/officeDocument/2006/math">
                    <m:r>
                      <a:rPr lang="en-US" sz="4300" i="1">
                        <a:latin typeface="Cambria Math"/>
                        <a:ea typeface="Cambria Math"/>
                      </a:rPr>
                      <m:t>10, </m:t>
                    </m:r>
                  </m:oMath>
                </a14:m>
                <a:r>
                  <a:rPr lang="en-US" sz="4300" dirty="0" err="1"/>
                  <a:t>sedangkan</a:t>
                </a:r>
                <a:r>
                  <a:rPr lang="en-US" sz="4300" dirty="0"/>
                  <a:t> digit mantis </a:t>
                </a:r>
                <a:r>
                  <a:rPr lang="en-US" sz="4300" dirty="0" err="1"/>
                  <a:t>komputer</a:t>
                </a:r>
                <a:r>
                  <a:rPr lang="en-US" sz="4300" dirty="0"/>
                  <a:t> </a:t>
                </a:r>
                <a:r>
                  <a:rPr lang="en-US" sz="4300" dirty="0" err="1"/>
                  <a:t>adalah</a:t>
                </a:r>
                <a:r>
                  <a:rPr lang="en-US" sz="4300" dirty="0"/>
                  <a:t> </a:t>
                </a:r>
                <a14:m>
                  <m:oMath xmlns:m="http://schemas.openxmlformats.org/officeDocument/2006/math">
                    <m:r>
                      <a:rPr lang="en-US" sz="43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4300" dirty="0"/>
                  <a:t>,  </a:t>
                </a:r>
                <a:r>
                  <a:rPr lang="en-US" sz="4300" dirty="0" err="1"/>
                  <a:t>maka</a:t>
                </a:r>
                <a:r>
                  <a:rPr lang="en-US" sz="4300" dirty="0"/>
                  <a:t> </a:t>
                </a:r>
                <a:r>
                  <a:rPr lang="en-US" sz="4300" dirty="0" err="1"/>
                  <a:t>bilangan</a:t>
                </a:r>
                <a:r>
                  <a:rPr lang="en-US" sz="4300" dirty="0"/>
                  <a:t> </a:t>
                </a:r>
                <a14:m>
                  <m:oMath xmlns:m="http://schemas.openxmlformats.org/officeDocument/2006/math">
                    <m:r>
                      <a:rPr lang="en-US" sz="43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4300" dirty="0"/>
                  <a:t> </a:t>
                </a:r>
                <a:r>
                  <a:rPr lang="en-US" sz="4300" dirty="0" err="1"/>
                  <a:t>dipotong</a:t>
                </a:r>
                <a:r>
                  <a:rPr lang="en-US" sz="4300" dirty="0"/>
                  <a:t> </a:t>
                </a:r>
                <a:r>
                  <a:rPr lang="en-US" sz="4300" dirty="0" err="1"/>
                  <a:t>sampai</a:t>
                </a:r>
                <a:r>
                  <a:rPr lang="en-US" sz="4300" dirty="0"/>
                  <a:t> </a:t>
                </a:r>
                <a14:m>
                  <m:oMath xmlns:m="http://schemas.openxmlformats.org/officeDocument/2006/math">
                    <m:r>
                      <a:rPr lang="en-US" sz="43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4300" dirty="0"/>
                  <a:t> digit, </a:t>
                </a:r>
                <a:r>
                  <a:rPr lang="en-US" sz="4300" dirty="0" err="1"/>
                  <a:t>yaitu</a:t>
                </a:r>
                <a:endParaRPr lang="en-US" sz="43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3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300" i="1">
                              <a:latin typeface="Cambria Math"/>
                            </a:rPr>
                            <m:t>𝑓𝑙</m:t>
                          </m:r>
                        </m:e>
                        <m:sub>
                          <m:r>
                            <a:rPr lang="en-US" sz="4300" b="0" i="1" smtClean="0">
                              <a:latin typeface="Cambria Math"/>
                            </a:rPr>
                            <m:t>𝑟𝑜𝑢𝑛𝑑</m:t>
                          </m:r>
                        </m:sub>
                      </m:sSub>
                      <m:d>
                        <m:dPr>
                          <m:ctrlPr>
                            <a:rPr lang="en-US" sz="43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300" i="1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4300" i="1">
                          <a:latin typeface="Cambria Math"/>
                        </a:rPr>
                        <m:t>=</m:t>
                      </m:r>
                      <m:r>
                        <a:rPr lang="en-US" sz="4300" i="1">
                          <a:latin typeface="Cambria Math"/>
                          <a:ea typeface="Cambria Math"/>
                        </a:rPr>
                        <m:t>±0.</m:t>
                      </m:r>
                      <m:sSub>
                        <m:sSubPr>
                          <m:ctrlPr>
                            <a:rPr lang="en-US" sz="43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300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4300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43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300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4300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43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300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4300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4300" i="1">
                          <a:latin typeface="Cambria Math"/>
                          <a:ea typeface="Cambria Math"/>
                        </a:rPr>
                        <m:t>⋯</m:t>
                      </m:r>
                      <m:sSub>
                        <m:sSubPr>
                          <m:ctrlPr>
                            <a:rPr lang="en-US" sz="43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430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43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</m:acc>
                        </m:e>
                        <m:sub>
                          <m:r>
                            <a:rPr lang="en-US" sz="43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43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43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43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3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4300" i="1">
                              <a:latin typeface="Cambria Math"/>
                              <a:ea typeface="Cambria Math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en-US" sz="4300" dirty="0"/>
              </a:p>
              <a:p>
                <a:pPr marL="0" indent="0">
                  <a:buNone/>
                </a:pPr>
                <a:r>
                  <a:rPr lang="en-US" sz="4300" dirty="0" err="1" smtClean="0"/>
                  <a:t>dengan</a:t>
                </a:r>
                <a:r>
                  <a:rPr lang="en-US" sz="43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43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4300" i="1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</m:acc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4300" b="0" i="1" smtClean="0">
                        <a:latin typeface="Cambria Math"/>
                        <a:ea typeface="Cambria Math"/>
                      </a:rPr>
                      <m:t> :</m:t>
                    </m:r>
                  </m:oMath>
                </a14:m>
                <a:endParaRPr lang="en-US" sz="4300" b="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4300" dirty="0" smtClean="0"/>
                  <a:t> jika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4300" dirty="0" smtClean="0"/>
                  <a:t>&lt;5 ;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4300" dirty="0" smtClean="0"/>
                  <a:t> +1 </a:t>
                </a:r>
                <a:r>
                  <a:rPr lang="en-US" sz="4300" dirty="0" err="1" smtClean="0"/>
                  <a:t>jika</a:t>
                </a:r>
                <a:r>
                  <a:rPr lang="en-US" sz="43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4300" dirty="0" smtClean="0"/>
                  <a:t>&gt;5 ;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4300" dirty="0"/>
                  <a:t> jika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4300" dirty="0" smtClean="0"/>
                  <a:t>=5 </a:t>
                </a:r>
                <a:r>
                  <a:rPr lang="en-US" sz="4300" dirty="0" err="1" smtClean="0"/>
                  <a:t>dan</a:t>
                </a:r>
                <a:r>
                  <a:rPr lang="en-US" sz="4300" dirty="0" smtClean="0"/>
                  <a:t> </a:t>
                </a:r>
                <a14:m>
                  <m:oMath xmlns:m="http://schemas.openxmlformats.org/officeDocument/2006/math">
                    <m:r>
                      <a:rPr lang="en-US" sz="4300" i="1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sz="4300" dirty="0" smtClean="0"/>
                  <a:t> genap ; </a:t>
                </a:r>
                <a:r>
                  <a:rPr lang="en-US" sz="4300" dirty="0" err="1" smtClean="0"/>
                  <a:t>dan</a:t>
                </a:r>
                <a:endParaRPr lang="en-US" sz="43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4300" dirty="0" smtClean="0"/>
                  <a:t> </a:t>
                </a:r>
                <a:r>
                  <a:rPr lang="en-US" sz="4300" dirty="0"/>
                  <a:t>+</a:t>
                </a:r>
                <a:r>
                  <a:rPr lang="en-US" sz="4300" dirty="0" smtClean="0"/>
                  <a:t>1 </a:t>
                </a:r>
                <a:r>
                  <a:rPr lang="en-US" sz="4300" dirty="0" err="1" smtClean="0"/>
                  <a:t>jika</a:t>
                </a:r>
                <a:r>
                  <a:rPr lang="en-US" sz="43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4300" dirty="0"/>
                  <a:t>=5 </a:t>
                </a:r>
                <a:r>
                  <a:rPr lang="en-US" sz="4300" dirty="0" err="1"/>
                  <a:t>dan</a:t>
                </a:r>
                <a:r>
                  <a:rPr lang="en-US" sz="4300" dirty="0"/>
                  <a:t> </a:t>
                </a:r>
                <a14:m>
                  <m:oMath xmlns:m="http://schemas.openxmlformats.org/officeDocument/2006/math">
                    <m:r>
                      <a:rPr lang="en-US" sz="4300" i="1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sz="4300" dirty="0"/>
                  <a:t> </a:t>
                </a:r>
                <a:r>
                  <a:rPr lang="en-US" sz="4300" dirty="0" err="1" smtClean="0"/>
                  <a:t>ganjil</a:t>
                </a:r>
                <a:r>
                  <a:rPr lang="en-US" sz="43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4300" dirty="0" err="1" smtClean="0"/>
                  <a:t>Contoh</a:t>
                </a:r>
                <a:r>
                  <a:rPr lang="en-US" sz="4300" dirty="0" smtClean="0"/>
                  <a:t> : </a:t>
                </a:r>
                <a:r>
                  <a:rPr lang="en-US" sz="4300" dirty="0" err="1" smtClean="0"/>
                  <a:t>Bilangan</a:t>
                </a:r>
                <a:r>
                  <a:rPr lang="en-US" sz="4300" dirty="0" smtClean="0"/>
                  <a:t> </a:t>
                </a:r>
                <a14:m>
                  <m:oMath xmlns:m="http://schemas.openxmlformats.org/officeDocument/2006/math">
                    <m:r>
                      <a:rPr lang="en-US" sz="4300" i="1">
                        <a:latin typeface="Cambria Math"/>
                      </a:rPr>
                      <m:t>𝑎</m:t>
                    </m:r>
                    <m:r>
                      <a:rPr lang="en-US" sz="4300" b="0" i="1" smtClean="0">
                        <a:latin typeface="Cambria Math"/>
                      </a:rPr>
                      <m:t>=0.5682785715287</m:t>
                    </m:r>
                    <m:r>
                      <a:rPr lang="en-US" sz="43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300" i="1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3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  <m:r>
                      <a:rPr lang="en-US" sz="4300" b="0" i="1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r>
                  <a:rPr lang="en-US" sz="4300" dirty="0" smtClean="0"/>
                  <a:t> </a:t>
                </a:r>
                <a:r>
                  <a:rPr lang="en-US" sz="4300" dirty="0" err="1" smtClean="0"/>
                  <a:t>Dalam</a:t>
                </a:r>
                <a:r>
                  <a:rPr lang="en-US" sz="4300" dirty="0" smtClean="0"/>
                  <a:t> </a:t>
                </a:r>
                <a:r>
                  <a:rPr lang="en-US" sz="4300" dirty="0" err="1" smtClean="0"/>
                  <a:t>komputer</a:t>
                </a:r>
                <a:r>
                  <a:rPr lang="en-US" sz="4300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300" b="0" i="1" smtClean="0">
                        <a:latin typeface="Cambria Math"/>
                      </a:rPr>
                      <m:t>7 </m:t>
                    </m:r>
                  </m:oMath>
                </a14:m>
                <a:r>
                  <a:rPr lang="en-US" sz="4300" dirty="0" smtClean="0"/>
                  <a:t>digit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</a:rPr>
                          <m:t>𝑓𝑙</m:t>
                        </m:r>
                      </m:e>
                      <m:sub>
                        <m:r>
                          <a:rPr lang="en-US" sz="4300" i="1">
                            <a:latin typeface="Cambria Math"/>
                          </a:rPr>
                          <m:t>𝑟𝑜𝑢𝑛𝑑</m:t>
                        </m:r>
                      </m:sub>
                    </m:sSub>
                    <m:d>
                      <m:dPr>
                        <m:ctrlPr>
                          <a:rPr lang="en-US" sz="43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300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4300" i="1">
                        <a:latin typeface="Cambria Math"/>
                      </a:rPr>
                      <m:t>=0.568278</m:t>
                    </m:r>
                    <m:r>
                      <a:rPr lang="en-US" sz="4300" b="0" i="1" smtClean="0">
                        <a:latin typeface="Cambria Math"/>
                      </a:rPr>
                      <m:t>6</m:t>
                    </m:r>
                    <m:r>
                      <a:rPr lang="en-US" sz="4300" i="1">
                        <a:latin typeface="Cambria Math"/>
                        <a:ea typeface="Cambria Math"/>
                      </a:rPr>
                      <m:t>𝑥</m:t>
                    </m:r>
                    <m:sSup>
                      <m:sSup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4300" dirty="0" smtClean="0"/>
                  <a:t> </a:t>
                </a:r>
                <a:r>
                  <a:rPr lang="en-US" sz="4300" dirty="0" err="1" smtClean="0"/>
                  <a:t>kasus</a:t>
                </a:r>
                <a:r>
                  <a:rPr lang="en-US" sz="4300" dirty="0" smtClean="0"/>
                  <a:t> no 4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300" b="0" i="1" smtClean="0">
                        <a:latin typeface="Cambria Math"/>
                      </a:rPr>
                      <m:t>8</m:t>
                    </m:r>
                    <m:r>
                      <a:rPr lang="en-US" sz="43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4300" dirty="0"/>
                  <a:t>digit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</a:rPr>
                          <m:t>𝑓𝑙</m:t>
                        </m:r>
                      </m:e>
                      <m:sub>
                        <m:r>
                          <a:rPr lang="en-US" sz="4300" i="1">
                            <a:latin typeface="Cambria Math"/>
                          </a:rPr>
                          <m:t>𝑟𝑜𝑢𝑛𝑑</m:t>
                        </m:r>
                      </m:sub>
                    </m:sSub>
                    <m:d>
                      <m:dPr>
                        <m:ctrlPr>
                          <a:rPr lang="en-US" sz="43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300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4300" i="1">
                        <a:latin typeface="Cambria Math"/>
                      </a:rPr>
                      <m:t>=0.568278</m:t>
                    </m:r>
                    <m:r>
                      <a:rPr lang="en-US" sz="4300" b="0" i="1" smtClean="0">
                        <a:latin typeface="Cambria Math"/>
                      </a:rPr>
                      <m:t>57</m:t>
                    </m:r>
                    <m:r>
                      <a:rPr lang="en-US" sz="4300" i="1">
                        <a:latin typeface="Cambria Math"/>
                        <a:ea typeface="Cambria Math"/>
                      </a:rPr>
                      <m:t>𝑥</m:t>
                    </m:r>
                    <m:sSup>
                      <m:sSup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  <m:r>
                      <a:rPr lang="en-US" sz="43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300" dirty="0" smtClean="0"/>
                  <a:t> </a:t>
                </a:r>
                <a:r>
                  <a:rPr lang="en-US" sz="4300" dirty="0" err="1" smtClean="0"/>
                  <a:t>kasus</a:t>
                </a:r>
                <a:r>
                  <a:rPr lang="en-US" sz="4300" dirty="0" smtClean="0"/>
                  <a:t> no 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300" b="0" i="1" smtClean="0">
                        <a:latin typeface="Cambria Math"/>
                      </a:rPr>
                      <m:t>6</m:t>
                    </m:r>
                    <m:r>
                      <a:rPr lang="en-US" sz="43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4300" dirty="0"/>
                  <a:t>digit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</a:rPr>
                          <m:t>𝑓𝑙</m:t>
                        </m:r>
                      </m:e>
                      <m:sub>
                        <m:r>
                          <a:rPr lang="en-US" sz="4300" i="1">
                            <a:latin typeface="Cambria Math"/>
                          </a:rPr>
                          <m:t>𝑟𝑜𝑢𝑛𝑑</m:t>
                        </m:r>
                      </m:sub>
                    </m:sSub>
                    <m:d>
                      <m:dPr>
                        <m:ctrlPr>
                          <a:rPr lang="en-US" sz="43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300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4300" i="1">
                        <a:latin typeface="Cambria Math"/>
                      </a:rPr>
                      <m:t>=0.56827</m:t>
                    </m:r>
                    <m:r>
                      <a:rPr lang="en-US" sz="4300" b="0" i="1" smtClean="0">
                        <a:latin typeface="Cambria Math"/>
                      </a:rPr>
                      <m:t>8</m:t>
                    </m:r>
                    <m:r>
                      <a:rPr lang="en-US" sz="4300" i="1">
                        <a:latin typeface="Cambria Math"/>
                        <a:ea typeface="Cambria Math"/>
                      </a:rPr>
                      <m:t>𝑥</m:t>
                    </m:r>
                    <m:sSup>
                      <m:sSup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  <m:r>
                      <a:rPr lang="en-US" sz="43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300" dirty="0"/>
                  <a:t> </a:t>
                </a:r>
                <a:r>
                  <a:rPr lang="en-US" sz="4300" dirty="0" err="1"/>
                  <a:t>kasus</a:t>
                </a:r>
                <a:r>
                  <a:rPr lang="en-US" sz="4300" dirty="0"/>
                  <a:t> no </a:t>
                </a:r>
                <a:r>
                  <a:rPr lang="en-US" sz="4300" dirty="0" smtClean="0"/>
                  <a:t>3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300" b="0" i="1" smtClean="0">
                        <a:latin typeface="Cambria Math"/>
                      </a:rPr>
                      <m:t>9</m:t>
                    </m:r>
                    <m:r>
                      <a:rPr lang="en-US" sz="43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4300" dirty="0"/>
                  <a:t>digit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300" i="1">
                            <a:latin typeface="Cambria Math"/>
                          </a:rPr>
                          <m:t>𝑓𝑙</m:t>
                        </m:r>
                      </m:e>
                      <m:sub>
                        <m:r>
                          <a:rPr lang="en-US" sz="4300" i="1">
                            <a:latin typeface="Cambria Math"/>
                          </a:rPr>
                          <m:t>𝑟𝑜𝑢𝑛𝑑</m:t>
                        </m:r>
                      </m:sub>
                    </m:sSub>
                    <m:d>
                      <m:dPr>
                        <m:ctrlPr>
                          <a:rPr lang="en-US" sz="43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300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4300" i="1">
                        <a:latin typeface="Cambria Math"/>
                      </a:rPr>
                      <m:t>=0.568278</m:t>
                    </m:r>
                    <m:r>
                      <a:rPr lang="en-US" sz="4300" b="0" i="1" smtClean="0">
                        <a:latin typeface="Cambria Math"/>
                      </a:rPr>
                      <m:t>572</m:t>
                    </m:r>
                    <m:r>
                      <a:rPr lang="en-US" sz="4300" i="1">
                        <a:latin typeface="Cambria Math"/>
                        <a:ea typeface="Cambria Math"/>
                      </a:rPr>
                      <m:t>𝑥</m:t>
                    </m:r>
                    <m:sSup>
                      <m:sSupPr>
                        <m:ctrlPr>
                          <a:rPr lang="en-US" sz="43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300" i="1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  <m:r>
                      <a:rPr lang="en-US" sz="43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4300" dirty="0"/>
                  <a:t> </a:t>
                </a:r>
                <a:r>
                  <a:rPr lang="en-US" sz="4300" dirty="0" err="1"/>
                  <a:t>kasus</a:t>
                </a:r>
                <a:r>
                  <a:rPr lang="en-US" sz="4300" dirty="0"/>
                  <a:t> </a:t>
                </a:r>
                <a:r>
                  <a:rPr lang="en-US" sz="4300" dirty="0" smtClean="0"/>
                  <a:t>no 4</a:t>
                </a:r>
                <a:endParaRPr lang="en-US" sz="43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 typeface="Wingdings" pitchFamily="2" charset="2"/>
                  <a:buChar char="ü"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57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4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</TotalTime>
  <Words>796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Metode Numerik</vt:lpstr>
      <vt:lpstr>Sub Pokok Bahasan</vt:lpstr>
      <vt:lpstr>Galat/Kesalahan</vt:lpstr>
      <vt:lpstr>Galat/Kesalahan(2)</vt:lpstr>
      <vt:lpstr>Galat/Kesalahan(2)</vt:lpstr>
      <vt:lpstr>Sumber Utama Galat</vt:lpstr>
      <vt:lpstr>Angka Signifikan</vt:lpstr>
      <vt:lpstr>Pembulatan</vt:lpstr>
      <vt:lpstr>Pembulatan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Numerik</dc:title>
  <dc:creator>Chandra Novtiar</dc:creator>
  <cp:lastModifiedBy>Dell</cp:lastModifiedBy>
  <cp:revision>95</cp:revision>
  <dcterms:created xsi:type="dcterms:W3CDTF">2016-09-23T23:08:29Z</dcterms:created>
  <dcterms:modified xsi:type="dcterms:W3CDTF">2016-10-19T04:35:26Z</dcterms:modified>
</cp:coreProperties>
</file>