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9A4950F-B753-4BDD-8077-B4D41BD6F5C8}" type="datetimeFigureOut">
              <a:rPr lang="id-ID" smtClean="0"/>
              <a:t>07/03/2018</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a:lstStyle/>
          <a:p>
            <a:fld id="{95F2F5D0-4345-4470-AFC6-234ACDC0BAD0}" type="slidenum">
              <a:rPr lang="id-ID" smtClean="0"/>
              <a:t>‹#›</a:t>
            </a:fld>
            <a:endParaRPr lang="id-ID"/>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A4950F-B753-4BDD-8077-B4D41BD6F5C8}" type="datetimeFigureOut">
              <a:rPr lang="id-ID" smtClean="0"/>
              <a:t>07/03/2018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F2F5D0-4345-4470-AFC6-234ACDC0BAD0}"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A4950F-B753-4BDD-8077-B4D41BD6F5C8}" type="datetimeFigureOut">
              <a:rPr lang="id-ID" smtClean="0"/>
              <a:t>07/03/2018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F2F5D0-4345-4470-AFC6-234ACDC0BAD0}"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A4950F-B753-4BDD-8077-B4D41BD6F5C8}" type="datetimeFigureOut">
              <a:rPr lang="id-ID" smtClean="0"/>
              <a:t>07/03/2018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F2F5D0-4345-4470-AFC6-234ACDC0BAD0}"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A4950F-B753-4BDD-8077-B4D41BD6F5C8}" type="datetimeFigureOut">
              <a:rPr lang="id-ID" smtClean="0"/>
              <a:t>07/03/2018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7924800" y="6416675"/>
            <a:ext cx="762000" cy="365125"/>
          </a:xfrm>
        </p:spPr>
        <p:txBody>
          <a:bodyPr/>
          <a:lstStyle/>
          <a:p>
            <a:fld id="{95F2F5D0-4345-4470-AFC6-234ACDC0BAD0}"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A4950F-B753-4BDD-8077-B4D41BD6F5C8}" type="datetimeFigureOut">
              <a:rPr lang="id-ID" smtClean="0"/>
              <a:t>07/03/2018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5F2F5D0-4345-4470-AFC6-234ACDC0BAD0}"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A4950F-B753-4BDD-8077-B4D41BD6F5C8}" type="datetimeFigureOut">
              <a:rPr lang="id-ID" smtClean="0"/>
              <a:t>07/03/2018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5F2F5D0-4345-4470-AFC6-234ACDC0BAD0}"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9A4950F-B753-4BDD-8077-B4D41BD6F5C8}" type="datetimeFigureOut">
              <a:rPr lang="id-ID" smtClean="0"/>
              <a:t>07/03/2018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5F2F5D0-4345-4470-AFC6-234ACDC0BAD0}"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A4950F-B753-4BDD-8077-B4D41BD6F5C8}" type="datetimeFigureOut">
              <a:rPr lang="id-ID" smtClean="0"/>
              <a:t>07/03/2018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5F2F5D0-4345-4470-AFC6-234ACDC0BAD0}"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A4950F-B753-4BDD-8077-B4D41BD6F5C8}" type="datetimeFigureOut">
              <a:rPr lang="id-ID" smtClean="0"/>
              <a:t>07/03/2018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5F2F5D0-4345-4470-AFC6-234ACDC0BAD0}"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9A4950F-B753-4BDD-8077-B4D41BD6F5C8}" type="datetimeFigureOut">
              <a:rPr lang="id-ID" smtClean="0"/>
              <a:t>07/03/2018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5F2F5D0-4345-4470-AFC6-234ACDC0BAD0}"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9A4950F-B753-4BDD-8077-B4D41BD6F5C8}" type="datetimeFigureOut">
              <a:rPr lang="id-ID" smtClean="0"/>
              <a:t>07/03/2018</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5F2F5D0-4345-4470-AFC6-234ACDC0BAD0}" type="slidenum">
              <a:rPr lang="id-ID" smtClean="0"/>
              <a:t>‹#›</a:t>
            </a:fld>
            <a:endParaRPr lang="id-ID"/>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24744"/>
            <a:ext cx="7772400" cy="1470025"/>
          </a:xfrm>
        </p:spPr>
        <p:txBody>
          <a:bodyPr/>
          <a:lstStyle/>
          <a:p>
            <a:r>
              <a:rPr lang="id-ID" dirty="0" smtClean="0">
                <a:latin typeface="Algerian" pitchFamily="82" charset="0"/>
              </a:rPr>
              <a:t>PENGEMBANGAN SUMBER BELAJAR MASYARAKAT</a:t>
            </a:r>
            <a:endParaRPr lang="id-ID" dirty="0">
              <a:latin typeface="Algerian" pitchFamily="82" charset="0"/>
            </a:endParaRPr>
          </a:p>
        </p:txBody>
      </p:sp>
      <p:sp>
        <p:nvSpPr>
          <p:cNvPr id="3" name="Subtitle 2"/>
          <p:cNvSpPr>
            <a:spLocks noGrp="1"/>
          </p:cNvSpPr>
          <p:nvPr>
            <p:ph type="subTitle" idx="1"/>
          </p:nvPr>
        </p:nvSpPr>
        <p:spPr/>
        <p:txBody>
          <a:bodyPr>
            <a:normAutofit fontScale="92500" lnSpcReduction="10000"/>
          </a:bodyPr>
          <a:lstStyle/>
          <a:p>
            <a:r>
              <a:rPr lang="id-ID" sz="4000" dirty="0" smtClean="0">
                <a:latin typeface="Algerian" pitchFamily="82" charset="0"/>
              </a:rPr>
              <a:t>Oleh : </a:t>
            </a:r>
          </a:p>
          <a:p>
            <a:r>
              <a:rPr lang="id-ID" sz="4000" dirty="0" smtClean="0">
                <a:latin typeface="Algerian" pitchFamily="82" charset="0"/>
              </a:rPr>
              <a:t>Tita Rosita Diptaprathama</a:t>
            </a:r>
            <a:endParaRPr lang="id-ID" sz="4000" dirty="0">
              <a:latin typeface="Algerian" pitchFamily="82" charset="0"/>
            </a:endParaRPr>
          </a:p>
        </p:txBody>
      </p:sp>
    </p:spTree>
    <p:extLst>
      <p:ext uri="{BB962C8B-B14F-4D97-AF65-F5344CB8AC3E}">
        <p14:creationId xmlns:p14="http://schemas.microsoft.com/office/powerpoint/2010/main" val="21335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Bentuk bahan ajar</a:t>
            </a:r>
            <a:endParaRPr lang="id-ID" dirty="0"/>
          </a:p>
        </p:txBody>
      </p:sp>
      <p:sp>
        <p:nvSpPr>
          <p:cNvPr id="3" name="Content Placeholder 2"/>
          <p:cNvSpPr>
            <a:spLocks noGrp="1"/>
          </p:cNvSpPr>
          <p:nvPr>
            <p:ph idx="1"/>
          </p:nvPr>
        </p:nvSpPr>
        <p:spPr/>
        <p:txBody>
          <a:bodyPr>
            <a:normAutofit/>
          </a:bodyPr>
          <a:lstStyle/>
          <a:p>
            <a:pPr marL="449263" indent="-449263">
              <a:buNone/>
            </a:pPr>
            <a:r>
              <a:rPr lang="id-ID" sz="3200" dirty="0" smtClean="0">
                <a:latin typeface="Arial" pitchFamily="34" charset="0"/>
                <a:cs typeface="Arial" pitchFamily="34" charset="0"/>
              </a:rPr>
              <a:t>1. Bahan cetak seperti: hand out, buku, modul, lembar kerja siswa, brosur, leaflet, wallchart, </a:t>
            </a:r>
          </a:p>
          <a:p>
            <a:pPr marL="0" indent="0">
              <a:buNone/>
            </a:pPr>
            <a:r>
              <a:rPr lang="id-ID" sz="3200" dirty="0" smtClean="0">
                <a:latin typeface="Arial" pitchFamily="34" charset="0"/>
                <a:cs typeface="Arial" pitchFamily="34" charset="0"/>
              </a:rPr>
              <a:t>2. Audio Visual seperti: video/film,VCD</a:t>
            </a:r>
          </a:p>
          <a:p>
            <a:pPr marL="0" indent="0">
              <a:buNone/>
            </a:pPr>
            <a:r>
              <a:rPr lang="id-ID" sz="3200" dirty="0" smtClean="0">
                <a:latin typeface="Arial" pitchFamily="34" charset="0"/>
                <a:cs typeface="Arial" pitchFamily="34" charset="0"/>
              </a:rPr>
              <a:t>3. Audio seperti: radio, kaset, CD audio, PH</a:t>
            </a:r>
          </a:p>
          <a:p>
            <a:pPr marL="0" indent="0">
              <a:buNone/>
            </a:pPr>
            <a:r>
              <a:rPr lang="id-ID" sz="3200" dirty="0" smtClean="0">
                <a:latin typeface="Arial" pitchFamily="34" charset="0"/>
                <a:cs typeface="Arial" pitchFamily="34" charset="0"/>
              </a:rPr>
              <a:t>4. Visual: foto, gambar, model/maket. </a:t>
            </a:r>
          </a:p>
          <a:p>
            <a:pPr marL="449263" indent="-449263">
              <a:buNone/>
            </a:pPr>
            <a:r>
              <a:rPr lang="id-ID" sz="3200" dirty="0" smtClean="0">
                <a:latin typeface="Arial" pitchFamily="34" charset="0"/>
                <a:cs typeface="Arial" pitchFamily="34" charset="0"/>
              </a:rPr>
              <a:t>5. Multi Media: CD interaktif, computer Based, Internet </a:t>
            </a:r>
          </a:p>
          <a:p>
            <a:endParaRPr lang="id-ID" dirty="0"/>
          </a:p>
        </p:txBody>
      </p:sp>
    </p:spTree>
    <p:extLst>
      <p:ext uri="{BB962C8B-B14F-4D97-AF65-F5344CB8AC3E}">
        <p14:creationId xmlns:p14="http://schemas.microsoft.com/office/powerpoint/2010/main" val="1173477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Cakupan bahan ajar</a:t>
            </a:r>
            <a:endParaRPr lang="id-ID" dirty="0"/>
          </a:p>
        </p:txBody>
      </p:sp>
      <p:sp>
        <p:nvSpPr>
          <p:cNvPr id="3" name="Content Placeholder 2"/>
          <p:cNvSpPr>
            <a:spLocks noGrp="1"/>
          </p:cNvSpPr>
          <p:nvPr>
            <p:ph idx="1"/>
          </p:nvPr>
        </p:nvSpPr>
        <p:spPr>
          <a:xfrm>
            <a:off x="467544" y="1340768"/>
            <a:ext cx="8229600" cy="4525963"/>
          </a:xfrm>
        </p:spPr>
        <p:txBody>
          <a:bodyPr>
            <a:normAutofit/>
          </a:bodyPr>
          <a:lstStyle/>
          <a:p>
            <a:pPr marL="0" indent="0">
              <a:buNone/>
            </a:pPr>
            <a:r>
              <a:rPr lang="id-ID" sz="3200" dirty="0" smtClean="0">
                <a:latin typeface="Arial" pitchFamily="34" charset="0"/>
                <a:cs typeface="Arial" pitchFamily="34" charset="0"/>
              </a:rPr>
              <a:t>1. Judul, MP, SK, KD, Indikator, Tempat</a:t>
            </a:r>
          </a:p>
          <a:p>
            <a:pPr marL="0" indent="0">
              <a:buNone/>
            </a:pPr>
            <a:r>
              <a:rPr lang="id-ID" sz="3200" dirty="0" smtClean="0">
                <a:latin typeface="Arial" pitchFamily="34" charset="0"/>
                <a:cs typeface="Arial" pitchFamily="34" charset="0"/>
              </a:rPr>
              <a:t>2. Petunjuk belajar (Petunjuk siswa/guru) </a:t>
            </a:r>
          </a:p>
          <a:p>
            <a:pPr marL="0" indent="0">
              <a:buNone/>
            </a:pPr>
            <a:r>
              <a:rPr lang="id-ID" sz="3200" dirty="0" smtClean="0">
                <a:latin typeface="Arial" pitchFamily="34" charset="0"/>
                <a:cs typeface="Arial" pitchFamily="34" charset="0"/>
              </a:rPr>
              <a:t>3. Tujuan yang akan dicapai</a:t>
            </a:r>
          </a:p>
          <a:p>
            <a:pPr marL="0" indent="0">
              <a:buNone/>
            </a:pPr>
            <a:r>
              <a:rPr lang="id-ID" sz="3200" dirty="0" smtClean="0">
                <a:latin typeface="Arial" pitchFamily="34" charset="0"/>
                <a:cs typeface="Arial" pitchFamily="34" charset="0"/>
              </a:rPr>
              <a:t>4. Informasi pendukung</a:t>
            </a:r>
          </a:p>
          <a:p>
            <a:pPr marL="0" indent="0">
              <a:buNone/>
            </a:pPr>
            <a:r>
              <a:rPr lang="id-ID" sz="3200" dirty="0" smtClean="0">
                <a:latin typeface="Arial" pitchFamily="34" charset="0"/>
                <a:cs typeface="Arial" pitchFamily="34" charset="0"/>
              </a:rPr>
              <a:t>5. Latihan-latihan</a:t>
            </a:r>
          </a:p>
          <a:p>
            <a:pPr marL="0" indent="0">
              <a:buNone/>
            </a:pPr>
            <a:r>
              <a:rPr lang="id-ID" sz="3200" dirty="0" smtClean="0">
                <a:latin typeface="Arial" pitchFamily="34" charset="0"/>
                <a:cs typeface="Arial" pitchFamily="34" charset="0"/>
              </a:rPr>
              <a:t>6. Petunjuk kerja</a:t>
            </a:r>
          </a:p>
          <a:p>
            <a:pPr marL="0" indent="0">
              <a:buNone/>
            </a:pPr>
            <a:r>
              <a:rPr lang="id-ID" sz="3200" dirty="0" smtClean="0">
                <a:latin typeface="Arial" pitchFamily="34" charset="0"/>
                <a:cs typeface="Arial" pitchFamily="34" charset="0"/>
              </a:rPr>
              <a:t>7. Penilaian </a:t>
            </a:r>
          </a:p>
          <a:p>
            <a:endParaRPr lang="id-ID" dirty="0" smtClean="0"/>
          </a:p>
          <a:p>
            <a:endParaRPr lang="id-ID" dirty="0"/>
          </a:p>
        </p:txBody>
      </p:sp>
    </p:spTree>
    <p:extLst>
      <p:ext uri="{BB962C8B-B14F-4D97-AF65-F5344CB8AC3E}">
        <p14:creationId xmlns:p14="http://schemas.microsoft.com/office/powerpoint/2010/main" val="962877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latin typeface="Algerian" pitchFamily="82" charset="0"/>
                <a:cs typeface="Arial" pitchFamily="34" charset="0"/>
              </a:rPr>
              <a:t>Perbedaan sumber belajar</a:t>
            </a:r>
            <a:br>
              <a:rPr lang="id-ID" dirty="0" smtClean="0">
                <a:latin typeface="Algerian" pitchFamily="82" charset="0"/>
                <a:cs typeface="Arial" pitchFamily="34" charset="0"/>
              </a:rPr>
            </a:br>
            <a:r>
              <a:rPr lang="id-ID" dirty="0" smtClean="0">
                <a:latin typeface="Algerian" pitchFamily="82" charset="0"/>
                <a:cs typeface="Arial" pitchFamily="34" charset="0"/>
              </a:rPr>
              <a:t>dan bahan ajar</a:t>
            </a:r>
            <a:endParaRPr lang="id-ID" dirty="0">
              <a:latin typeface="Algerian" pitchFamily="82" charset="0"/>
              <a:cs typeface="Arial" pitchFamily="34" charset="0"/>
            </a:endParaRPr>
          </a:p>
        </p:txBody>
      </p:sp>
      <p:sp>
        <p:nvSpPr>
          <p:cNvPr id="3" name="Content Placeholder 2"/>
          <p:cNvSpPr>
            <a:spLocks noGrp="1"/>
          </p:cNvSpPr>
          <p:nvPr>
            <p:ph idx="1"/>
          </p:nvPr>
        </p:nvSpPr>
        <p:spPr/>
        <p:txBody>
          <a:bodyPr>
            <a:normAutofit/>
          </a:bodyPr>
          <a:lstStyle/>
          <a:p>
            <a:pPr algn="just"/>
            <a:r>
              <a:rPr lang="id-ID" sz="3600" dirty="0" smtClean="0">
                <a:latin typeface="Arial" pitchFamily="34" charset="0"/>
                <a:cs typeface="Arial" pitchFamily="34" charset="0"/>
              </a:rPr>
              <a:t>Jadi sumber belajar bisa berarti tempat atau barang atau suasana yang mendukung pembelajaran misalnya berkaitan dengan alam raya dan sekitarnya dimana realitas yang ada yang bisa dipergunakan</a:t>
            </a:r>
            <a:r>
              <a:rPr lang="id-ID" dirty="0" smtClean="0"/>
              <a:t>, </a:t>
            </a:r>
            <a:endParaRPr lang="id-ID" dirty="0"/>
          </a:p>
        </p:txBody>
      </p:sp>
    </p:spTree>
    <p:extLst>
      <p:ext uri="{BB962C8B-B14F-4D97-AF65-F5344CB8AC3E}">
        <p14:creationId xmlns:p14="http://schemas.microsoft.com/office/powerpoint/2010/main" val="3164421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r>
              <a:rPr lang="id-ID" sz="3600" dirty="0">
                <a:latin typeface="Arial" pitchFamily="34" charset="0"/>
                <a:cs typeface="Arial" pitchFamily="34" charset="0"/>
              </a:rPr>
              <a:t>K</a:t>
            </a:r>
            <a:r>
              <a:rPr lang="id-ID" sz="3600" dirty="0" smtClean="0">
                <a:latin typeface="Arial" pitchFamily="34" charset="0"/>
                <a:cs typeface="Arial" pitchFamily="34" charset="0"/>
              </a:rPr>
              <a:t>alau bahan ajar bisa berarti barang, atau petunjuk dan rambu-rambu atau informasi-indormasi yang disajikan saja yang mendukung proses pembelajaran atau dalam bentuk media-media penunjang kegiatan proses belajar yang dilaksanakan</a:t>
            </a:r>
            <a:r>
              <a:rPr lang="id-ID" dirty="0" smtClean="0"/>
              <a:t>. </a:t>
            </a:r>
            <a:endParaRPr lang="id-ID" dirty="0"/>
          </a:p>
        </p:txBody>
      </p:sp>
    </p:spTree>
    <p:extLst>
      <p:ext uri="{BB962C8B-B14F-4D97-AF65-F5344CB8AC3E}">
        <p14:creationId xmlns:p14="http://schemas.microsoft.com/office/powerpoint/2010/main" val="867832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Menentukan Sumber Belajar</a:t>
            </a:r>
            <a:endParaRPr lang="id-ID" dirty="0"/>
          </a:p>
        </p:txBody>
      </p:sp>
      <p:sp>
        <p:nvSpPr>
          <p:cNvPr id="3" name="Content Placeholder 2"/>
          <p:cNvSpPr>
            <a:spLocks noGrp="1"/>
          </p:cNvSpPr>
          <p:nvPr>
            <p:ph idx="1"/>
          </p:nvPr>
        </p:nvSpPr>
        <p:spPr/>
        <p:txBody>
          <a:bodyPr>
            <a:normAutofit lnSpcReduction="10000"/>
          </a:bodyPr>
          <a:lstStyle/>
          <a:p>
            <a:pPr marL="137160" indent="0">
              <a:buNone/>
            </a:pPr>
            <a:r>
              <a:rPr lang="id-ID" dirty="0">
                <a:latin typeface="Arial" pitchFamily="34" charset="0"/>
                <a:cs typeface="Arial" pitchFamily="34" charset="0"/>
              </a:rPr>
              <a:t>B</a:t>
            </a:r>
            <a:r>
              <a:rPr lang="id-ID" dirty="0" smtClean="0">
                <a:latin typeface="Arial" pitchFamily="34" charset="0"/>
                <a:cs typeface="Arial" pitchFamily="34" charset="0"/>
              </a:rPr>
              <a:t>eberapa pertimbangan dalam menentukan sumber belajar diantaranya:</a:t>
            </a:r>
          </a:p>
          <a:p>
            <a:pPr marL="0" indent="0">
              <a:buNone/>
            </a:pPr>
            <a:r>
              <a:rPr lang="id-ID" dirty="0" smtClean="0">
                <a:latin typeface="Arial" pitchFamily="34" charset="0"/>
                <a:cs typeface="Arial" pitchFamily="34" charset="0"/>
              </a:rPr>
              <a:t>1. Bersipat ekonomis dan praktis</a:t>
            </a:r>
          </a:p>
          <a:p>
            <a:pPr marL="0" indent="0">
              <a:buNone/>
            </a:pPr>
            <a:r>
              <a:rPr lang="id-ID" dirty="0" smtClean="0">
                <a:latin typeface="Arial" pitchFamily="34" charset="0"/>
                <a:cs typeface="Arial" pitchFamily="34" charset="0"/>
              </a:rPr>
              <a:t>2. Praktis dan sederhana (mudah pengaturannya)</a:t>
            </a:r>
          </a:p>
          <a:p>
            <a:pPr marL="0" indent="0">
              <a:buNone/>
            </a:pPr>
            <a:r>
              <a:rPr lang="id-ID" dirty="0" smtClean="0">
                <a:latin typeface="Arial" pitchFamily="34" charset="0"/>
                <a:cs typeface="Arial" pitchFamily="34" charset="0"/>
              </a:rPr>
              <a:t>3. Fleksibel dan luwes</a:t>
            </a:r>
          </a:p>
          <a:p>
            <a:pPr marL="0" indent="0">
              <a:buNone/>
            </a:pPr>
            <a:r>
              <a:rPr lang="id-ID" dirty="0" smtClean="0">
                <a:latin typeface="Arial" pitchFamily="34" charset="0"/>
                <a:cs typeface="Arial" pitchFamily="34" charset="0"/>
              </a:rPr>
              <a:t>4. Sumber belajar sesuai dengan tujuan</a:t>
            </a:r>
          </a:p>
          <a:p>
            <a:pPr marL="363538" indent="-363538">
              <a:buNone/>
            </a:pPr>
            <a:r>
              <a:rPr lang="id-ID" dirty="0" smtClean="0">
                <a:latin typeface="Arial" pitchFamily="34" charset="0"/>
                <a:cs typeface="Arial" pitchFamily="34" charset="0"/>
              </a:rPr>
              <a:t>5. Sumber sesuai dengan taraf berpikir dan kemampuan siswa</a:t>
            </a:r>
          </a:p>
          <a:p>
            <a:pPr marL="449263" indent="-449263">
              <a:buNone/>
            </a:pPr>
            <a:r>
              <a:rPr lang="id-ID" dirty="0" smtClean="0">
                <a:latin typeface="Arial" pitchFamily="34" charset="0"/>
                <a:cs typeface="Arial" pitchFamily="34" charset="0"/>
              </a:rPr>
              <a:t>6. Guru memiliki kemampuan dan terampil dalam pengelolaan sumber belajar tersebut.</a:t>
            </a:r>
            <a:endParaRPr lang="id-ID" dirty="0">
              <a:latin typeface="Arial" pitchFamily="34" charset="0"/>
              <a:cs typeface="Arial" pitchFamily="34" charset="0"/>
            </a:endParaRPr>
          </a:p>
        </p:txBody>
      </p:sp>
    </p:spTree>
    <p:extLst>
      <p:ext uri="{BB962C8B-B14F-4D97-AF65-F5344CB8AC3E}">
        <p14:creationId xmlns:p14="http://schemas.microsoft.com/office/powerpoint/2010/main" val="3569475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latin typeface="Algerian" pitchFamily="82" charset="0"/>
              </a:rPr>
              <a:t>Mengembangkan sumber belajar</a:t>
            </a:r>
            <a:endParaRPr lang="id-ID" dirty="0">
              <a:latin typeface="Algerian" pitchFamily="82" charset="0"/>
            </a:endParaRPr>
          </a:p>
        </p:txBody>
      </p:sp>
      <p:sp>
        <p:nvSpPr>
          <p:cNvPr id="3" name="Content Placeholder 2"/>
          <p:cNvSpPr>
            <a:spLocks noGrp="1"/>
          </p:cNvSpPr>
          <p:nvPr>
            <p:ph idx="1"/>
          </p:nvPr>
        </p:nvSpPr>
        <p:spPr/>
        <p:txBody>
          <a:bodyPr>
            <a:normAutofit/>
          </a:bodyPr>
          <a:lstStyle/>
          <a:p>
            <a:pPr marL="0" indent="0" algn="just">
              <a:buNone/>
            </a:pPr>
            <a:r>
              <a:rPr lang="id-ID" dirty="0" smtClean="0">
                <a:latin typeface="Arial" pitchFamily="34" charset="0"/>
                <a:cs typeface="Arial" pitchFamily="34" charset="0"/>
              </a:rPr>
              <a:t>Mengembangkan sumber belajar adalah menentukan sumber belajar tidak terpaku pada satu bidang saja, maksudnya, segala sesuatu yang diperkirakan relevansinya ada dengan materi dan bahasan pengajaran harus diadakan sebab pengadaan sumber belajar dari berbagai sumber akan sangat membantu dalam pengembangan materi dan alat bantu evaluasi yang dibuat, </a:t>
            </a:r>
            <a:endParaRPr lang="id-ID" dirty="0">
              <a:latin typeface="Arial" pitchFamily="34" charset="0"/>
              <a:cs typeface="Arial" pitchFamily="34" charset="0"/>
            </a:endParaRPr>
          </a:p>
        </p:txBody>
      </p:sp>
    </p:spTree>
    <p:extLst>
      <p:ext uri="{BB962C8B-B14F-4D97-AF65-F5344CB8AC3E}">
        <p14:creationId xmlns:p14="http://schemas.microsoft.com/office/powerpoint/2010/main" val="2410615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latin typeface="Algerian" pitchFamily="82" charset="0"/>
              </a:rPr>
              <a:t>Pengembangan Sumber Belajar</a:t>
            </a:r>
            <a:endParaRPr lang="id-ID" dirty="0">
              <a:latin typeface="Algerian" pitchFamily="82" charset="0"/>
            </a:endParaRPr>
          </a:p>
        </p:txBody>
      </p:sp>
      <p:sp>
        <p:nvSpPr>
          <p:cNvPr id="3" name="Content Placeholder 2"/>
          <p:cNvSpPr>
            <a:spLocks noGrp="1"/>
          </p:cNvSpPr>
          <p:nvPr>
            <p:ph idx="1"/>
          </p:nvPr>
        </p:nvSpPr>
        <p:spPr/>
        <p:txBody>
          <a:bodyPr/>
          <a:lstStyle/>
          <a:p>
            <a:pPr marL="0" indent="0" algn="just">
              <a:buNone/>
            </a:pPr>
            <a:r>
              <a:rPr lang="id-ID" dirty="0" smtClean="0">
                <a:latin typeface="Arial" pitchFamily="34" charset="0"/>
                <a:cs typeface="Arial" pitchFamily="34" charset="0"/>
              </a:rPr>
              <a:t>Pengembangan sumber belajar dilakukan biasaya supaya tidak terpaku pada materi yang terkadang sedikit bahasannya, dengan dikembangkan pada sumber yang lain akan menambah wahana selain cara berpikir kontruktivisme juga akan menambah kreatifitas bagi guru dan siswa dalam proses pembelajaran yang dilakukan</a:t>
            </a:r>
            <a:endParaRPr lang="id-ID" dirty="0">
              <a:latin typeface="Arial" pitchFamily="34" charset="0"/>
              <a:cs typeface="Arial" pitchFamily="34" charset="0"/>
            </a:endParaRPr>
          </a:p>
        </p:txBody>
      </p:sp>
    </p:spTree>
    <p:extLst>
      <p:ext uri="{BB962C8B-B14F-4D97-AF65-F5344CB8AC3E}">
        <p14:creationId xmlns:p14="http://schemas.microsoft.com/office/powerpoint/2010/main" val="1780901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latin typeface="Algerian" pitchFamily="82" charset="0"/>
              </a:rPr>
              <a:t>Mengevaluasi Sumber Belajar</a:t>
            </a:r>
            <a:endParaRPr lang="id-ID" dirty="0">
              <a:latin typeface="Algerian" pitchFamily="82" charset="0"/>
            </a:endParaRPr>
          </a:p>
        </p:txBody>
      </p:sp>
      <p:sp>
        <p:nvSpPr>
          <p:cNvPr id="3" name="Content Placeholder 2"/>
          <p:cNvSpPr>
            <a:spLocks noGrp="1"/>
          </p:cNvSpPr>
          <p:nvPr>
            <p:ph idx="1"/>
          </p:nvPr>
        </p:nvSpPr>
        <p:spPr/>
        <p:txBody>
          <a:bodyPr>
            <a:normAutofit/>
          </a:bodyPr>
          <a:lstStyle/>
          <a:p>
            <a:pPr marL="0" indent="0" algn="just">
              <a:buNone/>
            </a:pPr>
            <a:r>
              <a:rPr lang="id-ID" dirty="0" smtClean="0">
                <a:latin typeface="Arial" pitchFamily="34" charset="0"/>
                <a:cs typeface="Arial" pitchFamily="34" charset="0"/>
              </a:rPr>
              <a:t>maksudnya adalah untuk menilai apakah sumber belajar itu cocok dipakai dengan materi atau bahasan yang disajikan, jika tidak ada relevansinya dengan materi berarti harus dikurangi penggunaannya, sebab kalau dipaksakan akan membuat suasana peserta didik malah ketidak mengertian akan tujuan belajar </a:t>
            </a:r>
            <a:endParaRPr lang="id-ID" dirty="0">
              <a:latin typeface="Arial" pitchFamily="34" charset="0"/>
              <a:cs typeface="Arial" pitchFamily="34" charset="0"/>
            </a:endParaRPr>
          </a:p>
        </p:txBody>
      </p:sp>
    </p:spTree>
    <p:extLst>
      <p:ext uri="{BB962C8B-B14F-4D97-AF65-F5344CB8AC3E}">
        <p14:creationId xmlns:p14="http://schemas.microsoft.com/office/powerpoint/2010/main" val="2937137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latin typeface="Algerian" pitchFamily="82" charset="0"/>
              </a:rPr>
              <a:t>Kriteria khusus sumber belajar</a:t>
            </a:r>
            <a:endParaRPr lang="id-ID" dirty="0">
              <a:latin typeface="Algerian" pitchFamily="82" charset="0"/>
            </a:endParaRPr>
          </a:p>
        </p:txBody>
      </p:sp>
      <p:sp>
        <p:nvSpPr>
          <p:cNvPr id="3" name="Content Placeholder 2"/>
          <p:cNvSpPr>
            <a:spLocks noGrp="1"/>
          </p:cNvSpPr>
          <p:nvPr>
            <p:ph idx="1"/>
          </p:nvPr>
        </p:nvSpPr>
        <p:spPr/>
        <p:txBody>
          <a:bodyPr>
            <a:normAutofit/>
          </a:bodyPr>
          <a:lstStyle/>
          <a:p>
            <a:pPr marL="0" indent="0">
              <a:buNone/>
            </a:pPr>
            <a:r>
              <a:rPr lang="id-ID" dirty="0" smtClean="0">
                <a:latin typeface="Arial" pitchFamily="34" charset="0"/>
                <a:cs typeface="Arial" pitchFamily="34" charset="0"/>
              </a:rPr>
              <a:t>1. Dapat memotivasi siswa</a:t>
            </a:r>
          </a:p>
          <a:p>
            <a:pPr marL="0" indent="0">
              <a:buNone/>
            </a:pPr>
            <a:r>
              <a:rPr lang="id-ID" dirty="0" smtClean="0">
                <a:latin typeface="Arial" pitchFamily="34" charset="0"/>
                <a:cs typeface="Arial" pitchFamily="34" charset="0"/>
              </a:rPr>
              <a:t>2. Untuk tujuan pengajaran: mendukung KBM</a:t>
            </a:r>
          </a:p>
          <a:p>
            <a:pPr marL="0" indent="0">
              <a:buNone/>
            </a:pPr>
            <a:r>
              <a:rPr lang="id-ID" dirty="0" smtClean="0">
                <a:latin typeface="Arial" pitchFamily="34" charset="0"/>
                <a:cs typeface="Arial" pitchFamily="34" charset="0"/>
              </a:rPr>
              <a:t>3. Untuk penelitian: dapat diobservasi,dianalisis</a:t>
            </a:r>
          </a:p>
          <a:p>
            <a:pPr marL="363538" indent="-363538">
              <a:buNone/>
            </a:pPr>
            <a:r>
              <a:rPr lang="id-ID" dirty="0" smtClean="0">
                <a:latin typeface="Arial" pitchFamily="34" charset="0"/>
                <a:cs typeface="Arial" pitchFamily="34" charset="0"/>
              </a:rPr>
              <a:t>4.Untuk pemecahan masalah : dapat mengatasi problem belajar pesdik yang dihadapi   </a:t>
            </a:r>
          </a:p>
          <a:p>
            <a:pPr marL="363538" indent="-363538">
              <a:buNone/>
            </a:pPr>
            <a:r>
              <a:rPr lang="id-ID" dirty="0" smtClean="0">
                <a:latin typeface="Arial" pitchFamily="34" charset="0"/>
                <a:cs typeface="Arial" pitchFamily="34" charset="0"/>
              </a:rPr>
              <a:t>5.Untuk presentasi : sebagai alat, metode dan  strategi penyampaian pesan</a:t>
            </a:r>
            <a:endParaRPr lang="id-ID" dirty="0">
              <a:latin typeface="Arial" pitchFamily="34" charset="0"/>
              <a:cs typeface="Arial" pitchFamily="34" charset="0"/>
            </a:endParaRPr>
          </a:p>
        </p:txBody>
      </p:sp>
    </p:spTree>
    <p:extLst>
      <p:ext uri="{BB962C8B-B14F-4D97-AF65-F5344CB8AC3E}">
        <p14:creationId xmlns:p14="http://schemas.microsoft.com/office/powerpoint/2010/main" val="2962791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PENGERTIAN</a:t>
            </a:r>
            <a:endParaRPr lang="id-ID" dirty="0">
              <a:latin typeface="Algerian" pitchFamily="82" charset="0"/>
            </a:endParaRPr>
          </a:p>
        </p:txBody>
      </p:sp>
      <p:sp>
        <p:nvSpPr>
          <p:cNvPr id="3" name="Content Placeholder 2"/>
          <p:cNvSpPr>
            <a:spLocks noGrp="1"/>
          </p:cNvSpPr>
          <p:nvPr>
            <p:ph idx="1"/>
          </p:nvPr>
        </p:nvSpPr>
        <p:spPr/>
        <p:txBody>
          <a:bodyPr/>
          <a:lstStyle/>
          <a:p>
            <a:pPr algn="just"/>
            <a:r>
              <a:rPr lang="id-ID" sz="3600" dirty="0" smtClean="0">
                <a:latin typeface="Arial" pitchFamily="34" charset="0"/>
                <a:cs typeface="Arial" pitchFamily="34" charset="0"/>
              </a:rPr>
              <a:t>Sumber belajar menurut Yusuphadi Miarso adalah segala sesuatu yang meliputi pesan, orang, bahan, alat, teknik, dan lingkungan, baik secara tersendiri maupun terkombinasikan dapa memugkinkan terjadinya belajar.</a:t>
            </a:r>
          </a:p>
          <a:p>
            <a:endParaRPr lang="id-ID" dirty="0" smtClean="0"/>
          </a:p>
          <a:p>
            <a:endParaRPr lang="id-ID" dirty="0"/>
          </a:p>
        </p:txBody>
      </p:sp>
    </p:spTree>
    <p:extLst>
      <p:ext uri="{BB962C8B-B14F-4D97-AF65-F5344CB8AC3E}">
        <p14:creationId xmlns:p14="http://schemas.microsoft.com/office/powerpoint/2010/main" val="246409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r>
              <a:rPr lang="id-ID" sz="3200" dirty="0" smtClean="0">
                <a:latin typeface="Arial" pitchFamily="34" charset="0"/>
                <a:cs typeface="Arial" pitchFamily="34" charset="0"/>
              </a:rPr>
              <a:t>Menurut Edgar Dale berpendapat bahwa sumber belajar adalah pengalaman, pengalaman ini diklasifikasikan menurut jenjang tertentu, berbentuk kerucut pengalaman (cone of exferience). Perjenjangan jenis-jenis pengalaman tersebut disusun dari yang kongkret sampai yang abstrak. </a:t>
            </a:r>
          </a:p>
          <a:p>
            <a:endParaRPr lang="id-ID" dirty="0" smtClean="0"/>
          </a:p>
          <a:p>
            <a:endParaRPr lang="id-ID" dirty="0"/>
          </a:p>
        </p:txBody>
      </p:sp>
    </p:spTree>
    <p:extLst>
      <p:ext uri="{BB962C8B-B14F-4D97-AF65-F5344CB8AC3E}">
        <p14:creationId xmlns:p14="http://schemas.microsoft.com/office/powerpoint/2010/main" val="1768349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just"/>
            <a:r>
              <a:rPr lang="id-ID" sz="3200" dirty="0" smtClean="0">
                <a:latin typeface="Arial" pitchFamily="34" charset="0"/>
                <a:cs typeface="Arial" pitchFamily="34" charset="0"/>
              </a:rPr>
              <a:t>Menurut AECT (Suratno 2008) sumber belajar adalah semua sumber yang dapat Yang dapat digunakan oleh pelajar baik secara terpisah maupun terdiri dari gabungan, biasanya dalam situasi informasi, untuk memberikan fasilitas belajar, sumber itu meliputi pesan, orang, bahan, peralatan, teknik, dan tata tempat.</a:t>
            </a:r>
          </a:p>
          <a:p>
            <a:pPr algn="just"/>
            <a:endParaRPr lang="id-ID" sz="3200" dirty="0" smtClean="0">
              <a:latin typeface="Arial" pitchFamily="34" charset="0"/>
              <a:cs typeface="Arial" pitchFamily="34" charset="0"/>
            </a:endParaRPr>
          </a:p>
          <a:p>
            <a:endParaRPr lang="id-ID" sz="3200" dirty="0"/>
          </a:p>
        </p:txBody>
      </p:sp>
    </p:spTree>
    <p:extLst>
      <p:ext uri="{BB962C8B-B14F-4D97-AF65-F5344CB8AC3E}">
        <p14:creationId xmlns:p14="http://schemas.microsoft.com/office/powerpoint/2010/main" val="261657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just"/>
            <a:r>
              <a:rPr lang="id-ID" sz="3200" dirty="0" smtClean="0">
                <a:latin typeface="Arial" pitchFamily="34" charset="0"/>
                <a:cs typeface="Arial" pitchFamily="34" charset="0"/>
              </a:rPr>
              <a:t>Menurut Sudjana mendiskusikan bahwa sumber belajar bisa diartikan secara sempit dan secara luas. Pengertian secara sempit diarahkan pada bahan-bahan cetak, sedangkan secara luas tidak lain adalah daya yang bisa dimanfaatkan guna kepentingan proses belajar mengajar baik secara langsung maupun tidak langsung</a:t>
            </a:r>
            <a:r>
              <a:rPr lang="id-ID" sz="3200" dirty="0" smtClean="0"/>
              <a:t>.</a:t>
            </a:r>
          </a:p>
          <a:p>
            <a:endParaRPr lang="id-ID" sz="3200" dirty="0" smtClean="0"/>
          </a:p>
          <a:p>
            <a:endParaRPr lang="id-ID" sz="3200" dirty="0"/>
          </a:p>
        </p:txBody>
      </p:sp>
    </p:spTree>
    <p:extLst>
      <p:ext uri="{BB962C8B-B14F-4D97-AF65-F5344CB8AC3E}">
        <p14:creationId xmlns:p14="http://schemas.microsoft.com/office/powerpoint/2010/main" val="3407863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r>
              <a:rPr lang="id-ID" sz="3200" dirty="0" smtClean="0">
                <a:latin typeface="Arial" pitchFamily="34" charset="0"/>
                <a:cs typeface="Arial" pitchFamily="34" charset="0"/>
              </a:rPr>
              <a:t>Menurut Rohani (1997;59) bahwa sumber belajar yaitu segala seseuatu yang mampu memberikan kekuatan dalam proses belajar-mengajar, mempunyai nilai-nilai instruksional edukatif yang dapat membawa perubahan yang sempurna terhadap tingkah laku sesuai denga tujuan yang ada.</a:t>
            </a:r>
          </a:p>
          <a:p>
            <a:pPr algn="just"/>
            <a:endParaRPr lang="id-ID" sz="3200" dirty="0" smtClean="0">
              <a:latin typeface="Arial" pitchFamily="34" charset="0"/>
              <a:cs typeface="Arial" pitchFamily="34" charset="0"/>
            </a:endParaRPr>
          </a:p>
          <a:p>
            <a:endParaRPr lang="id-ID" dirty="0"/>
          </a:p>
        </p:txBody>
      </p:sp>
    </p:spTree>
    <p:extLst>
      <p:ext uri="{BB962C8B-B14F-4D97-AF65-F5344CB8AC3E}">
        <p14:creationId xmlns:p14="http://schemas.microsoft.com/office/powerpoint/2010/main" val="2301483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67544" y="1268760"/>
            <a:ext cx="8229600" cy="4709160"/>
          </a:xfrm>
        </p:spPr>
        <p:txBody>
          <a:bodyPr>
            <a:noAutofit/>
          </a:bodyPr>
          <a:lstStyle/>
          <a:p>
            <a:pPr marL="137160" indent="0" algn="just">
              <a:buNone/>
            </a:pPr>
            <a:r>
              <a:rPr lang="id-ID" sz="3200" dirty="0" smtClean="0">
                <a:latin typeface="Arial" pitchFamily="34" charset="0"/>
                <a:cs typeface="Arial" pitchFamily="34" charset="0"/>
              </a:rPr>
              <a:t>Sumber belajar bisa diartikan adalah segala sesuatu yang meliputi pesan, orang, bahan, alat, teknik, dan lingkungan yang di dasarkan pada pengalaman diklasifikasikan menurut jenjang tertentu yang bersipat nyata dan jelas adanya yang digunakan oleh pelajar baik secara terpisah maupun  gabungan, untuk memberikan fasilitas belajar,  meliputi pesan, orang, bahan, peralatan, teknik, dan tata tempat</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3507100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just"/>
            <a:r>
              <a:rPr lang="id-ID" sz="3200" dirty="0" smtClean="0">
                <a:latin typeface="Arial" pitchFamily="34" charset="0"/>
                <a:cs typeface="Arial" pitchFamily="34" charset="0"/>
              </a:rPr>
              <a:t>Bahan ajar merupakan informasi, alat dan teks yang diperlukan guru atau instruktur untuk perencanaan dan penelaahan implementasi pembelajaran. Juga Bahan ajar adalah segala bentuk bahan yang digunakan untuk membantu guru/ instruktur dalam melaksanakan kegiatan belajar mengajar di kelas. </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161636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just"/>
            <a:r>
              <a:rPr lang="id-ID" sz="3600" dirty="0" smtClean="0">
                <a:latin typeface="Arial" pitchFamily="34" charset="0"/>
                <a:cs typeface="Arial" pitchFamily="34" charset="0"/>
              </a:rPr>
              <a:t>Bahan ajar merupakan seperangkat materi yang disusun secara sistematis baik tertulis maupun tidak sehingga tercipta lingkungan  atau suasana yang memungkinkan siswa untuk belajar</a:t>
            </a:r>
            <a:endParaRPr lang="id-ID" sz="3600" dirty="0">
              <a:latin typeface="Arial" pitchFamily="34" charset="0"/>
              <a:cs typeface="Arial" pitchFamily="34" charset="0"/>
            </a:endParaRPr>
          </a:p>
        </p:txBody>
      </p:sp>
    </p:spTree>
    <p:extLst>
      <p:ext uri="{BB962C8B-B14F-4D97-AF65-F5344CB8AC3E}">
        <p14:creationId xmlns:p14="http://schemas.microsoft.com/office/powerpoint/2010/main" val="17434750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91</TotalTime>
  <Words>767</Words>
  <Application>Microsoft Office PowerPoint</Application>
  <PresentationFormat>On-screen Show (4:3)</PresentationFormat>
  <Paragraphs>49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Apex</vt:lpstr>
      <vt:lpstr>PENGEMBANGAN SUMBER BELAJAR MASYARAKAT</vt:lpstr>
      <vt:lpstr>PENGERTIAN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Bentuk bahan ajar</vt:lpstr>
      <vt:lpstr>Cakupan bahan ajar</vt:lpstr>
      <vt:lpstr>Perbedaan sumber belajar dan bahan ajar</vt:lpstr>
      <vt:lpstr>PowerPoint Presentation</vt:lpstr>
      <vt:lpstr>Menentukan Sumber Belajar</vt:lpstr>
      <vt:lpstr>Mengembangkan sumber belajar</vt:lpstr>
      <vt:lpstr>Pengembangan Sumber Belajar</vt:lpstr>
      <vt:lpstr>Mengevaluasi Sumber Belajar</vt:lpstr>
      <vt:lpstr>Kriteria khusus sumber belajar</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PENGEMBANGAN SUMBER BELAJAR</dc:title>
  <dc:creator>ismail - [2010]</dc:creator>
  <cp:lastModifiedBy>User</cp:lastModifiedBy>
  <cp:revision>9</cp:revision>
  <dcterms:created xsi:type="dcterms:W3CDTF">2018-02-19T14:49:15Z</dcterms:created>
  <dcterms:modified xsi:type="dcterms:W3CDTF">2018-03-07T10:25:10Z</dcterms:modified>
</cp:coreProperties>
</file>