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140776-4BAB-44D4-AAFB-745E8F5F15EF}" type="datetimeFigureOut">
              <a:rPr lang="en-US" smtClean="0"/>
              <a:t>21-Nov-16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3C087F-E93C-4B75-B27B-66D3189448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40776-4BAB-44D4-AAFB-745E8F5F15EF}" type="datetimeFigureOut">
              <a:rPr lang="en-US" smtClean="0"/>
              <a:t>21-Nov-16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C087F-E93C-4B75-B27B-66D3189448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40776-4BAB-44D4-AAFB-745E8F5F15EF}" type="datetimeFigureOut">
              <a:rPr lang="en-US" smtClean="0"/>
              <a:t>21-Nov-16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C087F-E93C-4B75-B27B-66D3189448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40776-4BAB-44D4-AAFB-745E8F5F15EF}" type="datetimeFigureOut">
              <a:rPr lang="en-US" smtClean="0"/>
              <a:t>21-Nov-16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C087F-E93C-4B75-B27B-66D3189448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40776-4BAB-44D4-AAFB-745E8F5F15EF}" type="datetimeFigureOut">
              <a:rPr lang="en-US" smtClean="0"/>
              <a:t>21-Nov-16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C087F-E93C-4B75-B27B-66D3189448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40776-4BAB-44D4-AAFB-745E8F5F15EF}" type="datetimeFigureOut">
              <a:rPr lang="en-US" smtClean="0"/>
              <a:t>21-Nov-16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C087F-E93C-4B75-B27B-66D31894487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40776-4BAB-44D4-AAFB-745E8F5F15EF}" type="datetimeFigureOut">
              <a:rPr lang="en-US" smtClean="0"/>
              <a:t>21-Nov-16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C087F-E93C-4B75-B27B-66D31894487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40776-4BAB-44D4-AAFB-745E8F5F15EF}" type="datetimeFigureOut">
              <a:rPr lang="en-US" smtClean="0"/>
              <a:t>21-Nov-16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C087F-E93C-4B75-B27B-66D31894487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40776-4BAB-44D4-AAFB-745E8F5F15EF}" type="datetimeFigureOut">
              <a:rPr lang="en-US" smtClean="0"/>
              <a:t>21-Nov-16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C087F-E93C-4B75-B27B-66D3189448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C140776-4BAB-44D4-AAFB-745E8F5F15EF}" type="datetimeFigureOut">
              <a:rPr lang="en-US" smtClean="0"/>
              <a:t>21-Nov-16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C087F-E93C-4B75-B27B-66D31894487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140776-4BAB-44D4-AAFB-745E8F5F15EF}" type="datetimeFigureOut">
              <a:rPr lang="en-US" smtClean="0"/>
              <a:t>21-Nov-16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3C087F-E93C-4B75-B27B-66D31894487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C140776-4BAB-44D4-AAFB-745E8F5F15EF}" type="datetimeFigureOut">
              <a:rPr lang="en-US" smtClean="0"/>
              <a:t>21-Nov-16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3C087F-E93C-4B75-B27B-66D3189448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Basis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Aljabar</a:t>
            </a:r>
            <a:r>
              <a:rPr lang="en-US" dirty="0" smtClean="0"/>
              <a:t> Linear</a:t>
            </a:r>
          </a:p>
          <a:p>
            <a:r>
              <a:rPr lang="en-US" dirty="0" smtClean="0"/>
              <a:t>Chandra </a:t>
            </a:r>
            <a:r>
              <a:rPr lang="en-US" dirty="0" err="1" smtClean="0"/>
              <a:t>Novtiar</a:t>
            </a:r>
            <a:r>
              <a:rPr lang="en-US" dirty="0" smtClean="0"/>
              <a:t>, S.Si.,</a:t>
            </a:r>
            <a:r>
              <a:rPr lang="en-US" dirty="0" err="1" smtClean="0"/>
              <a:t>M.Si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4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109728" indent="0">
                  <a:buNone/>
                </a:pPr>
                <a:r>
                  <a:rPr lang="en-US" dirty="0" smtClean="0"/>
                  <a:t>a). 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Sup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  <m:sup/>
                          </m:sSubSup>
                        </m:e>
                        <m:sub/>
                        <m:sup>
                          <m:r>
                            <a:rPr lang="en-US" i="1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m:rPr>
                          <m:brk m:alnAt="7"/>
                        </m:rPr>
                        <a:rPr lang="en-US" i="1">
                          <a:latin typeface="Cambria Math"/>
                        </a:rPr>
                        <m:t>𝑎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m:rPr>
                          <m:nor/>
                        </m:rPr>
                        <a:rPr lang="en-US" dirty="0"/>
                        <m:t>+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  <m:r>
                        <a:rPr lang="en-US" i="1">
                          <a:latin typeface="Cambria Math"/>
                        </a:rPr>
                        <m:t>𝑏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m:rPr>
                        <m:brk m:alnAt="7"/>
                      </m:rPr>
                      <a:rPr lang="en-US" i="1">
                        <a:latin typeface="Cambria Math"/>
                      </a:rPr>
                      <m:t>𝑎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𝑏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dirty="0"/>
                  <a:t> dan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dirty="0"/>
                  <a:t> sehingga 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𝑢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  <m:sup/>
                                  </m:sSubSup>
                                </m:e>
                                <m:sub/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  <m:sup/>
                          </m:sSubSup>
                        </m:e>
                        <m:sub/>
                        <m:sup>
                          <m:r>
                            <a:rPr lang="en-US" i="1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m:rPr>
                          <m:nor/>
                        </m:rPr>
                        <a:rPr lang="en-US" dirty="0"/>
                        <m:t>+ </m:t>
                      </m:r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𝑑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𝑐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dirty="0"/>
                  <a:t> dan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𝑑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dirty="0"/>
                  <a:t> sehingga 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𝑢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  <m:sup/>
                                  </m:sSubSup>
                                </m:e>
                                <m:sub/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109728" indent="0">
                  <a:buNone/>
                </a:pPr>
                <a:endParaRPr lang="en-US" dirty="0" smtClean="0"/>
              </a:p>
              <a:p>
                <a:endParaRPr lang="en-US" dirty="0" smtClean="0"/>
              </a:p>
              <a:p>
                <a:pPr marL="109728" indent="0">
                  <a:buNone/>
                </a:pPr>
                <a:endParaRPr lang="en-US" dirty="0" smtClean="0"/>
              </a:p>
              <a:p>
                <a:pPr marL="109728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38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en-US" dirty="0" smtClean="0"/>
                  <a:t>Matriks </a:t>
                </a:r>
                <a:r>
                  <a:rPr lang="en-US" dirty="0" err="1"/>
                  <a:t>transisi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</m:oMath>
                </a14:m>
                <a:r>
                  <a:rPr lang="en-US" dirty="0"/>
                  <a:t> dari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/>
                  <a:t> ke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 yaitu</a:t>
                </a:r>
              </a:p>
              <a:p>
                <a:pPr marL="109728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sSubSup>
                                        <m:sSubSupPr>
                                          <m:ctrlP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i="1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i="1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/>
                                                </a:rPr>
                                                <m:t>𝑢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  <m:sup/>
                                      </m:sSubSup>
                                    </m:e>
                                    <m:sub/>
                                    <m:sup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accent4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accent4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solidFill>
                                        <a:schemeClr val="accent4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solidFill>
                                            <a:schemeClr val="accent4">
                                              <a:lumMod val="75000"/>
                                            </a:schemeClr>
                                          </a:solidFill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sSubSup>
                                        <m:sSubSupPr>
                                          <m:ctrlPr>
                                            <a:rPr lang="en-US" i="1">
                                              <a:solidFill>
                                                <a:schemeClr val="accent4">
                                                  <a:lumMod val="75000"/>
                                                </a:schemeClr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i="1">
                                                  <a:solidFill>
                                                    <a:schemeClr val="accent4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i="1">
                                                  <a:solidFill>
                                                    <a:schemeClr val="accent4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/>
                                                </a:rPr>
                                                <m:t>𝑢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chemeClr val="accent4">
                                                  <a:lumMod val="75000"/>
                                                </a:schemeClr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  <m:sup/>
                                      </m:sSubSup>
                                    </m:e>
                                    <m:sub/>
                                    <m:sup>
                                      <m:r>
                                        <a:rPr lang="en-US" i="1">
                                          <a:solidFill>
                                            <a:schemeClr val="accent4">
                                              <a:lumMod val="75000"/>
                                            </a:schemeClr>
                                          </a:solidFill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b>
                              <m:r>
                                <a:rPr lang="en-US" i="1">
                                  <a:solidFill>
                                    <a:schemeClr val="accent4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109728" indent="0" algn="just">
                  <a:buNone/>
                </a:pPr>
                <a:r>
                  <a:rPr lang="en-US" dirty="0" smtClean="0"/>
                  <a:t>b.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e>
                            </m:acc>
                          </m:e>
                        </m:d>
                      </m:e>
                      <m:sub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e>
                            </m:acc>
                          </m:e>
                        </m:d>
                      </m:e>
                      <m:sub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sub>
                    </m:sSub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  <a:blipFill rotWithShape="1">
                <a:blip r:embed="rId2"/>
                <a:stretch>
                  <a:fillRect t="-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529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1"/>
              <p:cNvSpPr txBox="1">
                <a:spLocks/>
              </p:cNvSpPr>
              <p:nvPr/>
            </p:nvSpPr>
            <p:spPr>
              <a:xfrm>
                <a:off x="609600" y="1371600"/>
                <a:ext cx="8229600" cy="48006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65760" indent="-256032" algn="l" rtl="0" eaLnBrk="1" latinLnBrk="0" hangingPunct="1"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buFont typeface="Wingdings 3"/>
                  <a:buChar char=""/>
                  <a:defRPr kumimoji="0" sz="2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21792" indent="-228600" algn="l" rtl="0" eaLnBrk="1" latinLnBrk="0" hangingPunct="1">
                  <a:spcBef>
                    <a:spcPts val="324"/>
                  </a:spcBef>
                  <a:buClr>
                    <a:schemeClr val="accent1"/>
                  </a:buClr>
                  <a:buFont typeface="Verdana"/>
                  <a:buChar char="◦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9536" indent="-228600" algn="l" rtl="0" eaLnBrk="1" latinLnBrk="0" hangingPunct="1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/>
                  <a:buChar char="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43000" indent="-228600" algn="l" rtl="0" eaLnBrk="1" latinLnBrk="0" hangingPunct="1">
                  <a:spcBef>
                    <a:spcPts val="350"/>
                  </a:spcBef>
                  <a:buClr>
                    <a:schemeClr val="accent2"/>
                  </a:buClr>
                  <a:buFont typeface="Wingdings 2"/>
                  <a:buChar char=""/>
                  <a:defRPr kumimoji="0"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50"/>
                  </a:spcBef>
                  <a:buClr>
                    <a:schemeClr val="accent2"/>
                  </a:buClr>
                  <a:buFont typeface="Wingdings 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2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574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860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r>
                  <a:rPr lang="en-US" dirty="0" smtClean="0"/>
                  <a:t>Diketahui </a:t>
                </a:r>
                <a:r>
                  <a:rPr lang="en-US" dirty="0" err="1" smtClean="0"/>
                  <a:t>hal</a:t>
                </a:r>
                <a:r>
                  <a:rPr lang="en-US" dirty="0" smtClean="0"/>
                  <a:t> yang </a:t>
                </a:r>
                <a:r>
                  <a:rPr lang="en-US" dirty="0" err="1" smtClean="0"/>
                  <a:t>sama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contoh</a:t>
                </a:r>
                <a:r>
                  <a:rPr lang="en-US" dirty="0"/>
                  <a:t> </a:t>
                </a:r>
                <a:r>
                  <a:rPr lang="en-US" dirty="0" smtClean="0"/>
                  <a:t>1</a:t>
                </a:r>
                <a:endParaRPr lang="en-US" dirty="0" smtClean="0"/>
              </a:p>
              <a:p>
                <a:pPr marL="109728" indent="0">
                  <a:buFont typeface="Wingdings 3"/>
                  <a:buNone/>
                </a:pPr>
                <a:r>
                  <a:rPr lang="en-US" dirty="0" err="1" smtClean="0"/>
                  <a:t>Tentukan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matriks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transisi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US" dirty="0" smtClean="0"/>
                  <a:t> dari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ke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𝑢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en-US" i="1">
                        <a:latin typeface="Cambria Math"/>
                      </a:rPr>
                      <m:t>𝑎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  <m:sup/>
                        </m:sSubSup>
                      </m:e>
                      <m:sub/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  <m:sup/>
                        </m:sSubSup>
                      </m:e>
                      <m:sub/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 smtClean="0"/>
                  <a:t>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𝑢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𝑐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  <m:sup/>
                        </m:sSubSup>
                      </m:e>
                      <m:sub/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𝑑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  <m:sup/>
                        </m:sSubSup>
                      </m:e>
                      <m:sub/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endParaRPr lang="en-US" dirty="0"/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brk m:alnAt="7"/>
                      </m:rPr>
                      <a:rPr lang="en-US" i="1">
                        <a:latin typeface="Cambria Math"/>
                      </a:rPr>
                      <m:t>𝑎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𝑏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/>
                      </a:rPr>
                      <m:t>            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+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pPr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i="1" smtClean="0">
                        <a:latin typeface="Cambria Math"/>
                        <a:ea typeface="Cambria Math"/>
                      </a:rPr>
                      <m:t>~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~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~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</a:t>
                </a:r>
                <a:endParaRPr lang="en-US" i="1" dirty="0" smtClean="0">
                  <a:latin typeface="Cambria Math"/>
                </a:endParaRP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brk m:alnAt="7"/>
                        </m:rPr>
                        <a:rPr lang="en-US" i="1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=−1,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dirty="0" smtClean="0"/>
              </a:p>
              <a:p>
                <a:pPr marL="109728" indent="0">
                  <a:buNone/>
                </a:pPr>
                <a:r>
                  <a:rPr lang="en-US" dirty="0" err="1" smtClean="0"/>
                  <a:t>Sehingga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  <m:sub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pPr>
                  <a:buFont typeface="Arial" pitchFamily="34" charset="0"/>
                  <a:buChar char="•"/>
                </a:pPr>
                <a:endParaRPr lang="en-US" dirty="0" smtClean="0"/>
              </a:p>
              <a:p>
                <a:pPr marL="624078" indent="-514350">
                  <a:buFont typeface="+mj-lt"/>
                  <a:buAutoNum type="alphaLcParenR"/>
                </a:pPr>
                <a:endParaRPr lang="en-US" dirty="0"/>
              </a:p>
            </p:txBody>
          </p:sp>
        </mc:Choice>
        <mc:Fallback>
          <p:sp>
            <p:nvSpPr>
              <p:cNvPr id="4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371600"/>
                <a:ext cx="8229600" cy="4800600"/>
              </a:xfrm>
              <a:prstGeom prst="rect">
                <a:avLst/>
              </a:prstGeom>
              <a:blipFill rotWithShape="1">
                <a:blip r:embed="rId2"/>
                <a:stretch>
                  <a:fillRect t="-1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2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76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</p:spPr>
            <p:txBody>
              <a:bodyPr/>
              <a:lstStyle/>
              <a:p>
                <a:pPr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~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~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~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𝑐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r>
                        <a:rPr lang="en-US" i="1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dirty="0" smtClean="0"/>
              </a:p>
              <a:p>
                <a:pPr marL="109728" indent="0">
                  <a:buNone/>
                </a:pPr>
                <a:r>
                  <a:rPr lang="en-US" dirty="0"/>
                  <a:t>Sehingga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b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pPr marL="109728" indent="0">
                  <a:buNone/>
                </a:pPr>
                <a:r>
                  <a:rPr lang="en-US" dirty="0"/>
                  <a:t>Matriks </a:t>
                </a:r>
                <a:r>
                  <a:rPr lang="en-US" dirty="0" err="1"/>
                  <a:t>transisi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US" dirty="0"/>
                  <a:t> dari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/>
                  <a:t> ke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yaitu</a:t>
                </a:r>
              </a:p>
              <a:p>
                <a:pPr marL="109728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𝑢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i="1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latin typeface="Cambria Math"/>
                                            </a:rPr>
                                            <m:t>𝑢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109728" indent="0" algn="just">
                  <a:buNone/>
                </a:pPr>
                <a:r>
                  <a:rPr lang="en-US" dirty="0" err="1" smtClean="0"/>
                  <a:t>Perhatikan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bahwa</a:t>
                </a:r>
                <a:r>
                  <a:rPr lang="en-US" dirty="0" smtClean="0"/>
                  <a:t> </a:t>
                </a:r>
              </a:p>
              <a:p>
                <a:pPr marL="109728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i="1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𝐼</m:t>
                      </m:r>
                    </m:oMath>
                  </m:oMathPara>
                </a14:m>
                <a:endParaRPr lang="en-US" dirty="0" smtClean="0"/>
              </a:p>
              <a:p>
                <a:pPr marL="109728" indent="0">
                  <a:buNone/>
                </a:pPr>
                <a:r>
                  <a:rPr lang="en-US" dirty="0" err="1" smtClean="0"/>
                  <a:t>Sehingga</a:t>
                </a:r>
                <a:r>
                  <a:rPr lang="en-US" dirty="0" smtClean="0"/>
                  <a:t> 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704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Basis </a:t>
            </a:r>
            <a:r>
              <a:rPr lang="en-US" dirty="0" err="1" smtClean="0"/>
              <a:t>Ortonormal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Jika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matriks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transisi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suatu</a:t>
                </a:r>
                <a:r>
                  <a:rPr lang="en-US" dirty="0" smtClean="0"/>
                  <a:t> basis </a:t>
                </a:r>
                <a:r>
                  <a:rPr lang="en-US" dirty="0" err="1" smtClean="0"/>
                  <a:t>ortonormal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</a:t>
                </a:r>
                <a:r>
                  <a:rPr lang="en-US" dirty="0" smtClean="0"/>
                  <a:t> basis </a:t>
                </a:r>
                <a:r>
                  <a:rPr lang="en-US" dirty="0" err="1" smtClean="0"/>
                  <a:t>ortonormal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lainnya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pada</a:t>
                </a:r>
                <a:r>
                  <a:rPr lang="en-US" dirty="0" smtClean="0"/>
                  <a:t> RHKD, </a:t>
                </a:r>
                <a:r>
                  <a:rPr lang="en-US" dirty="0" err="1" smtClean="0"/>
                  <a:t>maka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merupakan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sebuah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matriks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ortogonal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endParaRPr lang="en-US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322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Koordinat</a:t>
            </a:r>
            <a:endParaRPr lang="en-US" dirty="0" smtClean="0"/>
          </a:p>
          <a:p>
            <a:r>
              <a:rPr lang="en-US" dirty="0" err="1" smtClean="0"/>
              <a:t>Perubahan</a:t>
            </a:r>
            <a:r>
              <a:rPr lang="en-US" dirty="0" smtClean="0"/>
              <a:t> Basis</a:t>
            </a:r>
          </a:p>
          <a:p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endParaRPr lang="en-US" dirty="0" smtClean="0"/>
          </a:p>
          <a:p>
            <a:r>
              <a:rPr lang="en-US" dirty="0" err="1" smtClean="0"/>
              <a:t>Perubahan</a:t>
            </a:r>
            <a:r>
              <a:rPr lang="en-US" dirty="0" smtClean="0"/>
              <a:t> Basis </a:t>
            </a:r>
            <a:r>
              <a:rPr lang="en-US" dirty="0" err="1" smtClean="0"/>
              <a:t>Ortonorma</a:t>
            </a:r>
            <a:r>
              <a:rPr lang="en-US" dirty="0" err="1"/>
              <a:t>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Basis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4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Misalkan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⋯,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merupakan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suatu</a:t>
                </a:r>
                <a:r>
                  <a:rPr lang="en-US" dirty="0" smtClean="0"/>
                  <a:t> basis </a:t>
                </a:r>
                <a:r>
                  <a:rPr lang="en-US" dirty="0" err="1" smtClean="0"/>
                  <a:t>bagi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ruang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vektor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𝑉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err="1" smtClean="0"/>
                  <a:t>Setiap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vektor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𝑉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dapat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ditulis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sebagai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kombinasi</a:t>
                </a:r>
                <a:r>
                  <a:rPr lang="en-US" dirty="0" smtClean="0"/>
                  <a:t> linear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vektor-vektor</a:t>
                </a:r>
                <a:r>
                  <a:rPr lang="en-US" dirty="0" smtClean="0"/>
                  <a:t> basis, </a:t>
                </a:r>
                <a:r>
                  <a:rPr lang="en-US" dirty="0" err="1" smtClean="0"/>
                  <a:t>tulis</a:t>
                </a:r>
                <a:endParaRPr lang="en-US" dirty="0" smtClean="0"/>
              </a:p>
              <a:p>
                <a:pPr marL="109728" indent="0" algn="ctr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⋯+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109728" indent="0" algn="just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Matriks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koordinat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relatif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terhadap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𝑆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adalah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Koordinat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047435"/>
              </p:ext>
            </p:extLst>
          </p:nvPr>
        </p:nvGraphicFramePr>
        <p:xfrm>
          <a:off x="4103688" y="4572000"/>
          <a:ext cx="1319212" cy="171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4" imgW="723600" imgH="939600" progId="Equation.DSMT4">
                  <p:embed/>
                </p:oleObj>
              </mc:Choice>
              <mc:Fallback>
                <p:oleObj name="Equation" r:id="rId4" imgW="72360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03688" y="4572000"/>
                        <a:ext cx="1319212" cy="1711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45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Mengubah basis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suatu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ruang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vektor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𝑉</m:t>
                    </m:r>
                  </m:oMath>
                </a14:m>
                <a:r>
                  <a:rPr lang="en-US" dirty="0" smtClean="0"/>
                  <a:t> yang </a:t>
                </a:r>
                <a:r>
                  <a:rPr lang="en-US" dirty="0" err="1" smtClean="0"/>
                  <a:t>semula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menjadi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err="1" smtClean="0"/>
                  <a:t>Akibatnya</a:t>
                </a:r>
                <a:r>
                  <a:rPr lang="en-US" dirty="0" smtClean="0"/>
                  <a:t>, </a:t>
                </a:r>
                <a:r>
                  <a:rPr lang="en-US" b="1" dirty="0" err="1" smtClean="0"/>
                  <a:t>matriks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koordinat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suatu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yaitu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e>
                            </m:acc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err="1" smtClean="0"/>
                  <a:t>berubah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menjadi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e>
                            </m:acc>
                          </m:e>
                        </m:d>
                      </m:e>
                      <m:sub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sub>
                    </m:sSub>
                  </m:oMath>
                </a14:m>
                <a:endParaRPr lang="en-US" dirty="0" smtClean="0"/>
              </a:p>
              <a:p>
                <a:pPr marL="109728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Basis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08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Misalkan </a:t>
                </a:r>
              </a:p>
              <a:p>
                <a:pPr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basis lama; </a:t>
                </a:r>
                <a:r>
                  <a:rPr lang="en-US" dirty="0" err="1" smtClean="0"/>
                  <a:t>dan</a:t>
                </a:r>
                <a:endParaRPr lang="en-US" dirty="0" smtClean="0"/>
              </a:p>
              <a:p>
                <a:pPr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Sup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  <m:sup/>
                            </m:sSubSup>
                          </m:e>
                          <m:sub/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  <m:sup/>
                            </m:sSubSup>
                          </m:e>
                          <m:sub/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</m:e>
                    </m:d>
                    <m:r>
                      <m:rPr>
                        <m:nor/>
                      </m:rPr>
                      <a:rPr lang="en-US" dirty="0"/>
                      <m:t>basis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b="0" i="0" dirty="0" smtClean="0"/>
                      <m:t>baru</m:t>
                    </m:r>
                  </m:oMath>
                </a14:m>
                <a:endParaRPr lang="en-US" b="0" dirty="0" smtClean="0"/>
              </a:p>
              <a:p>
                <a:pPr marL="109728" indent="0">
                  <a:buNone/>
                </a:pPr>
                <a:endParaRPr lang="en-US" dirty="0" smtClean="0"/>
              </a:p>
              <a:p>
                <a:pPr marL="109728" indent="0">
                  <a:buNone/>
                </a:pPr>
                <a:r>
                  <a:rPr lang="en-US" dirty="0" err="1" smtClean="0"/>
                  <a:t>Misalkan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matriks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koordinat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untuk</a:t>
                </a:r>
                <a:r>
                  <a:rPr lang="en-US" dirty="0"/>
                  <a:t> </a:t>
                </a:r>
                <a:r>
                  <a:rPr lang="en-US" dirty="0" err="1" smtClean="0"/>
                  <a:t>vektor-vektor</a:t>
                </a:r>
                <a:r>
                  <a:rPr lang="en-US" dirty="0" smtClean="0"/>
                  <a:t> basis </a:t>
                </a:r>
                <a:r>
                  <a:rPr lang="en-US" dirty="0" err="1" smtClean="0"/>
                  <a:t>baru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terhadap</a:t>
                </a:r>
                <a:r>
                  <a:rPr lang="en-US" dirty="0" smtClean="0"/>
                  <a:t> basis lama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sebagai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berikut</a:t>
                </a:r>
                <a:r>
                  <a:rPr lang="en-US" dirty="0" smtClean="0"/>
                  <a:t> :</a:t>
                </a:r>
              </a:p>
              <a:p>
                <a:pPr marL="109728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𝑢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  <m:sup/>
                                  </m:sSubSup>
                                </m:e>
                                <m:sub/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marL="109728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𝑢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  <m:sup/>
                                  </m:sSubSup>
                                </m:e>
                                <m:sub/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marL="109728" indent="0" algn="just">
                  <a:buNone/>
                </a:pPr>
                <a:r>
                  <a:rPr lang="en-US" dirty="0" err="1" smtClean="0"/>
                  <a:t>atau</a:t>
                </a:r>
                <a:endParaRPr lang="en-US" dirty="0" smtClean="0"/>
              </a:p>
              <a:p>
                <a:pPr marL="109728" indent="0" algn="ctr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  <m:sup/>
                        </m:sSubSup>
                      </m:e>
                      <m:sub/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brk m:alnAt="7"/>
                      </m:rPr>
                      <a:rPr lang="en-US" i="1">
                        <a:latin typeface="Cambria Math"/>
                      </a:rPr>
                      <m:t>𝑎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𝑢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="0" dirty="0" smtClean="0"/>
                  <a:t>+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𝑏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𝑢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⋯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1)</m:t>
                    </m:r>
                  </m:oMath>
                </a14:m>
                <a:endParaRPr lang="en-US" b="0" dirty="0" smtClean="0"/>
              </a:p>
              <a:p>
                <a:pPr marL="109728" indent="0" algn="ctr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  <m:sup/>
                        </m:sSubSup>
                      </m:e>
                      <m:sub/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brk m:alnAt="7"/>
                      </m:rPr>
                      <a:rPr lang="en-US" i="1">
                        <a:latin typeface="Cambria Math"/>
                      </a:rPr>
                      <m:t>𝑎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𝑢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en-US" dirty="0"/>
                      <m:t>+ </m:t>
                    </m:r>
                    <m:r>
                      <a:rPr lang="en-US" i="1">
                        <a:latin typeface="Cambria Math"/>
                      </a:rPr>
                      <m:t>𝑏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𝑢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⋯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b="0" dirty="0" smtClean="0"/>
              </a:p>
              <a:p>
                <a:pPr marL="109728" indent="0" algn="ctr">
                  <a:buNone/>
                </a:pP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  <a:blipFill rotWithShape="1">
                <a:blip r:embed="rId2"/>
                <a:stretch>
                  <a:fillRect t="-1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770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Misalkan pula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suatu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vektor</a:t>
                </a:r>
                <a:r>
                  <a:rPr lang="en-US" dirty="0" smtClean="0"/>
                  <a:t> di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𝑉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misalkan</a:t>
                </a:r>
                <a:r>
                  <a:rPr lang="en-US" dirty="0" smtClean="0"/>
                  <a:t> 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e>
                            </m:acc>
                          </m:e>
                        </m:d>
                      </m:e>
                      <m:sub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0" smtClean="0">
                        <a:latin typeface="Cambria Math"/>
                      </a:rPr>
                      <m:t>  </m:t>
                    </m:r>
                  </m:oMath>
                </a14:m>
                <a:r>
                  <a:rPr lang="en-US" dirty="0" smtClean="0"/>
                  <a:t>Matriks </a:t>
                </a:r>
                <a:r>
                  <a:rPr lang="en-US" dirty="0" err="1"/>
                  <a:t>koordinat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𝒗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relatif</a:t>
                </a:r>
                <a:r>
                  <a:rPr lang="en-US" dirty="0"/>
                  <a:t> </a:t>
                </a:r>
                <a:r>
                  <a:rPr lang="en-US" dirty="0" smtClean="0"/>
                  <a:t>			      </a:t>
                </a:r>
                <a:r>
                  <a:rPr lang="en-US" dirty="0" err="1" smtClean="0"/>
                  <a:t>terhadap</a:t>
                </a:r>
                <a:r>
                  <a:rPr lang="en-US" dirty="0" smtClean="0"/>
                  <a:t> </a:t>
                </a:r>
                <a:r>
                  <a:rPr lang="en-US" dirty="0" smtClean="0"/>
                  <a:t>basis baru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</a:rPr>
                          <m:t>𝑩</m:t>
                        </m:r>
                      </m:e>
                      <m:sup>
                        <m:r>
                          <a:rPr lang="en-US" b="1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</a:p>
              <a:p>
                <a:pPr marL="109728" indent="0" algn="ctr">
                  <a:buNone/>
                </a:pPr>
                <a:r>
                  <a:rPr lang="en-US" i="1" dirty="0" err="1" smtClean="0">
                    <a:latin typeface="Cambria Math"/>
                  </a:rPr>
                  <a:t>atau</a:t>
                </a:r>
                <a:endParaRPr lang="en-US" i="1" dirty="0" smtClean="0">
                  <a:latin typeface="Cambria Math"/>
                </a:endParaRPr>
              </a:p>
              <a:p>
                <a:pPr marL="109728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  <m:sup/>
                        </m:sSubSup>
                      </m:e>
                      <m:sub/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  <m:sup/>
                        </m:sSubSup>
                      </m:e>
                      <m:sub/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i="1">
                        <a:latin typeface="Cambria Math"/>
                        <a:ea typeface="Cambria Math"/>
                      </a:rPr>
                      <m:t>⋯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109728" indent="0" algn="just">
                  <a:buNone/>
                </a:pPr>
                <a:r>
                  <a:rPr lang="en-US" dirty="0"/>
                  <a:t>Matriks </a:t>
                </a:r>
                <a:r>
                  <a:rPr lang="en-US" dirty="0" err="1"/>
                  <a:t>koordinat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𝒗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relatif</a:t>
                </a:r>
                <a:r>
                  <a:rPr lang="en-US" dirty="0"/>
                  <a:t> </a:t>
                </a:r>
                <a:r>
                  <a:rPr lang="en-US" dirty="0" err="1"/>
                  <a:t>terhadap</a:t>
                </a:r>
                <a:r>
                  <a:rPr lang="en-US" dirty="0"/>
                  <a:t> </a:t>
                </a:r>
                <a:r>
                  <a:rPr lang="en-US" dirty="0"/>
                  <a:t>basis </a:t>
                </a:r>
                <a:r>
                  <a:rPr lang="en-US" dirty="0" smtClean="0"/>
                  <a:t>lama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𝑩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diperoleh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substitusi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⋯1)</m:t>
                    </m:r>
                  </m:oMath>
                </a14:m>
                <a:r>
                  <a:rPr lang="en-US" dirty="0" smtClean="0"/>
                  <a:t> dan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⋯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ke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dalam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persamaan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⋯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 smtClean="0">
                  <a:ea typeface="Cambria Math"/>
                </a:endParaRPr>
              </a:p>
              <a:p>
                <a:pPr marL="109728" indent="0" algn="just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  <m:sup/>
                        </m:sSubSup>
                      </m:e>
                      <m:sub/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  <m:sup/>
                        </m:sSubSup>
                      </m:e>
                      <m:sub/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endParaRPr lang="en-US" dirty="0" smtClean="0"/>
              </a:p>
              <a:p>
                <a:pPr marL="109728" indent="0" algn="just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  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</a:rPr>
                          <m:t>𝑎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dirty="0"/>
                          <m:t>+ </m:t>
                        </m:r>
                        <m:r>
                          <a:rPr lang="en-US" i="1">
                            <a:latin typeface="Cambria Math"/>
                          </a:rPr>
                          <m:t>𝑏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dirty="0"/>
                          <m:t>+ </m:t>
                        </m:r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dirty="0" smtClean="0"/>
              </a:p>
              <a:p>
                <a:pPr marL="109728" indent="0" algn="just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  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e>
                    </m:d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𝑢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+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</m:d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𝑢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pPr marL="109728" indent="0" algn="ctr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4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  <a:blipFill rotWithShape="1">
                <a:blip r:embed="rId2"/>
                <a:stretch>
                  <a:fillRect t="-1302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159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04800"/>
                <a:ext cx="8229600" cy="5702491"/>
              </a:xfrm>
            </p:spPr>
            <p:txBody>
              <a:bodyPr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𝑏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109728" indent="0" algn="ctr">
                  <a:buNone/>
                </a:pPr>
                <a:r>
                  <a:rPr lang="en-US" dirty="0" err="1" smtClean="0"/>
                  <a:t>atau</a:t>
                </a:r>
                <a:endParaRPr lang="en-US" dirty="0" smtClean="0"/>
              </a:p>
              <a:p>
                <a:pPr marL="109728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109728" indent="0" algn="ctr">
                  <a:buNone/>
                </a:pPr>
                <a:r>
                  <a:rPr lang="en-US" dirty="0" err="1" smtClean="0"/>
                  <a:t>atau</a:t>
                </a:r>
                <a:endParaRPr lang="en-US" dirty="0" smtClean="0"/>
              </a:p>
              <a:p>
                <a:pPr marL="109728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</m:d>
                        </m:e>
                        <m:sub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109728" indent="0" algn="just">
                  <a:buNone/>
                </a:pPr>
                <a:r>
                  <a:rPr lang="en-US" dirty="0" err="1" smtClean="0"/>
                  <a:t>Selanjutnya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disebut</a:t>
                </a:r>
                <a:r>
                  <a:rPr lang="en-US" dirty="0" smtClean="0"/>
                  <a:t> </a:t>
                </a:r>
                <a:r>
                  <a:rPr lang="en-US" b="1" dirty="0" err="1" smtClean="0"/>
                  <a:t>matriks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transisi</a:t>
                </a:r>
                <a:endParaRPr lang="en-US" b="1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04800"/>
                <a:ext cx="8229600" cy="570249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9611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4864291"/>
              </a:xfrm>
            </p:spPr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e>
                            </m:acc>
                          </m:e>
                        </m:d>
                      </m:e>
                      <m:sub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e>
                            </m:acc>
                          </m:e>
                        </m:d>
                      </m:e>
                      <m:sub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sub>
                    </m:sSub>
                  </m:oMath>
                </a14:m>
                <a:endParaRPr lang="en-US" dirty="0" smtClean="0"/>
              </a:p>
              <a:p>
                <a:pPr marL="109728" indent="0" algn="just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merupakan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matriks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transisi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basis </a:t>
                </a:r>
                <a:r>
                  <a:rPr lang="en-US" dirty="0" err="1" smtClean="0"/>
                  <a:t>baru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ke</a:t>
                </a:r>
                <a:r>
                  <a:rPr lang="en-US" dirty="0" smtClean="0"/>
                  <a:t> basis lama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  <a:p>
                <a:pPr marL="109728" indent="0" algn="just">
                  <a:buNone/>
                </a:pPr>
                <a:endParaRPr lang="en-US" dirty="0" smtClean="0"/>
              </a:p>
              <a:p>
                <a:pPr marL="109728" indent="0" algn="just">
                  <a:buNone/>
                </a:pPr>
                <a:r>
                  <a:rPr lang="en-US" dirty="0" err="1" smtClean="0"/>
                  <a:t>Kolom-kolom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matriks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matriks-matriks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koordinat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vektor-vektor</a:t>
                </a:r>
                <a:r>
                  <a:rPr lang="en-US" dirty="0" smtClean="0"/>
                  <a:t> basis </a:t>
                </a:r>
                <a:r>
                  <a:rPr lang="en-US" dirty="0" err="1" smtClean="0"/>
                  <a:t>baru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relatif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terhadap</a:t>
                </a:r>
                <a:r>
                  <a:rPr lang="en-US" dirty="0" smtClean="0"/>
                  <a:t> basis lama </a:t>
                </a:r>
                <a:r>
                  <a:rPr lang="en-US" dirty="0" err="1" smtClean="0"/>
                  <a:t>yaitu</a:t>
                </a:r>
                <a:endParaRPr lang="en-US" dirty="0" smtClean="0"/>
              </a:p>
              <a:p>
                <a:pPr marL="109728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𝑢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  <m:sup/>
                                  </m:sSubSup>
                                </m:e>
                                <m:sub/>
                                <m:sup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 , 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  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chemeClr val="accent4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>
                                      <a:solidFill>
                                        <a:schemeClr val="accent4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solidFill>
                                            <a:schemeClr val="accent4">
                                              <a:lumMod val="75000"/>
                                            </a:schemeClr>
                                          </a:solidFill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i="1">
                                              <a:solidFill>
                                                <a:schemeClr val="accent4">
                                                  <a:lumMod val="75000"/>
                                                </a:schemeClr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chemeClr val="accent4">
                                                  <a:lumMod val="75000"/>
                                                </a:schemeClr>
                                              </a:solidFill>
                                              <a:latin typeface="Cambria Math"/>
                                            </a:rPr>
                                            <m:t>𝑢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chemeClr val="accent4">
                                              <a:lumMod val="75000"/>
                                            </a:schemeClr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  <m:sup/>
                                  </m:sSubSup>
                                </m:e>
                                <m:sub/>
                                <m:sup>
                                  <m:r>
                                    <a:rPr lang="en-US" i="1">
                                      <a:solidFill>
                                        <a:schemeClr val="accent4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</m:e>
                        <m:sub>
                          <m:r>
                            <a:rPr lang="en-US" i="1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 ,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⋯,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  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>
                                      <a:solidFill>
                                        <a:srgbClr val="7030A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i="1">
                                              <a:solidFill>
                                                <a:srgbClr val="7030A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7030A0"/>
                                              </a:solidFill>
                                              <a:latin typeface="Cambria Math"/>
                                            </a:rPr>
                                            <m:t>𝑢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𝑛</m:t>
                                      </m:r>
                                    </m:sub>
                                    <m:sup/>
                                  </m:sSubSup>
                                </m:e>
                                <m:sub/>
                                <m:sup>
                                  <m:r>
                                    <a:rPr lang="en-US" i="1">
                                      <a:solidFill>
                                        <a:srgbClr val="7030A0"/>
                                      </a:solidFill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</m:e>
                        <m:sub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109728" indent="0" algn="ctr">
                  <a:buNone/>
                </a:pPr>
                <a:endParaRPr lang="en-US" dirty="0" smtClean="0"/>
              </a:p>
              <a:p>
                <a:pPr marL="109728" indent="0" algn="just">
                  <a:buNone/>
                </a:pPr>
                <a:r>
                  <a:rPr lang="en-US" dirty="0" err="1" smtClean="0"/>
                  <a:t>Sehingga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i="1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i="1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/>
                                              </a:rPr>
                                              <m:t>𝑢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  <m:sup/>
                                    </m:sSubSup>
                                  </m:e>
                                  <m:sub/>
                                  <m:sup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bSup>
                              </m:e>
                            </m:d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𝐵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|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chemeClr val="accent4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accent4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 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solidFill>
                                      <a:schemeClr val="accent4">
                                        <a:lumMod val="75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solidFill>
                                          <a:schemeClr val="accent4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chemeClr val="accent4">
                                                <a:lumMod val="75000"/>
                                              </a:schemeClr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i="1">
                                                <a:solidFill>
                                                  <a:schemeClr val="accent4">
                                                    <a:lumMod val="75000"/>
                                                  </a:schemeClr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i="1">
                                                <a:solidFill>
                                                  <a:schemeClr val="accent4">
                                                    <a:lumMod val="75000"/>
                                                  </a:schemeClr>
                                                </a:solidFill>
                                                <a:latin typeface="Cambria Math"/>
                                              </a:rPr>
                                              <m:t>𝑢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chemeClr val="accent4">
                                                <a:lumMod val="75000"/>
                                              </a:schemeClr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  <m:sup/>
                                    </m:sSubSup>
                                  </m:e>
                                  <m:sub/>
                                  <m:sup>
                                    <m:r>
                                      <a:rPr lang="en-US" i="1">
                                        <a:solidFill>
                                          <a:schemeClr val="accent4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bSup>
                              </m:e>
                            </m:d>
                          </m:e>
                          <m:sub>
                            <m:r>
                              <a:rPr lang="en-US" i="1">
                                <a:solidFill>
                                  <a:schemeClr val="accent4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𝐵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|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⋯</m:t>
                        </m:r>
                        <m:r>
                          <a:rPr lang="en-US" i="1">
                            <a:latin typeface="Cambria Math"/>
                          </a:rPr>
                          <m:t>|</m:t>
                        </m:r>
                        <m:sSub>
                          <m:sSubPr>
                            <m:ctrlPr>
                              <a:rPr lang="en-US" i="1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 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solidFill>
                                          <a:srgbClr val="7030A0"/>
                                        </a:solidFill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7030A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i="1">
                                                <a:solidFill>
                                                  <a:srgbClr val="7030A0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i="1">
                                                <a:solidFill>
                                                  <a:srgbClr val="7030A0"/>
                                                </a:solidFill>
                                                <a:latin typeface="Cambria Math"/>
                                              </a:rPr>
                                              <m:t>𝑢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rgbClr val="7030A0"/>
                                            </a:solidFill>
                                            <a:latin typeface="Cambria Math"/>
                                          </a:rPr>
                                          <m:t>𝑛</m:t>
                                        </m:r>
                                      </m:sub>
                                      <m:sup/>
                                    </m:sSubSup>
                                  </m:e>
                                  <m:sub/>
                                  <m:sup>
                                    <m:r>
                                      <a:rPr lang="en-US" i="1">
                                        <a:solidFill>
                                          <a:srgbClr val="7030A0"/>
                                        </a:solidFill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bSup>
                              </m:e>
                            </m:d>
                          </m:e>
                          <m:sub>
                            <m:r>
                              <a:rPr lang="en-US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𝐵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4864291"/>
              </a:xfrm>
              <a:blipFill rotWithShape="1">
                <a:blip r:embed="rId2"/>
                <a:stretch>
                  <a:fillRect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62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Basis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dan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  <m:sup/>
                            </m:sSubSup>
                          </m:e>
                          <m:sub/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b>
                              <m:sup/>
                            </m:sSubSup>
                          </m:e>
                          <m:sub/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dirty="0" smtClean="0"/>
                  <a:t> dengan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𝑢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b="0" dirty="0" err="1" smtClean="0">
                    <a:latin typeface="Cambria Math"/>
                  </a:rPr>
                  <a:t>dan</a:t>
                </a:r>
                <a:r>
                  <a:rPr lang="en-US" b="0" i="1" dirty="0" smtClean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𝑢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  <m:sup/>
                        </m:sSubSup>
                      </m:e>
                      <m:sub/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dan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  <m:sup/>
                        </m:sSubSup>
                      </m:e>
                      <m:sub/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pPr marL="109728" indent="0">
                  <a:buNone/>
                </a:pPr>
                <a:r>
                  <a:rPr lang="en-US" dirty="0" err="1" smtClean="0"/>
                  <a:t>Tentukan</a:t>
                </a:r>
                <a:r>
                  <a:rPr lang="en-US" dirty="0" smtClean="0"/>
                  <a:t> </a:t>
                </a:r>
              </a:p>
              <a:p>
                <a:pPr marL="624078" indent="-514350">
                  <a:buFont typeface="+mj-lt"/>
                  <a:buAutoNum type="alphaLcParenR"/>
                </a:pPr>
                <a:r>
                  <a:rPr lang="en-US" dirty="0" err="1" smtClean="0"/>
                  <a:t>Matriks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transisi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dirty="0" smtClean="0"/>
                  <a:t> dari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 smtClean="0"/>
                  <a:t> ke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endParaRPr lang="en-US" dirty="0" smtClean="0"/>
              </a:p>
              <a:p>
                <a:pPr marL="624078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e>
                            </m:acc>
                          </m:e>
                        </m:d>
                      </m:e>
                      <m:sub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 smtClean="0"/>
                  <a:t> jika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e>
                            </m:acc>
                          </m:e>
                        </m:d>
                      </m:e>
                      <m:sub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sub>
                    </m:sSub>
                    <m:r>
                      <a:rPr lang="en-US" b="0" i="0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624078" indent="-514350">
                  <a:buFont typeface="+mj-lt"/>
                  <a:buAutoNum type="alphaLcParenR"/>
                </a:pPr>
                <a:endParaRPr lang="en-US" dirty="0" smtClean="0"/>
              </a:p>
              <a:p>
                <a:pPr marL="624078" indent="-514350">
                  <a:buFont typeface="+mj-lt"/>
                  <a:buAutoNum type="alphaLcParenR"/>
                </a:pP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12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152</TotalTime>
  <Words>1072</Words>
  <Application>Microsoft Office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Concourse</vt:lpstr>
      <vt:lpstr>Equation</vt:lpstr>
      <vt:lpstr>Perubahan Basis</vt:lpstr>
      <vt:lpstr>Perubahan Basis</vt:lpstr>
      <vt:lpstr>Matriks Koordinat</vt:lpstr>
      <vt:lpstr>Perubahan Basis</vt:lpstr>
      <vt:lpstr>PowerPoint Presentation</vt:lpstr>
      <vt:lpstr>PowerPoint Presentation</vt:lpstr>
      <vt:lpstr>PowerPoint Presentation</vt:lpstr>
      <vt:lpstr>Matriks Transisi</vt:lpstr>
      <vt:lpstr>Contoh Soal 1</vt:lpstr>
      <vt:lpstr>Jawab</vt:lpstr>
      <vt:lpstr>PowerPoint Presentation</vt:lpstr>
      <vt:lpstr>PowerPoint Presentation</vt:lpstr>
      <vt:lpstr>PowerPoint Presentation</vt:lpstr>
      <vt:lpstr>Perubahan Basis Ortonormal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Perubahan Basis</dc:title>
  <dc:creator>Dell</dc:creator>
  <cp:lastModifiedBy>Dell</cp:lastModifiedBy>
  <cp:revision>69</cp:revision>
  <dcterms:created xsi:type="dcterms:W3CDTF">2016-11-21T04:25:35Z</dcterms:created>
  <dcterms:modified xsi:type="dcterms:W3CDTF">2016-11-21T09:23:11Z</dcterms:modified>
</cp:coreProperties>
</file>