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image" Target="../media/image100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ED9E44-D472-408E-805A-CC98F949FF5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C4F9C98F-26D4-47E1-BCC9-31C9CB782F2D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Susun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persamaan</a:t>
              </a:r>
              <a:endPara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  <a:p>
              <a14:m>
                <m:oMath xmlns:m="http://schemas.openxmlformats.org/officeDocument/2006/math"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𝑓</m:t>
                  </m:r>
                  <m:d>
                    <m:dPr>
                      <m:ctrlP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d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</m:d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=0  </m:t>
                  </m:r>
                </m:oMath>
              </a14:m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menjadi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14:m>
                <m:oMath xmlns:m="http://schemas.openxmlformats.org/officeDocument/2006/math"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𝑔</m:t>
                  </m:r>
                  <m:d>
                    <m:dPr>
                      <m:ctrlP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d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</m:d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=0</m:t>
                  </m:r>
                </m:oMath>
              </a14:m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Choice>
      <mc:Fallback xmlns="">
        <dgm:pt modelId="{C4F9C98F-26D4-47E1-BCC9-31C9CB782F2D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Susun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persamaan</a:t>
              </a:r>
              <a:endPara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  <a:p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𝑓(𝑥)=0 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menjadi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𝑔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(𝑥)=0</a:t>
              </a:r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Fallback>
    </mc:AlternateContent>
    <dgm:pt modelId="{872DAEBD-1CDA-41C1-9A81-59336ABFD395}" type="parTrans" cxnId="{CB01217A-2738-4929-8C56-C2B0657BA2FA}">
      <dgm:prSet/>
      <dgm:spPr/>
      <dgm:t>
        <a:bodyPr/>
        <a:lstStyle/>
        <a:p>
          <a:endParaRPr lang="en-US"/>
        </a:p>
      </dgm:t>
    </dgm:pt>
    <dgm:pt modelId="{246677C2-90D3-49C4-9718-4BDBD9642F74}" type="sibTrans" cxnId="{CB01217A-2738-4929-8C56-C2B0657BA2FA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265933B-2BAE-467B-BED5-609FE2734284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Bentuklah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menjadi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sSub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  <m:sub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𝑟</m:t>
                      </m:r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+1</m:t>
                      </m:r>
                    </m:sub>
                  </m:sSub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=</m:t>
                  </m:r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𝑔</m:t>
                  </m:r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(</m:t>
                  </m:r>
                  <m:sSub>
                    <m:sSubPr>
                      <m:ctrlP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sSub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  <m:sub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𝑟</m:t>
                      </m:r>
                    </m:sub>
                  </m:sSub>
                  <m:r>
                    <a:rPr lang="en-US" b="0" i="1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)</m:t>
                  </m:r>
                </m:oMath>
              </a14:m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Choice>
      <mc:Fallback xmlns="">
        <dgm:pt modelId="{5265933B-2BAE-467B-BED5-609FE2734284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Bentuklah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menjadi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𝑥_(𝑟+1)=𝑔(𝑥_𝑟)</a:t>
              </a:r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Fallback>
    </mc:AlternateContent>
    <dgm:pt modelId="{C27BD15A-A16B-4546-97D3-85DA6DFDBCB0}" type="parTrans" cxnId="{E53C8ED3-8272-4912-BBF7-535FDE785469}">
      <dgm:prSet/>
      <dgm:spPr/>
      <dgm:t>
        <a:bodyPr/>
        <a:lstStyle/>
        <a:p>
          <a:endParaRPr lang="en-US"/>
        </a:p>
      </dgm:t>
    </dgm:pt>
    <dgm:pt modelId="{D48EB6D6-C1CD-40AF-8AF1-F83067D95287}" type="sibTrans" cxnId="{E53C8ED3-8272-4912-BBF7-535FDE785469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0FED55A2-FB51-4574-AD76-017E2E027B67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Terka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sebuah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nilai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awal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sSub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  <m:sub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0</m:t>
                      </m:r>
                    </m:sub>
                  </m:sSub>
                </m:oMath>
              </a14:m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lalu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hitung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nilai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sSub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  <m:sub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1</m:t>
                      </m:r>
                    </m:sub>
                  </m:sSub>
                </m:oMath>
              </a14:m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,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sSub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  <m:sub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2</m:t>
                      </m:r>
                    </m:sub>
                  </m:sSub>
                </m:oMath>
              </a14:m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,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</m:ctrlPr>
                    </m:sSubPr>
                    <m:e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𝑥</m:t>
                      </m:r>
                    </m:e>
                    <m:sub>
                      <m:r>
                        <a:rPr lang="en-US" b="0" i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3</m:t>
                      </m:r>
                    </m:sub>
                  </m:sSub>
                </m:oMath>
              </a14:m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yang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diharapkan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konvergen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ke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akar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sejati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s,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sehingga</a:t>
              </a:r>
              <a:endPara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=0 </m:t>
                    </m:r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𝑑𝑎𝑛</m:t>
                    </m:r>
                  </m:oMath>
                </m:oMathPara>
              </a14:m>
              <a:endParaRPr lang="en-US" b="0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mbria Math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𝑠</m:t>
                    </m:r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𝑔</m:t>
                    </m:r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𝑠</m:t>
                    </m:r>
                    <m:r>
                      <a:rPr lang="en-US" b="0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m:oMathPara>
              </a14:m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Choice>
      <mc:Fallback xmlns="">
        <dgm:pt modelId="{0FED55A2-FB51-4574-AD76-017E2E027B67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Terka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sebuah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nilai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awal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_0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lalu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hitung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nilai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_1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_2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_3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yang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diharapkan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konvergen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ke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akar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sejati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s,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sehingga</a:t>
              </a:r>
              <a:endPara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  <a:p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𝑓(𝑠)=0 𝑑𝑎𝑛</a:t>
              </a:r>
              <a:endParaRPr lang="en-US" b="0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mbria Math"/>
              </a:endParaRPr>
            </a:p>
            <a:p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𝑠=𝑔(𝑠)</a:t>
              </a:r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Fallback>
    </mc:AlternateContent>
    <dgm:pt modelId="{3E2F67CE-F5B4-4E26-843B-1C6F12D233BC}" type="parTrans" cxnId="{C898F229-7DEC-4CA5-9B90-E412A8E89902}">
      <dgm:prSet/>
      <dgm:spPr/>
      <dgm:t>
        <a:bodyPr/>
        <a:lstStyle/>
        <a:p>
          <a:endParaRPr lang="en-US"/>
        </a:p>
      </dgm:t>
    </dgm:pt>
    <dgm:pt modelId="{F21D9A56-588B-42A1-B443-94AD30E059E3}" type="sibTrans" cxnId="{C898F229-7DEC-4CA5-9B90-E412A8E89902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2F5B903C-4B14-484E-95A9-79BCDD49886C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Kondisi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lelaran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berhenti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jika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:</a:t>
              </a: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  <a:ea typeface="Cambria Math"/>
                      </a:rPr>
                      <m:t>𝜀</m:t>
                    </m:r>
                  </m:oMath>
                </m:oMathPara>
              </a14:m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Choice>
      <mc:Fallback xmlns="">
        <dgm:pt modelId="{2F5B903C-4B14-484E-95A9-79BCDD49886C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Kondisi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lelaran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berhenti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jika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:</a:t>
              </a:r>
            </a:p>
            <a:p>
              <a:r>
                <a:rPr lang="en-US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|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𝑥_(𝑟+1)−𝑥_𝑟 |</a:t>
              </a:r>
              <a:r>
                <a:rPr lang="en-US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  <a:ea typeface="Cambria Math"/>
                </a:rPr>
                <a:t>&lt;𝜀</a:t>
              </a:r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Fallback>
    </mc:AlternateContent>
    <dgm:pt modelId="{A271D2F1-2EA6-49C3-8C78-809ACCA1F26E}" type="parTrans" cxnId="{6A5B6758-6EE4-4CCD-B746-A0CF97AC84EB}">
      <dgm:prSet/>
      <dgm:spPr/>
      <dgm:t>
        <a:bodyPr/>
        <a:lstStyle/>
        <a:p>
          <a:endParaRPr lang="en-US"/>
        </a:p>
      </dgm:t>
    </dgm:pt>
    <dgm:pt modelId="{F577D3CA-94D3-40CD-BB6F-768D24AF006E}" type="sibTrans" cxnId="{6A5B6758-6EE4-4CCD-B746-A0CF97AC84EB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FD9F68B4-EB83-4612-A45A-FEF7CC7B7BAD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Atau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bila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menggunakan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galat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relatif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hampiran</a:t>
              </a:r>
              <a:endPara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i="1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  <a:ea typeface="Cambria Math"/>
                      </a:rPr>
                      <m:t>𝛿</m:t>
                    </m:r>
                  </m:oMath>
                </m:oMathPara>
              </a14:m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Choice>
      <mc:Fallback xmlns="">
        <dgm:pt modelId="{FD9F68B4-EB83-4612-A45A-FEF7CC7B7BAD}">
          <dgm:prSet phldrT="[Text]"/>
          <dgm:spPr/>
          <dgm:t>
            <a:bodyPr/>
            <a:lstStyle/>
            <a:p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Atau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bila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menggunakan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galat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relatif</a:t>
              </a:r>
              <a:r>
                <a:rPr lang="en-US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hampiran</a:t>
              </a:r>
              <a:endPara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  <a:p>
              <a:r>
                <a:rPr lang="en-US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|(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_(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𝑟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+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1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)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−𝑥_𝑟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)/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𝑥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_(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𝑟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+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1</a:t>
              </a:r>
              <a:r>
                <a:rPr lang="en-US" b="0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a:t>) |</a:t>
              </a:r>
              <a:r>
                <a:rPr lang="en-US" i="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  <a:ea typeface="Cambria Math"/>
                </a:rPr>
                <a:t>&lt;𝛿</a:t>
              </a:r>
              <a:endParaRPr lang="en-US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dgm:t>
        </dgm:pt>
      </mc:Fallback>
    </mc:AlternateContent>
    <dgm:pt modelId="{A106BA93-D0FC-412F-9C5C-D1729465EE52}" type="parTrans" cxnId="{44FC4DE2-3247-4E5B-AAD1-78AB1B7272C3}">
      <dgm:prSet/>
      <dgm:spPr/>
      <dgm:t>
        <a:bodyPr/>
        <a:lstStyle/>
        <a:p>
          <a:endParaRPr lang="en-US"/>
        </a:p>
      </dgm:t>
    </dgm:pt>
    <dgm:pt modelId="{D6BB2917-F6C7-4F75-8DEE-009F1223DE35}" type="sibTrans" cxnId="{44FC4DE2-3247-4E5B-AAD1-78AB1B7272C3}">
      <dgm:prSet/>
      <dgm:spPr/>
      <dgm:t>
        <a:bodyPr/>
        <a:lstStyle/>
        <a:p>
          <a:endParaRPr lang="en-US"/>
        </a:p>
      </dgm:t>
    </dgm:pt>
    <dgm:pt modelId="{C7C927E2-ACFB-4CC2-AB17-EAAC9647A216}" type="pres">
      <dgm:prSet presAssocID="{BFED9E44-D472-408E-805A-CC98F949FF5A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F32EC9-5726-42DF-832D-D4AA86675DA3}" type="pres">
      <dgm:prSet presAssocID="{BFED9E44-D472-408E-805A-CC98F949FF5A}" presName="arrow" presStyleLbl="bgShp" presStyleIdx="0" presStyleCnt="1"/>
      <dgm:spPr/>
    </dgm:pt>
    <dgm:pt modelId="{1DAAA82E-A8BB-4D86-A270-792D07698463}" type="pres">
      <dgm:prSet presAssocID="{BFED9E44-D472-408E-805A-CC98F949FF5A}" presName="arrowDiagram5" presStyleCnt="0"/>
      <dgm:spPr/>
    </dgm:pt>
    <dgm:pt modelId="{29B80A91-1123-41C0-A50F-466907448F08}" type="pres">
      <dgm:prSet presAssocID="{C4F9C98F-26D4-47E1-BCC9-31C9CB782F2D}" presName="bullet5a" presStyleLbl="node1" presStyleIdx="0" presStyleCnt="5"/>
      <dgm:spPr/>
    </dgm:pt>
    <dgm:pt modelId="{C785E7FB-C775-42D8-A089-F2FDA58A9B03}" type="pres">
      <dgm:prSet presAssocID="{C4F9C98F-26D4-47E1-BCC9-31C9CB782F2D}" presName="textBox5a" presStyleLbl="revTx" presStyleIdx="0" presStyleCnt="5" custScaleX="179859" custScaleY="68067" custLinFactNeighborX="-33059" custLinFactNeighborY="-34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3C12B6-0917-4151-87A3-60A9427A7357}" type="pres">
      <dgm:prSet presAssocID="{5265933B-2BAE-467B-BED5-609FE2734284}" presName="bullet5b" presStyleLbl="node1" presStyleIdx="1" presStyleCnt="5"/>
      <dgm:spPr/>
    </dgm:pt>
    <dgm:pt modelId="{68401C5A-69DB-4A92-AE71-F8BE2CCF4DAA}" type="pres">
      <dgm:prSet presAssocID="{5265933B-2BAE-467B-BED5-609FE2734284}" presName="textBox5b" presStyleLbl="revTx" presStyleIdx="1" presStyleCnt="5" custScaleX="131696" custLinFactNeighborX="-54031" custLinFactNeighborY="-248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5C5EE-9DEB-40C6-96E9-25DC08A17B95}" type="pres">
      <dgm:prSet presAssocID="{0FED55A2-FB51-4574-AD76-017E2E027B67}" presName="bullet5c" presStyleLbl="node1" presStyleIdx="2" presStyleCnt="5"/>
      <dgm:spPr/>
    </dgm:pt>
    <dgm:pt modelId="{9EA3A9A3-1689-41B6-8DFC-DE2E1C384281}" type="pres">
      <dgm:prSet presAssocID="{0FED55A2-FB51-4574-AD76-017E2E027B67}" presName="textBox5c" presStyleLbl="revTx" presStyleIdx="2" presStyleCnt="5" custScaleX="143125" custLinFactNeighborX="-4982" custLinFactNeighborY="69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D3DE3-6693-43AE-98E6-8AD645064139}" type="pres">
      <dgm:prSet presAssocID="{2F5B903C-4B14-484E-95A9-79BCDD49886C}" presName="bullet5d" presStyleLbl="node1" presStyleIdx="3" presStyleCnt="5"/>
      <dgm:spPr/>
    </dgm:pt>
    <dgm:pt modelId="{5A0B661A-4276-48C4-9B51-63882B7308DF}" type="pres">
      <dgm:prSet presAssocID="{2F5B903C-4B14-484E-95A9-79BCDD49886C}" presName="textBox5d" presStyleLbl="revTx" presStyleIdx="3" presStyleCnt="5" custScaleX="126923" custLinFactNeighborX="-52885" custLinFactNeighborY="-27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71653F-665A-48D2-A823-D11FEF0B8883}" type="pres">
      <dgm:prSet presAssocID="{FD9F68B4-EB83-4612-A45A-FEF7CC7B7BAD}" presName="bullet5e" presStyleLbl="node1" presStyleIdx="4" presStyleCnt="5"/>
      <dgm:spPr/>
    </dgm:pt>
    <dgm:pt modelId="{2DA57ACD-F2D2-4D59-B37D-340CC1C953E6}" type="pres">
      <dgm:prSet presAssocID="{FD9F68B4-EB83-4612-A45A-FEF7CC7B7BAD}" presName="textBox5e" presStyleLbl="revTx" presStyleIdx="4" presStyleCnt="5" custScaleX="169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291A0C-9D0D-419E-B86C-17C45533B89B}" type="presOf" srcId="{C4F9C98F-26D4-47E1-BCC9-31C9CB782F2D}" destId="{C785E7FB-C775-42D8-A089-F2FDA58A9B03}" srcOrd="0" destOrd="0" presId="urn:microsoft.com/office/officeart/2005/8/layout/arrow2"/>
    <dgm:cxn modelId="{597D0A30-AAE9-4C3F-8A2E-0858B6219E1A}" type="presOf" srcId="{0FED55A2-FB51-4574-AD76-017E2E027B67}" destId="{9EA3A9A3-1689-41B6-8DFC-DE2E1C384281}" srcOrd="0" destOrd="0" presId="urn:microsoft.com/office/officeart/2005/8/layout/arrow2"/>
    <dgm:cxn modelId="{9A1C0399-6960-4D81-ACBD-994F389571C6}" type="presOf" srcId="{FD9F68B4-EB83-4612-A45A-FEF7CC7B7BAD}" destId="{2DA57ACD-F2D2-4D59-B37D-340CC1C953E6}" srcOrd="0" destOrd="0" presId="urn:microsoft.com/office/officeart/2005/8/layout/arrow2"/>
    <dgm:cxn modelId="{CB01217A-2738-4929-8C56-C2B0657BA2FA}" srcId="{BFED9E44-D472-408E-805A-CC98F949FF5A}" destId="{C4F9C98F-26D4-47E1-BCC9-31C9CB782F2D}" srcOrd="0" destOrd="0" parTransId="{872DAEBD-1CDA-41C1-9A81-59336ABFD395}" sibTransId="{246677C2-90D3-49C4-9718-4BDBD9642F74}"/>
    <dgm:cxn modelId="{CA6423AB-D574-4D37-AE9D-B48F40982C58}" type="presOf" srcId="{BFED9E44-D472-408E-805A-CC98F949FF5A}" destId="{C7C927E2-ACFB-4CC2-AB17-EAAC9647A216}" srcOrd="0" destOrd="0" presId="urn:microsoft.com/office/officeart/2005/8/layout/arrow2"/>
    <dgm:cxn modelId="{E53C8ED3-8272-4912-BBF7-535FDE785469}" srcId="{BFED9E44-D472-408E-805A-CC98F949FF5A}" destId="{5265933B-2BAE-467B-BED5-609FE2734284}" srcOrd="1" destOrd="0" parTransId="{C27BD15A-A16B-4546-97D3-85DA6DFDBCB0}" sibTransId="{D48EB6D6-C1CD-40AF-8AF1-F83067D95287}"/>
    <dgm:cxn modelId="{44FC4DE2-3247-4E5B-AAD1-78AB1B7272C3}" srcId="{BFED9E44-D472-408E-805A-CC98F949FF5A}" destId="{FD9F68B4-EB83-4612-A45A-FEF7CC7B7BAD}" srcOrd="4" destOrd="0" parTransId="{A106BA93-D0FC-412F-9C5C-D1729465EE52}" sibTransId="{D6BB2917-F6C7-4F75-8DEE-009F1223DE35}"/>
    <dgm:cxn modelId="{D4D69635-2961-4773-8939-747B7388BF44}" type="presOf" srcId="{5265933B-2BAE-467B-BED5-609FE2734284}" destId="{68401C5A-69DB-4A92-AE71-F8BE2CCF4DAA}" srcOrd="0" destOrd="0" presId="urn:microsoft.com/office/officeart/2005/8/layout/arrow2"/>
    <dgm:cxn modelId="{C898F229-7DEC-4CA5-9B90-E412A8E89902}" srcId="{BFED9E44-D472-408E-805A-CC98F949FF5A}" destId="{0FED55A2-FB51-4574-AD76-017E2E027B67}" srcOrd="2" destOrd="0" parTransId="{3E2F67CE-F5B4-4E26-843B-1C6F12D233BC}" sibTransId="{F21D9A56-588B-42A1-B443-94AD30E059E3}"/>
    <dgm:cxn modelId="{BAF16A1C-8B13-490F-BBEF-102D55DF12AE}" type="presOf" srcId="{2F5B903C-4B14-484E-95A9-79BCDD49886C}" destId="{5A0B661A-4276-48C4-9B51-63882B7308DF}" srcOrd="0" destOrd="0" presId="urn:microsoft.com/office/officeart/2005/8/layout/arrow2"/>
    <dgm:cxn modelId="{6A5B6758-6EE4-4CCD-B746-A0CF97AC84EB}" srcId="{BFED9E44-D472-408E-805A-CC98F949FF5A}" destId="{2F5B903C-4B14-484E-95A9-79BCDD49886C}" srcOrd="3" destOrd="0" parTransId="{A271D2F1-2EA6-49C3-8C78-809ACCA1F26E}" sibTransId="{F577D3CA-94D3-40CD-BB6F-768D24AF006E}"/>
    <dgm:cxn modelId="{82D15F85-8F28-4F55-88B7-6675E44A58CA}" type="presParOf" srcId="{C7C927E2-ACFB-4CC2-AB17-EAAC9647A216}" destId="{6EF32EC9-5726-42DF-832D-D4AA86675DA3}" srcOrd="0" destOrd="0" presId="urn:microsoft.com/office/officeart/2005/8/layout/arrow2"/>
    <dgm:cxn modelId="{7CCA7184-4D3F-4979-8A34-50EC63F2BD56}" type="presParOf" srcId="{C7C927E2-ACFB-4CC2-AB17-EAAC9647A216}" destId="{1DAAA82E-A8BB-4D86-A270-792D07698463}" srcOrd="1" destOrd="0" presId="urn:microsoft.com/office/officeart/2005/8/layout/arrow2"/>
    <dgm:cxn modelId="{1B7D2F39-A27E-4292-A381-D3B33B003336}" type="presParOf" srcId="{1DAAA82E-A8BB-4D86-A270-792D07698463}" destId="{29B80A91-1123-41C0-A50F-466907448F08}" srcOrd="0" destOrd="0" presId="urn:microsoft.com/office/officeart/2005/8/layout/arrow2"/>
    <dgm:cxn modelId="{00C4AD61-442C-4570-AE74-8D4CF964800C}" type="presParOf" srcId="{1DAAA82E-A8BB-4D86-A270-792D07698463}" destId="{C785E7FB-C775-42D8-A089-F2FDA58A9B03}" srcOrd="1" destOrd="0" presId="urn:microsoft.com/office/officeart/2005/8/layout/arrow2"/>
    <dgm:cxn modelId="{0ADF569A-F6B6-4F47-8285-AD36D9C31FAF}" type="presParOf" srcId="{1DAAA82E-A8BB-4D86-A270-792D07698463}" destId="{F73C12B6-0917-4151-87A3-60A9427A7357}" srcOrd="2" destOrd="0" presId="urn:microsoft.com/office/officeart/2005/8/layout/arrow2"/>
    <dgm:cxn modelId="{1F75741F-AF18-4581-A70B-9B45FDD166EF}" type="presParOf" srcId="{1DAAA82E-A8BB-4D86-A270-792D07698463}" destId="{68401C5A-69DB-4A92-AE71-F8BE2CCF4DAA}" srcOrd="3" destOrd="0" presId="urn:microsoft.com/office/officeart/2005/8/layout/arrow2"/>
    <dgm:cxn modelId="{C403E74A-BD16-4EC4-BE29-291981CB9ABE}" type="presParOf" srcId="{1DAAA82E-A8BB-4D86-A270-792D07698463}" destId="{B485C5EE-9DEB-40C6-96E9-25DC08A17B95}" srcOrd="4" destOrd="0" presId="urn:microsoft.com/office/officeart/2005/8/layout/arrow2"/>
    <dgm:cxn modelId="{474D2435-B1E3-4FC6-B2D1-F7FB722BFF22}" type="presParOf" srcId="{1DAAA82E-A8BB-4D86-A270-792D07698463}" destId="{9EA3A9A3-1689-41B6-8DFC-DE2E1C384281}" srcOrd="5" destOrd="0" presId="urn:microsoft.com/office/officeart/2005/8/layout/arrow2"/>
    <dgm:cxn modelId="{6B6E61E7-76F5-4230-85AD-7798A2A5104F}" type="presParOf" srcId="{1DAAA82E-A8BB-4D86-A270-792D07698463}" destId="{2EFD3DE3-6693-43AE-98E6-8AD645064139}" srcOrd="6" destOrd="0" presId="urn:microsoft.com/office/officeart/2005/8/layout/arrow2"/>
    <dgm:cxn modelId="{54298E78-26C1-4257-946B-0B4F83093F9A}" type="presParOf" srcId="{1DAAA82E-A8BB-4D86-A270-792D07698463}" destId="{5A0B661A-4276-48C4-9B51-63882B7308DF}" srcOrd="7" destOrd="0" presId="urn:microsoft.com/office/officeart/2005/8/layout/arrow2"/>
    <dgm:cxn modelId="{827FE95E-3476-4EC3-898C-9640E92D9EED}" type="presParOf" srcId="{1DAAA82E-A8BB-4D86-A270-792D07698463}" destId="{5471653F-665A-48D2-A823-D11FEF0B8883}" srcOrd="8" destOrd="0" presId="urn:microsoft.com/office/officeart/2005/8/layout/arrow2"/>
    <dgm:cxn modelId="{1991144E-68E4-4344-B7E6-0D44A21E84D9}" type="presParOf" srcId="{1DAAA82E-A8BB-4D86-A270-792D07698463}" destId="{2DA57ACD-F2D2-4D59-B37D-340CC1C953E6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ED9E44-D472-408E-805A-CC98F949FF5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F9C98F-26D4-47E1-BCC9-31C9CB782F2D}">
      <dgm:prSet phldrT="[Text]"/>
      <dgm:spPr>
        <a:blipFill rotWithShape="1">
          <a:blip xmlns:r="http://schemas.openxmlformats.org/officeDocument/2006/relationships" r:embed="rId1"/>
          <a:stretch>
            <a:fillRect l="-1307" t="-10687" r="-327" b="-8397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72DAEBD-1CDA-41C1-9A81-59336ABFD395}" type="parTrans" cxnId="{CB01217A-2738-4929-8C56-C2B0657BA2FA}">
      <dgm:prSet/>
      <dgm:spPr/>
      <dgm:t>
        <a:bodyPr/>
        <a:lstStyle/>
        <a:p>
          <a:endParaRPr lang="en-US"/>
        </a:p>
      </dgm:t>
    </dgm:pt>
    <dgm:pt modelId="{246677C2-90D3-49C4-9718-4BDBD9642F74}" type="sibTrans" cxnId="{CB01217A-2738-4929-8C56-C2B0657BA2FA}">
      <dgm:prSet/>
      <dgm:spPr/>
      <dgm:t>
        <a:bodyPr/>
        <a:lstStyle/>
        <a:p>
          <a:endParaRPr lang="en-US"/>
        </a:p>
      </dgm:t>
    </dgm:pt>
    <dgm:pt modelId="{5265933B-2BAE-467B-BED5-609FE2734284}">
      <dgm:prSet phldrT="[Text]"/>
      <dgm:spPr>
        <a:blipFill rotWithShape="1">
          <a:blip xmlns:r="http://schemas.openxmlformats.org/officeDocument/2006/relationships" r:embed="rId2"/>
          <a:stretch>
            <a:fillRect t="-3824" r="-880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C27BD15A-A16B-4546-97D3-85DA6DFDBCB0}" type="parTrans" cxnId="{E53C8ED3-8272-4912-BBF7-535FDE785469}">
      <dgm:prSet/>
      <dgm:spPr/>
      <dgm:t>
        <a:bodyPr/>
        <a:lstStyle/>
        <a:p>
          <a:endParaRPr lang="en-US"/>
        </a:p>
      </dgm:t>
    </dgm:pt>
    <dgm:pt modelId="{D48EB6D6-C1CD-40AF-8AF1-F83067D95287}" type="sibTrans" cxnId="{E53C8ED3-8272-4912-BBF7-535FDE785469}">
      <dgm:prSet/>
      <dgm:spPr/>
      <dgm:t>
        <a:bodyPr/>
        <a:lstStyle/>
        <a:p>
          <a:endParaRPr lang="en-US"/>
        </a:p>
      </dgm:t>
    </dgm:pt>
    <dgm:pt modelId="{0FED55A2-FB51-4574-AD76-017E2E027B67}">
      <dgm:prSet phldrT="[Text]"/>
      <dgm:spPr>
        <a:blipFill rotWithShape="1">
          <a:blip xmlns:r="http://schemas.openxmlformats.org/officeDocument/2006/relationships" r:embed="rId3"/>
          <a:stretch>
            <a:fillRect t="-2845" r="-5833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3E2F67CE-F5B4-4E26-843B-1C6F12D233BC}" type="parTrans" cxnId="{C898F229-7DEC-4CA5-9B90-E412A8E89902}">
      <dgm:prSet/>
      <dgm:spPr/>
      <dgm:t>
        <a:bodyPr/>
        <a:lstStyle/>
        <a:p>
          <a:endParaRPr lang="en-US"/>
        </a:p>
      </dgm:t>
    </dgm:pt>
    <dgm:pt modelId="{F21D9A56-588B-42A1-B443-94AD30E059E3}" type="sibTrans" cxnId="{C898F229-7DEC-4CA5-9B90-E412A8E89902}">
      <dgm:prSet/>
      <dgm:spPr/>
      <dgm:t>
        <a:bodyPr/>
        <a:lstStyle/>
        <a:p>
          <a:endParaRPr lang="en-US"/>
        </a:p>
      </dgm:t>
    </dgm:pt>
    <dgm:pt modelId="{2F5B903C-4B14-484E-95A9-79BCDD49886C}">
      <dgm:prSet phldrT="[Text]"/>
      <dgm:spPr>
        <a:blipFill rotWithShape="1">
          <a:blip xmlns:r="http://schemas.openxmlformats.org/officeDocument/2006/relationships" r:embed="rId4"/>
          <a:stretch>
            <a:fillRect t="-2574" r="-606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271D2F1-2EA6-49C3-8C78-809ACCA1F26E}" type="parTrans" cxnId="{6A5B6758-6EE4-4CCD-B746-A0CF97AC84EB}">
      <dgm:prSet/>
      <dgm:spPr/>
      <dgm:t>
        <a:bodyPr/>
        <a:lstStyle/>
        <a:p>
          <a:endParaRPr lang="en-US"/>
        </a:p>
      </dgm:t>
    </dgm:pt>
    <dgm:pt modelId="{F577D3CA-94D3-40CD-BB6F-768D24AF006E}" type="sibTrans" cxnId="{6A5B6758-6EE4-4CCD-B746-A0CF97AC84EB}">
      <dgm:prSet/>
      <dgm:spPr/>
      <dgm:t>
        <a:bodyPr/>
        <a:lstStyle/>
        <a:p>
          <a:endParaRPr lang="en-US"/>
        </a:p>
      </dgm:t>
    </dgm:pt>
    <dgm:pt modelId="{FD9F68B4-EB83-4612-A45A-FEF7CC7B7BAD}">
      <dgm:prSet phldrT="[Text]"/>
      <dgm:spPr>
        <a:blipFill rotWithShape="1">
          <a:blip xmlns:r="http://schemas.openxmlformats.org/officeDocument/2006/relationships" r:embed="rId5"/>
          <a:stretch>
            <a:fillRect t="-2174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106BA93-D0FC-412F-9C5C-D1729465EE52}" type="parTrans" cxnId="{44FC4DE2-3247-4E5B-AAD1-78AB1B7272C3}">
      <dgm:prSet/>
      <dgm:spPr/>
      <dgm:t>
        <a:bodyPr/>
        <a:lstStyle/>
        <a:p>
          <a:endParaRPr lang="en-US"/>
        </a:p>
      </dgm:t>
    </dgm:pt>
    <dgm:pt modelId="{D6BB2917-F6C7-4F75-8DEE-009F1223DE35}" type="sibTrans" cxnId="{44FC4DE2-3247-4E5B-AAD1-78AB1B7272C3}">
      <dgm:prSet/>
      <dgm:spPr/>
      <dgm:t>
        <a:bodyPr/>
        <a:lstStyle/>
        <a:p>
          <a:endParaRPr lang="en-US"/>
        </a:p>
      </dgm:t>
    </dgm:pt>
    <dgm:pt modelId="{C7C927E2-ACFB-4CC2-AB17-EAAC9647A216}" type="pres">
      <dgm:prSet presAssocID="{BFED9E44-D472-408E-805A-CC98F949FF5A}" presName="arrowDiagram" presStyleCnt="0">
        <dgm:presLayoutVars>
          <dgm:chMax val="5"/>
          <dgm:dir/>
          <dgm:resizeHandles val="exact"/>
        </dgm:presLayoutVars>
      </dgm:prSet>
      <dgm:spPr/>
    </dgm:pt>
    <dgm:pt modelId="{6EF32EC9-5726-42DF-832D-D4AA86675DA3}" type="pres">
      <dgm:prSet presAssocID="{BFED9E44-D472-408E-805A-CC98F949FF5A}" presName="arrow" presStyleLbl="bgShp" presStyleIdx="0" presStyleCnt="1"/>
      <dgm:spPr/>
    </dgm:pt>
    <dgm:pt modelId="{1DAAA82E-A8BB-4D86-A270-792D07698463}" type="pres">
      <dgm:prSet presAssocID="{BFED9E44-D472-408E-805A-CC98F949FF5A}" presName="arrowDiagram5" presStyleCnt="0"/>
      <dgm:spPr/>
    </dgm:pt>
    <dgm:pt modelId="{29B80A91-1123-41C0-A50F-466907448F08}" type="pres">
      <dgm:prSet presAssocID="{C4F9C98F-26D4-47E1-BCC9-31C9CB782F2D}" presName="bullet5a" presStyleLbl="node1" presStyleIdx="0" presStyleCnt="5"/>
      <dgm:spPr/>
    </dgm:pt>
    <dgm:pt modelId="{C785E7FB-C775-42D8-A089-F2FDA58A9B03}" type="pres">
      <dgm:prSet presAssocID="{C4F9C98F-26D4-47E1-BCC9-31C9CB782F2D}" presName="textBox5a" presStyleLbl="revTx" presStyleIdx="0" presStyleCnt="5" custScaleX="179859" custScaleY="68067" custLinFactNeighborX="-33059" custLinFactNeighborY="-3426">
        <dgm:presLayoutVars>
          <dgm:bulletEnabled val="1"/>
        </dgm:presLayoutVars>
      </dgm:prSet>
      <dgm:spPr/>
    </dgm:pt>
    <dgm:pt modelId="{F73C12B6-0917-4151-87A3-60A9427A7357}" type="pres">
      <dgm:prSet presAssocID="{5265933B-2BAE-467B-BED5-609FE2734284}" presName="bullet5b" presStyleLbl="node1" presStyleIdx="1" presStyleCnt="5"/>
      <dgm:spPr/>
    </dgm:pt>
    <dgm:pt modelId="{68401C5A-69DB-4A92-AE71-F8BE2CCF4DAA}" type="pres">
      <dgm:prSet presAssocID="{5265933B-2BAE-467B-BED5-609FE2734284}" presName="textBox5b" presStyleLbl="revTx" presStyleIdx="1" presStyleCnt="5" custScaleX="131696" custLinFactNeighborX="-54031" custLinFactNeighborY="-24839">
        <dgm:presLayoutVars>
          <dgm:bulletEnabled val="1"/>
        </dgm:presLayoutVars>
      </dgm:prSet>
      <dgm:spPr/>
    </dgm:pt>
    <dgm:pt modelId="{B485C5EE-9DEB-40C6-96E9-25DC08A17B95}" type="pres">
      <dgm:prSet presAssocID="{0FED55A2-FB51-4574-AD76-017E2E027B67}" presName="bullet5c" presStyleLbl="node1" presStyleIdx="2" presStyleCnt="5"/>
      <dgm:spPr/>
    </dgm:pt>
    <dgm:pt modelId="{9EA3A9A3-1689-41B6-8DFC-DE2E1C384281}" type="pres">
      <dgm:prSet presAssocID="{0FED55A2-FB51-4574-AD76-017E2E027B67}" presName="textBox5c" presStyleLbl="revTx" presStyleIdx="2" presStyleCnt="5" custScaleX="143125" custLinFactNeighborX="-4982" custLinFactNeighborY="69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D3DE3-6693-43AE-98E6-8AD645064139}" type="pres">
      <dgm:prSet presAssocID="{2F5B903C-4B14-484E-95A9-79BCDD49886C}" presName="bullet5d" presStyleLbl="node1" presStyleIdx="3" presStyleCnt="5"/>
      <dgm:spPr/>
    </dgm:pt>
    <dgm:pt modelId="{5A0B661A-4276-48C4-9B51-63882B7308DF}" type="pres">
      <dgm:prSet presAssocID="{2F5B903C-4B14-484E-95A9-79BCDD49886C}" presName="textBox5d" presStyleLbl="revTx" presStyleIdx="3" presStyleCnt="5" custScaleX="126923" custLinFactNeighborX="-52885" custLinFactNeighborY="-27555">
        <dgm:presLayoutVars>
          <dgm:bulletEnabled val="1"/>
        </dgm:presLayoutVars>
      </dgm:prSet>
      <dgm:spPr/>
    </dgm:pt>
    <dgm:pt modelId="{5471653F-665A-48D2-A823-D11FEF0B8883}" type="pres">
      <dgm:prSet presAssocID="{FD9F68B4-EB83-4612-A45A-FEF7CC7B7BAD}" presName="bullet5e" presStyleLbl="node1" presStyleIdx="4" presStyleCnt="5"/>
      <dgm:spPr/>
    </dgm:pt>
    <dgm:pt modelId="{2DA57ACD-F2D2-4D59-B37D-340CC1C953E6}" type="pres">
      <dgm:prSet presAssocID="{FD9F68B4-EB83-4612-A45A-FEF7CC7B7BAD}" presName="textBox5e" presStyleLbl="revTx" presStyleIdx="4" presStyleCnt="5" custScaleX="169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5B6758-6EE4-4CCD-B746-A0CF97AC84EB}" srcId="{BFED9E44-D472-408E-805A-CC98F949FF5A}" destId="{2F5B903C-4B14-484E-95A9-79BCDD49886C}" srcOrd="3" destOrd="0" parTransId="{A271D2F1-2EA6-49C3-8C78-809ACCA1F26E}" sibTransId="{F577D3CA-94D3-40CD-BB6F-768D24AF006E}"/>
    <dgm:cxn modelId="{9A1C0399-6960-4D81-ACBD-994F389571C6}" type="presOf" srcId="{FD9F68B4-EB83-4612-A45A-FEF7CC7B7BAD}" destId="{2DA57ACD-F2D2-4D59-B37D-340CC1C953E6}" srcOrd="0" destOrd="0" presId="urn:microsoft.com/office/officeart/2005/8/layout/arrow2"/>
    <dgm:cxn modelId="{597D0A30-AAE9-4C3F-8A2E-0858B6219E1A}" type="presOf" srcId="{0FED55A2-FB51-4574-AD76-017E2E027B67}" destId="{9EA3A9A3-1689-41B6-8DFC-DE2E1C384281}" srcOrd="0" destOrd="0" presId="urn:microsoft.com/office/officeart/2005/8/layout/arrow2"/>
    <dgm:cxn modelId="{CA6423AB-D574-4D37-AE9D-B48F40982C58}" type="presOf" srcId="{BFED9E44-D472-408E-805A-CC98F949FF5A}" destId="{C7C927E2-ACFB-4CC2-AB17-EAAC9647A216}" srcOrd="0" destOrd="0" presId="urn:microsoft.com/office/officeart/2005/8/layout/arrow2"/>
    <dgm:cxn modelId="{CB01217A-2738-4929-8C56-C2B0657BA2FA}" srcId="{BFED9E44-D472-408E-805A-CC98F949FF5A}" destId="{C4F9C98F-26D4-47E1-BCC9-31C9CB782F2D}" srcOrd="0" destOrd="0" parTransId="{872DAEBD-1CDA-41C1-9A81-59336ABFD395}" sibTransId="{246677C2-90D3-49C4-9718-4BDBD9642F74}"/>
    <dgm:cxn modelId="{68291A0C-9D0D-419E-B86C-17C45533B89B}" type="presOf" srcId="{C4F9C98F-26D4-47E1-BCC9-31C9CB782F2D}" destId="{C785E7FB-C775-42D8-A089-F2FDA58A9B03}" srcOrd="0" destOrd="0" presId="urn:microsoft.com/office/officeart/2005/8/layout/arrow2"/>
    <dgm:cxn modelId="{E53C8ED3-8272-4912-BBF7-535FDE785469}" srcId="{BFED9E44-D472-408E-805A-CC98F949FF5A}" destId="{5265933B-2BAE-467B-BED5-609FE2734284}" srcOrd="1" destOrd="0" parTransId="{C27BD15A-A16B-4546-97D3-85DA6DFDBCB0}" sibTransId="{D48EB6D6-C1CD-40AF-8AF1-F83067D95287}"/>
    <dgm:cxn modelId="{44FC4DE2-3247-4E5B-AAD1-78AB1B7272C3}" srcId="{BFED9E44-D472-408E-805A-CC98F949FF5A}" destId="{FD9F68B4-EB83-4612-A45A-FEF7CC7B7BAD}" srcOrd="4" destOrd="0" parTransId="{A106BA93-D0FC-412F-9C5C-D1729465EE52}" sibTransId="{D6BB2917-F6C7-4F75-8DEE-009F1223DE35}"/>
    <dgm:cxn modelId="{D4D69635-2961-4773-8939-747B7388BF44}" type="presOf" srcId="{5265933B-2BAE-467B-BED5-609FE2734284}" destId="{68401C5A-69DB-4A92-AE71-F8BE2CCF4DAA}" srcOrd="0" destOrd="0" presId="urn:microsoft.com/office/officeart/2005/8/layout/arrow2"/>
    <dgm:cxn modelId="{C898F229-7DEC-4CA5-9B90-E412A8E89902}" srcId="{BFED9E44-D472-408E-805A-CC98F949FF5A}" destId="{0FED55A2-FB51-4574-AD76-017E2E027B67}" srcOrd="2" destOrd="0" parTransId="{3E2F67CE-F5B4-4E26-843B-1C6F12D233BC}" sibTransId="{F21D9A56-588B-42A1-B443-94AD30E059E3}"/>
    <dgm:cxn modelId="{BAF16A1C-8B13-490F-BBEF-102D55DF12AE}" type="presOf" srcId="{2F5B903C-4B14-484E-95A9-79BCDD49886C}" destId="{5A0B661A-4276-48C4-9B51-63882B7308DF}" srcOrd="0" destOrd="0" presId="urn:microsoft.com/office/officeart/2005/8/layout/arrow2"/>
    <dgm:cxn modelId="{82D15F85-8F28-4F55-88B7-6675E44A58CA}" type="presParOf" srcId="{C7C927E2-ACFB-4CC2-AB17-EAAC9647A216}" destId="{6EF32EC9-5726-42DF-832D-D4AA86675DA3}" srcOrd="0" destOrd="0" presId="urn:microsoft.com/office/officeart/2005/8/layout/arrow2"/>
    <dgm:cxn modelId="{7CCA7184-4D3F-4979-8A34-50EC63F2BD56}" type="presParOf" srcId="{C7C927E2-ACFB-4CC2-AB17-EAAC9647A216}" destId="{1DAAA82E-A8BB-4D86-A270-792D07698463}" srcOrd="1" destOrd="0" presId="urn:microsoft.com/office/officeart/2005/8/layout/arrow2"/>
    <dgm:cxn modelId="{1B7D2F39-A27E-4292-A381-D3B33B003336}" type="presParOf" srcId="{1DAAA82E-A8BB-4D86-A270-792D07698463}" destId="{29B80A91-1123-41C0-A50F-466907448F08}" srcOrd="0" destOrd="0" presId="urn:microsoft.com/office/officeart/2005/8/layout/arrow2"/>
    <dgm:cxn modelId="{00C4AD61-442C-4570-AE74-8D4CF964800C}" type="presParOf" srcId="{1DAAA82E-A8BB-4D86-A270-792D07698463}" destId="{C785E7FB-C775-42D8-A089-F2FDA58A9B03}" srcOrd="1" destOrd="0" presId="urn:microsoft.com/office/officeart/2005/8/layout/arrow2"/>
    <dgm:cxn modelId="{0ADF569A-F6B6-4F47-8285-AD36D9C31FAF}" type="presParOf" srcId="{1DAAA82E-A8BB-4D86-A270-792D07698463}" destId="{F73C12B6-0917-4151-87A3-60A9427A7357}" srcOrd="2" destOrd="0" presId="urn:microsoft.com/office/officeart/2005/8/layout/arrow2"/>
    <dgm:cxn modelId="{1F75741F-AF18-4581-A70B-9B45FDD166EF}" type="presParOf" srcId="{1DAAA82E-A8BB-4D86-A270-792D07698463}" destId="{68401C5A-69DB-4A92-AE71-F8BE2CCF4DAA}" srcOrd="3" destOrd="0" presId="urn:microsoft.com/office/officeart/2005/8/layout/arrow2"/>
    <dgm:cxn modelId="{C403E74A-BD16-4EC4-BE29-291981CB9ABE}" type="presParOf" srcId="{1DAAA82E-A8BB-4D86-A270-792D07698463}" destId="{B485C5EE-9DEB-40C6-96E9-25DC08A17B95}" srcOrd="4" destOrd="0" presId="urn:microsoft.com/office/officeart/2005/8/layout/arrow2"/>
    <dgm:cxn modelId="{474D2435-B1E3-4FC6-B2D1-F7FB722BFF22}" type="presParOf" srcId="{1DAAA82E-A8BB-4D86-A270-792D07698463}" destId="{9EA3A9A3-1689-41B6-8DFC-DE2E1C384281}" srcOrd="5" destOrd="0" presId="urn:microsoft.com/office/officeart/2005/8/layout/arrow2"/>
    <dgm:cxn modelId="{6B6E61E7-76F5-4230-85AD-7798A2A5104F}" type="presParOf" srcId="{1DAAA82E-A8BB-4D86-A270-792D07698463}" destId="{2EFD3DE3-6693-43AE-98E6-8AD645064139}" srcOrd="6" destOrd="0" presId="urn:microsoft.com/office/officeart/2005/8/layout/arrow2"/>
    <dgm:cxn modelId="{54298E78-26C1-4257-946B-0B4F83093F9A}" type="presParOf" srcId="{1DAAA82E-A8BB-4D86-A270-792D07698463}" destId="{5A0B661A-4276-48C4-9B51-63882B7308DF}" srcOrd="7" destOrd="0" presId="urn:microsoft.com/office/officeart/2005/8/layout/arrow2"/>
    <dgm:cxn modelId="{827FE95E-3476-4EC3-898C-9640E92D9EED}" type="presParOf" srcId="{1DAAA82E-A8BB-4D86-A270-792D07698463}" destId="{5471653F-665A-48D2-A823-D11FEF0B8883}" srcOrd="8" destOrd="0" presId="urn:microsoft.com/office/officeart/2005/8/layout/arrow2"/>
    <dgm:cxn modelId="{1991144E-68E4-4344-B7E6-0D44A21E84D9}" type="presParOf" srcId="{1DAAA82E-A8BB-4D86-A270-792D07698463}" destId="{2DA57ACD-F2D2-4D59-B37D-340CC1C953E6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2EC9-5726-42DF-832D-D4AA86675DA3}">
      <dsp:nvSpPr>
        <dsp:cNvPr id="0" name=""/>
        <dsp:cNvSpPr/>
      </dsp:nvSpPr>
      <dsp:spPr>
        <a:xfrm>
          <a:off x="-121920" y="0"/>
          <a:ext cx="7924800" cy="4953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80A91-1123-41C0-A50F-466907448F08}">
      <dsp:nvSpPr>
        <dsp:cNvPr id="0" name=""/>
        <dsp:cNvSpPr/>
      </dsp:nvSpPr>
      <dsp:spPr>
        <a:xfrm>
          <a:off x="658671" y="3683050"/>
          <a:ext cx="182270" cy="1822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5E7FB-C775-42D8-A089-F2FDA58A9B03}">
      <dsp:nvSpPr>
        <dsp:cNvPr id="0" name=""/>
        <dsp:cNvSpPr/>
      </dsp:nvSpPr>
      <dsp:spPr>
        <a:xfrm>
          <a:off x="0" y="3922015"/>
          <a:ext cx="1867204" cy="802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581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Susun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persamaan</a:t>
          </a:r>
          <a:endParaRPr lang="en-US" sz="1700" kern="1200" dirty="0" smtClean="0">
            <a:solidFill>
              <a:schemeClr val="bg1">
                <a:lumMod val="95000"/>
                <a:lumOff val="5000"/>
              </a:schemeClr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𝑓</m:t>
              </m:r>
              <m:d>
                <m:dPr>
                  <m:ctrlP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d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</m:d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=0  </m:t>
              </m:r>
            </m:oMath>
          </a14:m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menjadi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𝑔</m:t>
              </m:r>
              <m:d>
                <m:dPr>
                  <m:ctrlP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d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</m:d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=0</m:t>
              </m:r>
            </m:oMath>
          </a14:m>
          <a:endParaRPr lang="en-US" sz="1700" kern="1200" dirty="0">
            <a:solidFill>
              <a:schemeClr val="bg1">
                <a:lumMod val="95000"/>
                <a:lumOff val="5000"/>
              </a:schemeClr>
            </a:solidFill>
          </a:endParaRPr>
        </a:p>
      </dsp:txBody>
      <dsp:txXfrm>
        <a:off x="0" y="3922015"/>
        <a:ext cx="1867204" cy="802383"/>
      </dsp:txXfrm>
    </dsp:sp>
    <dsp:sp modelId="{F73C12B6-0917-4151-87A3-60A9427A7357}">
      <dsp:nvSpPr>
        <dsp:cNvPr id="0" name=""/>
        <dsp:cNvSpPr/>
      </dsp:nvSpPr>
      <dsp:spPr>
        <a:xfrm>
          <a:off x="1645309" y="2735046"/>
          <a:ext cx="285292" cy="285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01C5A-69DB-4A92-AE71-F8BE2CCF4DAA}">
      <dsp:nvSpPr>
        <dsp:cNvPr id="0" name=""/>
        <dsp:cNvSpPr/>
      </dsp:nvSpPr>
      <dsp:spPr>
        <a:xfrm>
          <a:off x="868685" y="2362207"/>
          <a:ext cx="1732483" cy="207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171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Bentuklah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menjadi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170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sSub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  <m:sub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𝑟</m:t>
                  </m:r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+1</m:t>
                  </m:r>
                </m:sub>
              </m:sSub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=</m:t>
              </m:r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𝑔</m:t>
              </m:r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(</m:t>
              </m:r>
              <m:sSub>
                <m:sSubPr>
                  <m:ctrlP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sSub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  <m:sub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𝑟</m:t>
                  </m:r>
                </m:sub>
              </m:sSub>
              <m:r>
                <a:rPr lang="en-US" sz="1700" b="0" i="1" kern="1200" smtClean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mbria Math"/>
                </a:rPr>
                <m:t>)</m:t>
              </m:r>
            </m:oMath>
          </a14:m>
          <a:endParaRPr lang="en-US" sz="1700" kern="1200" dirty="0">
            <a:solidFill>
              <a:schemeClr val="bg1">
                <a:lumMod val="95000"/>
                <a:lumOff val="5000"/>
              </a:schemeClr>
            </a:solidFill>
          </a:endParaRPr>
        </a:p>
      </dsp:txBody>
      <dsp:txXfrm>
        <a:off x="868685" y="2362207"/>
        <a:ext cx="1732483" cy="2075307"/>
      </dsp:txXfrm>
    </dsp:sp>
    <dsp:sp modelId="{B485C5EE-9DEB-40C6-96E9-25DC08A17B95}">
      <dsp:nvSpPr>
        <dsp:cNvPr id="0" name=""/>
        <dsp:cNvSpPr/>
      </dsp:nvSpPr>
      <dsp:spPr>
        <a:xfrm>
          <a:off x="2913277" y="1979218"/>
          <a:ext cx="380390" cy="3803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3A9A3-1689-41B6-8DFC-DE2E1C384281}">
      <dsp:nvSpPr>
        <dsp:cNvPr id="0" name=""/>
        <dsp:cNvSpPr/>
      </dsp:nvSpPr>
      <dsp:spPr>
        <a:xfrm>
          <a:off x="2697478" y="2169414"/>
          <a:ext cx="2189077" cy="2783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1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Terka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sebuah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nilai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awal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170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sSub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  <m:sub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0</m:t>
                  </m:r>
                </m:sub>
              </m:sSub>
            </m:oMath>
          </a14:m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,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lalu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hitung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nilai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170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sSub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  <m:sub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1</m:t>
                  </m:r>
                </m:sub>
              </m:sSub>
            </m:oMath>
          </a14:m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,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170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sSub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  <m:sub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2</m:t>
                  </m:r>
                </m:sub>
              </m:sSub>
            </m:oMath>
          </a14:m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,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170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</m:ctrlPr>
                </m:sSubPr>
                <m:e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𝑥</m:t>
                  </m:r>
                </m:e>
                <m:sub>
                  <m:r>
                    <a:rPr lang="en-US" sz="1700" b="0" i="1" kern="1200" smtClean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  <a:latin typeface="Cambria Math"/>
                    </a:rPr>
                    <m:t>3</m:t>
                  </m:r>
                </m:sub>
              </m:sSub>
            </m:oMath>
          </a14:m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yang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diharapkan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konvergen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ke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akar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sejati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s,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sehingga</a:t>
          </a:r>
          <a:endParaRPr lang="en-US" sz="1700" kern="1200" dirty="0" smtClean="0">
            <a:solidFill>
              <a:schemeClr val="bg1">
                <a:lumMod val="95000"/>
                <a:lumOff val="5000"/>
              </a:schemeClr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𝑓</m:t>
                </m:r>
                <m:d>
                  <m:dPr>
                    <m:ctrlPr>
                      <a:rPr lang="en-US" sz="1700" b="0" i="1" kern="120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</m:ctrlPr>
                  </m:dPr>
                  <m:e>
                    <m:r>
                      <a:rPr lang="en-US" sz="1700" b="0" i="1" kern="120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𝑠</m:t>
                    </m:r>
                  </m:e>
                </m:d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=0 </m:t>
                </m:r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𝑑𝑎𝑛</m:t>
                </m:r>
              </m:oMath>
            </m:oMathPara>
          </a14:m>
          <a:endParaRPr lang="en-US" sz="1700" b="0" i="1" kern="1200" dirty="0" smtClean="0">
            <a:solidFill>
              <a:schemeClr val="bg1">
                <a:lumMod val="95000"/>
                <a:lumOff val="5000"/>
              </a:schemeClr>
            </a:solidFill>
            <a:latin typeface="Cambria Math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𝑠</m:t>
                </m:r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=</m:t>
                </m:r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𝑔</m:t>
                </m:r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(</m:t>
                </m:r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𝑠</m:t>
                </m:r>
                <m:r>
                  <a:rPr lang="en-US" sz="1700" b="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</a:rPr>
                  <m:t>)</m:t>
                </m:r>
              </m:oMath>
            </m:oMathPara>
          </a14:m>
          <a:endParaRPr lang="en-US" sz="1700" kern="1200" dirty="0">
            <a:solidFill>
              <a:schemeClr val="bg1">
                <a:lumMod val="95000"/>
                <a:lumOff val="5000"/>
              </a:schemeClr>
            </a:solidFill>
          </a:endParaRPr>
        </a:p>
      </dsp:txBody>
      <dsp:txXfrm>
        <a:off x="2697478" y="2169414"/>
        <a:ext cx="2189077" cy="2783586"/>
      </dsp:txXfrm>
    </dsp:sp>
    <dsp:sp modelId="{2EFD3DE3-6693-43AE-98E6-8AD645064139}">
      <dsp:nvSpPr>
        <dsp:cNvPr id="0" name=""/>
        <dsp:cNvSpPr/>
      </dsp:nvSpPr>
      <dsp:spPr>
        <a:xfrm>
          <a:off x="4387290" y="1388821"/>
          <a:ext cx="491337" cy="4913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B661A-4276-48C4-9B51-63882B7308DF}">
      <dsp:nvSpPr>
        <dsp:cNvPr id="0" name=""/>
        <dsp:cNvSpPr/>
      </dsp:nvSpPr>
      <dsp:spPr>
        <a:xfrm>
          <a:off x="3581393" y="720074"/>
          <a:ext cx="2011678" cy="3318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0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Kondisi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lelaran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berhenti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jika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: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d>
                  <m:dPr>
                    <m:begChr m:val="|"/>
                    <m:endChr m:val="|"/>
                    <m:ctrlPr>
                      <a:rPr lang="en-US" sz="1700" i="1" kern="120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</m:ctrlPr>
                  </m:dPr>
                  <m:e>
                    <m:sSub>
                      <m:sSubPr>
                        <m:ctrlPr>
                          <a:rPr lang="en-US" sz="170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700" b="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700" b="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𝑟</m:t>
                        </m:r>
                        <m:r>
                          <a:rPr lang="en-US" sz="1700" b="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1700" b="0" i="1" kern="120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1700" b="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700" b="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700" b="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𝑟</m:t>
                        </m:r>
                      </m:sub>
                    </m:sSub>
                  </m:e>
                </m:d>
                <m:r>
                  <a:rPr lang="en-US" sz="170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  <a:ea typeface="Cambria Math"/>
                  </a:rPr>
                  <m:t>&lt;</m:t>
                </m:r>
                <m:r>
                  <a:rPr lang="en-US" sz="170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  <a:ea typeface="Cambria Math"/>
                  </a:rPr>
                  <m:t>𝜀</m:t>
                </m:r>
              </m:oMath>
            </m:oMathPara>
          </a14:m>
          <a:endParaRPr lang="en-US" sz="1700" kern="1200" dirty="0">
            <a:solidFill>
              <a:schemeClr val="bg1">
                <a:lumMod val="95000"/>
                <a:lumOff val="5000"/>
              </a:schemeClr>
            </a:solidFill>
          </a:endParaRPr>
        </a:p>
      </dsp:txBody>
      <dsp:txXfrm>
        <a:off x="3581393" y="720074"/>
        <a:ext cx="2011678" cy="3318510"/>
      </dsp:txXfrm>
    </dsp:sp>
    <dsp:sp modelId="{5471653F-665A-48D2-A823-D11FEF0B8883}">
      <dsp:nvSpPr>
        <dsp:cNvPr id="0" name=""/>
        <dsp:cNvSpPr/>
      </dsp:nvSpPr>
      <dsp:spPr>
        <a:xfrm>
          <a:off x="5904889" y="994562"/>
          <a:ext cx="626059" cy="6260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A57ACD-F2D2-4D59-B37D-340CC1C953E6}">
      <dsp:nvSpPr>
        <dsp:cNvPr id="0" name=""/>
        <dsp:cNvSpPr/>
      </dsp:nvSpPr>
      <dsp:spPr>
        <a:xfrm>
          <a:off x="5669277" y="1307591"/>
          <a:ext cx="2682243" cy="3645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1736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Atau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bila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menggunakan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galat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relatif</a:t>
          </a:r>
          <a:r>
            <a:rPr lang="en-US" sz="1700" kern="1200" dirty="0" smtClean="0">
              <a:solidFill>
                <a:schemeClr val="bg1">
                  <a:lumMod val="95000"/>
                  <a:lumOff val="5000"/>
                </a:schemeClr>
              </a:solidFill>
            </a:rPr>
            <a:t> </a:t>
          </a:r>
          <a:r>
            <a:rPr lang="en-US" sz="1700" kern="1200" dirty="0" err="1" smtClean="0">
              <a:solidFill>
                <a:schemeClr val="bg1">
                  <a:lumMod val="95000"/>
                  <a:lumOff val="5000"/>
                </a:schemeClr>
              </a:solidFill>
            </a:rPr>
            <a:t>hampiran</a:t>
          </a:r>
          <a:endParaRPr lang="en-US" sz="1700" kern="1200" dirty="0" smtClean="0">
            <a:solidFill>
              <a:schemeClr val="bg1">
                <a:lumMod val="95000"/>
                <a:lumOff val="5000"/>
              </a:schemeClr>
            </a:solidFill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d>
                  <m:dPr>
                    <m:begChr m:val="|"/>
                    <m:endChr m:val="|"/>
                    <m:ctrlPr>
                      <a:rPr lang="en-US" sz="1700" i="1" kern="120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</m:ctrlPr>
                  </m:dPr>
                  <m:e>
                    <m:f>
                      <m:fPr>
                        <m:ctrlPr>
                          <a:rPr lang="en-US" sz="170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70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𝑟</m:t>
                            </m:r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+1</m:t>
                            </m:r>
                          </m:sub>
                        </m:sSub>
                        <m:r>
                          <a:rPr lang="en-US" sz="1700" b="0" i="1" kern="1200" smtClean="0">
                            <a:solidFill>
                              <a:schemeClr val="bg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70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𝑟</m:t>
                            </m:r>
                            <m:r>
                              <a:rPr lang="en-US" sz="1700" b="0" i="1" kern="1200" smtClean="0">
                                <a:solidFill>
                                  <a:schemeClr val="bg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+1</m:t>
                            </m:r>
                          </m:sub>
                        </m:sSub>
                      </m:den>
                    </m:f>
                  </m:e>
                </m:d>
                <m:r>
                  <a:rPr lang="en-US" sz="170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  <a:ea typeface="Cambria Math"/>
                  </a:rPr>
                  <m:t>&lt;</m:t>
                </m:r>
                <m:r>
                  <a:rPr lang="en-US" sz="1700" i="1" kern="1200" smtClean="0">
                    <a:solidFill>
                      <a:schemeClr val="bg1">
                        <a:lumMod val="95000"/>
                        <a:lumOff val="5000"/>
                      </a:schemeClr>
                    </a:solidFill>
                    <a:latin typeface="Cambria Math"/>
                    <a:ea typeface="Cambria Math"/>
                  </a:rPr>
                  <m:t>𝛿</m:t>
                </m:r>
              </m:oMath>
            </m:oMathPara>
          </a14:m>
          <a:endParaRPr lang="en-US" sz="1700" kern="1200" dirty="0">
            <a:solidFill>
              <a:schemeClr val="bg1">
                <a:lumMod val="95000"/>
                <a:lumOff val="5000"/>
              </a:schemeClr>
            </a:solidFill>
          </a:endParaRPr>
        </a:p>
      </dsp:txBody>
      <dsp:txXfrm>
        <a:off x="5669277" y="1307591"/>
        <a:ext cx="2682243" cy="3645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310A580-E4C6-4EF0-B23D-45EC360425F7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B29B535-64B5-468F-97E6-3CC4A39CEF3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etode%20numerik.xls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etode%20numerik.xls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etode%20numerik.xls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Nirlanjar</a:t>
            </a:r>
            <a:r>
              <a:rPr lang="en-US" dirty="0" smtClean="0"/>
              <a:t> (</a:t>
            </a:r>
            <a:r>
              <a:rPr lang="en-US" i="1" dirty="0" smtClean="0"/>
              <a:t>non linear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28600" y="5486400"/>
            <a:ext cx="4419600" cy="1066800"/>
          </a:xfrm>
        </p:spPr>
        <p:txBody>
          <a:bodyPr/>
          <a:lstStyle/>
          <a:p>
            <a:r>
              <a:rPr lang="en-US" dirty="0" err="1" smtClean="0"/>
              <a:t>Puji</a:t>
            </a:r>
            <a:r>
              <a:rPr lang="en-US" dirty="0" smtClean="0"/>
              <a:t> </a:t>
            </a:r>
            <a:r>
              <a:rPr lang="en-US" dirty="0" err="1" smtClean="0"/>
              <a:t>Nurfauziah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618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4525963"/>
          </a:xfrm>
        </p:spPr>
        <p:txBody>
          <a:bodyPr/>
          <a:lstStyle/>
          <a:p>
            <a:r>
              <a:rPr lang="en-US" dirty="0" err="1" smtClean="0">
                <a:hlinkClick r:id="rId2" action="ppaction://hlinkfile"/>
              </a:rPr>
              <a:t>metode</a:t>
            </a:r>
            <a:r>
              <a:rPr lang="en-US" dirty="0" smtClean="0">
                <a:hlinkClick r:id="rId2" action="ppaction://hlinkfile"/>
              </a:rPr>
              <a:t> numerik.xlsx</a:t>
            </a:r>
            <a:endParaRPr lang="en-US" dirty="0" smtClean="0"/>
          </a:p>
          <a:p>
            <a:r>
              <a:rPr lang="en-US" dirty="0" err="1" smtClean="0"/>
              <a:t>Lelarannya</a:t>
            </a:r>
            <a:r>
              <a:rPr lang="en-US" dirty="0" smtClean="0"/>
              <a:t> </a:t>
            </a:r>
            <a:r>
              <a:rPr lang="en-US" dirty="0" err="1" smtClean="0"/>
              <a:t>Divergen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7256523"/>
                  </p:ext>
                </p:extLst>
              </p:nvPr>
            </p:nvGraphicFramePr>
            <p:xfrm>
              <a:off x="1600200" y="2057400"/>
              <a:ext cx="5943600" cy="2504264"/>
            </p:xfrm>
            <a:graphic>
              <a:graphicData uri="http://schemas.openxmlformats.org/drawingml/2006/table">
                <a:tbl>
                  <a:tblPr>
                    <a:tableStyleId>{C083E6E3-FA7D-4D7B-A595-EF9225AFEA82}</a:tableStyleId>
                  </a:tblPr>
                  <a:tblGrid>
                    <a:gridCol w="1072748"/>
                    <a:gridCol w="2774059"/>
                    <a:gridCol w="2096793"/>
                  </a:tblGrid>
                  <a:tr h="34687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r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4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 smtClean="0">
                              <a:effectLst/>
                            </a:rPr>
                            <a:t>|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400" b="1" i="1" u="none" strike="noStrike" dirty="0" smtClean="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u="none" strike="noStrike" dirty="0">
                              <a:effectLst/>
                            </a:rPr>
                            <a:t>|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4687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4.000000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4687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6.500000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2.500000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4687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2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19.625000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13.125000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4687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191.070313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171.445313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62783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4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18252.432159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18061.361847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7256523"/>
                  </p:ext>
                </p:extLst>
              </p:nvPr>
            </p:nvGraphicFramePr>
            <p:xfrm>
              <a:off x="1600200" y="2057400"/>
              <a:ext cx="5943600" cy="2504264"/>
            </p:xfrm>
            <a:graphic>
              <a:graphicData uri="http://schemas.openxmlformats.org/drawingml/2006/table">
                <a:tbl>
                  <a:tblPr>
                    <a:tableStyleId>{C083E6E3-FA7D-4D7B-A595-EF9225AFEA82}</a:tableStyleId>
                  </a:tblPr>
                  <a:tblGrid>
                    <a:gridCol w="1072748"/>
                    <a:gridCol w="2774059"/>
                    <a:gridCol w="2096793"/>
                  </a:tblGrid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r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38901" t="-22951" r="-75604" b="-6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183721" t="-22951" b="-622951"/>
                          </a:stretch>
                        </a:blipFill>
                      </a:tcPr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4.000000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6.500000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2.500000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2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19.625000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13.125000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191.070313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171.445313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62783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4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18252.432159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18061.361847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6684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Konvergensi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sz="2800" dirty="0" smtClean="0"/>
                  <a:t>Dalam </a:t>
                </a:r>
                <a:r>
                  <a:rPr lang="en-US" sz="2800" dirty="0" err="1" smtClean="0"/>
                  <a:t>selang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=[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h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h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] </m:t>
                    </m:r>
                  </m:oMath>
                </a14:m>
                <a:r>
                  <a:rPr lang="en-US" sz="2800" dirty="0" smtClean="0"/>
                  <a:t>dengan </a:t>
                </a:r>
                <a:r>
                  <a:rPr lang="en-US" sz="2800" i="1" dirty="0" smtClean="0"/>
                  <a:t>s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titik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tetap</a:t>
                </a:r>
                <a:endParaRPr lang="en-US" sz="2800" dirty="0" smtClean="0"/>
              </a:p>
              <a:p>
                <a:pPr lvl="1" eaLnBrk="1" hangingPunct="1">
                  <a:lnSpc>
                    <a:spcPct val="90000"/>
                  </a:lnSpc>
                </a:pPr>
                <a:r>
                  <a:rPr lang="en-US" sz="2400" dirty="0" err="1" smtClean="0"/>
                  <a:t>Jika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𝑔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′(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)&lt;1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 smtClean="0"/>
                  <a:t>untuk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setiap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sz="2400" dirty="0" smtClean="0"/>
                  <a:t> , </a:t>
                </a:r>
                <a:r>
                  <a:rPr lang="en-US" sz="2400" dirty="0" err="1" smtClean="0"/>
                  <a:t>maka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lelaran</a:t>
                </a:r>
                <a:r>
                  <a:rPr lang="en-US" sz="2400" dirty="0" smtClean="0"/>
                  <a:t>/</a:t>
                </a:r>
                <a:r>
                  <a:rPr lang="en-US" sz="2400" dirty="0" err="1" smtClean="0"/>
                  <a:t>iterasi</a:t>
                </a:r>
                <a:r>
                  <a:rPr lang="en-US" sz="2400" dirty="0" smtClean="0"/>
                  <a:t> </a:t>
                </a:r>
                <a:r>
                  <a:rPr lang="en-US" sz="2400" b="1" i="1" dirty="0" err="1" smtClean="0"/>
                  <a:t>konvergen</a:t>
                </a:r>
                <a:r>
                  <a:rPr lang="en-US" sz="2400" b="1" i="1" dirty="0" smtClean="0"/>
                  <a:t> </a:t>
                </a:r>
                <a:r>
                  <a:rPr lang="en-US" sz="2400" b="1" i="1" dirty="0" err="1" smtClean="0"/>
                  <a:t>monoton</a:t>
                </a:r>
                <a:r>
                  <a:rPr lang="en-US" sz="2400" dirty="0" smtClean="0"/>
                  <a:t>.</a:t>
                </a:r>
              </a:p>
              <a:p>
                <a:pPr lvl="1" algn="just">
                  <a:lnSpc>
                    <a:spcPct val="90000"/>
                  </a:lnSpc>
                </a:pPr>
                <a:r>
                  <a:rPr lang="en-US" sz="2400" dirty="0" err="1" smtClean="0"/>
                  <a:t>Jika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−1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𝑔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′(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)&lt;0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 smtClean="0"/>
                  <a:t>untuk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setiap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sz="2400" dirty="0" smtClean="0"/>
                  <a:t>,</a:t>
                </a:r>
                <a:r>
                  <a:rPr lang="en-US" sz="2400" dirty="0"/>
                  <a:t> maka </a:t>
                </a:r>
                <a:r>
                  <a:rPr lang="en-US" sz="2400" dirty="0" err="1"/>
                  <a:t>lelaran</a:t>
                </a:r>
                <a:r>
                  <a:rPr lang="en-US" sz="2400" dirty="0"/>
                  <a:t>/</a:t>
                </a:r>
                <a:r>
                  <a:rPr lang="en-US" sz="2400" dirty="0" err="1"/>
                  <a:t>iterasi</a:t>
                </a:r>
                <a:r>
                  <a:rPr lang="en-US" sz="2400" dirty="0"/>
                  <a:t> </a:t>
                </a:r>
                <a:r>
                  <a:rPr lang="en-US" sz="2400" b="1" i="1" dirty="0" err="1"/>
                  <a:t>konvergen</a:t>
                </a:r>
                <a:r>
                  <a:rPr lang="en-US" sz="2400" b="1" i="1" dirty="0"/>
                  <a:t> </a:t>
                </a:r>
                <a:r>
                  <a:rPr lang="en-US" sz="2400" b="1" i="1" dirty="0" err="1" smtClean="0"/>
                  <a:t>berosilasi</a:t>
                </a:r>
                <a:r>
                  <a:rPr lang="en-US" sz="2400" dirty="0" smtClean="0"/>
                  <a:t>.</a:t>
                </a:r>
                <a:endParaRPr lang="en-US" sz="2400" dirty="0"/>
              </a:p>
              <a:p>
                <a:pPr lvl="1" algn="just">
                  <a:lnSpc>
                    <a:spcPct val="90000"/>
                  </a:lnSpc>
                </a:pPr>
                <a:r>
                  <a:rPr lang="en-US" sz="2400" dirty="0" err="1" smtClean="0"/>
                  <a:t>Jika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sz="240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/>
                  <a:t>untuk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setiap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sz="2400" dirty="0"/>
                  <a:t>, maka </a:t>
                </a:r>
                <a:r>
                  <a:rPr lang="en-US" sz="2400" dirty="0" err="1"/>
                  <a:t>lelaran</a:t>
                </a:r>
                <a:r>
                  <a:rPr lang="en-US" sz="2400" dirty="0"/>
                  <a:t>/</a:t>
                </a:r>
                <a:r>
                  <a:rPr lang="en-US" sz="2400" dirty="0" err="1"/>
                  <a:t>iterasi</a:t>
                </a:r>
                <a:r>
                  <a:rPr lang="en-US" sz="2400" dirty="0"/>
                  <a:t> </a:t>
                </a:r>
                <a:r>
                  <a:rPr lang="en-US" sz="2400" b="1" i="1" dirty="0" err="1" smtClean="0"/>
                  <a:t>divergen</a:t>
                </a:r>
                <a:r>
                  <a:rPr lang="en-US" sz="2400" b="1" i="1" dirty="0" smtClean="0"/>
                  <a:t> </a:t>
                </a:r>
                <a:r>
                  <a:rPr lang="en-US" sz="2400" b="1" i="1" dirty="0" err="1" smtClean="0"/>
                  <a:t>monoton</a:t>
                </a:r>
                <a:r>
                  <a:rPr lang="en-US" sz="2400" dirty="0" smtClean="0"/>
                  <a:t>.</a:t>
                </a:r>
                <a:endParaRPr lang="en-US" sz="2400" dirty="0"/>
              </a:p>
              <a:p>
                <a:pPr lvl="1" algn="just">
                  <a:lnSpc>
                    <a:spcPct val="90000"/>
                  </a:lnSpc>
                </a:pPr>
                <a:r>
                  <a:rPr lang="en-US" sz="2400" dirty="0" err="1" smtClean="0"/>
                  <a:t>Jika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&lt;−1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untuk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setiap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sz="2400" dirty="0"/>
                  <a:t>, maka </a:t>
                </a:r>
                <a:r>
                  <a:rPr lang="en-US" sz="2400" dirty="0" err="1"/>
                  <a:t>lelaran</a:t>
                </a:r>
                <a:r>
                  <a:rPr lang="en-US" sz="2400" dirty="0"/>
                  <a:t>/</a:t>
                </a:r>
                <a:r>
                  <a:rPr lang="en-US" sz="2400" dirty="0" err="1"/>
                  <a:t>iterasi</a:t>
                </a:r>
                <a:r>
                  <a:rPr lang="en-US" sz="2400" dirty="0"/>
                  <a:t> </a:t>
                </a:r>
                <a:r>
                  <a:rPr lang="en-US" sz="2400" b="1" i="1" dirty="0" err="1" smtClean="0"/>
                  <a:t>divergen</a:t>
                </a:r>
                <a:r>
                  <a:rPr lang="en-US" sz="2400" b="1" i="1" dirty="0" smtClean="0"/>
                  <a:t> </a:t>
                </a:r>
                <a:r>
                  <a:rPr lang="en-US" sz="2400" b="1" i="1" dirty="0" err="1"/>
                  <a:t>berosilasi</a:t>
                </a:r>
                <a:r>
                  <a:rPr lang="en-US" sz="2400" dirty="0"/>
                  <a:t>.</a:t>
                </a:r>
                <a:endParaRPr lang="ru-RU" sz="2400" dirty="0" smtClean="0"/>
              </a:p>
            </p:txBody>
          </p:sp>
        </mc:Choice>
        <mc:Fallback xmlns="">
          <p:sp>
            <p:nvSpPr>
              <p:cNvPr id="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2291" r="-2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29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Lelaran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Hitunglah </a:t>
                </a:r>
                <a:r>
                  <a:rPr lang="en-US" dirty="0" err="1"/>
                  <a:t>akar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, dengan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𝜀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=0.00001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tebakan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awal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=0.5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9548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Newton </a:t>
            </a:r>
            <a:r>
              <a:rPr lang="en-US" dirty="0" err="1" smtClean="0"/>
              <a:t>Rhapson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Newton </a:t>
                </a:r>
                <a:r>
                  <a:rPr lang="en-US" dirty="0" err="1" smtClean="0"/>
                  <a:t>Rhapson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secara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geometri</a:t>
                </a: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𝑟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3200" dirty="0"/>
                  <a:t>	</a:t>
                </a:r>
                <a:r>
                  <a:rPr lang="en-US" dirty="0" err="1" smtClean="0"/>
                  <a:t>sehingga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prosedur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lelaran</a:t>
                </a:r>
                <a:r>
                  <a:rPr lang="en-US" dirty="0" smtClean="0"/>
                  <a:t> Newton </a:t>
                </a:r>
                <a:r>
                  <a:rPr lang="en-US" dirty="0" err="1" smtClean="0"/>
                  <a:t>Rhapson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adalah</a:t>
                </a: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𝑟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,     </m:t>
                    </m:r>
                    <m:r>
                      <a:rPr lang="en-US" sz="3200" b="0" i="1" smtClean="0">
                        <a:latin typeface="Cambria Math"/>
                      </a:rPr>
                      <m:t>𝑓</m:t>
                    </m:r>
                    <m:r>
                      <a:rPr lang="en-US" sz="3200" b="0" i="1" smtClean="0">
                        <a:latin typeface="Cambria Math"/>
                      </a:rPr>
                      <m:t>′(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)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≠0</m:t>
                    </m:r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50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newton </a:t>
            </a:r>
            <a:r>
              <a:rPr lang="en-US" dirty="0" err="1" smtClean="0"/>
              <a:t>Rhapson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Hitunglah </a:t>
                </a:r>
                <a:r>
                  <a:rPr lang="en-US" dirty="0" err="1" smtClean="0"/>
                  <a:t>akar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Penyelesaian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10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 smtClean="0"/>
                  <a:t>prosedur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lelaran</a:t>
                </a:r>
                <a:r>
                  <a:rPr lang="en-US" dirty="0" smtClean="0"/>
                  <a:t> Newton </a:t>
                </a:r>
                <a:r>
                  <a:rPr lang="en-US" dirty="0" err="1" smtClean="0"/>
                  <a:t>Rhapson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  <m:r>
                            <a:rPr lang="en-US" i="1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5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−10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0.5</m:t>
                    </m:r>
                  </m:oMath>
                </a14:m>
                <a:r>
                  <a:rPr lang="en-US" dirty="0" smtClean="0"/>
                  <a:t> (</a:t>
                </a:r>
                <a:r>
                  <a:rPr lang="en-US" dirty="0" err="1" smtClean="0"/>
                  <a:t>tebakan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awal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68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63246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						</a:t>
                </a:r>
                <a:r>
                  <a:rPr lang="en-US" dirty="0" err="1" smtClean="0"/>
                  <a:t>Tabel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lelarannya</a:t>
                </a:r>
                <a:r>
                  <a:rPr lang="en-US" dirty="0" smtClean="0"/>
                  <a:t>:</a:t>
                </a:r>
              </a:p>
              <a:p>
                <a:r>
                  <a:rPr lang="en-US" dirty="0" smtClean="0"/>
                  <a:t>r = 0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dirty="0" smtClean="0"/>
                  <a:t> = 0.50000</a:t>
                </a:r>
              </a:p>
              <a:p>
                <a:r>
                  <a:rPr lang="en-US" dirty="0" smtClean="0"/>
                  <a:t>r = 1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  <m:r>
                          <a:rPr lang="en-US" b="1" i="1" dirty="0">
                            <a:latin typeface="Cambria Math"/>
                          </a:rPr>
                          <m:t>+</m:t>
                        </m:r>
                        <m:r>
                          <a:rPr lang="en-US" b="1" i="1" dirty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5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−10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0,5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0,5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5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0,5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0,5</m:t>
                                </m:r>
                              </m:e>
                            </m:d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−10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0,5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/>
                      </a:rPr>
                      <m:t>=0,618968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r>
                  <a:rPr lang="en-US" dirty="0"/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  <m:r>
                          <a:rPr lang="en-US" b="1" i="1" dirty="0">
                            <a:latin typeface="Cambria Math"/>
                          </a:rPr>
                          <m:t>+</m:t>
                        </m:r>
                        <m:r>
                          <a:rPr lang="en-US" b="1" i="1" dirty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dirty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dirty="0"/>
                  <a:t>|</a:t>
                </a:r>
                <a:r>
                  <a:rPr lang="en-US" dirty="0" smtClean="0"/>
                  <a:t>=</a:t>
                </a:r>
                <a:r>
                  <a:rPr lang="en-US" dirty="0"/>
                  <a:t>|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0,618968</m:t>
                    </m:r>
                    <m:r>
                      <a:rPr lang="en-US" b="0" i="0" smtClean="0">
                        <a:latin typeface="Cambria Math"/>
                      </a:rPr>
                      <m:t>−0,5000000|=0,118968</m:t>
                    </m:r>
                  </m:oMath>
                </a14:m>
                <a:endParaRPr lang="en-US" dirty="0" smtClean="0">
                  <a:solidFill>
                    <a:srgbClr val="000000"/>
                  </a:solidFill>
                  <a:latin typeface="Calibri"/>
                </a:endParaRPr>
              </a:p>
              <a:p>
                <a:r>
                  <a:rPr lang="en-US" dirty="0"/>
                  <a:t>r = </a:t>
                </a:r>
                <a:r>
                  <a:rPr lang="en-US" dirty="0" smtClean="0"/>
                  <a:t>2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  <m:r>
                          <a:rPr lang="en-US" b="1" i="1" dirty="0">
                            <a:latin typeface="Cambria Math"/>
                          </a:rPr>
                          <m:t>+</m:t>
                        </m:r>
                        <m:r>
                          <a:rPr lang="en-US" b="1" i="1" dirty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5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−10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0,618968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0,618968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5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0,618968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0,618968</m:t>
                                </m:r>
                              </m:e>
                            </m:d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−10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0,618968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/>
                      </a:rPr>
                      <m:t>=0,6</m:t>
                    </m:r>
                    <m:r>
                      <a:rPr lang="en-US" b="0" i="1" smtClean="0">
                        <a:latin typeface="Cambria Math"/>
                      </a:rPr>
                      <m:t>05436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dirty="0"/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  <m:r>
                          <a:rPr lang="en-US" b="1" i="1" dirty="0">
                            <a:latin typeface="Cambria Math"/>
                          </a:rPr>
                          <m:t>+</m:t>
                        </m:r>
                        <m:r>
                          <a:rPr lang="en-US" b="1" i="1" dirty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dirty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b="1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dirty="0"/>
                  <a:t>|</a:t>
                </a:r>
                <a:r>
                  <a:rPr lang="en-US" dirty="0"/>
                  <a:t>=</a:t>
                </a:r>
                <a:r>
                  <a:rPr lang="en-US" dirty="0"/>
                  <a:t>|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0,605436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0,618968</m:t>
                    </m:r>
                    <m:r>
                      <a:rPr lang="en-US">
                        <a:latin typeface="Cambria Math"/>
                      </a:rPr>
                      <m:t>|=0,</m:t>
                    </m:r>
                    <m:r>
                      <a:rPr lang="en-US" b="0" i="0" smtClean="0">
                        <a:latin typeface="Cambria Math"/>
                      </a:rPr>
                      <m:t>013532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0000"/>
                  </a:solidFill>
                  <a:latin typeface="Calibri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Dst…</a:t>
                </a:r>
                <a:r>
                  <a:rPr lang="en-US" dirty="0" err="1" smtClean="0">
                    <a:solidFill>
                      <a:schemeClr val="tx1"/>
                    </a:solidFill>
                    <a:latin typeface="Calibri"/>
                  </a:rPr>
                  <a:t>sampai</a:t>
                </a:r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𝒓</m:t>
                        </m:r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dirty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|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𝜺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Calibri"/>
                  </a:rPr>
                  <a:t>dan</a:t>
                </a:r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Calibri"/>
                  </a:rPr>
                  <a:t>didapatkan</a:t>
                </a:r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Calibri"/>
                  </a:rPr>
                  <a:t>hampiran</a:t>
                </a:r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Calibri"/>
                  </a:rPr>
                  <a:t>akar</a:t>
                </a:r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  <a:latin typeface="Calibri"/>
                  </a:rPr>
                  <a:t>x = 0.605259 </a:t>
                </a:r>
                <a:endParaRPr lang="en-US" dirty="0">
                  <a:solidFill>
                    <a:schemeClr val="tx1"/>
                  </a:solidFill>
                  <a:latin typeface="Calibri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6324600"/>
              </a:xfrm>
              <a:blipFill rotWithShape="1">
                <a:blip r:embed="rId2"/>
                <a:stretch>
                  <a:fillRect l="-1111" t="-1350" b="-19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0746956"/>
                  </p:ext>
                </p:extLst>
              </p:nvPr>
            </p:nvGraphicFramePr>
            <p:xfrm>
              <a:off x="5867400" y="609600"/>
              <a:ext cx="2819400" cy="2133600"/>
            </p:xfrm>
            <a:graphic>
              <a:graphicData uri="http://schemas.openxmlformats.org/drawingml/2006/table">
                <a:tbl>
                  <a:tblPr>
                    <a:tableStyleId>{C083E6E3-FA7D-4D7B-A595-EF9225AFEA82}</a:tableStyleId>
                  </a:tblPr>
                  <a:tblGrid>
                    <a:gridCol w="454742"/>
                    <a:gridCol w="1182329"/>
                    <a:gridCol w="1182329"/>
                  </a:tblGrid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u="none" strike="noStrike" dirty="0">
                              <a:effectLst/>
                            </a:rPr>
                            <a:t>r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6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u="none" strike="noStrike" dirty="0" smtClean="0">
                              <a:effectLst/>
                            </a:rPr>
                            <a:t>|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6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  <m:r>
                                    <a:rPr lang="en-US" sz="1600" b="1" i="1" u="none" strike="noStrike" dirty="0" smtClean="0">
                                      <a:effectLst/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16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1600" b="1" i="1" u="none" strike="noStrike" dirty="0" smtClean="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1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6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u="none" strike="noStrike" dirty="0">
                              <a:effectLst/>
                            </a:rPr>
                            <a:t>|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>
                              <a:effectLst/>
                            </a:rPr>
                            <a:t>0</a:t>
                          </a:r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0.500000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0.618968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0.118968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n-US" sz="18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0.605436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0.013532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  <a:endParaRPr lang="en-US" sz="18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>
                              <a:effectLst/>
                            </a:rPr>
                            <a:t>0.605259</a:t>
                          </a:r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0.000177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n-US" sz="18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>
                              <a:effectLst/>
                            </a:rPr>
                            <a:t>0.605259</a:t>
                          </a:r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2.79E-08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0746956"/>
                  </p:ext>
                </p:extLst>
              </p:nvPr>
            </p:nvGraphicFramePr>
            <p:xfrm>
              <a:off x="5867400" y="609600"/>
              <a:ext cx="2819400" cy="2133600"/>
            </p:xfrm>
            <a:graphic>
              <a:graphicData uri="http://schemas.openxmlformats.org/drawingml/2006/table">
                <a:tbl>
                  <a:tblPr>
                    <a:tableStyleId>{C083E6E3-FA7D-4D7B-A595-EF9225AFEA82}</a:tableStyleId>
                  </a:tblPr>
                  <a:tblGrid>
                    <a:gridCol w="454742"/>
                    <a:gridCol w="1182329"/>
                    <a:gridCol w="1182329"/>
                  </a:tblGrid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600" u="none" strike="noStrike" dirty="0">
                              <a:effectLst/>
                            </a:rPr>
                            <a:t>r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39378" r="-100518" b="-54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138660" b="-543103"/>
                          </a:stretch>
                        </a:blipFill>
                      </a:tcPr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>
                              <a:effectLst/>
                            </a:rPr>
                            <a:t>0</a:t>
                          </a:r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0.500000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0.618968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0.118968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n-US" sz="18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0.605436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0.013532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  <a:endParaRPr lang="en-US" sz="18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>
                              <a:effectLst/>
                            </a:rPr>
                            <a:t>0.605259</a:t>
                          </a:r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0.000177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56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n-US" sz="1800" b="1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>
                              <a:effectLst/>
                            </a:rPr>
                            <a:t>0.605259</a:t>
                          </a:r>
                          <a:endParaRPr lang="en-US" sz="18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u="none" strike="noStrike" dirty="0">
                              <a:effectLst/>
                            </a:rPr>
                            <a:t>2.79E-08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99084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Newton </a:t>
            </a:r>
            <a:r>
              <a:rPr lang="en-US" dirty="0" err="1" smtClean="0"/>
              <a:t>Rhapson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Tentukan </a:t>
                </a:r>
                <a:r>
                  <a:rPr lang="en-US" dirty="0" err="1" smtClean="0"/>
                  <a:t>bagaimana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cara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menentukan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metode</a:t>
                </a:r>
                <a:r>
                  <a:rPr lang="en-US" dirty="0" smtClean="0"/>
                  <a:t> Newton </a:t>
                </a:r>
                <a:r>
                  <a:rPr lang="en-US" dirty="0" err="1" smtClean="0"/>
                  <a:t>Rhapson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c = 2,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=1 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𝜀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=0.000001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Penyelesaian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</a:t>
                </a:r>
                <a:r>
                  <a:rPr lang="en-US" dirty="0" err="1" smtClean="0"/>
                  <a:t>Misalkan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e>
                    </m:ra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, 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↔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</m:oMath>
                </a14:m>
                <a:r>
                  <a:rPr lang="en-US" dirty="0" smtClean="0"/>
                  <a:t> dan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=2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  <m:r>
                            <a:rPr lang="en-US" i="1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121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=1.000000</m:t>
                    </m:r>
                  </m:oMath>
                </a14:m>
                <a:endParaRPr lang="en-US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1.000000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1.000000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1.000000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/>
                      </a:rPr>
                      <m:t>=1.500000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1.</m:t>
                    </m:r>
                    <m:r>
                      <a:rPr lang="en-US" b="0" i="1" smtClean="0">
                        <a:latin typeface="Cambria Math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00000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1.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00000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1.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5</m:t>
                            </m:r>
                            <m:r>
                              <a:rPr lang="en-US" i="1">
                                <a:latin typeface="Cambria Math"/>
                              </a:rPr>
                              <m:t>00000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/>
                      </a:rPr>
                      <m:t>=1.</m:t>
                    </m:r>
                    <m:r>
                      <a:rPr lang="en-US" b="0" i="1" smtClean="0">
                        <a:latin typeface="Cambria Math"/>
                      </a:rPr>
                      <m:t>416667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1.</m:t>
                    </m:r>
                    <m:r>
                      <a:rPr lang="en-US" b="0" i="1" smtClean="0">
                        <a:latin typeface="Cambria Math"/>
                      </a:rPr>
                      <m:t>416667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1.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416667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1.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416667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/>
                      </a:rPr>
                      <m:t>=1.</m:t>
                    </m:r>
                    <m:r>
                      <a:rPr lang="en-US" b="0" i="1" smtClean="0">
                        <a:latin typeface="Cambria Math"/>
                      </a:rPr>
                      <m:t>414216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1.</m:t>
                    </m:r>
                    <m:r>
                      <a:rPr lang="en-US" b="0" i="1" smtClean="0">
                        <a:latin typeface="Cambria Math"/>
                      </a:rPr>
                      <m:t>414216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1.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414216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1.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414216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/>
                      </a:rPr>
                      <m:t>=1.</m:t>
                    </m:r>
                    <m:r>
                      <a:rPr lang="en-US" b="0" i="1" smtClean="0">
                        <a:latin typeface="Cambria Math"/>
                      </a:rPr>
                      <m:t>414214</m:t>
                    </m:r>
                  </m:oMath>
                </a14:m>
                <a:endParaRPr lang="en-US" dirty="0"/>
              </a:p>
              <a:p>
                <a:r>
                  <a:rPr lang="en-US" dirty="0" err="1" smtClean="0"/>
                  <a:t>Jadi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1.414214</m:t>
                    </m:r>
                  </m:oMath>
                </a14:m>
                <a:r>
                  <a:rPr lang="en-US" dirty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4525963"/>
              </a:xfrm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6547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Newton </a:t>
            </a:r>
            <a:r>
              <a:rPr lang="en-US" dirty="0" err="1" smtClean="0"/>
              <a:t>Rhapson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Tentukan </a:t>
                </a:r>
                <a:r>
                  <a:rPr lang="en-US" dirty="0" err="1" smtClean="0"/>
                  <a:t>bagaimana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menghitung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nilai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metode</a:t>
                </a:r>
                <a:r>
                  <a:rPr lang="en-US" dirty="0" smtClean="0"/>
                  <a:t> Newton </a:t>
                </a:r>
                <a:r>
                  <a:rPr lang="en-US" dirty="0" err="1" smtClean="0"/>
                  <a:t>Rhapson</a:t>
                </a:r>
                <a:r>
                  <a:rPr lang="en-US" dirty="0" smtClean="0"/>
                  <a:t>, </a:t>
                </a:r>
                <a:r>
                  <a:rPr lang="en-US" dirty="0"/>
                  <a:t>untuk</a:t>
                </a:r>
                <a:r>
                  <a:rPr lang="en-US" dirty="0"/>
                  <a:t> c = </a:t>
                </a:r>
                <a:r>
                  <a:rPr lang="en-US" dirty="0" smtClean="0"/>
                  <a:t>7,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0.2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𝜀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=0.000000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240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Non Linear</a:t>
            </a:r>
            <a:endParaRPr lang="en-US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endParaRPr lang="en-US" dirty="0" smtClean="0"/>
          </a:p>
          <a:p>
            <a:pPr lvl="1">
              <a:buFont typeface="Wingdings" pitchFamily="2" charset="2"/>
              <a:buChar char="ü"/>
            </a:pP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(</a:t>
            </a:r>
            <a:r>
              <a:rPr lang="en-US" sz="2400" dirty="0" err="1" smtClean="0"/>
              <a:t>Biseksi</a:t>
            </a:r>
            <a:r>
              <a:rPr lang="en-US" sz="2400" dirty="0" smtClean="0"/>
              <a:t>)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Regula</a:t>
            </a:r>
            <a:r>
              <a:rPr lang="en-US" sz="2400" dirty="0" smtClean="0"/>
              <a:t> </a:t>
            </a:r>
            <a:r>
              <a:rPr lang="en-US" sz="2400" dirty="0" err="1" smtClean="0"/>
              <a:t>Falsi</a:t>
            </a:r>
            <a:endParaRPr lang="en-US" sz="2400" dirty="0" smtClean="0"/>
          </a:p>
          <a:p>
            <a:pPr lvl="1">
              <a:buFont typeface="Wingdings" pitchFamily="2" charset="2"/>
              <a:buChar char="ü"/>
            </a:pPr>
            <a:endParaRPr lang="en-US" dirty="0" smtClean="0"/>
          </a:p>
          <a:p>
            <a:r>
              <a:rPr lang="en-US" dirty="0" err="1" smtClean="0"/>
              <a:t>Metode</a:t>
            </a:r>
            <a:r>
              <a:rPr lang="en-US" dirty="0" smtClean="0"/>
              <a:t> Terbuka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Lelaran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(</a:t>
            </a:r>
            <a:r>
              <a:rPr lang="en-US" sz="2400" dirty="0" err="1" smtClean="0"/>
              <a:t>Iterasi</a:t>
            </a:r>
            <a:r>
              <a:rPr lang="en-US" sz="2400" dirty="0" smtClean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)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err="1" smtClean="0"/>
              <a:t>Metode</a:t>
            </a:r>
            <a:r>
              <a:rPr lang="en-US" sz="2400" dirty="0" smtClean="0"/>
              <a:t> Newton </a:t>
            </a:r>
            <a:r>
              <a:rPr lang="en-US" sz="2400" dirty="0" err="1" smtClean="0"/>
              <a:t>Raphson</a:t>
            </a:r>
            <a:endParaRPr lang="en-US" sz="2400" dirty="0" smtClean="0"/>
          </a:p>
          <a:p>
            <a:pPr lvl="1">
              <a:buFont typeface="Wingdings" pitchFamily="2" charset="2"/>
              <a:buChar char="ü"/>
            </a:pPr>
            <a:r>
              <a:rPr lang="en-US" sz="2400" dirty="0" err="1" smtClean="0"/>
              <a:t>Metode</a:t>
            </a:r>
            <a:r>
              <a:rPr lang="en-US" sz="2400" dirty="0" smtClean="0"/>
              <a:t> Secant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4386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Terbuka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selang</a:t>
            </a:r>
            <a:r>
              <a:rPr lang="en-US" dirty="0" smtClean="0"/>
              <a:t> yang </a:t>
            </a:r>
            <a:r>
              <a:rPr lang="en-US" dirty="0" err="1" smtClean="0"/>
              <a:t>mengurung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endParaRPr lang="en-US" dirty="0" smtClean="0"/>
          </a:p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tebakan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tebakan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mengurung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endParaRPr lang="en-US" dirty="0" smtClean="0"/>
          </a:p>
          <a:p>
            <a:r>
              <a:rPr lang="en-US" dirty="0" err="1" smtClean="0"/>
              <a:t>Hampran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hampiran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lelaran</a:t>
            </a:r>
            <a:endParaRPr lang="en-US" dirty="0" smtClean="0"/>
          </a:p>
          <a:p>
            <a:r>
              <a:rPr lang="en-US" dirty="0" err="1" smtClean="0"/>
              <a:t>Lelaran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konvergen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divergen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363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Lelaran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/</a:t>
            </a:r>
            <a:r>
              <a:rPr lang="en-US" dirty="0" err="1" smtClean="0"/>
              <a:t>Iterasi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8060218"/>
                  </p:ext>
                </p:extLst>
              </p:nvPr>
            </p:nvGraphicFramePr>
            <p:xfrm>
              <a:off x="457200" y="1600200"/>
              <a:ext cx="8229600" cy="4953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8060218"/>
                  </p:ext>
                </p:extLst>
              </p:nvPr>
            </p:nvGraphicFramePr>
            <p:xfrm>
              <a:off x="457200" y="1600200"/>
              <a:ext cx="8229600" cy="4953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2447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Lelaran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Carilah </a:t>
                </a:r>
                <a:r>
                  <a:rPr lang="en-US" dirty="0" err="1" smtClean="0"/>
                  <a:t>akar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persamaan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−2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−3=0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menggunakan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metode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lelaran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titik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tetap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Gunakan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𝜀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=0.000001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Penyelesaian</a:t>
                </a:r>
                <a:r>
                  <a:rPr lang="en-US" dirty="0" smtClean="0"/>
                  <a:t>:</a:t>
                </a:r>
              </a:p>
              <a:p>
                <a:r>
                  <a:rPr lang="en-US" b="1" dirty="0" err="1" smtClean="0"/>
                  <a:t>Kemungkinan</a:t>
                </a:r>
                <a:r>
                  <a:rPr lang="en-US" b="1" dirty="0" smtClean="0"/>
                  <a:t> 1</a:t>
                </a:r>
              </a:p>
              <a:p>
                <a:pPr marL="0" indent="0">
                  <a:buNone/>
                </a:pPr>
                <a:r>
                  <a:rPr lang="en-US" b="1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−3=0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r>
                  <a:rPr lang="en-US" b="1" dirty="0" smtClean="0"/>
                  <a:t>	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=2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+3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>		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+3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ini</a:t>
                </a:r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g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+3</m:t>
                        </m:r>
                      </m:e>
                    </m:rad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prosedur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lelarannya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adalah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+3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US" dirty="0" err="1" smtClean="0"/>
                  <a:t>ambil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terkaan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awal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=4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1887" b="-10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932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4525963"/>
          </a:xfrm>
        </p:spPr>
        <p:txBody>
          <a:bodyPr/>
          <a:lstStyle/>
          <a:p>
            <a:r>
              <a:rPr lang="en-US" dirty="0" err="1" smtClean="0">
                <a:hlinkClick r:id="rId2" action="ppaction://hlinkfile"/>
              </a:rPr>
              <a:t>metode</a:t>
            </a:r>
            <a:r>
              <a:rPr lang="en-US" dirty="0" smtClean="0">
                <a:hlinkClick r:id="rId2" action="ppaction://hlinkfile"/>
              </a:rPr>
              <a:t> numerik.xlsx</a:t>
            </a:r>
            <a:endParaRPr lang="en-US" dirty="0" smtClean="0"/>
          </a:p>
          <a:p>
            <a:r>
              <a:rPr lang="en-US" dirty="0" err="1" smtClean="0"/>
              <a:t>Hampiran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x = 3.000000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konvergen</a:t>
            </a:r>
            <a:r>
              <a:rPr lang="en-US" dirty="0" smtClean="0"/>
              <a:t> </a:t>
            </a:r>
            <a:r>
              <a:rPr lang="en-US" dirty="0" err="1" smtClean="0"/>
              <a:t>monoton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77616640"/>
                  </p:ext>
                </p:extLst>
              </p:nvPr>
            </p:nvGraphicFramePr>
            <p:xfrm>
              <a:off x="3581400" y="472440"/>
              <a:ext cx="5181600" cy="600456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1122680"/>
                    <a:gridCol w="2331720"/>
                    <a:gridCol w="17272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r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4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 smtClean="0">
                              <a:effectLst/>
                            </a:rPr>
                            <a:t>|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400" b="1" i="1" u="none" strike="noStrike" dirty="0" smtClean="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4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u="none" strike="noStrike" dirty="0">
                              <a:effectLst/>
                            </a:rPr>
                            <a:t>|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4.000000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3.316625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0.683375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2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3.103748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0.212877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3.034385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0.069362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4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3.011440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0.022945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3.003811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0.007629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6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3.001270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0.002541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7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3.000423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0.000847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8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3.000141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0.000282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9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3.000047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9.41E-05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3.000016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3.14E-05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1.05E-05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12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3.000002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3.48E-06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1.16E-06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14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3.87E-07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77616640"/>
                  </p:ext>
                </p:extLst>
              </p:nvPr>
            </p:nvGraphicFramePr>
            <p:xfrm>
              <a:off x="3581400" y="472440"/>
              <a:ext cx="5181600" cy="600456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1122680"/>
                    <a:gridCol w="2331720"/>
                    <a:gridCol w="1727200"/>
                  </a:tblGrid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r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48303" t="-22581" r="-73890" b="-153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200707" t="-22581" b="-1537097"/>
                          </a:stretch>
                        </a:blipFill>
                      </a:tcPr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4.000000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3.316625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0.683375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2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3.103748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0.212877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3.034385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0.069362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4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3.011440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0.022945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3.003811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0.007629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6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3.001270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0.002541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7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3.000423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0.000847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8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3.000141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0.000282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9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3.000047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9.41E-05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3.000016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3.14E-05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3.000005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1.05E-05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12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3.000002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3.48E-06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13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3.000001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1.16E-06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7528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14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>
                              <a:effectLst/>
                            </a:rPr>
                            <a:t>3.000000</a:t>
                          </a:r>
                          <a:endParaRPr lang="en-US" sz="2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400" u="none" strike="noStrike" dirty="0">
                              <a:effectLst/>
                            </a:rPr>
                            <a:t>3.87E-07</a:t>
                          </a:r>
                          <a:endParaRPr lang="en-US" sz="2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201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457200"/>
                <a:ext cx="8229600" cy="4525963"/>
              </a:xfrm>
            </p:spPr>
            <p:txBody>
              <a:bodyPr/>
              <a:lstStyle/>
              <a:p>
                <a:r>
                  <a:rPr lang="en-US" b="1" dirty="0" smtClean="0"/>
                  <a:t>Kemungkinan 2</a:t>
                </a:r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−3=0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−2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=3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−2)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g</m:t>
                    </m:r>
                    <m:r>
                      <a:rPr lang="en-US" b="0" i="0" smtClean="0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−2)</m:t>
                        </m:r>
                      </m:den>
                    </m:f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prosedur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lelarannya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𝑟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−2)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ambil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terkaan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awal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=4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457200"/>
                <a:ext cx="8229600" cy="4525963"/>
              </a:xfrm>
              <a:blipFill rotWithShape="1">
                <a:blip r:embed="rId2"/>
                <a:stretch>
                  <a:fillRect l="-1185" t="-1078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561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525963"/>
          </a:xfrm>
        </p:spPr>
        <p:txBody>
          <a:bodyPr/>
          <a:lstStyle/>
          <a:p>
            <a:r>
              <a:rPr lang="en-US" dirty="0" err="1" smtClean="0">
                <a:hlinkClick r:id="rId2" action="ppaction://hlinkfile"/>
              </a:rPr>
              <a:t>metode</a:t>
            </a:r>
            <a:r>
              <a:rPr lang="en-US" dirty="0" smtClean="0">
                <a:hlinkClick r:id="rId2" action="ppaction://hlinkfile"/>
              </a:rPr>
              <a:t> numerik.xlsx</a:t>
            </a:r>
            <a:endParaRPr lang="en-US" dirty="0" smtClean="0"/>
          </a:p>
          <a:p>
            <a:r>
              <a:rPr lang="en-US" dirty="0" err="1" smtClean="0"/>
              <a:t>Hampran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x = -1.000000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konvergen</a:t>
            </a:r>
            <a:r>
              <a:rPr lang="en-US" dirty="0" smtClean="0"/>
              <a:t> </a:t>
            </a:r>
            <a:r>
              <a:rPr lang="en-US" dirty="0" err="1" smtClean="0"/>
              <a:t>berosilasi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5725959"/>
                  </p:ext>
                </p:extLst>
              </p:nvPr>
            </p:nvGraphicFramePr>
            <p:xfrm>
              <a:off x="4648200" y="304800"/>
              <a:ext cx="3962400" cy="6248401"/>
            </p:xfrm>
            <a:graphic>
              <a:graphicData uri="http://schemas.openxmlformats.org/drawingml/2006/table">
                <a:tbl>
                  <a:tblPr>
                    <a:tableStyleId>{C083E6E3-FA7D-4D7B-A595-EF9225AFEA82}</a:tableStyleId>
                  </a:tblPr>
                  <a:tblGrid>
                    <a:gridCol w="1320800"/>
                    <a:gridCol w="1320800"/>
                    <a:gridCol w="1320800"/>
                  </a:tblGrid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u="none" strike="noStrike" dirty="0">
                              <a:effectLst/>
                            </a:rPr>
                            <a:t>r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800" b="1" i="1" u="none" strike="noStrike" dirty="0" smtClean="0">
                                        <a:effectLst/>
                                        <a:latin typeface="Cambria Math"/>
                                      </a:rPr>
                                      <m:t>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u="none" strike="noStrike" dirty="0" smtClean="0">
                              <a:effectLst/>
                            </a:rPr>
                            <a:t>|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8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  <m:r>
                                    <a:rPr lang="en-US" sz="1800" b="1" i="1" u="none" strike="noStrike" dirty="0" smtClean="0">
                                      <a:effectLst/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18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1800" b="1" i="1" u="none" strike="noStrike" dirty="0" smtClean="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800" b="1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800" b="1" i="1" u="none" strike="noStrike" dirty="0" smtClean="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u="none" strike="noStrike" dirty="0">
                              <a:effectLst/>
                            </a:rPr>
                            <a:t>|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4.000000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1.500000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2.500000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-6.000000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</a:rPr>
                            <a:t>7.500000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</a:rPr>
                            <a:t>3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-0.375000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5.625000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-1.263158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0.888158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-0.919355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0.343803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-1.027624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0.108269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3684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-0.990876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0.036748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-1.003051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0.012175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-0.998984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0.004066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-1.000339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0.001355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-0.999887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0.000452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-1.000038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0.000151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-0.999987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0.000050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-1.000004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0.000017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-0.999999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0.000006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0.000002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</a:rPr>
                            <a:t>0.000001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5725959"/>
                  </p:ext>
                </p:extLst>
              </p:nvPr>
            </p:nvGraphicFramePr>
            <p:xfrm>
              <a:off x="4648200" y="304800"/>
              <a:ext cx="3962400" cy="6248401"/>
            </p:xfrm>
            <a:graphic>
              <a:graphicData uri="http://schemas.openxmlformats.org/drawingml/2006/table">
                <a:tbl>
                  <a:tblPr>
                    <a:tableStyleId>{C083E6E3-FA7D-4D7B-A595-EF9225AFEA82}</a:tableStyleId>
                  </a:tblPr>
                  <a:tblGrid>
                    <a:gridCol w="1320800"/>
                    <a:gridCol w="1320800"/>
                    <a:gridCol w="1320800"/>
                  </a:tblGrid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u="none" strike="noStrike" dirty="0">
                              <a:effectLst/>
                            </a:rPr>
                            <a:t>r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100926" t="-7407" r="-100463" b="-1829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blipFill rotWithShape="1">
                          <a:blip r:embed="rId3"/>
                          <a:stretch>
                            <a:fillRect l="-200000" t="-7407" b="-1829630"/>
                          </a:stretch>
                        </a:blipFill>
                      </a:tcPr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4.000000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1.500000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2.500000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-6.000000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</a:rPr>
                            <a:t>7.500000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</a:rPr>
                            <a:t>3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-0.375000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5.625000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-1.263158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0.888158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-0.919355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0.343803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-1.027624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0.108269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3684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-0.990876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0.036748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-1.003051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0.012175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-0.998984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0.004066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-1.000339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0.001355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-0.999887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0.000452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-1.000038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0.000151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-0.999987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0.000050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-1.000004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0.000017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-0.999999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0.000006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0.000002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2842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17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</a:rPr>
                            <a:t>-1.000000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</a:rPr>
                            <a:t>0.000001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9365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304800"/>
                <a:ext cx="8229600" cy="4525963"/>
              </a:xfrm>
            </p:spPr>
            <p:txBody>
              <a:bodyPr/>
              <a:lstStyle/>
              <a:p>
                <a:r>
                  <a:rPr lang="en-US" b="1" dirty="0" smtClean="0"/>
                  <a:t>Kemungkinan 3</a:t>
                </a:r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−3=0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b="1" dirty="0" smtClean="0"/>
                  <a:t>	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prosedur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lelarannya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𝑟</m:t>
                                </m:r>
                              </m:sub>
                            </m:sSub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−3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/>
                  <a:t>   </a:t>
                </a:r>
                <a:r>
                  <a:rPr lang="en-US" dirty="0" err="1" smtClean="0"/>
                  <a:t>ambil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terkaan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awal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=4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304800"/>
                <a:ext cx="8229600" cy="4525963"/>
              </a:xfrm>
              <a:blipFill rotWithShape="1">
                <a:blip r:embed="rId2"/>
                <a:stretch>
                  <a:fillRect l="-1185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23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337</TotalTime>
  <Words>918</Words>
  <Application>Microsoft Office PowerPoint</Application>
  <PresentationFormat>On-screen Show (4:3)</PresentationFormat>
  <Paragraphs>243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Thatch</vt:lpstr>
      <vt:lpstr>Solusi Persamaan Nirlanjar (non linear)</vt:lpstr>
      <vt:lpstr>Penyelesaian Persamaan Non Linear</vt:lpstr>
      <vt:lpstr>Metode Terbuka</vt:lpstr>
      <vt:lpstr>Metode Lelaran Titik Tetap/Iterasi Sederhana</vt:lpstr>
      <vt:lpstr>Contoh Lelaran Titik Tetap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Kriteria Konvergensi</vt:lpstr>
      <vt:lpstr>Latihan Soal Metode Lelaran Titik Tetap</vt:lpstr>
      <vt:lpstr>Metode Newton Rhapson</vt:lpstr>
      <vt:lpstr>Contoh Metode newton Rhapson</vt:lpstr>
      <vt:lpstr>PowerPoint Presentation</vt:lpstr>
      <vt:lpstr>Contoh Soal Metode Newton Rhapson</vt:lpstr>
      <vt:lpstr>PowerPoint Presentation</vt:lpstr>
      <vt:lpstr>Latihan Soal Newton Rhapson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Solusi Persamaan Nirlanjar (non linear)</dc:title>
  <dc:creator>fla</dc:creator>
  <cp:lastModifiedBy>fla</cp:lastModifiedBy>
  <cp:revision>41</cp:revision>
  <dcterms:created xsi:type="dcterms:W3CDTF">2017-11-17T18:45:18Z</dcterms:created>
  <dcterms:modified xsi:type="dcterms:W3CDTF">2017-11-28T15:18:27Z</dcterms:modified>
</cp:coreProperties>
</file>