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24"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2/26/2018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hlinkClick r:id="rId2"/>
          </p:cNvPr>
          <p:cNvSpPr txBox="1"/>
          <p:nvPr/>
        </p:nvSpPr>
        <p:spPr>
          <a:xfrm>
            <a:off x="0" y="5733256"/>
            <a:ext cx="9144000" cy="400110"/>
          </a:xfrm>
          <a:prstGeom prst="rect">
            <a:avLst/>
          </a:prstGeom>
          <a:noFill/>
        </p:spPr>
        <p:txBody>
          <a:bodyPr wrap="square" rtlCol="0">
            <a:spAutoFit/>
          </a:bodyPr>
          <a:lstStyle/>
          <a:p>
            <a:pPr algn="ctr"/>
            <a:r>
              <a:rPr lang="id-ID" altLang="ko-KR" sz="2000" b="1" dirty="0" smtClean="0">
                <a:solidFill>
                  <a:schemeClr val="tx1">
                    <a:lumMod val="75000"/>
                    <a:lumOff val="25000"/>
                  </a:schemeClr>
                </a:solidFill>
                <a:latin typeface="Arial" pitchFamily="34" charset="0"/>
                <a:cs typeface="Arial" pitchFamily="34" charset="0"/>
              </a:rPr>
              <a:t>Jajang Bayu Kelana, M.Pd</a:t>
            </a:r>
            <a:endParaRPr lang="ko-KR" altLang="en-US" sz="2000" b="1" dirty="0">
              <a:solidFill>
                <a:schemeClr val="tx1">
                  <a:lumMod val="75000"/>
                  <a:lumOff val="25000"/>
                </a:schemeClr>
              </a:solidFill>
              <a:latin typeface="Arial" pitchFamily="34" charset="0"/>
              <a:cs typeface="Arial" pitchFamily="34" charset="0"/>
            </a:endParaRPr>
          </a:p>
        </p:txBody>
      </p:sp>
      <p:sp>
        <p:nvSpPr>
          <p:cNvPr id="9" name="TextBox 1"/>
          <p:cNvSpPr txBox="1">
            <a:spLocks noChangeArrowheads="1"/>
          </p:cNvSpPr>
          <p:nvPr/>
        </p:nvSpPr>
        <p:spPr bwMode="auto">
          <a:xfrm>
            <a:off x="-2557" y="4221088"/>
            <a:ext cx="9144000" cy="1384995"/>
          </a:xfrm>
          <a:prstGeom prst="rect">
            <a:avLst/>
          </a:prstGeom>
          <a:noFill/>
          <a:ln w="9525">
            <a:noFill/>
            <a:miter lim="800000"/>
            <a:headEnd/>
            <a:tailEnd/>
          </a:ln>
        </p:spPr>
        <p:txBody>
          <a:bodyPr wrap="square">
            <a:spAutoFit/>
          </a:bodyPr>
          <a:lstStyle/>
          <a:p>
            <a:pPr algn="ctr"/>
            <a:r>
              <a:rPr lang="en-US" sz="2800" dirty="0"/>
              <a:t>TAKSONOMI BLOOM RANAH KOGNITIF</a:t>
            </a:r>
            <a:r>
              <a:rPr lang="id-ID" sz="2800" dirty="0"/>
              <a:t>, </a:t>
            </a:r>
            <a:endParaRPr lang="id-ID" sz="2800" dirty="0" smtClean="0"/>
          </a:p>
          <a:p>
            <a:pPr algn="ctr"/>
            <a:r>
              <a:rPr lang="en-US" sz="2800" dirty="0" smtClean="0"/>
              <a:t>AFEKTIF </a:t>
            </a:r>
            <a:r>
              <a:rPr lang="id-ID" sz="2800" dirty="0" smtClean="0"/>
              <a:t>(</a:t>
            </a:r>
            <a:r>
              <a:rPr lang="en-US" sz="2800" dirty="0" smtClean="0"/>
              <a:t>SIKAP-SIKAP ILMIAH</a:t>
            </a:r>
            <a:r>
              <a:rPr lang="id-ID" sz="2800" dirty="0" smtClean="0"/>
              <a:t>) </a:t>
            </a:r>
            <a:r>
              <a:rPr lang="id-ID" sz="2800" dirty="0"/>
              <a:t>DAN </a:t>
            </a:r>
            <a:endParaRPr lang="id-ID" sz="2800" dirty="0" smtClean="0"/>
          </a:p>
          <a:p>
            <a:pPr algn="ctr"/>
            <a:r>
              <a:rPr lang="en-US" sz="2800" dirty="0" smtClean="0"/>
              <a:t>PSIKOMOTORIK</a:t>
            </a:r>
            <a:r>
              <a:rPr lang="id-ID" sz="2800" dirty="0" smtClean="0"/>
              <a:t> </a:t>
            </a:r>
            <a:r>
              <a:rPr lang="id-ID" sz="2800" dirty="0"/>
              <a:t>(</a:t>
            </a:r>
            <a:r>
              <a:rPr lang="en-US" sz="2800" dirty="0" smtClean="0"/>
              <a:t>KETERAMPILAN ILMIAH</a:t>
            </a:r>
            <a:r>
              <a:rPr lang="id-ID" sz="2800" smtClean="0"/>
              <a:t>)</a:t>
            </a:r>
            <a:endParaRPr lang="en-US" altLang="ko-KR" sz="2800" b="1" dirty="0" smtClean="0">
              <a:solidFill>
                <a:schemeClr val="tx1">
                  <a:lumMod val="75000"/>
                  <a:lumOff val="25000"/>
                </a:schemeClr>
              </a:solidFill>
              <a:latin typeface="Arial" pitchFamily="34" charset="0"/>
              <a:ea typeface="맑은 고딕" pitchFamily="50" charset="-127"/>
              <a:cs typeface="Arial" pitchFamily="34" charset="0"/>
            </a:endParaRPr>
          </a:p>
        </p:txBody>
      </p:sp>
    </p:spTree>
    <p:extLst>
      <p:ext uri="{BB962C8B-B14F-4D97-AF65-F5344CB8AC3E}">
        <p14:creationId xmlns:p14="http://schemas.microsoft.com/office/powerpoint/2010/main" val="1941221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548680"/>
            <a:ext cx="7380312" cy="520834"/>
          </a:xfrm>
        </p:spPr>
        <p:txBody>
          <a:bodyPr/>
          <a:lstStyle/>
          <a:p>
            <a:r>
              <a:rPr lang="id-ID" sz="2800" dirty="0"/>
              <a:t>4).  Analysis / Analysing (C4) </a:t>
            </a:r>
            <a:br>
              <a:rPr lang="id-ID" sz="2800" dirty="0"/>
            </a:br>
            <a:endParaRPr lang="id-ID" sz="2800" dirty="0"/>
          </a:p>
        </p:txBody>
      </p:sp>
      <p:sp>
        <p:nvSpPr>
          <p:cNvPr id="4" name="Content Placeholder 3"/>
          <p:cNvSpPr>
            <a:spLocks noGrp="1"/>
          </p:cNvSpPr>
          <p:nvPr>
            <p:ph idx="10"/>
          </p:nvPr>
        </p:nvSpPr>
        <p:spPr>
          <a:xfrm>
            <a:off x="2134072" y="1340768"/>
            <a:ext cx="6563072" cy="4651921"/>
          </a:xfrm>
        </p:spPr>
        <p:txBody>
          <a:bodyPr/>
          <a:lstStyle/>
          <a:p>
            <a:r>
              <a:rPr lang="id-ID" sz="1600" dirty="0" smtClean="0"/>
              <a:t>Pertanyaan  </a:t>
            </a:r>
            <a:r>
              <a:rPr lang="id-ID" sz="1600" dirty="0"/>
              <a:t>analisis  menguraikan  suatu  permasalahan  atau  obyek  ke  unsur-unsurnya  dan  menentukan  bagaimana  saling  keterkaitan  antar  unsur-unsur tersebut.  Kata  kerja  oprasionalnya  antara  lain  Menguraikan,  Membandingkan, </a:t>
            </a:r>
            <a:r>
              <a:rPr lang="id-ID" sz="1600" dirty="0" smtClean="0"/>
              <a:t>Mengorganisi,  </a:t>
            </a:r>
            <a:r>
              <a:rPr lang="id-ID" sz="1600" dirty="0"/>
              <a:t>Menyusun  ulang,  Mengubah  struktur,  Mengkerangkakan, Menyusun  outline,  Mengintegrasikan,  Membedakan,  Menyamakan, Membandingkan,  Mengintegrasikan,  Menganalisis,  Mengaudit,  Memecahkan, Menegaskan,  Mendeteksi,  Mendiagnosis,  Menyeleksi,  Merinci,  Menominasikan, Mendiagramkan,  Megkorelasikan,  Merasionalkan,  Menguji,  Mencerahkan, Menjelajah,  Membagankan,  Menyimpulkan,  Menemukan,  Menelaah, Memaksimalkan,  Memerintahkan,  Mengedit,  Mengaitkan,  Memilih,  Mengukur, Melatih, Mentransfer </a:t>
            </a:r>
            <a:endParaRPr lang="id-ID" sz="1600" dirty="0"/>
          </a:p>
          <a:p>
            <a:endParaRPr lang="id-ID" sz="1600" dirty="0"/>
          </a:p>
        </p:txBody>
      </p:sp>
    </p:spTree>
    <p:extLst>
      <p:ext uri="{BB962C8B-B14F-4D97-AF65-F5344CB8AC3E}">
        <p14:creationId xmlns:p14="http://schemas.microsoft.com/office/powerpoint/2010/main" val="51595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576" y="531902"/>
            <a:ext cx="7380312" cy="520834"/>
          </a:xfrm>
        </p:spPr>
        <p:txBody>
          <a:bodyPr/>
          <a:lstStyle/>
          <a:p>
            <a:r>
              <a:rPr lang="id-ID" sz="2800" dirty="0"/>
              <a:t>5</a:t>
            </a:r>
            <a:r>
              <a:rPr lang="id-ID" sz="2800" dirty="0" smtClean="0"/>
              <a:t>). </a:t>
            </a:r>
            <a:r>
              <a:rPr lang="id-ID" sz="2800" dirty="0"/>
              <a:t>Sintesis  / Evaluation (C5)  </a:t>
            </a:r>
            <a:r>
              <a:rPr lang="id-ID" sz="2800" dirty="0" smtClean="0"/>
              <a:t/>
            </a:r>
            <a:br>
              <a:rPr lang="id-ID" sz="2800" dirty="0" smtClean="0"/>
            </a:br>
            <a:endParaRPr lang="id-ID" sz="2800" dirty="0"/>
          </a:p>
        </p:txBody>
      </p:sp>
      <p:sp>
        <p:nvSpPr>
          <p:cNvPr id="4" name="Content Placeholder 3"/>
          <p:cNvSpPr>
            <a:spLocks noGrp="1"/>
          </p:cNvSpPr>
          <p:nvPr>
            <p:ph idx="10"/>
          </p:nvPr>
        </p:nvSpPr>
        <p:spPr>
          <a:xfrm>
            <a:off x="2134072" y="1052736"/>
            <a:ext cx="6563072" cy="4651921"/>
          </a:xfrm>
        </p:spPr>
        <p:txBody>
          <a:bodyPr/>
          <a:lstStyle/>
          <a:p>
            <a:r>
              <a:rPr lang="id-ID" sz="1600" dirty="0" smtClean="0"/>
              <a:t>Teori </a:t>
            </a:r>
            <a:r>
              <a:rPr lang="id-ID" sz="1600" dirty="0"/>
              <a:t>Bloom Sebelum direvisi </a:t>
            </a:r>
            <a:endParaRPr lang="id-ID" sz="1600" dirty="0"/>
          </a:p>
          <a:p>
            <a:r>
              <a:rPr lang="id-ID" sz="1600" dirty="0"/>
              <a:t>Dengan  kata  kerja  operasional     Mengabstraksi,  Mengatur,  Menganimasi, Mengumpulkan,  Mengkategorikan,  Mengkode,  Mengombinasikan,  Menyusun, Mengarang,  Membangun,  Menanggulangi,  Menghubungkan,  Menciptakan, Mengkreasikan,  Mengoreksi,  Merancang,  Merencanakan,  Mendikte, Meningkatkan,  Memperjelas,  Memfasilitasi,  Membentuk,  Merumuskan, Menggeneralisasi,  Menggabungkan,  Memadukan,  Membatas,  Mereparasi, Menampilkan, Menyiapkan Memproduksi, Merangkum, Merekonstruksi. </a:t>
            </a:r>
            <a:r>
              <a:rPr lang="id-ID" sz="1600" dirty="0"/>
              <a:t/>
            </a:r>
            <a:br>
              <a:rPr lang="id-ID" sz="1600" dirty="0"/>
            </a:br>
            <a:endParaRPr lang="id-ID" sz="1600" dirty="0"/>
          </a:p>
          <a:p>
            <a:r>
              <a:rPr lang="id-ID" sz="1600" dirty="0"/>
              <a:t>Teori Bloom Setelah direvisi </a:t>
            </a:r>
            <a:endParaRPr lang="id-ID" sz="1600" dirty="0"/>
          </a:p>
          <a:p>
            <a:r>
              <a:rPr lang="id-ID" sz="1600" dirty="0"/>
              <a:t>Mengevaluasi  adalah  membuat  suatu  pertimbangan  berdasarkan  kriteria  dan standar yang ada. Ada dua macam proses kognitif  yang tercakup dalam kategori ini adalah memeriksa  dan mengkritik.  Kata  operasionalnya antara lain Menyusun hipotesis,  Mengkritik,  Memprediksi,  Menilai,  Menguji,  Membenarkan, Menyalahkan. </a:t>
            </a:r>
            <a:endParaRPr lang="id-ID" sz="1600" dirty="0"/>
          </a:p>
          <a:p>
            <a:endParaRPr lang="id-ID" sz="1600" dirty="0"/>
          </a:p>
        </p:txBody>
      </p:sp>
    </p:spTree>
    <p:extLst>
      <p:ext uri="{BB962C8B-B14F-4D97-AF65-F5344CB8AC3E}">
        <p14:creationId xmlns:p14="http://schemas.microsoft.com/office/powerpoint/2010/main" val="3955713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747926"/>
            <a:ext cx="7380312" cy="520834"/>
          </a:xfrm>
        </p:spPr>
        <p:txBody>
          <a:bodyPr/>
          <a:lstStyle/>
          <a:p>
            <a:r>
              <a:rPr lang="id-ID" sz="2800" dirty="0"/>
              <a:t>6).  Evaluation /  Creating (C6)  </a:t>
            </a:r>
            <a:r>
              <a:rPr lang="id-ID" sz="2800" dirty="0" smtClean="0"/>
              <a:t/>
            </a:r>
            <a:br>
              <a:rPr lang="id-ID" sz="2800" dirty="0" smtClean="0"/>
            </a:br>
            <a:endParaRPr lang="id-ID" sz="2800" dirty="0"/>
          </a:p>
        </p:txBody>
      </p:sp>
      <p:sp>
        <p:nvSpPr>
          <p:cNvPr id="4" name="Content Placeholder 3"/>
          <p:cNvSpPr>
            <a:spLocks noGrp="1"/>
          </p:cNvSpPr>
          <p:nvPr>
            <p:ph idx="10"/>
          </p:nvPr>
        </p:nvSpPr>
        <p:spPr>
          <a:xfrm>
            <a:off x="2134072" y="1052736"/>
            <a:ext cx="6563072" cy="4651921"/>
          </a:xfrm>
        </p:spPr>
        <p:txBody>
          <a:bodyPr/>
          <a:lstStyle/>
          <a:p>
            <a:r>
              <a:rPr lang="id-ID" sz="1600" dirty="0" smtClean="0"/>
              <a:t>Teori </a:t>
            </a:r>
            <a:r>
              <a:rPr lang="id-ID" sz="1600" dirty="0"/>
              <a:t>Bloom Sebelum direvisi </a:t>
            </a:r>
            <a:endParaRPr lang="id-ID" sz="1600" dirty="0"/>
          </a:p>
          <a:p>
            <a:r>
              <a:rPr lang="id-ID" sz="1600" dirty="0"/>
              <a:t>Dengan  kata  kerja  operasional    Membandingkan,  Menyimpulkan,  Menilai, Mengarahkan,  Mengkritik,  Menimbang,  Memutuskan, Memisahkan, Memprediksi, Memperjelas,  Menugaskan,  Menafsirkan,  Mempertahankan,  Memerinci, Mengukur,  Merangkum,  Membuktikan,  Memvalidasi,  Mengetes,  Mendukung, Memilih, Memproyeksikan  </a:t>
            </a:r>
            <a:endParaRPr lang="id-ID" sz="1600" dirty="0"/>
          </a:p>
          <a:p>
            <a:endParaRPr lang="id-ID" sz="1600" dirty="0"/>
          </a:p>
          <a:p>
            <a:r>
              <a:rPr lang="id-ID" sz="1600" dirty="0"/>
              <a:t>Teori Bloom Setelah direvisi </a:t>
            </a:r>
            <a:endParaRPr lang="id-ID" sz="1600" dirty="0"/>
          </a:p>
          <a:p>
            <a:r>
              <a:rPr lang="id-ID" sz="1600" dirty="0"/>
              <a:t>Membuat  adalah  menggabungkan  beberapa  unsur  menjadi  suatu  bentuk kesatuan. Ada tiga macam proses kognitif yang tergolong dalam kategori ini yaitu Membuat, Merencanakan, dan Memproduksi. Kata kerja oprasionalnya antara lain Merancang,  Membangun,  Merencanakan,  Memproduksi,  Menemukan, Membaharui, Menyempurnakan, Memperkuat, Memperindah, Menggubah. </a:t>
            </a:r>
            <a:endParaRPr lang="id-ID" sz="1600" dirty="0"/>
          </a:p>
          <a:p>
            <a:endParaRPr lang="id-ID" sz="1600" dirty="0"/>
          </a:p>
        </p:txBody>
      </p:sp>
    </p:spTree>
    <p:extLst>
      <p:ext uri="{BB962C8B-B14F-4D97-AF65-F5344CB8AC3E}">
        <p14:creationId xmlns:p14="http://schemas.microsoft.com/office/powerpoint/2010/main" val="1380461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Ranah Afektif</a:t>
            </a:r>
            <a:endParaRPr lang="id-ID" dirty="0"/>
          </a:p>
        </p:txBody>
      </p:sp>
      <p:sp>
        <p:nvSpPr>
          <p:cNvPr id="4" name="Content Placeholder 3"/>
          <p:cNvSpPr>
            <a:spLocks noGrp="1"/>
          </p:cNvSpPr>
          <p:nvPr>
            <p:ph idx="10"/>
          </p:nvPr>
        </p:nvSpPr>
        <p:spPr>
          <a:xfrm>
            <a:off x="-108520" y="1556792"/>
            <a:ext cx="9145016" cy="4320480"/>
          </a:xfrm>
        </p:spPr>
        <p:txBody>
          <a:bodyPr/>
          <a:lstStyle/>
          <a:p>
            <a:pPr algn="just"/>
            <a:r>
              <a:rPr lang="id-ID" sz="2400" dirty="0"/>
              <a:t>Indikator pada ranah  afektif merupakan sikap yang diharapkan saat dan setelah siswa melakukan  serangkaian  kegiatan  pembelajaran.  Dalam  pembelajaran  IPA,  indikator afektif  </a:t>
            </a:r>
            <a:endParaRPr lang="id-ID" sz="2400" dirty="0" smtClean="0"/>
          </a:p>
          <a:p>
            <a:pPr algn="just"/>
            <a:r>
              <a:rPr lang="id-ID" sz="2400" dirty="0" smtClean="0"/>
              <a:t>berkaitan  </a:t>
            </a:r>
            <a:r>
              <a:rPr lang="id-ID" sz="2400" dirty="0"/>
              <a:t>dengan  salah  satu hakekat  IPA  yaitu  sikap  ilmiah. Oleh </a:t>
            </a:r>
            <a:r>
              <a:rPr lang="id-ID" sz="2400" dirty="0" smtClean="0"/>
              <a:t>karena  </a:t>
            </a:r>
            <a:r>
              <a:rPr lang="id-ID" sz="2400" dirty="0"/>
              <a:t>itu, </a:t>
            </a:r>
            <a:r>
              <a:rPr lang="id-ID" sz="2400" dirty="0" smtClean="0"/>
              <a:t>indikator  </a:t>
            </a:r>
            <a:r>
              <a:rPr lang="id-ID" sz="2400" dirty="0"/>
              <a:t>afektif  disusun  dengan  </a:t>
            </a:r>
            <a:endParaRPr lang="id-ID" sz="2400" dirty="0" smtClean="0"/>
          </a:p>
          <a:p>
            <a:pPr algn="just"/>
            <a:r>
              <a:rPr lang="id-ID" sz="2400" dirty="0" smtClean="0"/>
              <a:t>menggunakan  kata  </a:t>
            </a:r>
            <a:r>
              <a:rPr lang="id-ID" sz="2400" dirty="0"/>
              <a:t>kerja  operasional  dengan  objek sikap  </a:t>
            </a:r>
            <a:endParaRPr lang="id-ID" sz="2400" dirty="0" smtClean="0"/>
          </a:p>
          <a:p>
            <a:pPr algn="just"/>
            <a:r>
              <a:rPr lang="id-ID" sz="2400" dirty="0" smtClean="0"/>
              <a:t>ilmiah</a:t>
            </a:r>
            <a:r>
              <a:rPr lang="id-ID" sz="2400" dirty="0"/>
              <a:t>.  Beberapa  </a:t>
            </a:r>
            <a:r>
              <a:rPr lang="id-ID" sz="2400" dirty="0" smtClean="0"/>
              <a:t>contoh  </a:t>
            </a:r>
            <a:r>
              <a:rPr lang="id-ID" sz="2400" dirty="0"/>
              <a:t>sikap  ilmiah  adalah  :  berlaku  jujur,  peduli, tanggungjawab  dan  lain-lain.    </a:t>
            </a:r>
            <a:endParaRPr lang="id-ID" sz="2400" dirty="0"/>
          </a:p>
        </p:txBody>
      </p:sp>
    </p:spTree>
    <p:extLst>
      <p:ext uri="{BB962C8B-B14F-4D97-AF65-F5344CB8AC3E}">
        <p14:creationId xmlns:p14="http://schemas.microsoft.com/office/powerpoint/2010/main" val="1869916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475656" y="692696"/>
            <a:ext cx="7668344" cy="5011961"/>
          </a:xfrm>
        </p:spPr>
        <p:txBody>
          <a:bodyPr/>
          <a:lstStyle/>
          <a:p>
            <a:r>
              <a:rPr lang="id-ID" sz="1600" dirty="0"/>
              <a:t>Selain  itu,  indikator  Afektif  juga  perlu  memunculkan keterampilan social misalnya : bertanya, menyumbang ide atau berpendapat, menjadi pendengar  yang  baik,  berkomunikasi  dan  lain  sebagainya.  Beberapa  hal  yang berkaitan dengan ranah afektif antara lain : </a:t>
            </a:r>
          </a:p>
          <a:p>
            <a:pPr lvl="0"/>
            <a:r>
              <a:rPr lang="id-ID" sz="1600" dirty="0"/>
              <a:t>1)  </a:t>
            </a:r>
            <a:r>
              <a:rPr lang="id-ID" sz="1600" dirty="0" smtClean="0"/>
              <a:t>Menerima  </a:t>
            </a:r>
            <a:r>
              <a:rPr lang="id-ID" sz="1600" dirty="0"/>
              <a:t>(A1) :  Memilih,  Mempertanyakan,  Mengikuti,  Memberi,  Menganut, Mematuhi, Meminati</a:t>
            </a:r>
          </a:p>
          <a:p>
            <a:pPr lvl="0"/>
            <a:r>
              <a:rPr lang="id-ID" sz="1600" dirty="0"/>
              <a:t>2)  </a:t>
            </a:r>
            <a:r>
              <a:rPr lang="id-ID" sz="1600" dirty="0" smtClean="0"/>
              <a:t>Menanggapi </a:t>
            </a:r>
            <a:r>
              <a:rPr lang="id-ID" sz="1600" dirty="0"/>
              <a:t>(A2) : Menjawab,  Membantu,  Mengajukan,  Mengompromika, Menyenangi,  Menyambut,  Mendukung,  Menyetujui,  Menampilkan,  Melaporkan, Memilih, Mengatakan, Memilah, Menolak. </a:t>
            </a:r>
          </a:p>
          <a:p>
            <a:pPr lvl="0"/>
            <a:r>
              <a:rPr lang="id-ID" sz="1600" dirty="0"/>
              <a:t>3)  </a:t>
            </a:r>
            <a:r>
              <a:rPr lang="id-ID" sz="1600" dirty="0" smtClean="0"/>
              <a:t>Menilai  </a:t>
            </a:r>
            <a:r>
              <a:rPr lang="id-ID" sz="1600" dirty="0"/>
              <a:t>(A3) : Mengasumsikan, Meyakini, Melengkapi, Meyakinkan, Memperjelas, Memprakarsai, Mengimani,  Mengundang,  Menggabungkan,  Mengusulkan, Menekankan, Menyumbang.</a:t>
            </a:r>
          </a:p>
          <a:p>
            <a:pPr lvl="0"/>
            <a:r>
              <a:rPr lang="id-ID" sz="1600" dirty="0"/>
              <a:t>4)  </a:t>
            </a:r>
            <a:r>
              <a:rPr lang="id-ID" sz="1600" dirty="0" smtClean="0"/>
              <a:t>Mengelola </a:t>
            </a:r>
            <a:r>
              <a:rPr lang="id-ID" sz="1600" dirty="0"/>
              <a:t>(A4) : Menganut,  Mengubah,  Menata,  Mengklasifikasikan, Mengombinasikan,  Mempertahankan,  Membangun,  Membentuk  pendapat, Memadukan, Mengelola, Menegosiasi, Merembuk.</a:t>
            </a:r>
          </a:p>
          <a:p>
            <a:pPr lvl="0"/>
            <a:r>
              <a:rPr lang="id-ID" sz="1600" dirty="0"/>
              <a:t>5)  </a:t>
            </a:r>
            <a:r>
              <a:rPr lang="id-ID" sz="1600" dirty="0" smtClean="0"/>
              <a:t>Menghayati </a:t>
            </a:r>
            <a:r>
              <a:rPr lang="id-ID" sz="1600" dirty="0"/>
              <a:t>(A5) : Mengubah  perilaku,  Berakhlak  mulia,  Mempengaruhi, Mendengarkan,  Mengkualifikasi,  Melayani,  Menunjukkan,  Membuktikan, Memecahkan.</a:t>
            </a:r>
          </a:p>
          <a:p>
            <a:endParaRPr lang="id-ID" sz="1600" dirty="0"/>
          </a:p>
          <a:p>
            <a:endParaRPr lang="id-ID" sz="1600" dirty="0"/>
          </a:p>
        </p:txBody>
      </p:sp>
    </p:spTree>
    <p:extLst>
      <p:ext uri="{BB962C8B-B14F-4D97-AF65-F5344CB8AC3E}">
        <p14:creationId xmlns:p14="http://schemas.microsoft.com/office/powerpoint/2010/main" val="3967423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Ranah Psikomotorik</a:t>
            </a:r>
            <a:endParaRPr lang="id-ID" dirty="0"/>
          </a:p>
        </p:txBody>
      </p:sp>
      <p:sp>
        <p:nvSpPr>
          <p:cNvPr id="4" name="Content Placeholder 3"/>
          <p:cNvSpPr>
            <a:spLocks noGrp="1"/>
          </p:cNvSpPr>
          <p:nvPr>
            <p:ph idx="10"/>
          </p:nvPr>
        </p:nvSpPr>
        <p:spPr>
          <a:xfrm>
            <a:off x="-180528" y="1556792"/>
            <a:ext cx="9217024" cy="4320480"/>
          </a:xfrm>
        </p:spPr>
        <p:txBody>
          <a:bodyPr/>
          <a:lstStyle/>
          <a:p>
            <a:r>
              <a:rPr lang="id-ID" sz="2800" dirty="0"/>
              <a:t>Indikator psikomotorik  merupakan perilaku (behavior)  siswa yang  diharapkan  tampak setelah  siswa  </a:t>
            </a:r>
            <a:endParaRPr lang="id-ID" sz="2800" dirty="0" smtClean="0"/>
          </a:p>
          <a:p>
            <a:r>
              <a:rPr lang="id-ID" sz="2800" dirty="0" smtClean="0"/>
              <a:t>mengikuti  </a:t>
            </a:r>
            <a:r>
              <a:rPr lang="id-ID" sz="2800" dirty="0"/>
              <a:t>pembelajaran  untuk  mencapai  kompetensi  </a:t>
            </a:r>
            <a:endParaRPr lang="id-ID" sz="2800" dirty="0" smtClean="0"/>
          </a:p>
          <a:p>
            <a:r>
              <a:rPr lang="id-ID" sz="2800" dirty="0" smtClean="0"/>
              <a:t>yang  </a:t>
            </a:r>
            <a:r>
              <a:rPr lang="id-ID" sz="2800" dirty="0"/>
              <a:t>telah ditetapkan.  Selama  proses  pembelajaran  </a:t>
            </a:r>
            <a:endParaRPr lang="id-ID" sz="2800" dirty="0" smtClean="0"/>
          </a:p>
          <a:p>
            <a:r>
              <a:rPr lang="id-ID" sz="2800" dirty="0" smtClean="0"/>
              <a:t>IPA</a:t>
            </a:r>
            <a:r>
              <a:rPr lang="id-ID" sz="2800" dirty="0"/>
              <a:t>,  diperlukan  kegiatan  yang  berkaitan dengan  </a:t>
            </a:r>
            <a:endParaRPr lang="id-ID" sz="2800" dirty="0" smtClean="0"/>
          </a:p>
          <a:p>
            <a:r>
              <a:rPr lang="id-ID" sz="2800" dirty="0" smtClean="0"/>
              <a:t>percobaan</a:t>
            </a:r>
            <a:r>
              <a:rPr lang="id-ID" sz="2800" dirty="0"/>
              <a:t>,  penemuan  atau  pembuktian  konsep.  </a:t>
            </a:r>
            <a:endParaRPr lang="id-ID" sz="2800" dirty="0">
              <a:effectLst/>
            </a:endParaRPr>
          </a:p>
        </p:txBody>
      </p:sp>
    </p:spTree>
    <p:extLst>
      <p:ext uri="{BB962C8B-B14F-4D97-AF65-F5344CB8AC3E}">
        <p14:creationId xmlns:p14="http://schemas.microsoft.com/office/powerpoint/2010/main" val="1577733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475656" y="692696"/>
            <a:ext cx="7668344" cy="5011961"/>
          </a:xfrm>
        </p:spPr>
        <p:txBody>
          <a:bodyPr/>
          <a:lstStyle/>
          <a:p>
            <a:r>
              <a:rPr lang="id-ID" sz="1600" dirty="0"/>
              <a:t>Kegiatan  ini  melibatkan aktivitas  fisik, misalnya merangkai,  mengukur, membuat  dan  lain sebagainya.  hal-hal yang berkaitan dengan ranah Psikomotor, antara lain :</a:t>
            </a:r>
          </a:p>
          <a:p>
            <a:pPr lvl="0"/>
            <a:r>
              <a:rPr lang="id-ID" sz="1600" dirty="0"/>
              <a:t>1) </a:t>
            </a:r>
            <a:r>
              <a:rPr lang="id-ID" sz="1600" dirty="0" smtClean="0"/>
              <a:t>Menirukan  </a:t>
            </a:r>
            <a:r>
              <a:rPr lang="id-ID" sz="1600" dirty="0"/>
              <a:t>(P1)  : Mengaktifkan,  Menyesuaikan,  Menggabungkan,  Melamar, Mengatur,  Mengumpulkan,  Menimbang,  Memperkecil,  Membangun,  Mengubah, Membersihkan, Memposisikan, Mengonstruksi. </a:t>
            </a:r>
          </a:p>
          <a:p>
            <a:pPr lvl="0"/>
            <a:r>
              <a:rPr lang="id-ID" sz="1600" dirty="0"/>
              <a:t>2) </a:t>
            </a:r>
            <a:r>
              <a:rPr lang="id-ID" sz="1600" dirty="0" smtClean="0"/>
              <a:t>Memanipulasi  </a:t>
            </a:r>
            <a:r>
              <a:rPr lang="id-ID" sz="1600" dirty="0"/>
              <a:t>(P2)  : Mengoreksi,  Mendemonstrasikan,  Merancang,  Memilah, Melatih,  Memperbaiki,  Mengidentifikasikan,  Mengisi,  Menempatkan,  Membuat, Memanipulasi, Mereparasi, Mencampur.</a:t>
            </a:r>
          </a:p>
          <a:p>
            <a:pPr lvl="0"/>
            <a:r>
              <a:rPr lang="id-ID" sz="1600" dirty="0"/>
              <a:t>3)  </a:t>
            </a:r>
            <a:r>
              <a:rPr lang="id-ID" sz="1543" dirty="0" smtClean="0"/>
              <a:t>Pengalamiahan</a:t>
            </a:r>
            <a:r>
              <a:rPr lang="id-ID" sz="1600" dirty="0" smtClean="0"/>
              <a:t>  </a:t>
            </a:r>
            <a:r>
              <a:rPr lang="id-ID" sz="1600" dirty="0"/>
              <a:t>(P3)  : Mengalihkan,  Menggantikan,  Memutar,  Mengirim, Memindahkan, Mendorong, Menarik, Memproduksi, Mencampur, Mengoperasikan, Mengemas, Membungkus. </a:t>
            </a:r>
          </a:p>
          <a:p>
            <a:pPr lvl="0"/>
            <a:r>
              <a:rPr lang="id-ID" sz="1600" dirty="0"/>
              <a:t>4) </a:t>
            </a:r>
            <a:r>
              <a:rPr lang="id-ID" sz="1600"/>
              <a:t> </a:t>
            </a:r>
            <a:r>
              <a:rPr lang="id-ID" sz="1600" smtClean="0"/>
              <a:t> </a:t>
            </a:r>
            <a:r>
              <a:rPr lang="id-ID" sz="1600" dirty="0"/>
              <a:t>Artikulasi  (P4)  : Mengalihkan,  Mempertajam,  Membentuk,  Memadankan, Menggunakan,  Memulai,  Menyetir,  Menjeniskan,  Menempel,  Menseketsa, Melonggarkan, Menimbang. </a:t>
            </a:r>
          </a:p>
          <a:p>
            <a:endParaRPr lang="id-ID" sz="1600" dirty="0"/>
          </a:p>
        </p:txBody>
      </p:sp>
    </p:spTree>
    <p:extLst>
      <p:ext uri="{BB962C8B-B14F-4D97-AF65-F5344CB8AC3E}">
        <p14:creationId xmlns:p14="http://schemas.microsoft.com/office/powerpoint/2010/main" val="919021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a:t>Benjamin Samuel Bloom</a:t>
            </a:r>
            <a:endParaRPr lang="ko-KR" altLang="en-US" dirty="0"/>
          </a:p>
        </p:txBody>
      </p:sp>
      <p:pic>
        <p:nvPicPr>
          <p:cNvPr id="3" name="Content Placeholder 2"/>
          <p:cNvPicPr>
            <a:picLocks noGrp="1" noChangeAspect="1"/>
          </p:cNvPicPr>
          <p:nvPr>
            <p:ph idx="10"/>
          </p:nvPr>
        </p:nvPicPr>
        <p:blipFill>
          <a:blip r:embed="rId2" cstate="print">
            <a:extLst>
              <a:ext uri="{28A0092B-C50C-407E-A947-70E740481C1C}">
                <a14:useLocalDpi xmlns:a14="http://schemas.microsoft.com/office/drawing/2010/main" val="0"/>
              </a:ext>
            </a:extLst>
          </a:blip>
          <a:stretch>
            <a:fillRect/>
          </a:stretch>
        </p:blipFill>
        <p:spPr>
          <a:xfrm>
            <a:off x="179512" y="1628800"/>
            <a:ext cx="2523482" cy="3600450"/>
          </a:xfrm>
        </p:spPr>
      </p:pic>
      <p:sp>
        <p:nvSpPr>
          <p:cNvPr id="2" name="Content Placeholder 1"/>
          <p:cNvSpPr>
            <a:spLocks noGrp="1"/>
          </p:cNvSpPr>
          <p:nvPr>
            <p:ph idx="1"/>
          </p:nvPr>
        </p:nvSpPr>
        <p:spPr>
          <a:xfrm>
            <a:off x="3059832" y="1600200"/>
            <a:ext cx="5760640" cy="4493095"/>
          </a:xfrm>
        </p:spPr>
        <p:txBody>
          <a:bodyPr/>
          <a:lstStyle/>
          <a:p>
            <a:pPr algn="just"/>
            <a:r>
              <a:rPr lang="id-ID" sz="1600" dirty="0" smtClean="0">
                <a:solidFill>
                  <a:schemeClr val="tx1"/>
                </a:solidFill>
              </a:rPr>
              <a:t>Lahir </a:t>
            </a:r>
            <a:r>
              <a:rPr lang="id-ID" sz="1600" dirty="0">
                <a:solidFill>
                  <a:schemeClr val="tx1"/>
                </a:solidFill>
              </a:rPr>
              <a:t>di </a:t>
            </a:r>
            <a:r>
              <a:rPr lang="id-ID" sz="1600" dirty="0" smtClean="0">
                <a:solidFill>
                  <a:schemeClr val="tx1"/>
                </a:solidFill>
              </a:rPr>
              <a:t>Lansford, Pennsylvania, </a:t>
            </a:r>
            <a:r>
              <a:rPr lang="id-ID" sz="1600" dirty="0">
                <a:solidFill>
                  <a:schemeClr val="tx1"/>
                </a:solidFill>
              </a:rPr>
              <a:t>21 </a:t>
            </a:r>
            <a:r>
              <a:rPr lang="id-ID" sz="1600" dirty="0" smtClean="0">
                <a:solidFill>
                  <a:schemeClr val="tx1"/>
                </a:solidFill>
              </a:rPr>
              <a:t>Februari </a:t>
            </a:r>
            <a:r>
              <a:rPr lang="id-ID" sz="1600" dirty="0">
                <a:solidFill>
                  <a:schemeClr val="tx1"/>
                </a:solidFill>
              </a:rPr>
              <a:t>1913 </a:t>
            </a:r>
            <a:r>
              <a:rPr lang="id-ID" sz="1600" dirty="0" smtClean="0">
                <a:solidFill>
                  <a:schemeClr val="tx1"/>
                </a:solidFill>
              </a:rPr>
              <a:t>–</a:t>
            </a:r>
          </a:p>
          <a:p>
            <a:pPr algn="just"/>
            <a:r>
              <a:rPr lang="id-ID" sz="1600" dirty="0" smtClean="0">
                <a:solidFill>
                  <a:schemeClr val="tx1"/>
                </a:solidFill>
              </a:rPr>
              <a:t>meninggal </a:t>
            </a:r>
            <a:r>
              <a:rPr lang="id-ID" sz="1600" dirty="0">
                <a:solidFill>
                  <a:schemeClr val="tx1"/>
                </a:solidFill>
              </a:rPr>
              <a:t>13 September </a:t>
            </a:r>
            <a:r>
              <a:rPr lang="id-ID" sz="1600" dirty="0" smtClean="0">
                <a:solidFill>
                  <a:schemeClr val="tx1"/>
                </a:solidFill>
              </a:rPr>
              <a:t>1999, </a:t>
            </a:r>
            <a:r>
              <a:rPr lang="id-ID" sz="1600" dirty="0">
                <a:solidFill>
                  <a:schemeClr val="tx1"/>
                </a:solidFill>
              </a:rPr>
              <a:t>adalah seorang psikolog </a:t>
            </a:r>
            <a:endParaRPr lang="id-ID" sz="1600" dirty="0" smtClean="0">
              <a:solidFill>
                <a:schemeClr val="tx1"/>
              </a:solidFill>
            </a:endParaRPr>
          </a:p>
          <a:p>
            <a:pPr algn="just"/>
            <a:r>
              <a:rPr lang="id-ID" sz="1600" dirty="0" smtClean="0">
                <a:solidFill>
                  <a:schemeClr val="tx1"/>
                </a:solidFill>
              </a:rPr>
              <a:t>pendidikan dari Amerak Serikat, </a:t>
            </a:r>
            <a:r>
              <a:rPr lang="id-ID" sz="1600" dirty="0">
                <a:solidFill>
                  <a:schemeClr val="tx1"/>
                </a:solidFill>
              </a:rPr>
              <a:t>dengan kontribusi utamanya </a:t>
            </a:r>
            <a:endParaRPr lang="id-ID" sz="1600" dirty="0" smtClean="0">
              <a:solidFill>
                <a:schemeClr val="tx1"/>
              </a:solidFill>
            </a:endParaRPr>
          </a:p>
          <a:p>
            <a:pPr algn="just"/>
            <a:r>
              <a:rPr lang="id-ID" sz="1600" dirty="0" smtClean="0">
                <a:solidFill>
                  <a:schemeClr val="tx1"/>
                </a:solidFill>
              </a:rPr>
              <a:t>adalah </a:t>
            </a:r>
            <a:r>
              <a:rPr lang="id-ID" sz="1600" dirty="0">
                <a:solidFill>
                  <a:schemeClr val="tx1"/>
                </a:solidFill>
              </a:rPr>
              <a:t>dalam penyusunan taksonomi tujuan </a:t>
            </a:r>
            <a:r>
              <a:rPr lang="id-ID" sz="1600" dirty="0" smtClean="0">
                <a:solidFill>
                  <a:schemeClr val="tx1"/>
                </a:solidFill>
              </a:rPr>
              <a:t>pendidikan dan </a:t>
            </a:r>
          </a:p>
          <a:p>
            <a:pPr algn="just"/>
            <a:r>
              <a:rPr lang="id-ID" sz="1600" dirty="0" smtClean="0">
                <a:solidFill>
                  <a:schemeClr val="tx1"/>
                </a:solidFill>
              </a:rPr>
              <a:t>pembuatan </a:t>
            </a:r>
            <a:r>
              <a:rPr lang="id-ID" sz="1600" dirty="0">
                <a:solidFill>
                  <a:schemeClr val="tx1"/>
                </a:solidFill>
              </a:rPr>
              <a:t>teori belajar </a:t>
            </a:r>
            <a:r>
              <a:rPr lang="id-ID" sz="1600" dirty="0" smtClean="0">
                <a:solidFill>
                  <a:schemeClr val="tx1"/>
                </a:solidFill>
              </a:rPr>
              <a:t>tuntas.</a:t>
            </a:r>
            <a:endParaRPr lang="id-ID" sz="1600" dirty="0">
              <a:solidFill>
                <a:schemeClr val="tx1"/>
              </a:solidFill>
            </a:endParaRPr>
          </a:p>
          <a:p>
            <a:endParaRPr lang="id-ID" sz="1577" dirty="0">
              <a:solidFill>
                <a:schemeClr val="tx1"/>
              </a:solidFill>
            </a:endParaRPr>
          </a:p>
        </p:txBody>
      </p:sp>
    </p:spTree>
    <p:extLst>
      <p:ext uri="{BB962C8B-B14F-4D97-AF65-F5344CB8AC3E}">
        <p14:creationId xmlns:p14="http://schemas.microsoft.com/office/powerpoint/2010/main" val="891763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altLang="ko-KR" dirty="0" smtClean="0"/>
              <a:t>Taksonomi Bloom</a:t>
            </a:r>
            <a:endParaRPr lang="ko-KR" altLang="en-US" dirty="0"/>
          </a:p>
        </p:txBody>
      </p:sp>
      <p:sp>
        <p:nvSpPr>
          <p:cNvPr id="13" name="Content Placeholder 12"/>
          <p:cNvSpPr>
            <a:spLocks noGrp="1"/>
          </p:cNvSpPr>
          <p:nvPr>
            <p:ph idx="10"/>
          </p:nvPr>
        </p:nvSpPr>
        <p:spPr>
          <a:xfrm>
            <a:off x="1763688" y="1340768"/>
            <a:ext cx="7128792" cy="4651921"/>
          </a:xfrm>
        </p:spPr>
        <p:txBody>
          <a:bodyPr/>
          <a:lstStyle/>
          <a:p>
            <a:pPr algn="just"/>
            <a:r>
              <a:rPr lang="id-ID" sz="1200" dirty="0"/>
              <a:t>Taksonomi  berasal  dari  bahasa  Yunani  tassein  berarti  untuk  mengklasifikasi  dan nomos yang berarti  aturan.  </a:t>
            </a:r>
            <a:endParaRPr lang="id-ID" sz="1200" dirty="0" smtClean="0"/>
          </a:p>
          <a:p>
            <a:pPr algn="just"/>
            <a:r>
              <a:rPr lang="id-ID" sz="1200" dirty="0" smtClean="0"/>
              <a:t>Taksonomi  </a:t>
            </a:r>
            <a:r>
              <a:rPr lang="id-ID" sz="1200" dirty="0"/>
              <a:t>berarti  klasifikasi  berhirarki  dari sesuatu atau prinsip yang mendasari klasifikasi. Semua hal yang bergerak, benda diam, tempat, dan kejadian-kejadian  sampai  pada </a:t>
            </a:r>
            <a:endParaRPr lang="id-ID" sz="1200" dirty="0" smtClean="0"/>
          </a:p>
          <a:p>
            <a:pPr algn="just"/>
            <a:r>
              <a:rPr lang="id-ID" sz="1200" dirty="0" smtClean="0"/>
              <a:t>kemampuan  </a:t>
            </a:r>
            <a:r>
              <a:rPr lang="id-ID" sz="1200" dirty="0"/>
              <a:t>berpikir  dapat  </a:t>
            </a:r>
            <a:r>
              <a:rPr lang="id-ID" sz="1200" dirty="0" smtClean="0"/>
              <a:t>diklasifikasikan  </a:t>
            </a:r>
            <a:r>
              <a:rPr lang="id-ID" sz="1200" dirty="0"/>
              <a:t>menurut beberapa  skema  taksonomi. </a:t>
            </a:r>
            <a:endParaRPr lang="id-ID" sz="1200" dirty="0" smtClean="0"/>
          </a:p>
          <a:p>
            <a:pPr algn="just"/>
            <a:r>
              <a:rPr lang="id-ID" sz="1200" dirty="0" smtClean="0"/>
              <a:t>Taksonomi  tujuan </a:t>
            </a:r>
            <a:r>
              <a:rPr lang="id-ID" sz="1200" dirty="0"/>
              <a:t>pembelajaran adalah  pengelompokan tujuan  pembelajaran  dalam  </a:t>
            </a:r>
            <a:endParaRPr lang="id-ID" sz="1200" dirty="0" smtClean="0"/>
          </a:p>
          <a:p>
            <a:pPr algn="just"/>
            <a:r>
              <a:rPr lang="id-ID" sz="1200" dirty="0" smtClean="0"/>
              <a:t>kawasan  </a:t>
            </a:r>
            <a:r>
              <a:rPr lang="id-ID" sz="1200" dirty="0"/>
              <a:t>kognitif,  afektif  dan  psikomotorik.  Tujuan pembelajaran  merupakan  salah  satu  aspek  yang  perlu  dipertimbangkan  dalam melaksanakan  </a:t>
            </a:r>
            <a:endParaRPr lang="id-ID" sz="1200" dirty="0" smtClean="0"/>
          </a:p>
          <a:p>
            <a:pPr algn="just"/>
            <a:r>
              <a:rPr lang="id-ID" sz="1200" dirty="0" smtClean="0"/>
              <a:t>pembelajaran</a:t>
            </a:r>
            <a:r>
              <a:rPr lang="id-ID" sz="1200" dirty="0"/>
              <a:t>,  karena  segala  kegiatan  pembelajaran  bermuara  pada  tercapainya tujuan </a:t>
            </a:r>
            <a:endParaRPr lang="id-ID" sz="1200" dirty="0" smtClean="0"/>
          </a:p>
          <a:p>
            <a:pPr algn="just"/>
            <a:r>
              <a:rPr lang="id-ID" sz="1200" dirty="0" smtClean="0"/>
              <a:t>tersebut</a:t>
            </a:r>
            <a:r>
              <a:rPr lang="id-ID" sz="1200" dirty="0"/>
              <a:t>. Agar  proses pembelajaran dapat terkonsepsikan dengan </a:t>
            </a:r>
            <a:endParaRPr lang="id-ID" sz="1200" dirty="0" smtClean="0"/>
          </a:p>
          <a:p>
            <a:pPr algn="just"/>
            <a:r>
              <a:rPr lang="id-ID" sz="1200" dirty="0" smtClean="0"/>
              <a:t>baik</a:t>
            </a:r>
            <a:r>
              <a:rPr lang="id-ID" sz="1200" dirty="0"/>
              <a:t>,  maka  seorang  guru  dituntut  untuk  mampu  menyusun  dan  </a:t>
            </a:r>
            <a:endParaRPr lang="id-ID" sz="1200" dirty="0" smtClean="0"/>
          </a:p>
          <a:p>
            <a:pPr algn="just"/>
            <a:r>
              <a:rPr lang="id-ID" sz="1200" dirty="0" smtClean="0"/>
              <a:t>merumuskan  </a:t>
            </a:r>
            <a:r>
              <a:rPr lang="id-ID" sz="1200" dirty="0"/>
              <a:t>tujuan pembelajaran secara jelas dan tegas. Kendati demikian</a:t>
            </a:r>
            <a:r>
              <a:rPr lang="id-ID" sz="1200" dirty="0" smtClean="0"/>
              <a:t>,</a:t>
            </a:r>
          </a:p>
          <a:p>
            <a:pPr algn="just"/>
            <a:r>
              <a:rPr lang="id-ID" sz="1200" dirty="0" smtClean="0"/>
              <a:t>dalam </a:t>
            </a:r>
            <a:r>
              <a:rPr lang="id-ID" sz="1200" dirty="0"/>
              <a:t>kenyataan di lapangan saat ini, tampaknya  kita masih dapat menemukan </a:t>
            </a:r>
            <a:endParaRPr lang="id-ID" sz="1200" dirty="0" smtClean="0"/>
          </a:p>
          <a:p>
            <a:pPr algn="just"/>
            <a:r>
              <a:rPr lang="id-ID" sz="1200" dirty="0" smtClean="0"/>
              <a:t>permasalahan </a:t>
            </a:r>
            <a:r>
              <a:rPr lang="id-ID" sz="1200" dirty="0"/>
              <a:t>yang  dihadapi  guru (calon guru) dalam merumuskan tujuan pembelajaran </a:t>
            </a:r>
            <a:endParaRPr lang="id-ID" sz="1200" dirty="0" smtClean="0"/>
          </a:p>
          <a:p>
            <a:pPr algn="just"/>
            <a:r>
              <a:rPr lang="id-ID" sz="1200" dirty="0" smtClean="0"/>
              <a:t>yang </a:t>
            </a:r>
            <a:r>
              <a:rPr lang="id-ID" sz="1200" dirty="0"/>
              <a:t>hendak dilakukannya, yang berujung  pada  inefektivitas  dan  inefesiensi  pembelajaran.  Taksonomi  adalah  suatu klasifikasi  atau  pengelompokan  benda  menurut  ciri-ciri  tertentu.  Dalam  bidang pendidikan, taksonomi digunakan untuk mengklasifikasikan tujuan </a:t>
            </a:r>
            <a:endParaRPr lang="id-ID" sz="1200" dirty="0" smtClean="0"/>
          </a:p>
          <a:p>
            <a:pPr algn="just"/>
            <a:r>
              <a:rPr lang="id-ID" sz="1200" dirty="0" smtClean="0"/>
              <a:t>instruksional</a:t>
            </a:r>
            <a:r>
              <a:rPr lang="id-ID" sz="1200" dirty="0"/>
              <a:t>.</a:t>
            </a:r>
            <a:endParaRPr lang="ko-KR" altLang="en-US" sz="1200" dirty="0">
              <a:latin typeface="Arial" pitchFamily="34" charset="0"/>
              <a:cs typeface="Arial" pitchFamily="34" charset="0"/>
            </a:endParaRPr>
          </a:p>
        </p:txBody>
      </p:sp>
    </p:spTree>
    <p:extLst>
      <p:ext uri="{BB962C8B-B14F-4D97-AF65-F5344CB8AC3E}">
        <p14:creationId xmlns:p14="http://schemas.microsoft.com/office/powerpoint/2010/main" val="3659674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691680" y="1556792"/>
            <a:ext cx="7149480" cy="4435897"/>
          </a:xfrm>
        </p:spPr>
        <p:txBody>
          <a:bodyPr/>
          <a:lstStyle/>
          <a:p>
            <a:r>
              <a:rPr lang="id-ID" sz="1800" dirty="0"/>
              <a:t>Taksonomi  Bloom  memiliki  hirarki  yang  paling  banyak  (6  hirarki),  baik  yang  belum direvisi  maupun  yang  sudah  direvisi. </a:t>
            </a:r>
            <a:r>
              <a:rPr lang="id-ID" sz="1800" dirty="0" smtClean="0"/>
              <a:t>Taksonomi  </a:t>
            </a:r>
            <a:r>
              <a:rPr lang="id-ID" sz="1800" dirty="0"/>
              <a:t>Bloom  pertama  kali  disusun  oleh  Benjamin  S.  Bloom  pada  tahun  1956. Dalam  hal  ini,  tujuan  </a:t>
            </a:r>
            <a:endParaRPr lang="id-ID" sz="1800" dirty="0" smtClean="0"/>
          </a:p>
          <a:p>
            <a:r>
              <a:rPr lang="id-ID" sz="1800" dirty="0" smtClean="0"/>
              <a:t>pendidikan  </a:t>
            </a:r>
            <a:r>
              <a:rPr lang="id-ID" sz="1800" dirty="0"/>
              <a:t>dibagi  menjadi  beberapa  domain  (ranah,  </a:t>
            </a:r>
            <a:endParaRPr lang="id-ID" sz="1800" dirty="0" smtClean="0"/>
          </a:p>
          <a:p>
            <a:r>
              <a:rPr lang="id-ID" sz="1800" dirty="0" smtClean="0"/>
              <a:t>kawasan</a:t>
            </a:r>
            <a:r>
              <a:rPr lang="id-ID" sz="1800" dirty="0"/>
              <a:t>) dan  setiap  domain  tersebut  dibagi  kembali  ke </a:t>
            </a:r>
            <a:endParaRPr lang="id-ID" sz="1800" dirty="0" smtClean="0"/>
          </a:p>
          <a:p>
            <a:r>
              <a:rPr lang="id-ID" sz="1800" dirty="0" smtClean="0"/>
              <a:t>dalam  </a:t>
            </a:r>
            <a:r>
              <a:rPr lang="id-ID" sz="1800" dirty="0"/>
              <a:t>pembagian  yang  lebih  rinci berdasarkan hirarkinya. </a:t>
            </a:r>
            <a:endParaRPr lang="id-ID" sz="1800" dirty="0" smtClean="0"/>
          </a:p>
          <a:p>
            <a:r>
              <a:rPr lang="id-ID" sz="1800" dirty="0" smtClean="0"/>
              <a:t>Tujuan </a:t>
            </a:r>
            <a:r>
              <a:rPr lang="id-ID" sz="1800" dirty="0"/>
              <a:t>pendidikan dibagi ke dalam tiga domain, yaitu:  </a:t>
            </a:r>
          </a:p>
          <a:p>
            <a:endParaRPr lang="id-ID" sz="1800" dirty="0"/>
          </a:p>
        </p:txBody>
      </p:sp>
    </p:spTree>
    <p:extLst>
      <p:ext uri="{BB962C8B-B14F-4D97-AF65-F5344CB8AC3E}">
        <p14:creationId xmlns:p14="http://schemas.microsoft.com/office/powerpoint/2010/main" val="171025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Ranah Kognitif</a:t>
            </a:r>
            <a:endParaRPr lang="id-ID" dirty="0"/>
          </a:p>
        </p:txBody>
      </p:sp>
      <p:sp>
        <p:nvSpPr>
          <p:cNvPr id="4" name="Content Placeholder 3"/>
          <p:cNvSpPr>
            <a:spLocks noGrp="1"/>
          </p:cNvSpPr>
          <p:nvPr>
            <p:ph idx="10"/>
          </p:nvPr>
        </p:nvSpPr>
        <p:spPr>
          <a:xfrm>
            <a:off x="467544" y="1556792"/>
            <a:ext cx="8229600" cy="4320480"/>
          </a:xfrm>
        </p:spPr>
        <p:txBody>
          <a:bodyPr/>
          <a:lstStyle/>
          <a:p>
            <a:r>
              <a:rPr lang="id-ID" sz="1600" dirty="0"/>
              <a:t>Ranah  Kognitif  berisi  tentang  perilaku-perilaku  yang  menekankan  aspek  intelektual,  seperti  pengetahuan,  pengertian,  dan  keterampilan  berpikir.  Indikator  kognitif proses merupakan  perilaku  (behavior)  siswa  yang  diharapkan  muncul  setelah melakukan serangkaian kegiatan untuk mencapai kompetensi yang diharapkan. Selain ranah  afektif  dan  psikomotorik,  hasil  belajar  yang  perlu  diperhatikan  adalah  dalam ranah kognitif.  Seseorang dapat dikatakan telah belajar sesuatu dalam dirinya apabila telah  terjadi  perubahan,  akan  tetapi  tidak  semua  perubahan  terjadi.  Hasil  belajar merupakan  pencapaian  tujuan  belajar  dan  hasil  belajar  sebagai  produk  dari  proses belajar.  Perilaku  ini  sejalan  dengan  keterampilan  proses  sains,  tetapi  yang karakteristiknya  untuk  mengembangkan  kemampuan  berfikir  siswa. Indikator  kognitif produk berkaitan  dengan  perilaku  siswa  yang  diharapkan  tumbuh  untuk  mencapai kompetensi  yang  telah  ditetapkan.  Indikator  kognitif  produk  disusun  dengan menggunakan kata kerja operasional aspek kognitif. </a:t>
            </a:r>
            <a:endParaRPr lang="id-ID" sz="1600" dirty="0"/>
          </a:p>
        </p:txBody>
      </p:sp>
    </p:spTree>
    <p:extLst>
      <p:ext uri="{BB962C8B-B14F-4D97-AF65-F5344CB8AC3E}">
        <p14:creationId xmlns:p14="http://schemas.microsoft.com/office/powerpoint/2010/main" val="767818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87278"/>
            <a:ext cx="7524328" cy="1069514"/>
          </a:xfrm>
        </p:spPr>
        <p:txBody>
          <a:bodyPr/>
          <a:lstStyle/>
          <a:p>
            <a:r>
              <a:rPr lang="id-ID" sz="1602" dirty="0"/>
              <a:t>Dalam  Taksonomi Bloom  yang direvisi  oleh David  R. Krathwohl  di  jurnal Theory into Practice,  aspek  kognitif  dibedakan  atas  enam  jenjang  yang  diurutkan  seperti  pada gambar berikut ini. </a:t>
            </a:r>
            <a:endParaRPr lang="id-ID" sz="1602" dirty="0"/>
          </a:p>
        </p:txBody>
      </p:sp>
      <p:pic>
        <p:nvPicPr>
          <p:cNvPr id="5" name="Content Placeholder 4"/>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2133600" y="1927928"/>
            <a:ext cx="6564313" cy="3981632"/>
          </a:xfrm>
        </p:spPr>
      </p:pic>
    </p:spTree>
    <p:extLst>
      <p:ext uri="{BB962C8B-B14F-4D97-AF65-F5344CB8AC3E}">
        <p14:creationId xmlns:p14="http://schemas.microsoft.com/office/powerpoint/2010/main" val="540048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1763688" y="1340768"/>
            <a:ext cx="6933456" cy="4651921"/>
          </a:xfrm>
        </p:spPr>
        <p:txBody>
          <a:bodyPr/>
          <a:lstStyle/>
          <a:p>
            <a:r>
              <a:rPr lang="id-ID" sz="1600" dirty="0"/>
              <a:t>Mengingat  merupakan  proses  kognitif  paling  rendah  tingkatannya.  Untuk dapat menjadi bagian belajar bermakna, maka tugas  mengingat  hendaknya  selalu  dikaitkan  dengan  aspek  pengetahuan  yang lebih  luas  dan  bukan  sebagai  suatu  yang  lepas  dan  terisolasi.  Kategori  ini mencakup  dua  macam  proses  kognitif  yaitu  mengenali  (recognizing)  dan mengingat.  Beberapa  kata  kerja  operasional  yang  berkaitan  dengan  mengingat antara  lain  Mengetahui,  Mengutip,  Menjelaskan,  Menggambar,  Menyebutkan, Membilang,  Mengidentifikasi,  Memasangkan,  Menandai,  Menamai,  Mengutip, Menyebutkan,  Menjelaskan,  Menggambar,  Membilang,  Mengidentifikasi, Mendaftar,  Menunjukkan,  Memberi  label,  Memberi  indeks,  Memasangkan, Menamai,  Menandai,  Membaca,  Menyadari,  Menghafal,  Meniru,  Mencatat, Mengulang,  Mereproduksi,  Meninjau,  Memilih,  Menyatakan,  Mempelajari, Mentabulasi, Memberi kode, Menelusuri, Menulis. </a:t>
            </a:r>
            <a:endParaRPr lang="id-ID" sz="1600" dirty="0"/>
          </a:p>
          <a:p>
            <a:endParaRPr lang="id-ID" sz="1600" dirty="0"/>
          </a:p>
        </p:txBody>
      </p:sp>
      <p:sp>
        <p:nvSpPr>
          <p:cNvPr id="4" name="Title 3"/>
          <p:cNvSpPr>
            <a:spLocks noGrp="1"/>
          </p:cNvSpPr>
          <p:nvPr>
            <p:ph type="title"/>
          </p:nvPr>
        </p:nvSpPr>
        <p:spPr>
          <a:xfrm>
            <a:off x="1835696" y="0"/>
            <a:ext cx="7308304" cy="1069514"/>
          </a:xfrm>
        </p:spPr>
        <p:txBody>
          <a:bodyPr/>
          <a:lstStyle/>
          <a:p>
            <a:r>
              <a:rPr lang="id-ID" sz="2400" dirty="0"/>
              <a:t>1).  Knowledge / Remember (</a:t>
            </a:r>
            <a:r>
              <a:rPr lang="id-ID" sz="2400" dirty="0" smtClean="0"/>
              <a:t>C1)</a:t>
            </a:r>
            <a:endParaRPr lang="id-ID" sz="2400" dirty="0"/>
          </a:p>
        </p:txBody>
      </p:sp>
    </p:spTree>
    <p:extLst>
      <p:ext uri="{BB962C8B-B14F-4D97-AF65-F5344CB8AC3E}">
        <p14:creationId xmlns:p14="http://schemas.microsoft.com/office/powerpoint/2010/main" val="3487874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548680"/>
            <a:ext cx="7380312" cy="520834"/>
          </a:xfrm>
        </p:spPr>
        <p:txBody>
          <a:bodyPr/>
          <a:lstStyle/>
          <a:p>
            <a:r>
              <a:rPr lang="id-ID" sz="2800" dirty="0"/>
              <a:t>2). Comprehension / Understanding (C2)  </a:t>
            </a:r>
            <a:br>
              <a:rPr lang="id-ID" sz="2800" dirty="0"/>
            </a:br>
            <a:endParaRPr lang="id-ID" sz="2800" dirty="0"/>
          </a:p>
        </p:txBody>
      </p:sp>
      <p:sp>
        <p:nvSpPr>
          <p:cNvPr id="4" name="Content Placeholder 3"/>
          <p:cNvSpPr>
            <a:spLocks noGrp="1"/>
          </p:cNvSpPr>
          <p:nvPr>
            <p:ph idx="10"/>
          </p:nvPr>
        </p:nvSpPr>
        <p:spPr>
          <a:xfrm>
            <a:off x="2134072" y="1340768"/>
            <a:ext cx="6563072" cy="4651921"/>
          </a:xfrm>
        </p:spPr>
        <p:txBody>
          <a:bodyPr/>
          <a:lstStyle/>
          <a:p>
            <a:r>
              <a:rPr lang="id-ID" sz="1600" dirty="0" smtClean="0"/>
              <a:t>Pertanyaan </a:t>
            </a:r>
            <a:r>
              <a:rPr lang="id-ID" sz="1600" dirty="0"/>
              <a:t>pemahaman menuntut siswa agar dapat menunjukkan bahwa mereka telah  mempunyai  pengertian  yang  memadai  untuk  mengorganisasikan  dan menyusun  materi-materi  yang  telah  diketahui.  Siswa  harus  memilih  fakta-fakta yang cocok untuk menjawab pertanyaan. Jawaban siswa tidak sekedar mengingat kembali  informasi,  namun  harus  menunjukkan  pengertian  terhadap  materi  yang diketahuinya.  Kata  kerja  operasional  yang  berkaitan  dengan  memahami  antara lain  Menafsirkan,  Meringkas,  Mengklasifikasikan,  Membandingkan,  Menjelaskan, Membeberkan,  Memperkirakan,  Menjelaskan,  Mengkategorikan,  Mencirikan, Merinci,  Mengasosiasikan,  Membandingkan,  Menghitung,  Mengkontraskan, Mengubah,  Mempertahankan,  Menguraikan,  Menjalin,  Membedakan, Mendiskusikan,  Menggali,  Mencontohkan,  Menerangkan,  Mengemukakan, Mempolakan,  Memperluas,  Menyimpulkan,  Meramalkan,  Merangkum, Menjabarkan. </a:t>
            </a:r>
            <a:endParaRPr lang="id-ID" sz="1600" dirty="0"/>
          </a:p>
          <a:p>
            <a:endParaRPr lang="id-ID" sz="1600" dirty="0"/>
          </a:p>
        </p:txBody>
      </p:sp>
    </p:spTree>
    <p:extLst>
      <p:ext uri="{BB962C8B-B14F-4D97-AF65-F5344CB8AC3E}">
        <p14:creationId xmlns:p14="http://schemas.microsoft.com/office/powerpoint/2010/main" val="2076431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548680"/>
            <a:ext cx="7380312" cy="520834"/>
          </a:xfrm>
        </p:spPr>
        <p:txBody>
          <a:bodyPr/>
          <a:lstStyle/>
          <a:p>
            <a:r>
              <a:rPr lang="id-ID" sz="2800" dirty="0"/>
              <a:t>3). Application / Applying (C3)  </a:t>
            </a:r>
            <a:br>
              <a:rPr lang="id-ID" sz="2800" dirty="0"/>
            </a:br>
            <a:endParaRPr lang="id-ID" sz="2800" dirty="0"/>
          </a:p>
        </p:txBody>
      </p:sp>
      <p:sp>
        <p:nvSpPr>
          <p:cNvPr id="4" name="Content Placeholder 3"/>
          <p:cNvSpPr>
            <a:spLocks noGrp="1"/>
          </p:cNvSpPr>
          <p:nvPr>
            <p:ph idx="10"/>
          </p:nvPr>
        </p:nvSpPr>
        <p:spPr>
          <a:xfrm>
            <a:off x="2134072" y="1340768"/>
            <a:ext cx="6563072" cy="4651921"/>
          </a:xfrm>
        </p:spPr>
        <p:txBody>
          <a:bodyPr/>
          <a:lstStyle/>
          <a:p>
            <a:r>
              <a:rPr lang="id-ID" sz="1600" dirty="0" smtClean="0"/>
              <a:t>Pertanyaan  </a:t>
            </a:r>
            <a:r>
              <a:rPr lang="id-ID" sz="1600" dirty="0"/>
              <a:t>penerapan  mencakup  penggunaan  suatu  prosedur  untuk menyelesaikan  masalah  atau  mengerjakan  tugas.  Oleh  karena  itu, mengaplikasikan  berkaitan  erat  dengan  pengetahuan  prosedural.  Namun  tidak berarti  bahwa  kategori  ini  hanya  sesuai  untuk  pengetahuan  prosedural  saja. Kategori  ini  mencakup  dua  macam  proses  kognitif  yaitu  menjalankan  dan mengimplementasikan.  Kata  kerja  oprasionalnya  antara  lain  Melaksanakan, Menggunakan,  Menjalankan,  Melakukan,  Mempraktekan,  Memilih,  Menyusun, Memulai,  Menyelesaikan,  Mendeteks,  Menugaskan,  Mengurutkan,  Menerapkan, Menyesuaikan,  Mengkalkulasi,  Memodifikasi,  Mengklasifikasi,  Menghitung, Membangun  ,  Membiasakan,  Mencegah,  Menentukan,  Menggambarkan, Menggunakan,  Menilai,  Melatih,  Menggali,  Mengemukakan,  Mengadaptasi, Menyelidiki,  Mengoperasikan,  Mempersoalkan,  Mengkonsepkan,  Melaksanakan, Meramalkan,  Memproduksi,  Memproses,  Mengaitkan, Menyusun, Mensimulasikan, Memecahkan, Melakukan, Mentabulasi, Meramalkan. </a:t>
            </a:r>
            <a:endParaRPr lang="id-ID" sz="1600" dirty="0"/>
          </a:p>
          <a:p>
            <a:endParaRPr lang="id-ID" sz="1600" dirty="0"/>
          </a:p>
        </p:txBody>
      </p:sp>
    </p:spTree>
    <p:extLst>
      <p:ext uri="{BB962C8B-B14F-4D97-AF65-F5344CB8AC3E}">
        <p14:creationId xmlns:p14="http://schemas.microsoft.com/office/powerpoint/2010/main" val="812580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1364</Words>
  <Application>Microsoft Office PowerPoint</Application>
  <PresentationFormat>On-screen Show (4:3)</PresentationFormat>
  <Paragraphs>73</Paragraphs>
  <Slides>16</Slides>
  <Notes>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Custom Design</vt:lpstr>
      <vt:lpstr>PowerPoint Presentation</vt:lpstr>
      <vt:lpstr>Benjamin Samuel Bloom</vt:lpstr>
      <vt:lpstr>Taksonomi Bloom</vt:lpstr>
      <vt:lpstr>PowerPoint Presentation</vt:lpstr>
      <vt:lpstr>Ranah Kognitif</vt:lpstr>
      <vt:lpstr>Dalam  Taksonomi Bloom  yang direvisi  oleh David  R. Krathwohl  di  jurnal Theory into Practice,  aspek  kognitif  dibedakan  atas  enam  jenjang  yang  diurutkan  seperti  pada gambar berikut ini. </vt:lpstr>
      <vt:lpstr>1).  Knowledge / Remember (C1)</vt:lpstr>
      <vt:lpstr>2). Comprehension / Understanding (C2)   </vt:lpstr>
      <vt:lpstr>3). Application / Applying (C3)   </vt:lpstr>
      <vt:lpstr>4).  Analysis / Analysing (C4)  </vt:lpstr>
      <vt:lpstr>5). Sintesis  / Evaluation (C5)   </vt:lpstr>
      <vt:lpstr>6).  Evaluation /  Creating (C6)   </vt:lpstr>
      <vt:lpstr>Ranah Afektif</vt:lpstr>
      <vt:lpstr>PowerPoint Presentation</vt:lpstr>
      <vt:lpstr>Ranah Psikomotorik</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X-200 MA</cp:lastModifiedBy>
  <cp:revision>49</cp:revision>
  <dcterms:created xsi:type="dcterms:W3CDTF">2014-04-01T16:35:38Z</dcterms:created>
  <dcterms:modified xsi:type="dcterms:W3CDTF">2018-02-26T08:41:33Z</dcterms:modified>
</cp:coreProperties>
</file>