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01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693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471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17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3102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5822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142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5355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1367" y="1598613"/>
            <a:ext cx="9848851" cy="44973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528B4-08CE-497A-9BFD-0D09F693E0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6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289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761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623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899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955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021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525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91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C457-58E9-47E1-9F3F-E1B1EF61BAF2}" type="datetimeFigureOut">
              <a:rPr lang="id-ID" smtClean="0"/>
              <a:t>30/01/2018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922210-4FB8-4728-8AB8-5C38AF9BAC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670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CLOZURE</a:t>
            </a:r>
          </a:p>
        </p:txBody>
      </p:sp>
      <p:graphicFrame>
        <p:nvGraphicFramePr>
          <p:cNvPr id="26764" name="Group 140"/>
          <p:cNvGraphicFramePr>
            <a:graphicFrameLocks noGrp="1"/>
          </p:cNvGraphicFramePr>
          <p:nvPr>
            <p:ph type="tbl" idx="1"/>
          </p:nvPr>
        </p:nvGraphicFramePr>
        <p:xfrm>
          <a:off x="1787525" y="1598614"/>
          <a:ext cx="7386638" cy="4497387"/>
        </p:xfrm>
        <a:graphic>
          <a:graphicData uri="http://schemas.openxmlformats.org/drawingml/2006/table">
            <a:tbl>
              <a:tblPr/>
              <a:tblGrid>
                <a:gridCol w="2179638"/>
                <a:gridCol w="2624137"/>
                <a:gridCol w="2582863"/>
              </a:tblGrid>
              <a:tr h="1403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KARAKTERISTIK</a:t>
                      </a:r>
                      <a:endParaRPr kumimoji="0" lang="id-ID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ALAT UKUR</a:t>
                      </a:r>
                      <a:endParaRPr kumimoji="0" lang="id-ID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ALAT AJAR</a:t>
                      </a:r>
                      <a:endParaRPr kumimoji="0" lang="id-ID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4037"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Panjang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Wacana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 Delisi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Evaluasi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d. Tindak Lanjut</a:t>
                      </a:r>
                      <a:endParaRPr kumimoji="0" lang="id-ID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antara 250-350 kata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setiap kata ke-n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(= 50 buah)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exact words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-</a:t>
                      </a:r>
                      <a:endParaRPr kumimoji="0" lang="id-ID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Maksimal 150 kata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Bergantung kebutuhan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Metode </a:t>
                      </a:r>
                      <a:r>
                        <a:rPr kumimoji="0" lang="id-ID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contextual words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Diskusi</a:t>
                      </a:r>
                      <a:endParaRPr kumimoji="0" lang="id-ID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31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76200"/>
            <a:ext cx="4495800" cy="1295400"/>
          </a:xfrm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600"/>
              <a:t>KEMAMPUAN </a:t>
            </a:r>
            <a:br>
              <a:rPr lang="en-US" sz="3600"/>
            </a:br>
            <a:r>
              <a:rPr lang="en-US" sz="3600"/>
              <a:t>MEMBACA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62200" y="1843088"/>
            <a:ext cx="1371600" cy="812800"/>
            <a:chOff x="528" y="1161"/>
            <a:chExt cx="864" cy="512"/>
          </a:xfrm>
        </p:grpSpPr>
        <p:sp>
          <p:nvSpPr>
            <p:cNvPr id="12322" name="Text Box 4"/>
            <p:cNvSpPr txBox="1">
              <a:spLocks noChangeArrowheads="1"/>
            </p:cNvSpPr>
            <p:nvPr/>
          </p:nvSpPr>
          <p:spPr bwMode="auto">
            <a:xfrm>
              <a:off x="528" y="1161"/>
              <a:ext cx="864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PEMULA</a:t>
              </a:r>
            </a:p>
          </p:txBody>
        </p:sp>
        <p:sp>
          <p:nvSpPr>
            <p:cNvPr id="12323" name="Text Box 5"/>
            <p:cNvSpPr txBox="1">
              <a:spLocks noChangeArrowheads="1"/>
            </p:cNvSpPr>
            <p:nvPr/>
          </p:nvSpPr>
          <p:spPr bwMode="auto">
            <a:xfrm>
              <a:off x="528" y="1440"/>
              <a:ext cx="864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1  &amp;  2  SD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400800" y="1843089"/>
            <a:ext cx="4038600" cy="1246187"/>
            <a:chOff x="3072" y="1161"/>
            <a:chExt cx="2544" cy="785"/>
          </a:xfrm>
        </p:grpSpPr>
        <p:sp>
          <p:nvSpPr>
            <p:cNvPr id="12315" name="Text Box 7"/>
            <p:cNvSpPr txBox="1">
              <a:spLocks noChangeArrowheads="1"/>
            </p:cNvSpPr>
            <p:nvPr/>
          </p:nvSpPr>
          <p:spPr bwMode="auto">
            <a:xfrm>
              <a:off x="3072" y="1161"/>
              <a:ext cx="2544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LANJUT</a:t>
              </a:r>
            </a:p>
          </p:txBody>
        </p:sp>
        <p:sp>
          <p:nvSpPr>
            <p:cNvPr id="12316" name="Text Box 8"/>
            <p:cNvSpPr txBox="1">
              <a:spLocks noChangeArrowheads="1"/>
            </p:cNvSpPr>
            <p:nvPr/>
          </p:nvSpPr>
          <p:spPr bwMode="auto">
            <a:xfrm>
              <a:off x="3072" y="1440"/>
              <a:ext cx="720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DASAR</a:t>
              </a:r>
            </a:p>
          </p:txBody>
        </p:sp>
        <p:sp>
          <p:nvSpPr>
            <p:cNvPr id="12317" name="Text Box 9"/>
            <p:cNvSpPr txBox="1">
              <a:spLocks noChangeArrowheads="1"/>
            </p:cNvSpPr>
            <p:nvPr/>
          </p:nvSpPr>
          <p:spPr bwMode="auto">
            <a:xfrm>
              <a:off x="3792" y="1440"/>
              <a:ext cx="1008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MENENGAH</a:t>
              </a:r>
            </a:p>
          </p:txBody>
        </p:sp>
        <p:sp>
          <p:nvSpPr>
            <p:cNvPr id="12318" name="Text Box 10"/>
            <p:cNvSpPr txBox="1">
              <a:spLocks noChangeArrowheads="1"/>
            </p:cNvSpPr>
            <p:nvPr/>
          </p:nvSpPr>
          <p:spPr bwMode="auto">
            <a:xfrm>
              <a:off x="4800" y="1440"/>
              <a:ext cx="816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MAHIR</a:t>
              </a:r>
            </a:p>
          </p:txBody>
        </p:sp>
        <p:sp>
          <p:nvSpPr>
            <p:cNvPr id="12319" name="Text Box 11"/>
            <p:cNvSpPr txBox="1">
              <a:spLocks noChangeArrowheads="1"/>
            </p:cNvSpPr>
            <p:nvPr/>
          </p:nvSpPr>
          <p:spPr bwMode="auto">
            <a:xfrm>
              <a:off x="3072" y="1713"/>
              <a:ext cx="720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3-6 SD</a:t>
              </a:r>
            </a:p>
          </p:txBody>
        </p:sp>
        <p:sp>
          <p:nvSpPr>
            <p:cNvPr id="12320" name="Text Box 12"/>
            <p:cNvSpPr txBox="1">
              <a:spLocks noChangeArrowheads="1"/>
            </p:cNvSpPr>
            <p:nvPr/>
          </p:nvSpPr>
          <p:spPr bwMode="auto">
            <a:xfrm>
              <a:off x="3792" y="1713"/>
              <a:ext cx="1008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SMP</a:t>
              </a:r>
            </a:p>
          </p:txBody>
        </p:sp>
        <p:sp>
          <p:nvSpPr>
            <p:cNvPr id="12321" name="Text Box 13"/>
            <p:cNvSpPr txBox="1">
              <a:spLocks noChangeArrowheads="1"/>
            </p:cNvSpPr>
            <p:nvPr/>
          </p:nvSpPr>
          <p:spPr bwMode="auto">
            <a:xfrm>
              <a:off x="4800" y="1713"/>
              <a:ext cx="816" cy="233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SMA</a:t>
              </a:r>
            </a:p>
          </p:txBody>
        </p:sp>
      </p:grp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2514600" y="3657600"/>
            <a:ext cx="1295400" cy="1066800"/>
          </a:xfrm>
          <a:prstGeom prst="octagon">
            <a:avLst>
              <a:gd name="adj" fmla="val 29287"/>
            </a:avLst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/>
              <a:t>MELEK</a:t>
            </a:r>
          </a:p>
          <a:p>
            <a:pPr algn="ctr"/>
            <a:r>
              <a:rPr lang="en-US" b="1"/>
              <a:t>HURUF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8534400" y="3657600"/>
            <a:ext cx="1295400" cy="1066800"/>
          </a:xfrm>
          <a:prstGeom prst="octagon">
            <a:avLst>
              <a:gd name="adj" fmla="val 29287"/>
            </a:avLst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/>
              <a:t>MELEK</a:t>
            </a:r>
          </a:p>
          <a:p>
            <a:pPr algn="ctr"/>
            <a:r>
              <a:rPr lang="en-US" b="1"/>
              <a:t>WACANA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828800" y="5791200"/>
            <a:ext cx="2590800" cy="838200"/>
            <a:chOff x="192" y="3648"/>
            <a:chExt cx="1632" cy="528"/>
          </a:xfrm>
        </p:grpSpPr>
        <p:sp>
          <p:nvSpPr>
            <p:cNvPr id="12312" name="Text Box 17"/>
            <p:cNvSpPr txBox="1">
              <a:spLocks noChangeArrowheads="1"/>
            </p:cNvSpPr>
            <p:nvPr/>
          </p:nvSpPr>
          <p:spPr bwMode="auto">
            <a:xfrm>
              <a:off x="240" y="3648"/>
              <a:ext cx="15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MEMBACA TEKNIS</a:t>
              </a:r>
            </a:p>
          </p:txBody>
        </p:sp>
        <p:sp>
          <p:nvSpPr>
            <p:cNvPr id="12313" name="Text Box 18"/>
            <p:cNvSpPr txBox="1">
              <a:spLocks noChangeArrowheads="1"/>
            </p:cNvSpPr>
            <p:nvPr/>
          </p:nvSpPr>
          <p:spPr bwMode="auto">
            <a:xfrm>
              <a:off x="192" y="3945"/>
              <a:ext cx="1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MEMBACA NYARING</a:t>
              </a:r>
            </a:p>
          </p:txBody>
        </p:sp>
        <p:sp>
          <p:nvSpPr>
            <p:cNvPr id="12314" name="Rectangle 19"/>
            <p:cNvSpPr>
              <a:spLocks noChangeArrowheads="1"/>
            </p:cNvSpPr>
            <p:nvPr/>
          </p:nvSpPr>
          <p:spPr bwMode="auto">
            <a:xfrm>
              <a:off x="192" y="3648"/>
              <a:ext cx="1632" cy="528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8001000" y="5715000"/>
            <a:ext cx="2590800" cy="914400"/>
            <a:chOff x="4080" y="3600"/>
            <a:chExt cx="1632" cy="576"/>
          </a:xfrm>
        </p:grpSpPr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4128" y="3648"/>
              <a:ext cx="15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M. DALAM HATI</a:t>
              </a:r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4080" y="3945"/>
              <a:ext cx="16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M. PEMAHAMAN</a:t>
              </a: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4272" y="3600"/>
              <a:ext cx="1248" cy="576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257800" y="5715000"/>
            <a:ext cx="1981200" cy="914400"/>
            <a:chOff x="2352" y="3600"/>
            <a:chExt cx="1248" cy="576"/>
          </a:xfrm>
        </p:grpSpPr>
        <p:sp>
          <p:nvSpPr>
            <p:cNvPr id="12307" name="Text Box 25"/>
            <p:cNvSpPr txBox="1">
              <a:spLocks noChangeArrowheads="1"/>
            </p:cNvSpPr>
            <p:nvPr/>
          </p:nvSpPr>
          <p:spPr bwMode="auto">
            <a:xfrm>
              <a:off x="2496" y="3648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/>
                <a:t>JENIS  MEMBACA</a:t>
              </a:r>
            </a:p>
          </p:txBody>
        </p:sp>
        <p:sp>
          <p:nvSpPr>
            <p:cNvPr id="12308" name="Rectangle 26"/>
            <p:cNvSpPr>
              <a:spLocks noChangeArrowheads="1"/>
            </p:cNvSpPr>
            <p:nvPr/>
          </p:nvSpPr>
          <p:spPr bwMode="auto">
            <a:xfrm>
              <a:off x="2352" y="3600"/>
              <a:ext cx="1248" cy="576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/>
            </a:p>
          </p:txBody>
        </p:sp>
      </p:grpSp>
      <p:sp>
        <p:nvSpPr>
          <p:cNvPr id="7195" name="Line 27"/>
          <p:cNvSpPr>
            <a:spLocks noChangeShapeType="1"/>
          </p:cNvSpPr>
          <p:nvPr/>
        </p:nvSpPr>
        <p:spPr bwMode="auto">
          <a:xfrm flipH="1">
            <a:off x="3276600" y="1447800"/>
            <a:ext cx="2667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5943600" y="1447800"/>
            <a:ext cx="266700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048000" y="28194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3124200" y="48006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V="1">
            <a:off x="9220200" y="48006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9144000" y="3152775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H="1">
            <a:off x="4495800" y="61722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7315200" y="61722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943600" y="1524000"/>
            <a:ext cx="0" cy="419100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689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82" grpId="0" animBg="1"/>
      <p:bldP spid="7183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  <p:bldP spid="7202" grpId="0" animBg="1"/>
      <p:bldP spid="72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10800000">
            <a:off x="1524000" y="4495800"/>
            <a:ext cx="9144000" cy="2362200"/>
          </a:xfrm>
          <a:prstGeom prst="rect">
            <a:avLst/>
          </a:prstGeom>
          <a:gradFill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95600" y="0"/>
            <a:ext cx="6172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lgerian" panose="04020705040A02060702" pitchFamily="82" charset="0"/>
              </a:rPr>
              <a:t>Kemampuan Membaca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286000" y="1828800"/>
            <a:ext cx="1371600" cy="1143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/>
              <a:t>K V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8153400" y="1752600"/>
            <a:ext cx="1371600" cy="1143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/>
              <a:t>K K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057400" y="4724400"/>
          <a:ext cx="12954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469800" imgH="431640" progId="Equation.3">
                  <p:embed/>
                </p:oleObj>
              </mc:Choice>
              <mc:Fallback>
                <p:oleObj name="Equation" r:id="rId3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1295400" cy="11890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8382000" y="4572000"/>
          <a:ext cx="10683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15640" imgH="393480" progId="Equation.3">
                  <p:embed/>
                </p:oleObj>
              </mc:Choice>
              <mc:Fallback>
                <p:oleObj name="Equation" r:id="rId5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4572000"/>
                        <a:ext cx="1068388" cy="1676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0" y="4572000"/>
            <a:ext cx="1066800" cy="1143000"/>
            <a:chOff x="2352" y="2448"/>
            <a:chExt cx="672" cy="720"/>
          </a:xfrm>
        </p:grpSpPr>
        <p:sp>
          <p:nvSpPr>
            <p:cNvPr id="1053" name="Line 10"/>
            <p:cNvSpPr>
              <a:spLocks noChangeShapeType="1"/>
            </p:cNvSpPr>
            <p:nvPr/>
          </p:nvSpPr>
          <p:spPr bwMode="auto">
            <a:xfrm>
              <a:off x="2400" y="2448"/>
              <a:ext cx="576" cy="72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54" name="Line 11"/>
            <p:cNvSpPr>
              <a:spLocks noChangeShapeType="1"/>
            </p:cNvSpPr>
            <p:nvPr/>
          </p:nvSpPr>
          <p:spPr bwMode="auto">
            <a:xfrm flipV="1">
              <a:off x="2352" y="2448"/>
              <a:ext cx="672" cy="672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3657600" y="1295400"/>
            <a:ext cx="914400" cy="762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162800" y="1371600"/>
            <a:ext cx="838200" cy="7620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5867400" y="1752600"/>
            <a:ext cx="0" cy="3124200"/>
          </a:xfrm>
          <a:prstGeom prst="line">
            <a:avLst/>
          </a:prstGeom>
          <a:noFill/>
          <a:ln w="76200">
            <a:solidFill>
              <a:schemeClr val="bg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667000" y="3200400"/>
            <a:ext cx="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8991600" y="3200400"/>
            <a:ext cx="0" cy="12192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2286000" y="1828800"/>
            <a:ext cx="1371600" cy="1143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/>
              <a:t>K V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2057400" y="4724400"/>
          <a:ext cx="12954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469800" imgH="431640" progId="Equation.3">
                  <p:embed/>
                </p:oleObj>
              </mc:Choice>
              <mc:Fallback>
                <p:oleObj name="Equation" r:id="rId7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1295400" cy="11890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2895600" y="0"/>
            <a:ext cx="6172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lgerian" panose="04020705040A02060702" pitchFamily="82" charset="0"/>
              </a:rPr>
              <a:t>Kemampuan Membaca</a:t>
            </a: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2286000" y="1828800"/>
            <a:ext cx="1371600" cy="1143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/>
              <a:t>K V</a:t>
            </a:r>
          </a:p>
        </p:txBody>
      </p:sp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2057400" y="4724400"/>
          <a:ext cx="12954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8" imgW="469800" imgH="431640" progId="Equation.3">
                  <p:embed/>
                </p:oleObj>
              </mc:Choice>
              <mc:Fallback>
                <p:oleObj name="Equation" r:id="rId8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1295400" cy="11890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8153400" y="1752600"/>
            <a:ext cx="1371600" cy="1143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/>
              <a:t>K K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895600" y="0"/>
            <a:ext cx="6172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chemeClr val="bg1"/>
                </a:solidFill>
                <a:latin typeface="Algerian" panose="04020705040A02060702" pitchFamily="82" charset="0"/>
              </a:rPr>
              <a:t>Kemampuan Membaca</a:t>
            </a:r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2286000" y="1828800"/>
            <a:ext cx="1371600" cy="1143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/>
              <a:t>K V</a:t>
            </a:r>
          </a:p>
        </p:txBody>
      </p:sp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2057400" y="4724400"/>
          <a:ext cx="12954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9" imgW="469800" imgH="431640" progId="Equation.3">
                  <p:embed/>
                </p:oleObj>
              </mc:Choice>
              <mc:Fallback>
                <p:oleObj name="Equation" r:id="rId9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1295400" cy="11890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8382000" y="4572000"/>
          <a:ext cx="10683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0" imgW="215640" imgH="393480" progId="Equation.3">
                  <p:embed/>
                </p:oleObj>
              </mc:Choice>
              <mc:Fallback>
                <p:oleObj name="Equation" r:id="rId10" imgW="215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4572000"/>
                        <a:ext cx="1068388" cy="16764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8153400" y="1752600"/>
            <a:ext cx="1371600" cy="1143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K K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895600" y="0"/>
            <a:ext cx="61722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lgerian" panose="04020705040A02060702" pitchFamily="82" charset="0"/>
              </a:rPr>
              <a:t>Kemampuan Membaca</a:t>
            </a:r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2286000" y="1828800"/>
            <a:ext cx="1371600" cy="1143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K V</a:t>
            </a:r>
          </a:p>
        </p:txBody>
      </p:sp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2057400" y="4724400"/>
          <a:ext cx="12954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1" imgW="469800" imgH="431640" progId="Equation.3">
                  <p:embed/>
                </p:oleObj>
              </mc:Choice>
              <mc:Fallback>
                <p:oleObj name="Equation" r:id="rId11" imgW="46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1295400" cy="118903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3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4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/>
      <p:bldP spid="8197" grpId="0" animBg="1"/>
      <p:bldP spid="8198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1" grpId="0"/>
      <p:bldP spid="8212" grpId="0" animBg="1"/>
      <p:bldP spid="8214" grpId="0" animBg="1"/>
      <p:bldP spid="8215" grpId="0"/>
      <p:bldP spid="8216" grpId="0" animBg="1"/>
      <p:bldP spid="8219" grpId="0" animBg="1"/>
      <p:bldP spid="8220" grpId="0"/>
      <p:bldP spid="82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/>
              <a:t>KATEGORI KEM</a:t>
            </a:r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type="tbl" idx="1"/>
          </p:nvPr>
        </p:nvGraphicFramePr>
        <p:xfrm>
          <a:off x="1787525" y="1598613"/>
          <a:ext cx="7386638" cy="4497388"/>
        </p:xfrm>
        <a:graphic>
          <a:graphicData uri="http://schemas.openxmlformats.org/drawingml/2006/table">
            <a:tbl>
              <a:tblPr/>
              <a:tblGrid>
                <a:gridCol w="4386263"/>
                <a:gridCol w="3000375"/>
              </a:tblGrid>
              <a:tr h="1123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Kategori KEM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Angka KEM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Kecepatan rendah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 bawah 250 kpm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Kecepatan sedang (memadai)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 – 350 kpm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Kecepatan tinggi (efektif)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 atas 350 kpm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58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STANDAR  KEM</a:t>
            </a:r>
          </a:p>
        </p:txBody>
      </p:sp>
      <p:graphicFrame>
        <p:nvGraphicFramePr>
          <p:cNvPr id="22593" name="Group 65"/>
          <p:cNvGraphicFramePr>
            <a:graphicFrameLocks noGrp="1"/>
          </p:cNvGraphicFramePr>
          <p:nvPr>
            <p:ph type="tbl" idx="1"/>
          </p:nvPr>
        </p:nvGraphicFramePr>
        <p:xfrm>
          <a:off x="1787525" y="1598614"/>
          <a:ext cx="7386638" cy="4497389"/>
        </p:xfrm>
        <a:graphic>
          <a:graphicData uri="http://schemas.openxmlformats.org/drawingml/2006/table">
            <a:tbl>
              <a:tblPr/>
              <a:tblGrid>
                <a:gridCol w="4386263"/>
                <a:gridCol w="3000375"/>
              </a:tblGrid>
              <a:tr h="900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Jenjang Sekolah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Angka KEM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Sekolah Dasar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150 -  200 kpm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Sekolah Lanjutan  Pertama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– 250 kpm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Sekolah Lanjutan Atas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 – 300 kpm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Perguruan Tinggi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– 350 kpm</a:t>
                      </a:r>
                      <a:endParaRPr kumimoji="0" lang="id-ID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1905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160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Times New Roman</vt:lpstr>
      <vt:lpstr>Trebuchet MS</vt:lpstr>
      <vt:lpstr>Wingdings 3</vt:lpstr>
      <vt:lpstr>Facet</vt:lpstr>
      <vt:lpstr>Microsoft Equation 3.0</vt:lpstr>
      <vt:lpstr>CLOZURE</vt:lpstr>
      <vt:lpstr>KEMAMPUAN  MEMBACA</vt:lpstr>
      <vt:lpstr>PowerPoint Presentation</vt:lpstr>
      <vt:lpstr>KATEGORI KEM</vt:lpstr>
      <vt:lpstr>STANDAR  KEM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CLOZURE</dc:title>
  <dc:creator>PB Indo</dc:creator>
  <cp:lastModifiedBy>PB Indo</cp:lastModifiedBy>
  <cp:revision>1</cp:revision>
  <dcterms:created xsi:type="dcterms:W3CDTF">2018-01-30T02:28:04Z</dcterms:created>
  <dcterms:modified xsi:type="dcterms:W3CDTF">2018-01-30T02:30:57Z</dcterms:modified>
</cp:coreProperties>
</file>