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0D89D2-AAF5-498D-B54B-F9FA37F2464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F16D8A-B234-4104-88A1-15C613DD43D3}">
      <dgm:prSet phldrT="[Text]" custT="1"/>
      <dgm:spPr>
        <a:solidFill>
          <a:srgbClr val="E60AD6"/>
        </a:solidFill>
      </dgm:spPr>
      <dgm:t>
        <a:bodyPr/>
        <a:lstStyle/>
        <a:p>
          <a:r>
            <a:rPr lang="en-US" sz="2800" b="1" dirty="0" smtClean="0"/>
            <a:t>INITIAL  EVALUATION </a:t>
          </a:r>
          <a:endParaRPr lang="en-US" sz="2800" b="1" dirty="0"/>
        </a:p>
      </dgm:t>
    </dgm:pt>
    <dgm:pt modelId="{E6218D8D-BACF-4BBE-8D08-852B116129A8}" type="parTrans" cxnId="{F8770803-8651-40C9-8FF3-E5010DB59C97}">
      <dgm:prSet/>
      <dgm:spPr/>
      <dgm:t>
        <a:bodyPr/>
        <a:lstStyle/>
        <a:p>
          <a:endParaRPr lang="en-US"/>
        </a:p>
      </dgm:t>
    </dgm:pt>
    <dgm:pt modelId="{8DA29E40-4E15-44A2-9C6E-4480001A8D51}" type="sibTrans" cxnId="{F8770803-8651-40C9-8FF3-E5010DB59C97}">
      <dgm:prSet/>
      <dgm:spPr/>
      <dgm:t>
        <a:bodyPr/>
        <a:lstStyle/>
        <a:p>
          <a:endParaRPr lang="en-US"/>
        </a:p>
      </dgm:t>
    </dgm:pt>
    <dgm:pt modelId="{A43441FE-5D01-49F6-A0EA-F500FAA9BE3A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2800" b="1" dirty="0" smtClean="0"/>
            <a:t>DETAILED  EVALUATION </a:t>
          </a:r>
          <a:endParaRPr lang="en-US" sz="2800" b="1" dirty="0"/>
        </a:p>
      </dgm:t>
    </dgm:pt>
    <dgm:pt modelId="{49F462CD-6340-4766-959A-963DE48DE424}" type="parTrans" cxnId="{7062D5EC-8531-4E80-8F29-39341D95423F}">
      <dgm:prSet/>
      <dgm:spPr/>
      <dgm:t>
        <a:bodyPr/>
        <a:lstStyle/>
        <a:p>
          <a:endParaRPr lang="en-US"/>
        </a:p>
      </dgm:t>
    </dgm:pt>
    <dgm:pt modelId="{E59BF4AE-FE21-4CC5-8A70-E22E5BF4C3D3}" type="sibTrans" cxnId="{7062D5EC-8531-4E80-8F29-39341D95423F}">
      <dgm:prSet/>
      <dgm:spPr/>
      <dgm:t>
        <a:bodyPr/>
        <a:lstStyle/>
        <a:p>
          <a:endParaRPr lang="en-US"/>
        </a:p>
      </dgm:t>
    </dgm:pt>
    <dgm:pt modelId="{6E9AA1A0-ACF2-4B2A-A584-1532F2343C1F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2800" b="1" dirty="0" smtClean="0"/>
            <a:t>IN – USE EVALUATION</a:t>
          </a:r>
          <a:endParaRPr lang="en-US" sz="2800" b="1" dirty="0"/>
        </a:p>
      </dgm:t>
    </dgm:pt>
    <dgm:pt modelId="{168B6314-5E83-4658-B8CA-580F62C6603D}" type="parTrans" cxnId="{05F58E4E-AC4F-4AAA-A703-3C8EDCA6F76B}">
      <dgm:prSet/>
      <dgm:spPr/>
      <dgm:t>
        <a:bodyPr/>
        <a:lstStyle/>
        <a:p>
          <a:endParaRPr lang="en-US"/>
        </a:p>
      </dgm:t>
    </dgm:pt>
    <dgm:pt modelId="{3E8DAC06-51A4-41A4-9D76-E73D791C69B9}" type="sibTrans" cxnId="{05F58E4E-AC4F-4AAA-A703-3C8EDCA6F76B}">
      <dgm:prSet/>
      <dgm:spPr/>
      <dgm:t>
        <a:bodyPr/>
        <a:lstStyle/>
        <a:p>
          <a:endParaRPr lang="en-US"/>
        </a:p>
      </dgm:t>
    </dgm:pt>
    <dgm:pt modelId="{001655C5-FC2A-4DA4-B158-5A814468BFF5}">
      <dgm:prSet custT="1"/>
      <dgm:spPr>
        <a:solidFill>
          <a:schemeClr val="accent6">
            <a:lumMod val="75000"/>
            <a:alpha val="90000"/>
          </a:schemeClr>
        </a:solidFill>
      </dgm:spPr>
      <dgm:t>
        <a:bodyPr/>
        <a:lstStyle/>
        <a:p>
          <a:r>
            <a:rPr lang="en-US" sz="2000" b="1" dirty="0" smtClean="0"/>
            <a:t> </a:t>
          </a:r>
          <a:r>
            <a:rPr lang="en-US" sz="2400" b="1" dirty="0" smtClean="0"/>
            <a:t>Only looking at the appearance of the book </a:t>
          </a:r>
          <a:endParaRPr lang="en-US" sz="2400" b="1" dirty="0"/>
        </a:p>
      </dgm:t>
    </dgm:pt>
    <dgm:pt modelId="{885C16E2-AACD-4D78-A74E-87384F6E22C3}" type="parTrans" cxnId="{A5D5A04E-42D7-4242-90A8-3FC601503A5B}">
      <dgm:prSet/>
      <dgm:spPr/>
      <dgm:t>
        <a:bodyPr/>
        <a:lstStyle/>
        <a:p>
          <a:endParaRPr lang="en-US"/>
        </a:p>
      </dgm:t>
    </dgm:pt>
    <dgm:pt modelId="{90428FC2-85F4-43A7-9762-AB8DB946093D}" type="sibTrans" cxnId="{A5D5A04E-42D7-4242-90A8-3FC601503A5B}">
      <dgm:prSet/>
      <dgm:spPr/>
      <dgm:t>
        <a:bodyPr/>
        <a:lstStyle/>
        <a:p>
          <a:endParaRPr lang="en-US"/>
        </a:p>
      </dgm:t>
    </dgm:pt>
    <dgm:pt modelId="{8F4E89C3-64F7-44D9-AF77-8BC384B93AE3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algn="just"/>
          <a:r>
            <a:rPr lang="en-US" sz="2000" dirty="0" smtClean="0"/>
            <a:t> </a:t>
          </a:r>
          <a:r>
            <a:rPr lang="en-US" sz="2400" b="1" dirty="0" smtClean="0"/>
            <a:t>The purposes are to find out whether the course suits students and teachers, and whether the syllabus provides questionnaires to assess the suitability of the materials</a:t>
          </a:r>
          <a:endParaRPr lang="en-US" sz="2400" b="1" dirty="0"/>
        </a:p>
      </dgm:t>
    </dgm:pt>
    <dgm:pt modelId="{4410CBCB-BFFB-4BCF-939C-605BFC5896FC}" type="parTrans" cxnId="{525662EE-8D61-4BF7-8DCE-6E1DAAFE379E}">
      <dgm:prSet/>
      <dgm:spPr/>
      <dgm:t>
        <a:bodyPr/>
        <a:lstStyle/>
        <a:p>
          <a:endParaRPr lang="en-US"/>
        </a:p>
      </dgm:t>
    </dgm:pt>
    <dgm:pt modelId="{BEF60F0B-736C-437C-8224-4FF0A616577F}" type="sibTrans" cxnId="{525662EE-8D61-4BF7-8DCE-6E1DAAFE379E}">
      <dgm:prSet/>
      <dgm:spPr/>
      <dgm:t>
        <a:bodyPr/>
        <a:lstStyle/>
        <a:p>
          <a:endParaRPr lang="en-US"/>
        </a:p>
      </dgm:t>
    </dgm:pt>
    <dgm:pt modelId="{1BED0C55-2846-4697-8B99-1DAAF824378E}">
      <dgm:prSet custT="1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en-US" sz="2400" b="1" dirty="0" smtClean="0"/>
            <a:t> Taken after the textbook  has been  adopted</a:t>
          </a:r>
          <a:endParaRPr lang="en-US" sz="2400" b="1" dirty="0"/>
        </a:p>
      </dgm:t>
    </dgm:pt>
    <dgm:pt modelId="{407D708B-4C74-4ACB-8B25-F63F4FBF5037}" type="parTrans" cxnId="{11E57068-DABD-4E50-9580-EC3070EE25E6}">
      <dgm:prSet/>
      <dgm:spPr/>
      <dgm:t>
        <a:bodyPr/>
        <a:lstStyle/>
        <a:p>
          <a:endParaRPr lang="en-US"/>
        </a:p>
      </dgm:t>
    </dgm:pt>
    <dgm:pt modelId="{2F957E0A-D553-4258-A019-A56C403258AE}" type="sibTrans" cxnId="{11E57068-DABD-4E50-9580-EC3070EE25E6}">
      <dgm:prSet/>
      <dgm:spPr/>
      <dgm:t>
        <a:bodyPr/>
        <a:lstStyle/>
        <a:p>
          <a:endParaRPr lang="en-US"/>
        </a:p>
      </dgm:t>
    </dgm:pt>
    <dgm:pt modelId="{68055703-53F8-4C60-A11E-B81B268B18F8}" type="pres">
      <dgm:prSet presAssocID="{810D89D2-AAF5-498D-B54B-F9FA37F2464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9AB4D4-7096-46D9-ABB9-CE5A7E576E9A}" type="pres">
      <dgm:prSet presAssocID="{EEF16D8A-B234-4104-88A1-15C613DD43D3}" presName="parentLin" presStyleCnt="0"/>
      <dgm:spPr/>
    </dgm:pt>
    <dgm:pt modelId="{0B0DABBB-6302-41FB-B70D-943AEE9F4C5E}" type="pres">
      <dgm:prSet presAssocID="{EEF16D8A-B234-4104-88A1-15C613DD43D3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03A2BC29-293A-4B82-8B96-76A165B3DE5A}" type="pres">
      <dgm:prSet presAssocID="{EEF16D8A-B234-4104-88A1-15C613DD43D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790803-32E5-4D13-929F-1F10AA93A976}" type="pres">
      <dgm:prSet presAssocID="{EEF16D8A-B234-4104-88A1-15C613DD43D3}" presName="negativeSpace" presStyleCnt="0"/>
      <dgm:spPr/>
    </dgm:pt>
    <dgm:pt modelId="{D68AAC08-A0DD-4A80-BE2E-CB8EED506E3C}" type="pres">
      <dgm:prSet presAssocID="{EEF16D8A-B234-4104-88A1-15C613DD43D3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BF5AA9-2DDD-403B-A12E-0BCEAD5F5B91}" type="pres">
      <dgm:prSet presAssocID="{8DA29E40-4E15-44A2-9C6E-4480001A8D51}" presName="spaceBetweenRectangles" presStyleCnt="0"/>
      <dgm:spPr/>
    </dgm:pt>
    <dgm:pt modelId="{6D364B4C-482C-4763-8DF9-94EC42F498CD}" type="pres">
      <dgm:prSet presAssocID="{A43441FE-5D01-49F6-A0EA-F500FAA9BE3A}" presName="parentLin" presStyleCnt="0"/>
      <dgm:spPr/>
    </dgm:pt>
    <dgm:pt modelId="{AB0CB37A-58C2-4737-9332-5B9F8E0C66E6}" type="pres">
      <dgm:prSet presAssocID="{A43441FE-5D01-49F6-A0EA-F500FAA9BE3A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D51BEB34-5A6F-43A0-98DA-21816FC63F02}" type="pres">
      <dgm:prSet presAssocID="{A43441FE-5D01-49F6-A0EA-F500FAA9BE3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23386A-0ED9-4612-8AEA-681AB5792477}" type="pres">
      <dgm:prSet presAssocID="{A43441FE-5D01-49F6-A0EA-F500FAA9BE3A}" presName="negativeSpace" presStyleCnt="0"/>
      <dgm:spPr/>
    </dgm:pt>
    <dgm:pt modelId="{98070E31-97CE-4F08-87BC-E3A1395EAE2B}" type="pres">
      <dgm:prSet presAssocID="{A43441FE-5D01-49F6-A0EA-F500FAA9BE3A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B0D0F8-034F-44E4-84E9-6A034A8FE732}" type="pres">
      <dgm:prSet presAssocID="{E59BF4AE-FE21-4CC5-8A70-E22E5BF4C3D3}" presName="spaceBetweenRectangles" presStyleCnt="0"/>
      <dgm:spPr/>
    </dgm:pt>
    <dgm:pt modelId="{44ADF0AF-4B6E-491C-BE16-D22F0234352B}" type="pres">
      <dgm:prSet presAssocID="{6E9AA1A0-ACF2-4B2A-A584-1532F2343C1F}" presName="parentLin" presStyleCnt="0"/>
      <dgm:spPr/>
    </dgm:pt>
    <dgm:pt modelId="{CA110C04-37D9-401D-A21B-B5760020BFCD}" type="pres">
      <dgm:prSet presAssocID="{6E9AA1A0-ACF2-4B2A-A584-1532F2343C1F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270ED1BB-B5D0-4975-90E0-82D84FBBEB45}" type="pres">
      <dgm:prSet presAssocID="{6E9AA1A0-ACF2-4B2A-A584-1532F2343C1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6C1881-3081-4BAD-9AE0-B660AD6F3797}" type="pres">
      <dgm:prSet presAssocID="{6E9AA1A0-ACF2-4B2A-A584-1532F2343C1F}" presName="negativeSpace" presStyleCnt="0"/>
      <dgm:spPr/>
    </dgm:pt>
    <dgm:pt modelId="{3BE7D744-FEA4-4423-AA65-7F8EDA85F027}" type="pres">
      <dgm:prSet presAssocID="{6E9AA1A0-ACF2-4B2A-A584-1532F2343C1F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F58E4E-AC4F-4AAA-A703-3C8EDCA6F76B}" srcId="{810D89D2-AAF5-498D-B54B-F9FA37F24640}" destId="{6E9AA1A0-ACF2-4B2A-A584-1532F2343C1F}" srcOrd="2" destOrd="0" parTransId="{168B6314-5E83-4658-B8CA-580F62C6603D}" sibTransId="{3E8DAC06-51A4-41A4-9D76-E73D791C69B9}"/>
    <dgm:cxn modelId="{0D299D01-EB1A-4B5B-9205-5610FB0D2A30}" type="presOf" srcId="{6E9AA1A0-ACF2-4B2A-A584-1532F2343C1F}" destId="{CA110C04-37D9-401D-A21B-B5760020BFCD}" srcOrd="0" destOrd="0" presId="urn:microsoft.com/office/officeart/2005/8/layout/list1"/>
    <dgm:cxn modelId="{FE8AFE67-ED67-4BBD-BFD5-0416999BC578}" type="presOf" srcId="{1BED0C55-2846-4697-8B99-1DAAF824378E}" destId="{3BE7D744-FEA4-4423-AA65-7F8EDA85F027}" srcOrd="0" destOrd="0" presId="urn:microsoft.com/office/officeart/2005/8/layout/list1"/>
    <dgm:cxn modelId="{26C10DFF-60E2-4353-BB0A-D963D5DDC73C}" type="presOf" srcId="{8F4E89C3-64F7-44D9-AF77-8BC384B93AE3}" destId="{98070E31-97CE-4F08-87BC-E3A1395EAE2B}" srcOrd="0" destOrd="0" presId="urn:microsoft.com/office/officeart/2005/8/layout/list1"/>
    <dgm:cxn modelId="{B45FFB99-17EF-4043-9D52-96C784D7E6CC}" type="presOf" srcId="{EEF16D8A-B234-4104-88A1-15C613DD43D3}" destId="{0B0DABBB-6302-41FB-B70D-943AEE9F4C5E}" srcOrd="0" destOrd="0" presId="urn:microsoft.com/office/officeart/2005/8/layout/list1"/>
    <dgm:cxn modelId="{E08E1E06-A8AF-4EFC-B60E-15330481655B}" type="presOf" srcId="{A43441FE-5D01-49F6-A0EA-F500FAA9BE3A}" destId="{D51BEB34-5A6F-43A0-98DA-21816FC63F02}" srcOrd="1" destOrd="0" presId="urn:microsoft.com/office/officeart/2005/8/layout/list1"/>
    <dgm:cxn modelId="{11E57068-DABD-4E50-9580-EC3070EE25E6}" srcId="{6E9AA1A0-ACF2-4B2A-A584-1532F2343C1F}" destId="{1BED0C55-2846-4697-8B99-1DAAF824378E}" srcOrd="0" destOrd="0" parTransId="{407D708B-4C74-4ACB-8B25-F63F4FBF5037}" sibTransId="{2F957E0A-D553-4258-A019-A56C403258AE}"/>
    <dgm:cxn modelId="{C1630435-5739-4B54-A9A7-1F338A927B81}" type="presOf" srcId="{6E9AA1A0-ACF2-4B2A-A584-1532F2343C1F}" destId="{270ED1BB-B5D0-4975-90E0-82D84FBBEB45}" srcOrd="1" destOrd="0" presId="urn:microsoft.com/office/officeart/2005/8/layout/list1"/>
    <dgm:cxn modelId="{4634994A-829F-4526-8169-65EA39F21F4B}" type="presOf" srcId="{810D89D2-AAF5-498D-B54B-F9FA37F24640}" destId="{68055703-53F8-4C60-A11E-B81B268B18F8}" srcOrd="0" destOrd="0" presId="urn:microsoft.com/office/officeart/2005/8/layout/list1"/>
    <dgm:cxn modelId="{8D6CE083-7B01-4BB7-BCC7-C13A6C168065}" type="presOf" srcId="{A43441FE-5D01-49F6-A0EA-F500FAA9BE3A}" destId="{AB0CB37A-58C2-4737-9332-5B9F8E0C66E6}" srcOrd="0" destOrd="0" presId="urn:microsoft.com/office/officeart/2005/8/layout/list1"/>
    <dgm:cxn modelId="{A5D5A04E-42D7-4242-90A8-3FC601503A5B}" srcId="{EEF16D8A-B234-4104-88A1-15C613DD43D3}" destId="{001655C5-FC2A-4DA4-B158-5A814468BFF5}" srcOrd="0" destOrd="0" parTransId="{885C16E2-AACD-4D78-A74E-87384F6E22C3}" sibTransId="{90428FC2-85F4-43A7-9762-AB8DB946093D}"/>
    <dgm:cxn modelId="{F8770803-8651-40C9-8FF3-E5010DB59C97}" srcId="{810D89D2-AAF5-498D-B54B-F9FA37F24640}" destId="{EEF16D8A-B234-4104-88A1-15C613DD43D3}" srcOrd="0" destOrd="0" parTransId="{E6218D8D-BACF-4BBE-8D08-852B116129A8}" sibTransId="{8DA29E40-4E15-44A2-9C6E-4480001A8D51}"/>
    <dgm:cxn modelId="{56C02414-B94D-4C1C-A2D4-05DB2B51C528}" type="presOf" srcId="{EEF16D8A-B234-4104-88A1-15C613DD43D3}" destId="{03A2BC29-293A-4B82-8B96-76A165B3DE5A}" srcOrd="1" destOrd="0" presId="urn:microsoft.com/office/officeart/2005/8/layout/list1"/>
    <dgm:cxn modelId="{525662EE-8D61-4BF7-8DCE-6E1DAAFE379E}" srcId="{A43441FE-5D01-49F6-A0EA-F500FAA9BE3A}" destId="{8F4E89C3-64F7-44D9-AF77-8BC384B93AE3}" srcOrd="0" destOrd="0" parTransId="{4410CBCB-BFFB-4BCF-939C-605BFC5896FC}" sibTransId="{BEF60F0B-736C-437C-8224-4FF0A616577F}"/>
    <dgm:cxn modelId="{7062D5EC-8531-4E80-8F29-39341D95423F}" srcId="{810D89D2-AAF5-498D-B54B-F9FA37F24640}" destId="{A43441FE-5D01-49F6-A0EA-F500FAA9BE3A}" srcOrd="1" destOrd="0" parTransId="{49F462CD-6340-4766-959A-963DE48DE424}" sibTransId="{E59BF4AE-FE21-4CC5-8A70-E22E5BF4C3D3}"/>
    <dgm:cxn modelId="{88FCCFEB-441E-44C5-8BE8-77317ADC0CEE}" type="presOf" srcId="{001655C5-FC2A-4DA4-B158-5A814468BFF5}" destId="{D68AAC08-A0DD-4A80-BE2E-CB8EED506E3C}" srcOrd="0" destOrd="0" presId="urn:microsoft.com/office/officeart/2005/8/layout/list1"/>
    <dgm:cxn modelId="{B098DC55-A0FF-4B67-8639-B0BCB856679D}" type="presParOf" srcId="{68055703-53F8-4C60-A11E-B81B268B18F8}" destId="{BC9AB4D4-7096-46D9-ABB9-CE5A7E576E9A}" srcOrd="0" destOrd="0" presId="urn:microsoft.com/office/officeart/2005/8/layout/list1"/>
    <dgm:cxn modelId="{CA23DB50-71CF-4A06-9347-B2215099C3A6}" type="presParOf" srcId="{BC9AB4D4-7096-46D9-ABB9-CE5A7E576E9A}" destId="{0B0DABBB-6302-41FB-B70D-943AEE9F4C5E}" srcOrd="0" destOrd="0" presId="urn:microsoft.com/office/officeart/2005/8/layout/list1"/>
    <dgm:cxn modelId="{F2B3E378-2128-4699-AC4D-C2CA5816C353}" type="presParOf" srcId="{BC9AB4D4-7096-46D9-ABB9-CE5A7E576E9A}" destId="{03A2BC29-293A-4B82-8B96-76A165B3DE5A}" srcOrd="1" destOrd="0" presId="urn:microsoft.com/office/officeart/2005/8/layout/list1"/>
    <dgm:cxn modelId="{354F1CEE-F6BD-44C0-9A00-B5087779C81B}" type="presParOf" srcId="{68055703-53F8-4C60-A11E-B81B268B18F8}" destId="{07790803-32E5-4D13-929F-1F10AA93A976}" srcOrd="1" destOrd="0" presId="urn:microsoft.com/office/officeart/2005/8/layout/list1"/>
    <dgm:cxn modelId="{640F72E7-4D3F-4608-A22E-072827ACBB35}" type="presParOf" srcId="{68055703-53F8-4C60-A11E-B81B268B18F8}" destId="{D68AAC08-A0DD-4A80-BE2E-CB8EED506E3C}" srcOrd="2" destOrd="0" presId="urn:microsoft.com/office/officeart/2005/8/layout/list1"/>
    <dgm:cxn modelId="{7694439F-D1AE-4AE6-80A4-7EE643CB0E9E}" type="presParOf" srcId="{68055703-53F8-4C60-A11E-B81B268B18F8}" destId="{74BF5AA9-2DDD-403B-A12E-0BCEAD5F5B91}" srcOrd="3" destOrd="0" presId="urn:microsoft.com/office/officeart/2005/8/layout/list1"/>
    <dgm:cxn modelId="{54E11227-8DB3-4961-B962-35818FBFCD93}" type="presParOf" srcId="{68055703-53F8-4C60-A11E-B81B268B18F8}" destId="{6D364B4C-482C-4763-8DF9-94EC42F498CD}" srcOrd="4" destOrd="0" presId="urn:microsoft.com/office/officeart/2005/8/layout/list1"/>
    <dgm:cxn modelId="{B8D77390-47E6-456F-8A82-4D2B96D6F925}" type="presParOf" srcId="{6D364B4C-482C-4763-8DF9-94EC42F498CD}" destId="{AB0CB37A-58C2-4737-9332-5B9F8E0C66E6}" srcOrd="0" destOrd="0" presId="urn:microsoft.com/office/officeart/2005/8/layout/list1"/>
    <dgm:cxn modelId="{B14AA23F-CE3F-4240-9F34-623674AA2C21}" type="presParOf" srcId="{6D364B4C-482C-4763-8DF9-94EC42F498CD}" destId="{D51BEB34-5A6F-43A0-98DA-21816FC63F02}" srcOrd="1" destOrd="0" presId="urn:microsoft.com/office/officeart/2005/8/layout/list1"/>
    <dgm:cxn modelId="{5D503011-05E1-4EE5-BD5F-37BD6949F4BE}" type="presParOf" srcId="{68055703-53F8-4C60-A11E-B81B268B18F8}" destId="{EA23386A-0ED9-4612-8AEA-681AB5792477}" srcOrd="5" destOrd="0" presId="urn:microsoft.com/office/officeart/2005/8/layout/list1"/>
    <dgm:cxn modelId="{0C397189-52A5-4118-8FE3-07F7BA71415C}" type="presParOf" srcId="{68055703-53F8-4C60-A11E-B81B268B18F8}" destId="{98070E31-97CE-4F08-87BC-E3A1395EAE2B}" srcOrd="6" destOrd="0" presId="urn:microsoft.com/office/officeart/2005/8/layout/list1"/>
    <dgm:cxn modelId="{9BE409D0-9875-4425-835C-39CF7220D645}" type="presParOf" srcId="{68055703-53F8-4C60-A11E-B81B268B18F8}" destId="{89B0D0F8-034F-44E4-84E9-6A034A8FE732}" srcOrd="7" destOrd="0" presId="urn:microsoft.com/office/officeart/2005/8/layout/list1"/>
    <dgm:cxn modelId="{FDBFEC27-61E0-4A27-97CE-327B1367EB0D}" type="presParOf" srcId="{68055703-53F8-4C60-A11E-B81B268B18F8}" destId="{44ADF0AF-4B6E-491C-BE16-D22F0234352B}" srcOrd="8" destOrd="0" presId="urn:microsoft.com/office/officeart/2005/8/layout/list1"/>
    <dgm:cxn modelId="{148C6CC4-EA4F-46AF-BB4F-426460940DF1}" type="presParOf" srcId="{44ADF0AF-4B6E-491C-BE16-D22F0234352B}" destId="{CA110C04-37D9-401D-A21B-B5760020BFCD}" srcOrd="0" destOrd="0" presId="urn:microsoft.com/office/officeart/2005/8/layout/list1"/>
    <dgm:cxn modelId="{A1EB5B3E-FC96-4628-A12E-4D934048C691}" type="presParOf" srcId="{44ADF0AF-4B6E-491C-BE16-D22F0234352B}" destId="{270ED1BB-B5D0-4975-90E0-82D84FBBEB45}" srcOrd="1" destOrd="0" presId="urn:microsoft.com/office/officeart/2005/8/layout/list1"/>
    <dgm:cxn modelId="{6685027E-F857-47EA-B705-398F5E748A99}" type="presParOf" srcId="{68055703-53F8-4C60-A11E-B81B268B18F8}" destId="{436C1881-3081-4BAD-9AE0-B660AD6F3797}" srcOrd="9" destOrd="0" presId="urn:microsoft.com/office/officeart/2005/8/layout/list1"/>
    <dgm:cxn modelId="{B97B71C3-E23E-4ABC-85D0-D7F4F72CF93D}" type="presParOf" srcId="{68055703-53F8-4C60-A11E-B81B268B18F8}" destId="{3BE7D744-FEA4-4423-AA65-7F8EDA85F02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8AAC08-A0DD-4A80-BE2E-CB8EED506E3C}">
      <dsp:nvSpPr>
        <dsp:cNvPr id="0" name=""/>
        <dsp:cNvSpPr/>
      </dsp:nvSpPr>
      <dsp:spPr>
        <a:xfrm>
          <a:off x="0" y="180299"/>
          <a:ext cx="7543800" cy="1008000"/>
        </a:xfrm>
        <a:prstGeom prst="rect">
          <a:avLst/>
        </a:prstGeom>
        <a:solidFill>
          <a:schemeClr val="accent6">
            <a:lumMod val="75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5483" tIns="208280" rIns="585483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smtClean="0"/>
            <a:t> </a:t>
          </a:r>
          <a:r>
            <a:rPr lang="en-US" sz="2400" b="1" kern="1200" dirty="0" smtClean="0"/>
            <a:t>Only looking at the appearance of the book </a:t>
          </a:r>
          <a:endParaRPr lang="en-US" sz="2400" b="1" kern="1200" dirty="0"/>
        </a:p>
      </dsp:txBody>
      <dsp:txXfrm>
        <a:off x="0" y="180299"/>
        <a:ext cx="7543800" cy="1008000"/>
      </dsp:txXfrm>
    </dsp:sp>
    <dsp:sp modelId="{03A2BC29-293A-4B82-8B96-76A165B3DE5A}">
      <dsp:nvSpPr>
        <dsp:cNvPr id="0" name=""/>
        <dsp:cNvSpPr/>
      </dsp:nvSpPr>
      <dsp:spPr>
        <a:xfrm>
          <a:off x="377190" y="32699"/>
          <a:ext cx="5280660" cy="295200"/>
        </a:xfrm>
        <a:prstGeom prst="roundRect">
          <a:avLst/>
        </a:prstGeom>
        <a:solidFill>
          <a:srgbClr val="E60AD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INITIAL  EVALUATION </a:t>
          </a:r>
          <a:endParaRPr lang="en-US" sz="2800" b="1" kern="1200" dirty="0"/>
        </a:p>
      </dsp:txBody>
      <dsp:txXfrm>
        <a:off x="391600" y="47109"/>
        <a:ext cx="5251840" cy="266380"/>
      </dsp:txXfrm>
    </dsp:sp>
    <dsp:sp modelId="{98070E31-97CE-4F08-87BC-E3A1395EAE2B}">
      <dsp:nvSpPr>
        <dsp:cNvPr id="0" name=""/>
        <dsp:cNvSpPr/>
      </dsp:nvSpPr>
      <dsp:spPr>
        <a:xfrm>
          <a:off x="0" y="1389899"/>
          <a:ext cx="7543800" cy="1984500"/>
        </a:xfrm>
        <a:prstGeom prst="rect">
          <a:avLst/>
        </a:prstGeom>
        <a:solidFill>
          <a:srgbClr val="00B0F0">
            <a:alpha val="90000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5483" tIns="208280" rIns="585483" bIns="14224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 </a:t>
          </a:r>
          <a:r>
            <a:rPr lang="en-US" sz="2400" b="1" kern="1200" dirty="0" smtClean="0"/>
            <a:t>The purposes are to find out whether the course suits students and teachers, and whether the syllabus provides questionnaires to assess the suitability of the materials</a:t>
          </a:r>
          <a:endParaRPr lang="en-US" sz="2400" b="1" kern="1200" dirty="0"/>
        </a:p>
      </dsp:txBody>
      <dsp:txXfrm>
        <a:off x="0" y="1389899"/>
        <a:ext cx="7543800" cy="1984500"/>
      </dsp:txXfrm>
    </dsp:sp>
    <dsp:sp modelId="{D51BEB34-5A6F-43A0-98DA-21816FC63F02}">
      <dsp:nvSpPr>
        <dsp:cNvPr id="0" name=""/>
        <dsp:cNvSpPr/>
      </dsp:nvSpPr>
      <dsp:spPr>
        <a:xfrm>
          <a:off x="377190" y="1242299"/>
          <a:ext cx="5280660" cy="295200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DETAILED  EVALUATION </a:t>
          </a:r>
          <a:endParaRPr lang="en-US" sz="2800" b="1" kern="1200" dirty="0"/>
        </a:p>
      </dsp:txBody>
      <dsp:txXfrm>
        <a:off x="391600" y="1256709"/>
        <a:ext cx="5251840" cy="266380"/>
      </dsp:txXfrm>
    </dsp:sp>
    <dsp:sp modelId="{3BE7D744-FEA4-4423-AA65-7F8EDA85F027}">
      <dsp:nvSpPr>
        <dsp:cNvPr id="0" name=""/>
        <dsp:cNvSpPr/>
      </dsp:nvSpPr>
      <dsp:spPr>
        <a:xfrm>
          <a:off x="0" y="3576000"/>
          <a:ext cx="7543800" cy="1039500"/>
        </a:xfrm>
        <a:prstGeom prst="rect">
          <a:avLst/>
        </a:prstGeom>
        <a:solidFill>
          <a:srgbClr val="FF0000">
            <a:alpha val="90000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5483" tIns="208280" rIns="585483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/>
            <a:t> Taken after the textbook  has been  adopted</a:t>
          </a:r>
          <a:endParaRPr lang="en-US" sz="2400" b="1" kern="1200" dirty="0"/>
        </a:p>
      </dsp:txBody>
      <dsp:txXfrm>
        <a:off x="0" y="3576000"/>
        <a:ext cx="7543800" cy="1039500"/>
      </dsp:txXfrm>
    </dsp:sp>
    <dsp:sp modelId="{270ED1BB-B5D0-4975-90E0-82D84FBBEB45}">
      <dsp:nvSpPr>
        <dsp:cNvPr id="0" name=""/>
        <dsp:cNvSpPr/>
      </dsp:nvSpPr>
      <dsp:spPr>
        <a:xfrm>
          <a:off x="377190" y="3428400"/>
          <a:ext cx="5280660" cy="295200"/>
        </a:xfrm>
        <a:prstGeom prst="round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IN – USE EVALUATION</a:t>
          </a:r>
          <a:endParaRPr lang="en-US" sz="2800" b="1" kern="1200" dirty="0"/>
        </a:p>
      </dsp:txBody>
      <dsp:txXfrm>
        <a:off x="391600" y="3442810"/>
        <a:ext cx="5251840" cy="2663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94B607-0443-4293-9E86-0F87F7C8FAA4}" type="datetimeFigureOut">
              <a:rPr lang="id-ID" smtClean="0"/>
              <a:t>29/04/2018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1C23AE-4E40-4401-B566-9C4E481A8C4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54379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FB91D-1A76-4E5B-9F7B-60BCE30AF08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335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FB91D-1A76-4E5B-9F7B-60BCE30AF08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599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FB91D-1A76-4E5B-9F7B-60BCE30AF08D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291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FB91D-1A76-4E5B-9F7B-60BCE30AF08D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9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4/29/2018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8326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MILLENIA GENERATION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3 C</a:t>
            </a:r>
          </a:p>
          <a:p>
            <a:r>
              <a:rPr lang="id-ID" dirty="0" smtClean="0"/>
              <a:t>Creative (various method and media)</a:t>
            </a:r>
          </a:p>
          <a:p>
            <a:r>
              <a:rPr lang="id-ID" dirty="0" smtClean="0"/>
              <a:t>Confident- Competent (free to express the ideas,)</a:t>
            </a:r>
          </a:p>
          <a:p>
            <a:r>
              <a:rPr lang="id-ID" dirty="0" smtClean="0"/>
              <a:t>Connected------</a:t>
            </a:r>
            <a:r>
              <a:rPr lang="id-ID" dirty="0" smtClean="0">
                <a:sym typeface="Wingdings" panose="05000000000000000000" pitchFamily="2" charset="2"/>
              </a:rPr>
              <a:t> working on group (CLT, CTL)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5231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2 Category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Victim</a:t>
            </a:r>
          </a:p>
          <a:p>
            <a:r>
              <a:rPr lang="id-ID" dirty="0" smtClean="0"/>
              <a:t>Victor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8917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VICTIM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Blame</a:t>
            </a:r>
          </a:p>
          <a:p>
            <a:r>
              <a:rPr lang="id-ID" dirty="0" smtClean="0"/>
              <a:t>Excuse</a:t>
            </a:r>
          </a:p>
          <a:p>
            <a:r>
              <a:rPr lang="id-ID" dirty="0" smtClean="0"/>
              <a:t>Complent</a:t>
            </a:r>
          </a:p>
          <a:p>
            <a:r>
              <a:rPr lang="id-ID" dirty="0" smtClean="0"/>
              <a:t>Justify </a:t>
            </a:r>
          </a:p>
          <a:p>
            <a:r>
              <a:rPr lang="id-ID" dirty="0" smtClean="0"/>
              <a:t>Gossip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0083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VICTOR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Dependable</a:t>
            </a:r>
          </a:p>
          <a:p>
            <a:r>
              <a:rPr lang="id-ID" dirty="0" smtClean="0"/>
              <a:t>Responsible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9541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1" y="457200"/>
            <a:ext cx="8229600" cy="1143000"/>
          </a:xfrm>
        </p:spPr>
        <p:txBody>
          <a:bodyPr/>
          <a:lstStyle/>
          <a:p>
            <a:r>
              <a:rPr lang="en-US" sz="4000" dirty="0">
                <a:solidFill>
                  <a:schemeClr val="tx2"/>
                </a:solidFill>
              </a:rPr>
              <a:t>Criteria for A Good Textbook</a:t>
            </a:r>
            <a:endParaRPr lang="es-ES" sz="4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389" y="1600200"/>
            <a:ext cx="8785225" cy="50688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d-ID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Mariani (1980</a:t>
            </a:r>
            <a:r>
              <a:rPr lang="id-ID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recommends the following suggestions for choosing an English textbook, such as: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algn="just"/>
            <a:r>
              <a:rPr lang="id-ID" sz="2000" dirty="0">
                <a:solidFill>
                  <a:schemeClr val="tx1"/>
                </a:solidFill>
              </a:rPr>
              <a:t>Convey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id-ID" sz="2000" dirty="0">
                <a:solidFill>
                  <a:schemeClr val="tx1"/>
                </a:solidFill>
              </a:rPr>
              <a:t>general impressions to the teacher.</a:t>
            </a:r>
            <a:endParaRPr lang="en-US" sz="2000" dirty="0">
              <a:solidFill>
                <a:schemeClr val="tx1"/>
              </a:solidFill>
            </a:endParaRPr>
          </a:p>
          <a:p>
            <a:pPr lvl="0" algn="just"/>
            <a:r>
              <a:rPr lang="id-ID" sz="2000" dirty="0">
                <a:solidFill>
                  <a:schemeClr val="tx1"/>
                </a:solidFill>
              </a:rPr>
              <a:t>The lay out of lessons/or units should influence the utilization of the book in the classroom.</a:t>
            </a:r>
            <a:endParaRPr lang="en-US" sz="2000" dirty="0">
              <a:solidFill>
                <a:schemeClr val="tx1"/>
              </a:solidFill>
            </a:endParaRPr>
          </a:p>
          <a:p>
            <a:pPr lvl="0" algn="just"/>
            <a:r>
              <a:rPr lang="id-ID" sz="2000" dirty="0">
                <a:solidFill>
                  <a:schemeClr val="tx1"/>
                </a:solidFill>
              </a:rPr>
              <a:t>Illustrations should be decorative and serve a specific purpose.</a:t>
            </a:r>
            <a:endParaRPr lang="en-US" sz="2000" dirty="0">
              <a:solidFill>
                <a:schemeClr val="tx1"/>
              </a:solidFill>
            </a:endParaRPr>
          </a:p>
          <a:p>
            <a:pPr lvl="0" algn="just"/>
            <a:r>
              <a:rPr lang="id-ID" sz="2000" dirty="0">
                <a:solidFill>
                  <a:schemeClr val="tx1"/>
                </a:solidFill>
              </a:rPr>
              <a:t>The objectives (rationale) should be stated clearly.</a:t>
            </a:r>
            <a:endParaRPr lang="en-US" sz="2000" dirty="0">
              <a:solidFill>
                <a:schemeClr val="tx1"/>
              </a:solidFill>
            </a:endParaRPr>
          </a:p>
          <a:p>
            <a:pPr lvl="0" algn="just"/>
            <a:r>
              <a:rPr lang="id-ID" sz="2000" dirty="0">
                <a:solidFill>
                  <a:schemeClr val="tx1"/>
                </a:solidFill>
              </a:rPr>
              <a:t>The content should reflect students' needs and interests.</a:t>
            </a:r>
            <a:endParaRPr lang="en-US" sz="2000" dirty="0">
              <a:solidFill>
                <a:schemeClr val="tx1"/>
              </a:solidFill>
            </a:endParaRPr>
          </a:p>
          <a:p>
            <a:pPr lvl="0" algn="just"/>
            <a:r>
              <a:rPr lang="id-ID" sz="2000" dirty="0">
                <a:solidFill>
                  <a:schemeClr val="tx1"/>
                </a:solidFill>
              </a:rPr>
              <a:t>Develop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id-ID" sz="2000" dirty="0">
                <a:solidFill>
                  <a:schemeClr val="tx1"/>
                </a:solidFill>
              </a:rPr>
              <a:t>language skills.</a:t>
            </a:r>
            <a:endParaRPr lang="en-US" sz="2000" dirty="0">
              <a:solidFill>
                <a:schemeClr val="tx1"/>
              </a:solidFill>
            </a:endParaRPr>
          </a:p>
          <a:p>
            <a:pPr lvl="0" algn="just"/>
            <a:r>
              <a:rPr lang="id-ID" sz="2000" dirty="0">
                <a:solidFill>
                  <a:schemeClr val="tx1"/>
                </a:solidFill>
              </a:rPr>
              <a:t>Variety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id-ID" sz="2000" dirty="0">
                <a:solidFill>
                  <a:schemeClr val="tx1"/>
                </a:solidFill>
              </a:rPr>
              <a:t>in teaching situations.</a:t>
            </a:r>
            <a:endParaRPr lang="en-US" sz="2000" dirty="0">
              <a:solidFill>
                <a:schemeClr val="tx1"/>
              </a:solidFill>
            </a:endParaRPr>
          </a:p>
          <a:p>
            <a:pPr lvl="0" algn="just"/>
            <a:r>
              <a:rPr lang="id-ID" sz="2000" dirty="0">
                <a:solidFill>
                  <a:schemeClr val="tx1"/>
                </a:solidFill>
              </a:rPr>
              <a:t>Motivate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id-ID" sz="2000" dirty="0">
                <a:solidFill>
                  <a:schemeClr val="tx1"/>
                </a:solidFill>
              </a:rPr>
              <a:t>students to read and comprehend its overall parts.</a:t>
            </a:r>
            <a:endParaRPr lang="en-US" sz="2000" dirty="0">
              <a:solidFill>
                <a:schemeClr val="tx1"/>
              </a:solidFill>
            </a:endParaRPr>
          </a:p>
          <a:p>
            <a:pPr lvl="0" algn="just"/>
            <a:r>
              <a:rPr lang="id-ID" sz="2000" dirty="0">
                <a:solidFill>
                  <a:schemeClr val="tx1"/>
                </a:solidFill>
              </a:rPr>
              <a:t>Provide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id-ID" sz="2000" dirty="0">
                <a:solidFill>
                  <a:schemeClr val="tx1"/>
                </a:solidFill>
              </a:rPr>
              <a:t>teachers with a system of detailed testing scheme.</a:t>
            </a:r>
            <a:endParaRPr lang="en-US" sz="2000" dirty="0">
              <a:solidFill>
                <a:schemeClr val="tx1"/>
              </a:solidFill>
            </a:endParaRP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310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THE IMPLEMENTATION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The ability in using course book is one of teaching skills. Even though, the materials are good, teachers still need the good ideas and experiences that can lead them to a better teaching learning process.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6425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Therefore......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Choosing the right course book is one of crucial tasks that the teachers need to carry out (Beare, 2011).</a:t>
            </a:r>
          </a:p>
          <a:p>
            <a:endParaRPr lang="id-ID" dirty="0"/>
          </a:p>
          <a:p>
            <a:r>
              <a:rPr lang="id-ID" dirty="0" smtClean="0"/>
              <a:t>Bertin (2011) suggests that the teachers should have  the skill of considering the appropriateness of </a:t>
            </a:r>
            <a:r>
              <a:rPr lang="id-ID" b="1" dirty="0" smtClean="0"/>
              <a:t>language level, content/topic, activities and logical sequences of a coursebook.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276672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4" descr="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solidFill>
            <a:srgbClr val="92D050">
              <a:alpha val="40000"/>
            </a:srgbClr>
          </a:soli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However, according to Grant (1987:8).. 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057400" y="1219200"/>
            <a:ext cx="8229600" cy="1600200"/>
          </a:xfrm>
        </p:spPr>
        <p:txBody>
          <a:bodyPr>
            <a:normAutofit lnSpcReduction="10000"/>
          </a:bodyPr>
          <a:lstStyle/>
          <a:p>
            <a:pPr marL="346075" lvl="2" indent="-346075" algn="just">
              <a:buNone/>
            </a:pPr>
            <a:r>
              <a:rPr lang="en-US" sz="2800" i="1" dirty="0"/>
              <a:t>   </a:t>
            </a:r>
            <a:r>
              <a:rPr lang="en-US" sz="2800" dirty="0"/>
              <a:t> the problem of selecting </a:t>
            </a:r>
            <a:r>
              <a:rPr lang="id-ID" sz="2800" dirty="0" smtClean="0"/>
              <a:t>the appropriate course book </a:t>
            </a:r>
            <a:r>
              <a:rPr lang="en-US" sz="2800" dirty="0" smtClean="0"/>
              <a:t>that </a:t>
            </a:r>
            <a:r>
              <a:rPr lang="en-US" sz="2800" dirty="0"/>
              <a:t>can meet the students’ needs is very challenging as no perfect books exist </a:t>
            </a:r>
            <a:endParaRPr lang="en-US" sz="2800" i="1" dirty="0"/>
          </a:p>
          <a:p>
            <a:pPr marL="346075" lvl="2" indent="-346075" algn="just">
              <a:buNone/>
            </a:pPr>
            <a:r>
              <a:rPr lang="en-US" sz="2800" i="1" dirty="0"/>
              <a:t>			</a:t>
            </a:r>
            <a:endParaRPr lang="en-US" sz="2800" dirty="0"/>
          </a:p>
        </p:txBody>
      </p:sp>
      <p:sp>
        <p:nvSpPr>
          <p:cNvPr id="5" name="Rounded Rectangle 4"/>
          <p:cNvSpPr/>
          <p:nvPr/>
        </p:nvSpPr>
        <p:spPr>
          <a:xfrm>
            <a:off x="1905000" y="3886200"/>
            <a:ext cx="3886200" cy="243840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teachers must have a great ability  and creativity to find out the best possible materials they think will fit  and appropriate to particular learner group</a:t>
            </a:r>
            <a:r>
              <a:rPr lang="en-US" sz="2000" b="1" dirty="0"/>
              <a:t>.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400800" y="3886200"/>
            <a:ext cx="4038600" cy="24384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Make a ‘careful selection’ so that the materials  reflect the need of the learners and the aims, methods, and values of teaching program.’ (</a:t>
            </a:r>
            <a:r>
              <a:rPr lang="en-US" sz="2400" b="1" dirty="0" err="1"/>
              <a:t>Cunningsworth</a:t>
            </a:r>
            <a:r>
              <a:rPr lang="en-US" sz="2400" b="1" dirty="0"/>
              <a:t>, 1995:7). </a:t>
            </a:r>
          </a:p>
        </p:txBody>
      </p:sp>
      <p:sp>
        <p:nvSpPr>
          <p:cNvPr id="9" name="Curved Right Arrow 8"/>
          <p:cNvSpPr/>
          <p:nvPr/>
        </p:nvSpPr>
        <p:spPr>
          <a:xfrm rot="21252302">
            <a:off x="3756640" y="2606716"/>
            <a:ext cx="1076712" cy="1143000"/>
          </a:xfrm>
          <a:prstGeom prst="curv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urved Right Arrow 9"/>
          <p:cNvSpPr/>
          <p:nvPr/>
        </p:nvSpPr>
        <p:spPr>
          <a:xfrm rot="10451663">
            <a:off x="7294394" y="2157403"/>
            <a:ext cx="1104413" cy="1378490"/>
          </a:xfrm>
          <a:prstGeom prst="curvedRightArrow">
            <a:avLst/>
          </a:prstGeom>
          <a:solidFill>
            <a:srgbClr val="E60AD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040912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4" descr="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solidFill>
            <a:srgbClr val="FFFFFF">
              <a:alpha val="40000"/>
            </a:srgbClr>
          </a:soli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The Challenge is greater since the government  applied the SBC or KTSP in 2006/2007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81200" y="1752601"/>
            <a:ext cx="8229600" cy="2971800"/>
          </a:xfrm>
        </p:spPr>
        <p:txBody>
          <a:bodyPr>
            <a:normAutofit/>
          </a:bodyPr>
          <a:lstStyle/>
          <a:p>
            <a:pPr marL="346075" lvl="2" indent="-346075" algn="just">
              <a:buNone/>
            </a:pPr>
            <a:endParaRPr lang="en-US" sz="2800" i="1" dirty="0"/>
          </a:p>
          <a:p>
            <a:pPr marL="534988" lvl="2" indent="-534988" algn="just">
              <a:buFont typeface="Wingdings" pitchFamily="2" charset="2"/>
              <a:buChar char="v"/>
            </a:pPr>
            <a:r>
              <a:rPr lang="en-US" sz="2800" dirty="0"/>
              <a:t>Give teachers greater autonomy in curriculum design</a:t>
            </a:r>
          </a:p>
          <a:p>
            <a:pPr marL="534988" lvl="2" indent="-534988" algn="just">
              <a:buFont typeface="Wingdings" pitchFamily="2" charset="2"/>
              <a:buChar char="v"/>
            </a:pPr>
            <a:r>
              <a:rPr lang="en-US" sz="2800" dirty="0"/>
              <a:t>Give more freedom to either choose the relevant materials or implement suitable methodology and activities  in classroom.</a:t>
            </a:r>
          </a:p>
        </p:txBody>
      </p:sp>
    </p:spTree>
    <p:extLst>
      <p:ext uri="{BB962C8B-B14F-4D97-AF65-F5344CB8AC3E}">
        <p14:creationId xmlns:p14="http://schemas.microsoft.com/office/powerpoint/2010/main" val="4064978802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368177"/>
            <a:ext cx="9601196" cy="1303867"/>
          </a:xfrm>
        </p:spPr>
        <p:txBody>
          <a:bodyPr/>
          <a:lstStyle/>
          <a:p>
            <a:r>
              <a:rPr lang="id-ID" dirty="0" smtClean="0"/>
              <a:t>CRITERIA OF A GOOD TEXT BOOK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4218" y="1358537"/>
            <a:ext cx="9812380" cy="4517331"/>
          </a:xfrm>
        </p:spPr>
        <p:txBody>
          <a:bodyPr>
            <a:normAutofit/>
          </a:bodyPr>
          <a:lstStyle/>
          <a:p>
            <a:r>
              <a:rPr lang="id-ID" dirty="0" smtClean="0"/>
              <a:t>Dendi’s group : not expensive,  good quality, interesting picture, easy language, based on the students’ need</a:t>
            </a:r>
          </a:p>
          <a:p>
            <a:r>
              <a:rPr lang="id-ID" dirty="0" smtClean="0"/>
              <a:t>Srundi’s group: interesting title and cover,puzzle, 4 dimensi, storytelling mix vocabulary</a:t>
            </a:r>
          </a:p>
          <a:p>
            <a:r>
              <a:rPr lang="id-ID" dirty="0" smtClean="0"/>
              <a:t>Sintia’s group: more animation, less text, simpe and clearly, easy to understand, students’ need,</a:t>
            </a:r>
          </a:p>
          <a:p>
            <a:r>
              <a:rPr lang="id-ID" dirty="0" smtClean="0"/>
              <a:t>Fuad’s group: it has quiz or classroom activities to improve ss’ competence, suitable with students’ need, interesting design </a:t>
            </a:r>
          </a:p>
          <a:p>
            <a:r>
              <a:rPr lang="id-ID" dirty="0" smtClean="0"/>
              <a:t>Ayu’s group: interesting, colorful, the material is short and clear, the language is easy to understand, modern main topic</a:t>
            </a:r>
          </a:p>
          <a:p>
            <a:r>
              <a:rPr lang="id-ID" smtClean="0"/>
              <a:t>Dinda’s group: not expensive, simple material, interesting picture, suit to the students’ need, have motivated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31359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CHAPTER V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4400" dirty="0"/>
              <a:t>Evaluation Model for Course Book</a:t>
            </a:r>
          </a:p>
        </p:txBody>
      </p:sp>
    </p:spTree>
    <p:extLst>
      <p:ext uri="{BB962C8B-B14F-4D97-AF65-F5344CB8AC3E}">
        <p14:creationId xmlns:p14="http://schemas.microsoft.com/office/powerpoint/2010/main" val="38348025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FOUR ALTERNATIVES IN USING COURSE BOOK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1. Omission </a:t>
            </a:r>
          </a:p>
          <a:p>
            <a:r>
              <a:rPr lang="id-ID" dirty="0" smtClean="0"/>
              <a:t>2. Replacement : </a:t>
            </a:r>
          </a:p>
          <a:p>
            <a:r>
              <a:rPr lang="id-ID" dirty="0" smtClean="0"/>
              <a:t>3. Addition : the teachers may ad the activities and exercises</a:t>
            </a:r>
          </a:p>
          <a:p>
            <a:r>
              <a:rPr lang="id-ID" dirty="0" smtClean="0"/>
              <a:t>4. Adaptation : (modify, add/delete, reorganize the content)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617820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7836" y="668624"/>
            <a:ext cx="9601196" cy="1303867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The reason for the teacher to omit and modify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9085" y="1763487"/>
            <a:ext cx="10047511" cy="4112382"/>
          </a:xfrm>
        </p:spPr>
        <p:txBody>
          <a:bodyPr>
            <a:normAutofit lnSpcReduction="10000"/>
          </a:bodyPr>
          <a:lstStyle/>
          <a:p>
            <a:r>
              <a:rPr lang="id-ID" dirty="0" smtClean="0"/>
              <a:t>1.Ss are already competent in a language skill</a:t>
            </a:r>
          </a:p>
          <a:p>
            <a:r>
              <a:rPr lang="id-ID" dirty="0" smtClean="0"/>
              <a:t>2. there are too many tasks on a specific area</a:t>
            </a:r>
          </a:p>
          <a:p>
            <a:r>
              <a:rPr lang="id-ID" dirty="0" smtClean="0"/>
              <a:t>3. the item/area concerned is not a priority</a:t>
            </a:r>
          </a:p>
          <a:p>
            <a:r>
              <a:rPr lang="id-ID" dirty="0" smtClean="0"/>
              <a:t>4. the item/task is not well designed</a:t>
            </a:r>
          </a:p>
          <a:p>
            <a:r>
              <a:rPr lang="id-ID" dirty="0" smtClean="0"/>
              <a:t>5. </a:t>
            </a:r>
            <a:r>
              <a:rPr lang="id-ID" dirty="0"/>
              <a:t>the item/task is not well </a:t>
            </a:r>
            <a:r>
              <a:rPr lang="id-ID" dirty="0" smtClean="0"/>
              <a:t>suited for its aim</a:t>
            </a:r>
          </a:p>
          <a:p>
            <a:r>
              <a:rPr lang="id-ID" dirty="0" smtClean="0"/>
              <a:t>6. the topic is not appropriate for the learners</a:t>
            </a:r>
          </a:p>
          <a:p>
            <a:r>
              <a:rPr lang="id-ID" dirty="0" smtClean="0"/>
              <a:t>7. texts are inappropriate length (e.g, too long)</a:t>
            </a:r>
          </a:p>
          <a:p>
            <a:r>
              <a:rPr lang="id-ID" dirty="0" smtClean="0"/>
              <a:t>8. Materials are inappropriate for the learners’ age, needs or experience</a:t>
            </a:r>
          </a:p>
          <a:p>
            <a:r>
              <a:rPr lang="id-ID" dirty="0" smtClean="0"/>
              <a:t>9.materials are unclear, confusing or misleading</a:t>
            </a:r>
          </a:p>
          <a:p>
            <a:r>
              <a:rPr lang="id-ID" dirty="0" smtClean="0"/>
              <a:t>10. Tasks are not well designedS 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06486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STAGES in selecting course book as proposed by Harmer (2007)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Analysis</a:t>
            </a:r>
          </a:p>
          <a:p>
            <a:r>
              <a:rPr lang="id-ID" dirty="0" smtClean="0"/>
              <a:t>Pilotting</a:t>
            </a:r>
          </a:p>
          <a:p>
            <a:r>
              <a:rPr lang="id-ID" dirty="0" smtClean="0"/>
              <a:t>Consultation</a:t>
            </a:r>
          </a:p>
          <a:p>
            <a:r>
              <a:rPr lang="id-ID" dirty="0" smtClean="0"/>
              <a:t>Gathering the opinions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69335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13063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The use of three – stage process of  Grant’s Textbook  Evaluation  Model</a:t>
            </a:r>
            <a:endParaRPr lang="en-US" sz="30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2438400" y="1752600"/>
          <a:ext cx="75438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01807126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257" y="982132"/>
            <a:ext cx="11273245" cy="1303867"/>
          </a:xfrm>
        </p:spPr>
        <p:txBody>
          <a:bodyPr>
            <a:noAutofit/>
          </a:bodyPr>
          <a:lstStyle/>
          <a:p>
            <a:pPr lvl="0"/>
            <a:r>
              <a:rPr lang="en-US" sz="2800" b="1" dirty="0" smtClean="0"/>
              <a:t> </a:t>
            </a:r>
            <a:r>
              <a:rPr lang="id-ID" sz="2800" dirty="0"/>
              <a:t/>
            </a:r>
            <a:br>
              <a:rPr lang="id-ID" sz="2800" dirty="0"/>
            </a:br>
            <a:r>
              <a:rPr lang="en-US" sz="2800" dirty="0"/>
              <a:t>Grant (1987) suggests applying  a ‘ CATALYST’ test. The eight word of CATALYST refers to the eight criteria by the help of which can decide whether the textbook is appropriate for the classroom use. </a:t>
            </a:r>
            <a:r>
              <a:rPr lang="id-ID" sz="2800" dirty="0"/>
              <a:t/>
            </a:r>
            <a:br>
              <a:rPr lang="id-ID" sz="2800" dirty="0"/>
            </a:b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3770" y="2556932"/>
            <a:ext cx="10750731" cy="384386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b="1" dirty="0" smtClean="0"/>
              <a:t>Communicative</a:t>
            </a:r>
            <a:r>
              <a:rPr lang="en-US" b="1" dirty="0"/>
              <a:t>?</a:t>
            </a:r>
            <a:r>
              <a:rPr lang="en-US" dirty="0"/>
              <a:t>   Is the textbook communicative? </a:t>
            </a:r>
            <a:endParaRPr lang="id-ID" dirty="0"/>
          </a:p>
          <a:p>
            <a:pPr lvl="0"/>
            <a:r>
              <a:rPr lang="en-US" b="1" dirty="0"/>
              <a:t>Aims?</a:t>
            </a:r>
            <a:r>
              <a:rPr lang="en-US" dirty="0"/>
              <a:t>  Does it fit in with the aims and objectives? </a:t>
            </a:r>
            <a:endParaRPr lang="id-ID" dirty="0"/>
          </a:p>
          <a:p>
            <a:pPr lvl="0"/>
            <a:r>
              <a:rPr lang="en-US" b="1" dirty="0"/>
              <a:t>Teachable?</a:t>
            </a:r>
            <a:r>
              <a:rPr lang="en-US" dirty="0"/>
              <a:t> Does the course seem teachable? Does it seem reasonably easy to use, well-organized, and easy to find your way round? </a:t>
            </a:r>
            <a:endParaRPr lang="id-ID" dirty="0"/>
          </a:p>
          <a:p>
            <a:pPr lvl="0"/>
            <a:r>
              <a:rPr lang="en-US" b="1" dirty="0"/>
              <a:t>Available Adds-</a:t>
            </a:r>
            <a:r>
              <a:rPr lang="en-US" b="1" dirty="0" err="1"/>
              <a:t>ons</a:t>
            </a:r>
            <a:r>
              <a:rPr lang="en-US" b="1" dirty="0"/>
              <a:t> ?</a:t>
            </a:r>
            <a:r>
              <a:rPr lang="en-US" dirty="0"/>
              <a:t> Are there any useful adds-</a:t>
            </a:r>
            <a:r>
              <a:rPr lang="en-US" dirty="0" err="1"/>
              <a:t>ons</a:t>
            </a:r>
            <a:r>
              <a:rPr lang="en-US" dirty="0"/>
              <a:t> – additional materials such as teacher’s books, tapes, </a:t>
            </a:r>
            <a:r>
              <a:rPr lang="en-US" dirty="0" err="1"/>
              <a:t>CD-Roms</a:t>
            </a:r>
            <a:r>
              <a:rPr lang="en-US" dirty="0"/>
              <a:t>, workbooks, </a:t>
            </a:r>
            <a:r>
              <a:rPr lang="en-US" dirty="0" err="1"/>
              <a:t>etc</a:t>
            </a:r>
            <a:r>
              <a:rPr lang="en-US" dirty="0"/>
              <a:t>? </a:t>
            </a:r>
            <a:endParaRPr lang="id-ID" dirty="0"/>
          </a:p>
          <a:p>
            <a:pPr lvl="0"/>
            <a:r>
              <a:rPr lang="en-US" b="1" dirty="0"/>
              <a:t>Level?</a:t>
            </a:r>
            <a:r>
              <a:rPr lang="en-US" dirty="0"/>
              <a:t> Does the level seem out right? </a:t>
            </a:r>
            <a:endParaRPr lang="id-ID" dirty="0"/>
          </a:p>
          <a:p>
            <a:pPr lvl="0"/>
            <a:r>
              <a:rPr lang="en-US" b="1" dirty="0"/>
              <a:t>Your impression?</a:t>
            </a:r>
            <a:r>
              <a:rPr lang="en-US" dirty="0"/>
              <a:t> What’s your overall impression if the textbook? </a:t>
            </a:r>
            <a:endParaRPr lang="id-ID" dirty="0"/>
          </a:p>
          <a:p>
            <a:pPr lvl="0"/>
            <a:r>
              <a:rPr lang="en-US" b="1" dirty="0"/>
              <a:t>Student interest?</a:t>
            </a:r>
            <a:r>
              <a:rPr lang="en-US" dirty="0"/>
              <a:t> Are the students likely to find the book interesting? </a:t>
            </a:r>
            <a:endParaRPr lang="id-ID" dirty="0"/>
          </a:p>
          <a:p>
            <a:pPr lvl="0"/>
            <a:r>
              <a:rPr lang="en-US" b="1" dirty="0"/>
              <a:t>Tried and tested?</a:t>
            </a:r>
            <a:r>
              <a:rPr lang="en-US" dirty="0"/>
              <a:t> Has the textbook been tried and tested in real classrooms? Where? By whom? What were the results? How do you know? (p. 119 – 120).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39779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4" descr="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solidFill>
            <a:srgbClr val="FFFFFF">
              <a:alpha val="40000"/>
            </a:srgbClr>
          </a:soli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BACKGROUND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81200" y="1752601"/>
            <a:ext cx="8229600" cy="4525963"/>
          </a:xfrm>
        </p:spPr>
        <p:txBody>
          <a:bodyPr>
            <a:normAutofit/>
          </a:bodyPr>
          <a:lstStyle/>
          <a:p>
            <a:pPr marL="346075" lvl="2" indent="-346075" algn="just">
              <a:buNone/>
            </a:pPr>
            <a:r>
              <a:rPr lang="en-US" sz="2800" i="1" dirty="0"/>
              <a:t>    Posner (1992) </a:t>
            </a:r>
          </a:p>
          <a:p>
            <a:pPr marL="346075" lvl="2" indent="-346075" algn="just">
              <a:buNone/>
            </a:pPr>
            <a:r>
              <a:rPr lang="en-US" sz="2800" i="1" dirty="0"/>
              <a:t>			</a:t>
            </a:r>
            <a:r>
              <a:rPr lang="en-US" sz="2800" i="1" dirty="0" smtClean="0"/>
              <a:t>Textbooks </a:t>
            </a:r>
            <a:r>
              <a:rPr lang="en-US" sz="2800" i="1" dirty="0"/>
              <a:t>reflects the concepts of curriculum </a:t>
            </a:r>
          </a:p>
          <a:p>
            <a:pPr marL="346075" lvl="2" indent="-346075" algn="just">
              <a:buNone/>
            </a:pPr>
            <a:endParaRPr lang="en-US" sz="2800" i="1" dirty="0"/>
          </a:p>
          <a:p>
            <a:pPr marL="346075" lvl="2" indent="-346075" algn="just">
              <a:buNone/>
            </a:pPr>
            <a:r>
              <a:rPr lang="en-US" sz="2800" i="1" dirty="0"/>
              <a:t>	</a:t>
            </a:r>
          </a:p>
          <a:p>
            <a:pPr marL="346075" lvl="2" indent="-346075" algn="just">
              <a:buNone/>
            </a:pPr>
            <a:r>
              <a:rPr lang="en-US" sz="2800" i="1" dirty="0"/>
              <a:t>	</a:t>
            </a:r>
            <a:r>
              <a:rPr lang="en-US" sz="2800" dirty="0"/>
              <a:t> </a:t>
            </a:r>
          </a:p>
        </p:txBody>
      </p:sp>
      <p:pic>
        <p:nvPicPr>
          <p:cNvPr id="5" name="Picture 6" descr="fRiEnd'Zch0Li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0" y="3191975"/>
            <a:ext cx="2590800" cy="24948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97316395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392874" y="152209"/>
          <a:ext cx="11558720" cy="67188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9680"/>
                <a:gridCol w="3890389"/>
                <a:gridCol w="2640758"/>
                <a:gridCol w="2137893"/>
              </a:tblGrid>
              <a:tr h="370840">
                <a:tc>
                  <a:txBody>
                    <a:bodyPr/>
                    <a:lstStyle/>
                    <a:p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effectLst/>
                          <a:latin typeface="Jokerman" panose="04090605060D06020702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GOAL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effectLst/>
                          <a:latin typeface="Jokerman" panose="04090605060D06020702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SYLLABUS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effectLst/>
                          <a:latin typeface="Jokerman" panose="04090605060D06020702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METHOD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400" b="0" dirty="0">
                          <a:effectLst/>
                          <a:latin typeface="Jokerman" panose="04090605060D06020702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CURRICULUM</a:t>
                      </a:r>
                      <a:endParaRPr lang="id-ID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400" b="0" dirty="0">
                          <a:effectLst/>
                          <a:latin typeface="Jokerman" panose="04090605060D06020702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1975</a:t>
                      </a:r>
                      <a:endParaRPr lang="id-ID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400" b="0" dirty="0">
                          <a:effectLst/>
                          <a:latin typeface="Jokerman" panose="04090605060D06020702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400" b="0" dirty="0">
                          <a:effectLst/>
                          <a:latin typeface="Adobe Garamond Pro" panose="02020502060506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Enable students to create the language correctly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400" b="0" dirty="0">
                          <a:effectLst/>
                          <a:latin typeface="Adobe Garamond Pro" panose="02020502060506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Grammatical </a:t>
                      </a:r>
                      <a:r>
                        <a:rPr lang="id-ID" sz="2400" b="0" dirty="0" smtClean="0">
                          <a:effectLst/>
                          <a:latin typeface="Adobe Garamond Pro" panose="02020502060506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syllabus</a:t>
                      </a:r>
                      <a:endParaRPr lang="id-ID" sz="2400" b="0" dirty="0">
                        <a:effectLst/>
                        <a:latin typeface="Adobe Garamond Pro" panose="02020502060506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400" b="0">
                          <a:effectLst/>
                          <a:latin typeface="Adobe Garamond Pro" panose="02020502060506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Grammar Translation Method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400" b="0" dirty="0">
                          <a:effectLst/>
                          <a:latin typeface="Jokerman" panose="04090605060D06020702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CURRICULUM</a:t>
                      </a:r>
                      <a:endParaRPr lang="id-ID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400" b="0" dirty="0">
                          <a:effectLst/>
                          <a:latin typeface="Jokerman" panose="04090605060D06020702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1994</a:t>
                      </a:r>
                      <a:endParaRPr lang="id-ID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400" b="0" dirty="0">
                          <a:effectLst/>
                          <a:latin typeface="Adobe Garamond Pro" panose="02020502060506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Enable students to talk about something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400" b="0" dirty="0">
                          <a:effectLst/>
                          <a:latin typeface="Adobe Garamond Pro" panose="02020502060506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Situational syllabus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400" b="0" dirty="0">
                          <a:effectLst/>
                          <a:latin typeface="Adobe Garamond Pro" panose="02020502060506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Audiolingual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400" b="0" dirty="0">
                          <a:effectLst/>
                          <a:latin typeface="Adobe Garamond Pro" panose="02020502060506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Method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400" b="0" dirty="0">
                          <a:effectLst/>
                          <a:latin typeface="Jokerman" panose="04090605060D06020702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CURRICULUM</a:t>
                      </a:r>
                      <a:endParaRPr lang="id-ID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400" b="0" dirty="0">
                          <a:effectLst/>
                          <a:latin typeface="Jokerman" panose="04090605060D06020702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2004</a:t>
                      </a:r>
                      <a:endParaRPr lang="id-ID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400" b="0" dirty="0">
                          <a:effectLst/>
                          <a:latin typeface="Adobe Garamond Pro" panose="02020502060506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Enable students to use the language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400" b="0" dirty="0" smtClean="0">
                          <a:effectLst/>
                          <a:latin typeface="Adobe Garamond Pro" panose="02020502060506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Skill based Syllabus &amp; Functional Syllabus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400" b="0" dirty="0">
                          <a:effectLst/>
                          <a:latin typeface="Adobe Garamond Pro" panose="02020502060506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Communicative teaching Approach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400" b="0" dirty="0">
                          <a:effectLst/>
                          <a:latin typeface="Jokerman" panose="04090605060D06020702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CURRICULUM</a:t>
                      </a:r>
                      <a:endParaRPr lang="id-ID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400" b="0" dirty="0">
                          <a:effectLst/>
                          <a:latin typeface="Jokerman" panose="04090605060D06020702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2006</a:t>
                      </a:r>
                      <a:endParaRPr lang="id-ID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400" b="0" dirty="0">
                          <a:effectLst/>
                          <a:latin typeface="Adobe Garamond Pro" panose="02020502060506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Enable </a:t>
                      </a:r>
                      <a:r>
                        <a:rPr lang="id-ID" sz="2400" b="0" dirty="0" smtClean="0">
                          <a:effectLst/>
                          <a:latin typeface="Adobe Garamond Pro" panose="02020502060506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students </a:t>
                      </a:r>
                      <a:r>
                        <a:rPr lang="id-ID" sz="2400" b="0" dirty="0">
                          <a:effectLst/>
                          <a:latin typeface="Adobe Garamond Pro" panose="02020502060506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communicate in various genre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400" b="0" dirty="0">
                          <a:effectLst/>
                          <a:latin typeface="Adobe Garamond Pro" panose="02020502060506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id-ID" sz="2400" b="0" dirty="0" smtClean="0">
                          <a:effectLst/>
                          <a:latin typeface="Adobe Garamond Pro" panose="02020502060506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syllabus developed by a teacher based on a rule by permendiknas</a:t>
                      </a:r>
                      <a:endParaRPr lang="id-ID" sz="2400" b="0" dirty="0">
                        <a:effectLst/>
                        <a:latin typeface="Adobe Garamond Pro" panose="02020502060506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400" b="0" dirty="0">
                          <a:effectLst/>
                          <a:latin typeface="Adobe Garamond Pro" panose="02020502060506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Genre Based Approach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400" b="0" dirty="0">
                          <a:effectLst/>
                          <a:latin typeface="Jokerman" panose="04090605060D06020702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CURRICULUM</a:t>
                      </a:r>
                      <a:endParaRPr lang="id-ID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400" b="0" dirty="0">
                          <a:effectLst/>
                          <a:latin typeface="Jokerman" panose="04090605060D06020702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id-ID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400" b="0" dirty="0">
                          <a:effectLst/>
                          <a:latin typeface="Adobe Garamond Pro" panose="02020502060506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Enable students to acquire the four competences: spiritual, social, knowlege and skill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400" b="0" dirty="0">
                          <a:effectLst/>
                          <a:latin typeface="Adobe Garamond Pro" panose="02020502060506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Skill Syllabus, Functional Syllabus &amp; Task Based </a:t>
                      </a:r>
                      <a:r>
                        <a:rPr lang="id-ID" sz="2400" b="0" dirty="0" smtClean="0">
                          <a:effectLst/>
                          <a:latin typeface="Adobe Garamond Pro" panose="02020502060506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Syllabus</a:t>
                      </a:r>
                      <a:endParaRPr lang="id-ID" sz="2400" b="0" dirty="0">
                        <a:effectLst/>
                        <a:latin typeface="Adobe Garamond Pro" panose="02020502060506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400" b="0" dirty="0">
                          <a:effectLst/>
                          <a:latin typeface="Adobe Garamond Pro" panose="020205020605060204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Scientific Approach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499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4" descr="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solidFill>
            <a:srgbClr val="FFFFFF">
              <a:alpha val="40000"/>
            </a:srgbClr>
          </a:soli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BACKGROUND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81200" y="1752601"/>
            <a:ext cx="8229600" cy="4525963"/>
          </a:xfrm>
        </p:spPr>
        <p:txBody>
          <a:bodyPr>
            <a:normAutofit/>
          </a:bodyPr>
          <a:lstStyle/>
          <a:p>
            <a:pPr marL="346075" lvl="2" indent="-346075" algn="just">
              <a:buNone/>
            </a:pPr>
            <a:r>
              <a:rPr lang="en-US" sz="2800" i="1" dirty="0"/>
              <a:t>    Tomlinson (1998:9) </a:t>
            </a:r>
          </a:p>
          <a:p>
            <a:pPr marL="346075" lvl="2" indent="-346075" algn="just">
              <a:buNone/>
            </a:pPr>
            <a:r>
              <a:rPr lang="en-US" sz="2800" i="1" dirty="0"/>
              <a:t>			Textbooks cover work on grammar, vocabulary, pronunciation, functions and the four skills </a:t>
            </a:r>
          </a:p>
          <a:p>
            <a:pPr marL="346075" lvl="2" indent="-346075" algn="just">
              <a:buNone/>
            </a:pPr>
            <a:r>
              <a:rPr lang="en-US" sz="2800" i="1" dirty="0"/>
              <a:t>	</a:t>
            </a:r>
          </a:p>
          <a:p>
            <a:pPr marL="346075" lvl="2" indent="-346075" algn="just">
              <a:buNone/>
            </a:pPr>
            <a:r>
              <a:rPr lang="en-US" sz="2800" i="1" dirty="0"/>
              <a:t>	</a:t>
            </a:r>
            <a:r>
              <a:rPr lang="en-US" sz="2800" dirty="0"/>
              <a:t> </a:t>
            </a:r>
          </a:p>
        </p:txBody>
      </p:sp>
      <p:pic>
        <p:nvPicPr>
          <p:cNvPr id="5" name="Picture 4" descr="smiley l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1801" y="3949291"/>
            <a:ext cx="3886200" cy="2908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71843331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THE GENERATION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Gen Z: Born 2001    (2007 masuk SD) (2013 masuk SMP)</a:t>
            </a:r>
          </a:p>
          <a:p>
            <a:r>
              <a:rPr lang="id-ID" dirty="0" smtClean="0"/>
              <a:t>Gen Y: Born 1977 to 2000</a:t>
            </a:r>
          </a:p>
          <a:p>
            <a:r>
              <a:rPr lang="id-ID" dirty="0" smtClean="0"/>
              <a:t>Gen X: born 1965 to 1976</a:t>
            </a:r>
          </a:p>
          <a:p>
            <a:r>
              <a:rPr lang="id-ID" dirty="0" smtClean="0"/>
              <a:t>Baby Boomer: 1946 to 1964</a:t>
            </a:r>
          </a:p>
        </p:txBody>
      </p:sp>
    </p:spTree>
    <p:extLst>
      <p:ext uri="{BB962C8B-B14F-4D97-AF65-F5344CB8AC3E}">
        <p14:creationId xmlns:p14="http://schemas.microsoft.com/office/powerpoint/2010/main" val="228624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2</TotalTime>
  <Words>1017</Words>
  <Application>Microsoft Office PowerPoint</Application>
  <PresentationFormat>Widescreen</PresentationFormat>
  <Paragraphs>139</Paragraphs>
  <Slides>21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Adobe Garamond Pro</vt:lpstr>
      <vt:lpstr>Calibri</vt:lpstr>
      <vt:lpstr>Jokerman</vt:lpstr>
      <vt:lpstr>Rockwell</vt:lpstr>
      <vt:lpstr>Rockwell Condensed</vt:lpstr>
      <vt:lpstr>Times New Roman</vt:lpstr>
      <vt:lpstr>Wingdings</vt:lpstr>
      <vt:lpstr>Wood Type</vt:lpstr>
      <vt:lpstr>PowerPoint Presentation</vt:lpstr>
      <vt:lpstr>CHAPTER V</vt:lpstr>
      <vt:lpstr>STAGES in selecting course book as proposed by Harmer (2007)</vt:lpstr>
      <vt:lpstr>The use of three – stage process of  Grant’s Textbook  Evaluation  Model</vt:lpstr>
      <vt:lpstr>  Grant (1987) suggests applying  a ‘ CATALYST’ test. The eight word of CATALYST refers to the eight criteria by the help of which can decide whether the textbook is appropriate for the classroom use.  </vt:lpstr>
      <vt:lpstr>BACKGROUND </vt:lpstr>
      <vt:lpstr>PowerPoint Presentation</vt:lpstr>
      <vt:lpstr>BACKGROUND </vt:lpstr>
      <vt:lpstr>THE GENERATION</vt:lpstr>
      <vt:lpstr>MILLENIA GENERATION</vt:lpstr>
      <vt:lpstr>2 Category</vt:lpstr>
      <vt:lpstr>VICTIM</vt:lpstr>
      <vt:lpstr>VICTOR</vt:lpstr>
      <vt:lpstr>Criteria for A Good Textbook</vt:lpstr>
      <vt:lpstr>THE IMPLEMENTATION</vt:lpstr>
      <vt:lpstr>Therefore......</vt:lpstr>
      <vt:lpstr>However, according to Grant (1987:8)..  </vt:lpstr>
      <vt:lpstr>The Challenge is greater since the government  applied the SBC or KTSP in 2006/2007</vt:lpstr>
      <vt:lpstr>CRITERIA OF A GOOD TEXT BOOK</vt:lpstr>
      <vt:lpstr>FOUR ALTERNATIVES IN USING COURSE BOOK</vt:lpstr>
      <vt:lpstr>The reason for the teacher to omit and modify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</cp:revision>
  <dcterms:created xsi:type="dcterms:W3CDTF">2018-04-29T07:10:17Z</dcterms:created>
  <dcterms:modified xsi:type="dcterms:W3CDTF">2018-04-29T07:12:54Z</dcterms:modified>
</cp:coreProperties>
</file>