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3"/>
  </p:handoutMasterIdLst>
  <p:sldIdLst>
    <p:sldId id="256" r:id="rId2"/>
    <p:sldId id="257" r:id="rId3"/>
    <p:sldId id="258" r:id="rId4"/>
    <p:sldId id="261" r:id="rId5"/>
    <p:sldId id="265" r:id="rId6"/>
    <p:sldId id="264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6" r:id="rId17"/>
    <p:sldId id="277" r:id="rId18"/>
    <p:sldId id="278" r:id="rId19"/>
    <p:sldId id="279" r:id="rId20"/>
    <p:sldId id="280" r:id="rId21"/>
    <p:sldId id="281" r:id="rId22"/>
  </p:sldIdLst>
  <p:sldSz cx="9144000" cy="6858000" type="screen4x3"/>
  <p:notesSz cx="6888163" cy="96234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582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4500" cy="48178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02076" y="1"/>
            <a:ext cx="2984500" cy="48178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940D9F-E712-438A-9367-2D506FB56017}" type="datetimeFigureOut">
              <a:rPr lang="en-US" smtClean="0"/>
              <a:pPr/>
              <a:t>4/21/2018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40120"/>
            <a:ext cx="2984500" cy="481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02076" y="9140120"/>
            <a:ext cx="2984500" cy="481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FA6D57-69CA-427F-B264-E1E8655A23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0545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056B94F-E5E2-4016-8FCF-611A86BA99E0}" type="datetimeFigureOut">
              <a:rPr lang="en-US" smtClean="0"/>
              <a:pPr/>
              <a:t>4/21/2018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CA224EB-D907-49DA-B8EB-8B1D6EFED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56B94F-E5E2-4016-8FCF-611A86BA99E0}" type="datetimeFigureOut">
              <a:rPr lang="en-US" smtClean="0"/>
              <a:pPr/>
              <a:t>4/21/2018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A224EB-D907-49DA-B8EB-8B1D6EFED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56B94F-E5E2-4016-8FCF-611A86BA99E0}" type="datetimeFigureOut">
              <a:rPr lang="en-US" smtClean="0"/>
              <a:pPr/>
              <a:t>4/21/2018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A224EB-D907-49DA-B8EB-8B1D6EFED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56B94F-E5E2-4016-8FCF-611A86BA99E0}" type="datetimeFigureOut">
              <a:rPr lang="en-US" smtClean="0"/>
              <a:pPr/>
              <a:t>4/21/2018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A224EB-D907-49DA-B8EB-8B1D6EFED7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56B94F-E5E2-4016-8FCF-611A86BA99E0}" type="datetimeFigureOut">
              <a:rPr lang="en-US" smtClean="0"/>
              <a:pPr/>
              <a:t>4/21/2018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A224EB-D907-49DA-B8EB-8B1D6EFED7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56B94F-E5E2-4016-8FCF-611A86BA99E0}" type="datetimeFigureOut">
              <a:rPr lang="en-US" smtClean="0"/>
              <a:pPr/>
              <a:t>4/21/2018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A224EB-D907-49DA-B8EB-8B1D6EFED7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56B94F-E5E2-4016-8FCF-611A86BA99E0}" type="datetimeFigureOut">
              <a:rPr lang="en-US" smtClean="0"/>
              <a:pPr/>
              <a:t>4/21/2018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A224EB-D907-49DA-B8EB-8B1D6EFED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56B94F-E5E2-4016-8FCF-611A86BA99E0}" type="datetimeFigureOut">
              <a:rPr lang="en-US" smtClean="0"/>
              <a:pPr/>
              <a:t>4/21/2018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A224EB-D907-49DA-B8EB-8B1D6EFED7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56B94F-E5E2-4016-8FCF-611A86BA99E0}" type="datetimeFigureOut">
              <a:rPr lang="en-US" smtClean="0"/>
              <a:pPr/>
              <a:t>4/21/2018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A224EB-D907-49DA-B8EB-8B1D6EFED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056B94F-E5E2-4016-8FCF-611A86BA99E0}" type="datetimeFigureOut">
              <a:rPr lang="en-US" smtClean="0"/>
              <a:pPr/>
              <a:t>4/21/2018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A224EB-D907-49DA-B8EB-8B1D6EFED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056B94F-E5E2-4016-8FCF-611A86BA99E0}" type="datetimeFigureOut">
              <a:rPr lang="en-US" smtClean="0"/>
              <a:pPr/>
              <a:t>4/21/2018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CA224EB-D907-49DA-B8EB-8B1D6EFED7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056B94F-E5E2-4016-8FCF-611A86BA99E0}" type="datetimeFigureOut">
              <a:rPr lang="en-US" smtClean="0"/>
              <a:pPr/>
              <a:t>4/21/2018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CA224EB-D907-49DA-B8EB-8B1D6EFED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24" y="1071546"/>
            <a:ext cx="7772400" cy="2000264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HAND OUT</a:t>
            </a:r>
            <a:br>
              <a:rPr lang="en-US" b="1" dirty="0" smtClean="0">
                <a:solidFill>
                  <a:schemeClr val="tx1"/>
                </a:solidFill>
              </a:rPr>
            </a:br>
            <a:r>
              <a:rPr lang="en-US" b="1" dirty="0" smtClean="0">
                <a:solidFill>
                  <a:schemeClr val="tx1"/>
                </a:solidFill>
              </a:rPr>
              <a:t>METODE PEMBELAJARAN MATEMATIKA SEKOLAH DASAR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7290" y="3571876"/>
            <a:ext cx="6715172" cy="175260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OLEH 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SITI CHOTIMAH, S.PD., M.PD</a:t>
            </a:r>
            <a:r>
              <a:rPr lang="en-US" b="1" dirty="0" smtClean="0">
                <a:solidFill>
                  <a:schemeClr val="tx1"/>
                </a:solidFill>
              </a:rPr>
              <a:t>.</a:t>
            </a:r>
            <a:endParaRPr lang="en-US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0100" y="428604"/>
            <a:ext cx="7143800" cy="492922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0100" y="428604"/>
            <a:ext cx="7143800" cy="4857784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600" dirty="0" smtClean="0">
                <a:solidFill>
                  <a:schemeClr val="tx1"/>
                </a:solidFill>
              </a:rPr>
              <a:t>4. </a:t>
            </a:r>
            <a:r>
              <a:rPr lang="en-US" sz="2600" dirty="0" err="1" smtClean="0">
                <a:solidFill>
                  <a:schemeClr val="tx1"/>
                </a:solidFill>
              </a:rPr>
              <a:t>Kompetensi</a:t>
            </a:r>
            <a:r>
              <a:rPr lang="en-US" sz="2600" dirty="0" smtClean="0">
                <a:solidFill>
                  <a:schemeClr val="tx1"/>
                </a:solidFill>
              </a:rPr>
              <a:t> Guru</a:t>
            </a:r>
          </a:p>
          <a:p>
            <a:pPr marL="173038" indent="185738" algn="l">
              <a:buFont typeface="Arial" pitchFamily="34" charset="0"/>
              <a:buChar char="•"/>
              <a:tabLst>
                <a:tab pos="358775" algn="l"/>
              </a:tabLst>
            </a:pPr>
            <a:r>
              <a:rPr lang="en-US" sz="2600" dirty="0" err="1" smtClean="0">
                <a:solidFill>
                  <a:schemeClr val="tx1"/>
                </a:solidFill>
              </a:rPr>
              <a:t>Menguasai</a:t>
            </a:r>
            <a:r>
              <a:rPr lang="en-US" sz="2600" dirty="0" smtClean="0">
                <a:solidFill>
                  <a:schemeClr val="tx1"/>
                </a:solidFill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</a:rPr>
              <a:t>matematika</a:t>
            </a:r>
            <a:r>
              <a:rPr lang="en-US" sz="2600" dirty="0" smtClean="0">
                <a:solidFill>
                  <a:schemeClr val="tx1"/>
                </a:solidFill>
              </a:rPr>
              <a:t> SD </a:t>
            </a:r>
            <a:r>
              <a:rPr lang="en-US" sz="2600" dirty="0" err="1" smtClean="0">
                <a:solidFill>
                  <a:schemeClr val="tx1"/>
                </a:solidFill>
              </a:rPr>
              <a:t>dan</a:t>
            </a:r>
            <a:r>
              <a:rPr lang="en-US" sz="2600" dirty="0" smtClean="0">
                <a:solidFill>
                  <a:schemeClr val="tx1"/>
                </a:solidFill>
              </a:rPr>
              <a:t> SM</a:t>
            </a:r>
          </a:p>
          <a:p>
            <a:pPr marL="173038" indent="185738" algn="l">
              <a:buFont typeface="Arial" pitchFamily="34" charset="0"/>
              <a:buChar char="•"/>
              <a:tabLst>
                <a:tab pos="358775" algn="l"/>
              </a:tabLst>
            </a:pPr>
            <a:r>
              <a:rPr lang="en-US" sz="2600" dirty="0" err="1" smtClean="0">
                <a:solidFill>
                  <a:schemeClr val="tx1"/>
                </a:solidFill>
              </a:rPr>
              <a:t>Menguasai</a:t>
            </a:r>
            <a:r>
              <a:rPr lang="en-US" sz="2600" dirty="0" smtClean="0">
                <a:solidFill>
                  <a:schemeClr val="tx1"/>
                </a:solidFill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</a:rPr>
              <a:t>Matematika</a:t>
            </a:r>
            <a:r>
              <a:rPr lang="en-US" sz="2600" dirty="0" smtClean="0">
                <a:solidFill>
                  <a:schemeClr val="tx1"/>
                </a:solidFill>
              </a:rPr>
              <a:t> SL</a:t>
            </a:r>
          </a:p>
          <a:p>
            <a:pPr marL="173038" indent="185738" algn="l">
              <a:buFont typeface="Arial" pitchFamily="34" charset="0"/>
              <a:buChar char="•"/>
              <a:tabLst>
                <a:tab pos="358775" algn="l"/>
              </a:tabLst>
            </a:pPr>
            <a:r>
              <a:rPr lang="en-US" sz="2600" dirty="0" err="1" smtClean="0">
                <a:solidFill>
                  <a:schemeClr val="tx1"/>
                </a:solidFill>
              </a:rPr>
              <a:t>Mengembangkan</a:t>
            </a:r>
            <a:r>
              <a:rPr lang="en-US" sz="2600" dirty="0" smtClean="0">
                <a:solidFill>
                  <a:schemeClr val="tx1"/>
                </a:solidFill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</a:rPr>
              <a:t>diri</a:t>
            </a:r>
            <a:endParaRPr lang="en-US" sz="2600" dirty="0" smtClean="0">
              <a:solidFill>
                <a:schemeClr val="tx1"/>
              </a:solidFill>
            </a:endParaRPr>
          </a:p>
          <a:p>
            <a:pPr marL="173038" indent="185738" algn="l">
              <a:buFont typeface="Arial" pitchFamily="34" charset="0"/>
              <a:buChar char="•"/>
              <a:tabLst>
                <a:tab pos="358775" algn="l"/>
              </a:tabLst>
            </a:pPr>
            <a:r>
              <a:rPr lang="en-US" sz="2600" dirty="0" err="1" smtClean="0">
                <a:solidFill>
                  <a:schemeClr val="tx1"/>
                </a:solidFill>
              </a:rPr>
              <a:t>Menerapkan</a:t>
            </a:r>
            <a:r>
              <a:rPr lang="en-US" sz="2600" dirty="0" smtClean="0">
                <a:solidFill>
                  <a:schemeClr val="tx1"/>
                </a:solidFill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</a:rPr>
              <a:t>berbagai</a:t>
            </a:r>
            <a:r>
              <a:rPr lang="en-US" sz="2600" dirty="0" smtClean="0">
                <a:solidFill>
                  <a:schemeClr val="tx1"/>
                </a:solidFill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</a:rPr>
              <a:t>metode</a:t>
            </a:r>
            <a:r>
              <a:rPr lang="en-US" sz="2600" dirty="0" smtClean="0">
                <a:solidFill>
                  <a:schemeClr val="tx1"/>
                </a:solidFill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</a:rPr>
              <a:t>mengajar</a:t>
            </a:r>
            <a:endParaRPr lang="en-US" sz="2600" dirty="0" smtClean="0">
              <a:solidFill>
                <a:schemeClr val="tx1"/>
              </a:solidFill>
            </a:endParaRPr>
          </a:p>
          <a:p>
            <a:pPr marL="173038" indent="185738" algn="l">
              <a:buFont typeface="Arial" pitchFamily="34" charset="0"/>
              <a:buChar char="•"/>
              <a:tabLst>
                <a:tab pos="358775" algn="l"/>
              </a:tabLst>
            </a:pPr>
            <a:r>
              <a:rPr lang="en-US" sz="2600" dirty="0" err="1" smtClean="0">
                <a:solidFill>
                  <a:schemeClr val="tx1"/>
                </a:solidFill>
              </a:rPr>
              <a:t>Penggunaan</a:t>
            </a:r>
            <a:r>
              <a:rPr lang="en-US" sz="2600" dirty="0" smtClean="0">
                <a:solidFill>
                  <a:schemeClr val="tx1"/>
                </a:solidFill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</a:rPr>
              <a:t>alat</a:t>
            </a:r>
            <a:r>
              <a:rPr lang="en-US" sz="2600" dirty="0" smtClean="0">
                <a:solidFill>
                  <a:schemeClr val="tx1"/>
                </a:solidFill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</a:rPr>
              <a:t>peraga</a:t>
            </a:r>
            <a:endParaRPr lang="en-US" sz="2600" dirty="0" smtClean="0">
              <a:solidFill>
                <a:schemeClr val="tx1"/>
              </a:solidFill>
            </a:endParaRPr>
          </a:p>
          <a:p>
            <a:pPr marL="173038" indent="185738" algn="l">
              <a:buFont typeface="Arial" pitchFamily="34" charset="0"/>
              <a:buChar char="•"/>
              <a:tabLst>
                <a:tab pos="358775" algn="l"/>
              </a:tabLst>
            </a:pPr>
            <a:r>
              <a:rPr lang="en-US" sz="2600" dirty="0" err="1" smtClean="0">
                <a:solidFill>
                  <a:schemeClr val="tx1"/>
                </a:solidFill>
              </a:rPr>
              <a:t>Pengelolaan</a:t>
            </a:r>
            <a:r>
              <a:rPr lang="en-US" sz="2600" dirty="0" smtClean="0">
                <a:solidFill>
                  <a:schemeClr val="tx1"/>
                </a:solidFill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</a:rPr>
              <a:t>Kelas</a:t>
            </a:r>
            <a:endParaRPr lang="en-US" sz="2600" dirty="0" smtClean="0">
              <a:solidFill>
                <a:schemeClr val="tx1"/>
              </a:solidFill>
            </a:endParaRPr>
          </a:p>
          <a:p>
            <a:pPr marL="173038" indent="185738" algn="l">
              <a:buFont typeface="Arial" pitchFamily="34" charset="0"/>
              <a:buChar char="•"/>
              <a:tabLst>
                <a:tab pos="358775" algn="l"/>
              </a:tabLst>
            </a:pPr>
            <a:r>
              <a:rPr lang="en-US" sz="2600" dirty="0" err="1" smtClean="0">
                <a:solidFill>
                  <a:schemeClr val="tx1"/>
                </a:solidFill>
              </a:rPr>
              <a:t>Mengaplikasikan</a:t>
            </a:r>
            <a:r>
              <a:rPr lang="en-US" sz="2600" dirty="0" smtClean="0">
                <a:solidFill>
                  <a:schemeClr val="tx1"/>
                </a:solidFill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</a:rPr>
              <a:t>teori-teori</a:t>
            </a:r>
            <a:r>
              <a:rPr lang="en-US" sz="2600" dirty="0" smtClean="0">
                <a:solidFill>
                  <a:schemeClr val="tx1"/>
                </a:solidFill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</a:rPr>
              <a:t>belajar</a:t>
            </a:r>
            <a:endParaRPr lang="en-US" sz="2600" dirty="0" smtClean="0">
              <a:solidFill>
                <a:schemeClr val="tx1"/>
              </a:solidFill>
            </a:endParaRPr>
          </a:p>
          <a:p>
            <a:pPr marL="173038" indent="185738" algn="l">
              <a:buFont typeface="Arial" pitchFamily="34" charset="0"/>
              <a:buChar char="•"/>
              <a:tabLst>
                <a:tab pos="358775" algn="l"/>
              </a:tabLst>
            </a:pPr>
            <a:r>
              <a:rPr lang="en-US" sz="2600" dirty="0" err="1" smtClean="0">
                <a:solidFill>
                  <a:schemeClr val="tx1"/>
                </a:solidFill>
              </a:rPr>
              <a:t>Merumuskan</a:t>
            </a:r>
            <a:r>
              <a:rPr lang="en-US" sz="2600" dirty="0" smtClean="0">
                <a:solidFill>
                  <a:schemeClr val="tx1"/>
                </a:solidFill>
              </a:rPr>
              <a:t> TIK</a:t>
            </a:r>
          </a:p>
          <a:p>
            <a:pPr marL="358775" indent="-185738" algn="l">
              <a:buFont typeface="Arial" pitchFamily="34" charset="0"/>
              <a:buChar char="•"/>
              <a:tabLst>
                <a:tab pos="173038" algn="l"/>
              </a:tabLst>
            </a:pPr>
            <a:r>
              <a:rPr lang="en-US" sz="2600" dirty="0" err="1" smtClean="0">
                <a:solidFill>
                  <a:schemeClr val="tx1"/>
                </a:solidFill>
              </a:rPr>
              <a:t>Terampil</a:t>
            </a:r>
            <a:r>
              <a:rPr lang="en-US" sz="2600" dirty="0" smtClean="0">
                <a:solidFill>
                  <a:schemeClr val="tx1"/>
                </a:solidFill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</a:rPr>
              <a:t>menggunakan</a:t>
            </a:r>
            <a:r>
              <a:rPr lang="en-US" sz="2600" dirty="0" smtClean="0">
                <a:solidFill>
                  <a:schemeClr val="tx1"/>
                </a:solidFill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</a:rPr>
              <a:t>teknik</a:t>
            </a:r>
            <a:r>
              <a:rPr lang="en-US" sz="2600" dirty="0" smtClean="0">
                <a:solidFill>
                  <a:schemeClr val="tx1"/>
                </a:solidFill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</a:rPr>
              <a:t>tanya-jawab</a:t>
            </a:r>
            <a:endParaRPr lang="en-US" sz="2600" dirty="0" smtClean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28604"/>
            <a:ext cx="7772400" cy="578647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348" y="428604"/>
            <a:ext cx="7786742" cy="5429288"/>
          </a:xfrm>
        </p:spPr>
        <p:txBody>
          <a:bodyPr>
            <a:normAutofit/>
          </a:bodyPr>
          <a:lstStyle/>
          <a:p>
            <a:pPr marL="450850" indent="-92075" algn="l">
              <a:buFont typeface="Arial" pitchFamily="34" charset="0"/>
              <a:buChar char="•"/>
            </a:pPr>
            <a:r>
              <a:rPr lang="en-US" sz="2500" dirty="0" err="1" smtClean="0">
                <a:solidFill>
                  <a:schemeClr val="tx1"/>
                </a:solidFill>
              </a:rPr>
              <a:t>Mendiagnosis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kesulitan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belajar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siswa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450850" indent="-92075" algn="l">
              <a:buFont typeface="Arial" pitchFamily="34" charset="0"/>
              <a:buChar char="•"/>
            </a:pPr>
            <a:r>
              <a:rPr lang="en-US" sz="2500" dirty="0" err="1" smtClean="0">
                <a:solidFill>
                  <a:schemeClr val="tx1"/>
                </a:solidFill>
              </a:rPr>
              <a:t>Mengevaluasi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keberhasilan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siswa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belajar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450850" indent="-92075" algn="l">
              <a:buFont typeface="Arial" pitchFamily="34" charset="0"/>
              <a:buChar char="•"/>
            </a:pPr>
            <a:r>
              <a:rPr lang="en-US" sz="2500" dirty="0" err="1" smtClean="0">
                <a:solidFill>
                  <a:schemeClr val="tx1"/>
                </a:solidFill>
              </a:rPr>
              <a:t>Mengembangkan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kreativitas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siswa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dan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membimbing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untuk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hidup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di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masyarakat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450850" indent="-92075" algn="l">
              <a:buFont typeface="Arial" pitchFamily="34" charset="0"/>
              <a:buChar char="•"/>
            </a:pPr>
            <a:r>
              <a:rPr lang="en-US" sz="2500" dirty="0" smtClean="0">
                <a:solidFill>
                  <a:schemeClr val="tx1"/>
                </a:solidFill>
              </a:rPr>
              <a:t>Guru model </a:t>
            </a:r>
            <a:r>
              <a:rPr lang="en-US" sz="2500" dirty="0" err="1" smtClean="0">
                <a:solidFill>
                  <a:schemeClr val="tx1"/>
                </a:solidFill>
              </a:rPr>
              <a:t>yg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baik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450850" indent="-92075" algn="l">
              <a:buFont typeface="Arial" pitchFamily="34" charset="0"/>
              <a:buChar char="•"/>
            </a:pPr>
            <a:r>
              <a:rPr lang="en-US" sz="2500" dirty="0" err="1" smtClean="0">
                <a:solidFill>
                  <a:schemeClr val="tx1"/>
                </a:solidFill>
              </a:rPr>
              <a:t>Mengartikan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hasil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penelitian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dan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dimanfaatka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450850" indent="-92075" algn="l">
              <a:buFont typeface="Arial" pitchFamily="34" charset="0"/>
              <a:buChar char="•"/>
            </a:pPr>
            <a:r>
              <a:rPr lang="en-US" sz="2500" dirty="0" err="1" smtClean="0">
                <a:solidFill>
                  <a:schemeClr val="tx1"/>
                </a:solidFill>
              </a:rPr>
              <a:t>Menjalankan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administrasi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sekolah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450850" indent="-92075" algn="l">
              <a:buFont typeface="Arial" pitchFamily="34" charset="0"/>
              <a:buChar char="•"/>
            </a:pPr>
            <a:r>
              <a:rPr lang="en-US" sz="2500" dirty="0" err="1" smtClean="0">
                <a:solidFill>
                  <a:schemeClr val="tx1"/>
                </a:solidFill>
              </a:rPr>
              <a:t>Menunjukkan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sikap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positif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thd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matematika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450850" indent="-92075" algn="l">
              <a:buFont typeface="Arial" pitchFamily="34" charset="0"/>
              <a:buChar char="•"/>
            </a:pPr>
            <a:r>
              <a:rPr lang="en-US" sz="2500" dirty="0" err="1" smtClean="0">
                <a:solidFill>
                  <a:schemeClr val="tx1"/>
                </a:solidFill>
              </a:rPr>
              <a:t>Memiliki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keimanan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dan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kepercayaan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yg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kuat</a:t>
            </a:r>
            <a:endParaRPr lang="en-US" sz="2500" dirty="0" smtClean="0">
              <a:solidFill>
                <a:schemeClr val="tx1"/>
              </a:solidFill>
            </a:endParaRPr>
          </a:p>
          <a:p>
            <a:pPr algn="l"/>
            <a:r>
              <a:rPr lang="en-US" sz="2500" dirty="0" smtClean="0">
                <a:solidFill>
                  <a:schemeClr val="tx1"/>
                </a:solidFill>
              </a:rPr>
              <a:t>5. </a:t>
            </a:r>
            <a:r>
              <a:rPr lang="en-US" sz="2500" dirty="0" err="1" smtClean="0">
                <a:solidFill>
                  <a:schemeClr val="tx1"/>
                </a:solidFill>
              </a:rPr>
              <a:t>Kondisi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Masyarakat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Luas</a:t>
            </a:r>
            <a:endParaRPr lang="en-US" sz="2500" dirty="0" smtClean="0">
              <a:solidFill>
                <a:schemeClr val="tx1"/>
              </a:solidFill>
            </a:endParaRP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1538" y="785794"/>
            <a:ext cx="6929486" cy="655633"/>
          </a:xfrm>
        </p:spPr>
        <p:txBody>
          <a:bodyPr>
            <a:normAutofit fontScale="90000"/>
          </a:bodyPr>
          <a:lstStyle/>
          <a:p>
            <a:pPr algn="l"/>
            <a:r>
              <a:rPr lang="en-US" sz="2400" b="1" dirty="0" smtClean="0">
                <a:latin typeface="Bookman Old Style" pitchFamily="18" charset="0"/>
              </a:rPr>
              <a:t/>
            </a:r>
            <a:br>
              <a:rPr lang="en-US" sz="2400" b="1" dirty="0" smtClean="0">
                <a:latin typeface="Bookman Old Style" pitchFamily="18" charset="0"/>
              </a:rPr>
            </a:br>
            <a:r>
              <a:rPr lang="en-US" sz="2400" b="1" dirty="0" smtClean="0">
                <a:latin typeface="Bookman Old Style" pitchFamily="18" charset="0"/>
              </a:rPr>
              <a:t>STRATEGI, PENDEKATAN, METODE, TEKNIK PEMBELAJARAN</a:t>
            </a:r>
            <a:br>
              <a:rPr lang="en-US" sz="2400" b="1" dirty="0" smtClean="0">
                <a:latin typeface="Bookman Old Style" pitchFamily="18" charset="0"/>
              </a:rPr>
            </a:b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2976" y="1500174"/>
            <a:ext cx="7000924" cy="4138626"/>
          </a:xfrm>
        </p:spPr>
        <p:txBody>
          <a:bodyPr>
            <a:normAutofit fontScale="85000" lnSpcReduction="20000"/>
          </a:bodyPr>
          <a:lstStyle/>
          <a:p>
            <a:pPr marL="92075" indent="-92075" algn="just">
              <a:lnSpc>
                <a:spcPct val="90000"/>
              </a:lnSpc>
              <a:buFont typeface="Arial" pitchFamily="34" charset="0"/>
              <a:buChar char="•"/>
            </a:pPr>
            <a:r>
              <a:rPr lang="en-US" b="1" dirty="0" err="1" smtClean="0">
                <a:solidFill>
                  <a:srgbClr val="00B0F0"/>
                </a:solidFill>
                <a:latin typeface="Century Gothic" pitchFamily="34" charset="0"/>
              </a:rPr>
              <a:t>Strategi</a:t>
            </a:r>
            <a:r>
              <a:rPr lang="en-US" b="1" dirty="0" smtClean="0">
                <a:solidFill>
                  <a:srgbClr val="00B0F0"/>
                </a:solidFill>
                <a:latin typeface="Century Gothic" pitchFamily="34" charset="0"/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  <a:latin typeface="Century Gothic" pitchFamily="34" charset="0"/>
              </a:rPr>
              <a:t>pembelajaran</a:t>
            </a:r>
            <a:r>
              <a:rPr lang="en-US" dirty="0" smtClean="0">
                <a:solidFill>
                  <a:schemeClr val="tx1"/>
                </a:solidFill>
                <a:latin typeface="Century Gothic" pitchFamily="34" charset="0"/>
              </a:rPr>
              <a:t>:</a:t>
            </a:r>
            <a:r>
              <a:rPr lang="en-US" dirty="0" smtClean="0">
                <a:solidFill>
                  <a:srgbClr val="00B0F0"/>
                </a:solidFill>
                <a:latin typeface="Century Gothic" pitchFamily="34" charset="0"/>
              </a:rPr>
              <a:t> </a:t>
            </a:r>
            <a:r>
              <a:rPr lang="en-US" dirty="0" err="1" smtClean="0">
                <a:latin typeface="Century Gothic" pitchFamily="34" charset="0"/>
              </a:rPr>
              <a:t>Siasat</a:t>
            </a:r>
            <a:r>
              <a:rPr lang="en-US" dirty="0" smtClean="0">
                <a:latin typeface="Century Gothic" pitchFamily="34" charset="0"/>
              </a:rPr>
              <a:t> </a:t>
            </a:r>
            <a:r>
              <a:rPr lang="en-US" dirty="0" err="1" smtClean="0">
                <a:latin typeface="Century Gothic" pitchFamily="34" charset="0"/>
              </a:rPr>
              <a:t>atau</a:t>
            </a:r>
            <a:r>
              <a:rPr lang="en-US" dirty="0" smtClean="0">
                <a:latin typeface="Century Gothic" pitchFamily="34" charset="0"/>
              </a:rPr>
              <a:t> </a:t>
            </a:r>
            <a:r>
              <a:rPr lang="en-US" dirty="0" err="1" smtClean="0">
                <a:latin typeface="Century Gothic" pitchFamily="34" charset="0"/>
              </a:rPr>
              <a:t>kiat</a:t>
            </a:r>
            <a:r>
              <a:rPr lang="en-US" dirty="0" smtClean="0">
                <a:latin typeface="Century Gothic" pitchFamily="34" charset="0"/>
              </a:rPr>
              <a:t> yang </a:t>
            </a:r>
            <a:r>
              <a:rPr lang="en-US" dirty="0" err="1" smtClean="0">
                <a:latin typeface="Century Gothic" pitchFamily="34" charset="0"/>
              </a:rPr>
              <a:t>sengaja</a:t>
            </a:r>
            <a:r>
              <a:rPr lang="en-US" dirty="0" smtClean="0">
                <a:latin typeface="Century Gothic" pitchFamily="34" charset="0"/>
              </a:rPr>
              <a:t> </a:t>
            </a:r>
            <a:r>
              <a:rPr lang="en-US" dirty="0" err="1" smtClean="0">
                <a:latin typeface="Century Gothic" pitchFamily="34" charset="0"/>
              </a:rPr>
              <a:t>direncanakan</a:t>
            </a:r>
            <a:r>
              <a:rPr lang="en-US" dirty="0" smtClean="0">
                <a:latin typeface="Century Gothic" pitchFamily="34" charset="0"/>
              </a:rPr>
              <a:t> guru, </a:t>
            </a:r>
            <a:r>
              <a:rPr lang="en-US" dirty="0" err="1" smtClean="0">
                <a:latin typeface="Century Gothic" pitchFamily="34" charset="0"/>
              </a:rPr>
              <a:t>berkenaan</a:t>
            </a:r>
            <a:r>
              <a:rPr lang="en-US" dirty="0" smtClean="0">
                <a:latin typeface="Century Gothic" pitchFamily="34" charset="0"/>
              </a:rPr>
              <a:t> </a:t>
            </a:r>
            <a:r>
              <a:rPr lang="en-US" dirty="0" err="1" smtClean="0">
                <a:latin typeface="Century Gothic" pitchFamily="34" charset="0"/>
              </a:rPr>
              <a:t>dengan</a:t>
            </a:r>
            <a:r>
              <a:rPr lang="en-US" dirty="0" smtClean="0">
                <a:latin typeface="Century Gothic" pitchFamily="34" charset="0"/>
              </a:rPr>
              <a:t> </a:t>
            </a:r>
            <a:r>
              <a:rPr lang="en-US" dirty="0" err="1" smtClean="0">
                <a:latin typeface="Century Gothic" pitchFamily="34" charset="0"/>
              </a:rPr>
              <a:t>segala</a:t>
            </a:r>
            <a:r>
              <a:rPr lang="en-US" dirty="0" smtClean="0">
                <a:latin typeface="Century Gothic" pitchFamily="34" charset="0"/>
              </a:rPr>
              <a:t> </a:t>
            </a:r>
            <a:r>
              <a:rPr lang="en-US" dirty="0" err="1" smtClean="0">
                <a:latin typeface="Century Gothic" pitchFamily="34" charset="0"/>
              </a:rPr>
              <a:t>persiapan</a:t>
            </a:r>
            <a:r>
              <a:rPr lang="en-US" dirty="0" smtClean="0">
                <a:latin typeface="Century Gothic" pitchFamily="34" charset="0"/>
              </a:rPr>
              <a:t> </a:t>
            </a:r>
            <a:r>
              <a:rPr lang="en-US" dirty="0" err="1" smtClean="0">
                <a:latin typeface="Century Gothic" pitchFamily="34" charset="0"/>
              </a:rPr>
              <a:t>pembelajaran</a:t>
            </a:r>
            <a:r>
              <a:rPr lang="en-US" dirty="0" smtClean="0">
                <a:latin typeface="Century Gothic" pitchFamily="34" charset="0"/>
              </a:rPr>
              <a:t> agar </a:t>
            </a:r>
            <a:r>
              <a:rPr lang="en-US" dirty="0" err="1" smtClean="0">
                <a:latin typeface="Century Gothic" pitchFamily="34" charset="0"/>
              </a:rPr>
              <a:t>pelaksanaan</a:t>
            </a:r>
            <a:r>
              <a:rPr lang="en-US" dirty="0" smtClean="0">
                <a:latin typeface="Century Gothic" pitchFamily="34" charset="0"/>
              </a:rPr>
              <a:t> </a:t>
            </a:r>
            <a:r>
              <a:rPr lang="en-US" dirty="0" err="1" smtClean="0">
                <a:latin typeface="Century Gothic" pitchFamily="34" charset="0"/>
              </a:rPr>
              <a:t>pembelajaran</a:t>
            </a:r>
            <a:r>
              <a:rPr lang="en-US" dirty="0" smtClean="0">
                <a:latin typeface="Century Gothic" pitchFamily="34" charset="0"/>
              </a:rPr>
              <a:t> </a:t>
            </a:r>
            <a:r>
              <a:rPr lang="en-US" dirty="0" err="1" smtClean="0">
                <a:latin typeface="Century Gothic" pitchFamily="34" charset="0"/>
              </a:rPr>
              <a:t>berjalan</a:t>
            </a:r>
            <a:r>
              <a:rPr lang="en-US" dirty="0" smtClean="0">
                <a:latin typeface="Century Gothic" pitchFamily="34" charset="0"/>
              </a:rPr>
              <a:t> </a:t>
            </a:r>
            <a:r>
              <a:rPr lang="en-US" dirty="0" err="1" smtClean="0">
                <a:latin typeface="Century Gothic" pitchFamily="34" charset="0"/>
              </a:rPr>
              <a:t>dengan</a:t>
            </a:r>
            <a:r>
              <a:rPr lang="en-US" dirty="0" smtClean="0">
                <a:latin typeface="Century Gothic" pitchFamily="34" charset="0"/>
              </a:rPr>
              <a:t> </a:t>
            </a:r>
            <a:r>
              <a:rPr lang="en-US" dirty="0" err="1" smtClean="0">
                <a:latin typeface="Century Gothic" pitchFamily="34" charset="0"/>
              </a:rPr>
              <a:t>lancar</a:t>
            </a:r>
            <a:r>
              <a:rPr lang="en-US" dirty="0" smtClean="0">
                <a:latin typeface="Century Gothic" pitchFamily="34" charset="0"/>
              </a:rPr>
              <a:t> </a:t>
            </a:r>
            <a:r>
              <a:rPr lang="en-US" dirty="0" err="1" smtClean="0">
                <a:latin typeface="Century Gothic" pitchFamily="34" charset="0"/>
              </a:rPr>
              <a:t>dan</a:t>
            </a:r>
            <a:r>
              <a:rPr lang="en-US" dirty="0" smtClean="0">
                <a:latin typeface="Century Gothic" pitchFamily="34" charset="0"/>
              </a:rPr>
              <a:t> </a:t>
            </a:r>
            <a:r>
              <a:rPr lang="en-US" dirty="0" err="1" smtClean="0">
                <a:latin typeface="Century Gothic" pitchFamily="34" charset="0"/>
              </a:rPr>
              <a:t>tujuannya</a:t>
            </a:r>
            <a:r>
              <a:rPr lang="en-US" dirty="0" smtClean="0">
                <a:latin typeface="Century Gothic" pitchFamily="34" charset="0"/>
              </a:rPr>
              <a:t> yang </a:t>
            </a:r>
            <a:r>
              <a:rPr lang="en-US" dirty="0" err="1" smtClean="0">
                <a:latin typeface="Century Gothic" pitchFamily="34" charset="0"/>
              </a:rPr>
              <a:t>berupa</a:t>
            </a:r>
            <a:r>
              <a:rPr lang="en-US" dirty="0" smtClean="0">
                <a:latin typeface="Century Gothic" pitchFamily="34" charset="0"/>
              </a:rPr>
              <a:t> </a:t>
            </a:r>
            <a:r>
              <a:rPr lang="en-US" dirty="0" err="1" smtClean="0">
                <a:latin typeface="Century Gothic" pitchFamily="34" charset="0"/>
              </a:rPr>
              <a:t>hasil</a:t>
            </a:r>
            <a:r>
              <a:rPr lang="en-US" dirty="0" smtClean="0">
                <a:latin typeface="Century Gothic" pitchFamily="34" charset="0"/>
              </a:rPr>
              <a:t> </a:t>
            </a:r>
            <a:r>
              <a:rPr lang="en-US" dirty="0" err="1" smtClean="0">
                <a:latin typeface="Century Gothic" pitchFamily="34" charset="0"/>
              </a:rPr>
              <a:t>belajar</a:t>
            </a:r>
            <a:r>
              <a:rPr lang="en-US" dirty="0" smtClean="0">
                <a:latin typeface="Century Gothic" pitchFamily="34" charset="0"/>
              </a:rPr>
              <a:t> </a:t>
            </a:r>
            <a:r>
              <a:rPr lang="en-US" dirty="0" err="1" smtClean="0">
                <a:latin typeface="Century Gothic" pitchFamily="34" charset="0"/>
              </a:rPr>
              <a:t>bisa</a:t>
            </a:r>
            <a:r>
              <a:rPr lang="en-US" dirty="0" smtClean="0">
                <a:latin typeface="Century Gothic" pitchFamily="34" charset="0"/>
              </a:rPr>
              <a:t> </a:t>
            </a:r>
            <a:r>
              <a:rPr lang="en-US" dirty="0" err="1" smtClean="0">
                <a:latin typeface="Century Gothic" pitchFamily="34" charset="0"/>
              </a:rPr>
              <a:t>tercapai</a:t>
            </a:r>
            <a:r>
              <a:rPr lang="en-US" dirty="0" smtClean="0">
                <a:latin typeface="Century Gothic" pitchFamily="34" charset="0"/>
              </a:rPr>
              <a:t> </a:t>
            </a:r>
            <a:r>
              <a:rPr lang="en-US" dirty="0" err="1" smtClean="0">
                <a:latin typeface="Century Gothic" pitchFamily="34" charset="0"/>
              </a:rPr>
              <a:t>secara</a:t>
            </a:r>
            <a:r>
              <a:rPr lang="en-US" dirty="0" smtClean="0">
                <a:latin typeface="Century Gothic" pitchFamily="34" charset="0"/>
              </a:rPr>
              <a:t> optimal</a:t>
            </a:r>
          </a:p>
          <a:p>
            <a:pPr marL="92075" indent="-92075" algn="just">
              <a:lnSpc>
                <a:spcPct val="90000"/>
              </a:lnSpc>
              <a:buFont typeface="Arial" pitchFamily="34" charset="0"/>
              <a:buChar char="•"/>
            </a:pPr>
            <a:r>
              <a:rPr lang="en-US" b="1" dirty="0" err="1" smtClean="0">
                <a:solidFill>
                  <a:srgbClr val="00B0F0"/>
                </a:solidFill>
                <a:latin typeface="Century Gothic" pitchFamily="34" charset="0"/>
              </a:rPr>
              <a:t>Metode</a:t>
            </a:r>
            <a:r>
              <a:rPr lang="en-US" b="1" dirty="0" smtClean="0">
                <a:solidFill>
                  <a:srgbClr val="00B0F0"/>
                </a:solidFill>
                <a:latin typeface="Century Gothic" pitchFamily="34" charset="0"/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  <a:latin typeface="Century Gothic" pitchFamily="34" charset="0"/>
              </a:rPr>
              <a:t>pembelajaran</a:t>
            </a:r>
            <a:r>
              <a:rPr lang="en-US" dirty="0" smtClean="0">
                <a:latin typeface="Century Gothic" pitchFamily="34" charset="0"/>
              </a:rPr>
              <a:t>: </a:t>
            </a:r>
            <a:r>
              <a:rPr lang="en-US" dirty="0" err="1" smtClean="0">
                <a:latin typeface="Century Gothic" pitchFamily="34" charset="0"/>
              </a:rPr>
              <a:t>cara</a:t>
            </a:r>
            <a:r>
              <a:rPr lang="en-US" dirty="0" smtClean="0">
                <a:latin typeface="Century Gothic" pitchFamily="34" charset="0"/>
              </a:rPr>
              <a:t> </a:t>
            </a:r>
            <a:r>
              <a:rPr lang="en-US" dirty="0" err="1" smtClean="0">
                <a:latin typeface="Century Gothic" pitchFamily="34" charset="0"/>
              </a:rPr>
              <a:t>menyajikan</a:t>
            </a:r>
            <a:r>
              <a:rPr lang="en-US" dirty="0" smtClean="0">
                <a:latin typeface="Century Gothic" pitchFamily="34" charset="0"/>
              </a:rPr>
              <a:t> </a:t>
            </a:r>
            <a:r>
              <a:rPr lang="en-US" dirty="0" err="1" smtClean="0">
                <a:latin typeface="Century Gothic" pitchFamily="34" charset="0"/>
              </a:rPr>
              <a:t>materi</a:t>
            </a:r>
            <a:r>
              <a:rPr lang="en-US" dirty="0" smtClean="0">
                <a:latin typeface="Century Gothic" pitchFamily="34" charset="0"/>
              </a:rPr>
              <a:t> yang </a:t>
            </a:r>
            <a:r>
              <a:rPr lang="en-US" dirty="0" err="1" smtClean="0">
                <a:latin typeface="Century Gothic" pitchFamily="34" charset="0"/>
              </a:rPr>
              <a:t>masih</a:t>
            </a:r>
            <a:r>
              <a:rPr lang="en-US" dirty="0" smtClean="0">
                <a:latin typeface="Century Gothic" pitchFamily="34" charset="0"/>
              </a:rPr>
              <a:t> </a:t>
            </a:r>
            <a:r>
              <a:rPr lang="en-US" dirty="0" err="1" smtClean="0">
                <a:latin typeface="Century Gothic" pitchFamily="34" charset="0"/>
              </a:rPr>
              <a:t>bersifat</a:t>
            </a:r>
            <a:r>
              <a:rPr lang="en-US" dirty="0" smtClean="0">
                <a:latin typeface="Century Gothic" pitchFamily="34" charset="0"/>
              </a:rPr>
              <a:t> </a:t>
            </a:r>
            <a:r>
              <a:rPr lang="en-US" dirty="0" err="1" smtClean="0">
                <a:latin typeface="Century Gothic" pitchFamily="34" charset="0"/>
              </a:rPr>
              <a:t>umum</a:t>
            </a:r>
            <a:endParaRPr lang="en-US" dirty="0" smtClean="0">
              <a:latin typeface="Century Gothic" pitchFamily="34" charset="0"/>
            </a:endParaRPr>
          </a:p>
          <a:p>
            <a:pPr marL="92075" indent="-92075" algn="just">
              <a:lnSpc>
                <a:spcPct val="90000"/>
              </a:lnSpc>
              <a:buFont typeface="Arial" pitchFamily="34" charset="0"/>
              <a:buChar char="•"/>
            </a:pPr>
            <a:r>
              <a:rPr lang="en-US" b="1" dirty="0" err="1" smtClean="0">
                <a:solidFill>
                  <a:srgbClr val="00B0F0"/>
                </a:solidFill>
                <a:latin typeface="Century Gothic" pitchFamily="34" charset="0"/>
              </a:rPr>
              <a:t>Pendekatan</a:t>
            </a:r>
            <a:r>
              <a:rPr lang="en-US" b="1" dirty="0" smtClean="0">
                <a:solidFill>
                  <a:srgbClr val="00B0F0"/>
                </a:solidFill>
                <a:latin typeface="Century Gothic" pitchFamily="34" charset="0"/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  <a:latin typeface="Century Gothic" pitchFamily="34" charset="0"/>
              </a:rPr>
              <a:t>pembelajaran</a:t>
            </a:r>
            <a:r>
              <a:rPr lang="en-US" dirty="0" smtClean="0">
                <a:latin typeface="Century Gothic" pitchFamily="34" charset="0"/>
              </a:rPr>
              <a:t>: </a:t>
            </a:r>
            <a:r>
              <a:rPr lang="en-US" dirty="0" err="1" smtClean="0">
                <a:latin typeface="Century Gothic" pitchFamily="34" charset="0"/>
              </a:rPr>
              <a:t>cara</a:t>
            </a:r>
            <a:r>
              <a:rPr lang="en-US" dirty="0" smtClean="0">
                <a:latin typeface="Century Gothic" pitchFamily="34" charset="0"/>
              </a:rPr>
              <a:t> yang </a:t>
            </a:r>
            <a:r>
              <a:rPr lang="en-US" dirty="0" err="1" smtClean="0">
                <a:latin typeface="Century Gothic" pitchFamily="34" charset="0"/>
              </a:rPr>
              <a:t>ditempuh</a:t>
            </a:r>
            <a:r>
              <a:rPr lang="en-US" dirty="0" smtClean="0">
                <a:latin typeface="Century Gothic" pitchFamily="34" charset="0"/>
              </a:rPr>
              <a:t> guru </a:t>
            </a:r>
            <a:r>
              <a:rPr lang="en-US" dirty="0" err="1" smtClean="0">
                <a:latin typeface="Century Gothic" pitchFamily="34" charset="0"/>
              </a:rPr>
              <a:t>dalam</a:t>
            </a:r>
            <a:r>
              <a:rPr lang="en-US" dirty="0" smtClean="0">
                <a:latin typeface="Century Gothic" pitchFamily="34" charset="0"/>
              </a:rPr>
              <a:t> </a:t>
            </a:r>
            <a:r>
              <a:rPr lang="en-US" dirty="0" err="1" smtClean="0">
                <a:latin typeface="Century Gothic" pitchFamily="34" charset="0"/>
              </a:rPr>
              <a:t>pelaksanaan</a:t>
            </a:r>
            <a:r>
              <a:rPr lang="en-US" dirty="0" smtClean="0">
                <a:latin typeface="Century Gothic" pitchFamily="34" charset="0"/>
              </a:rPr>
              <a:t> </a:t>
            </a:r>
            <a:r>
              <a:rPr lang="en-US" dirty="0" err="1" smtClean="0">
                <a:latin typeface="Century Gothic" pitchFamily="34" charset="0"/>
              </a:rPr>
              <a:t>pembelajaran</a:t>
            </a:r>
            <a:r>
              <a:rPr lang="en-US" dirty="0" smtClean="0">
                <a:latin typeface="Century Gothic" pitchFamily="34" charset="0"/>
              </a:rPr>
              <a:t> agar </a:t>
            </a:r>
            <a:r>
              <a:rPr lang="en-US" dirty="0" err="1" smtClean="0">
                <a:latin typeface="Century Gothic" pitchFamily="34" charset="0"/>
              </a:rPr>
              <a:t>konsep</a:t>
            </a:r>
            <a:r>
              <a:rPr lang="en-US" dirty="0" smtClean="0">
                <a:latin typeface="Century Gothic" pitchFamily="34" charset="0"/>
              </a:rPr>
              <a:t> yang </a:t>
            </a:r>
            <a:r>
              <a:rPr lang="en-US" dirty="0" err="1" smtClean="0">
                <a:latin typeface="Century Gothic" pitchFamily="34" charset="0"/>
              </a:rPr>
              <a:t>disajikan</a:t>
            </a:r>
            <a:r>
              <a:rPr lang="en-US" dirty="0" smtClean="0">
                <a:latin typeface="Century Gothic" pitchFamily="34" charset="0"/>
              </a:rPr>
              <a:t> </a:t>
            </a:r>
            <a:r>
              <a:rPr lang="en-US" dirty="0" err="1" smtClean="0">
                <a:latin typeface="Century Gothic" pitchFamily="34" charset="0"/>
              </a:rPr>
              <a:t>bisa</a:t>
            </a:r>
            <a:r>
              <a:rPr lang="en-US" dirty="0" smtClean="0">
                <a:latin typeface="Century Gothic" pitchFamily="34" charset="0"/>
              </a:rPr>
              <a:t> </a:t>
            </a:r>
            <a:r>
              <a:rPr lang="en-US" dirty="0" err="1" smtClean="0">
                <a:latin typeface="Century Gothic" pitchFamily="34" charset="0"/>
              </a:rPr>
              <a:t>beradaptasi</a:t>
            </a:r>
            <a:r>
              <a:rPr lang="en-US" dirty="0" smtClean="0">
                <a:latin typeface="Century Gothic" pitchFamily="34" charset="0"/>
              </a:rPr>
              <a:t> </a:t>
            </a:r>
            <a:r>
              <a:rPr lang="en-US" dirty="0" err="1" smtClean="0">
                <a:latin typeface="Century Gothic" pitchFamily="34" charset="0"/>
              </a:rPr>
              <a:t>dengan</a:t>
            </a:r>
            <a:r>
              <a:rPr lang="en-US" dirty="0" smtClean="0">
                <a:latin typeface="Century Gothic" pitchFamily="34" charset="0"/>
              </a:rPr>
              <a:t> </a:t>
            </a:r>
            <a:r>
              <a:rPr lang="en-US" dirty="0" err="1" smtClean="0">
                <a:latin typeface="Century Gothic" pitchFamily="34" charset="0"/>
              </a:rPr>
              <a:t>siswa</a:t>
            </a:r>
            <a:r>
              <a:rPr lang="en-US" dirty="0" smtClean="0">
                <a:latin typeface="Century Gothic" pitchFamily="34" charset="0"/>
              </a:rPr>
              <a:t> </a:t>
            </a:r>
          </a:p>
          <a:p>
            <a:pPr marL="92075" indent="-92075" algn="just">
              <a:lnSpc>
                <a:spcPct val="90000"/>
              </a:lnSpc>
              <a:buFont typeface="Arial" pitchFamily="34" charset="0"/>
              <a:buChar char="•"/>
            </a:pPr>
            <a:r>
              <a:rPr lang="en-US" b="1" dirty="0" err="1" smtClean="0">
                <a:solidFill>
                  <a:srgbClr val="00B0F0"/>
                </a:solidFill>
                <a:latin typeface="Century Gothic" pitchFamily="34" charset="0"/>
              </a:rPr>
              <a:t>Teknik</a:t>
            </a:r>
            <a:r>
              <a:rPr lang="en-US" b="1" dirty="0" smtClean="0">
                <a:solidFill>
                  <a:srgbClr val="00B0F0"/>
                </a:solidFill>
                <a:latin typeface="Century Gothic" pitchFamily="34" charset="0"/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  <a:latin typeface="Century Gothic" pitchFamily="34" charset="0"/>
              </a:rPr>
              <a:t>pembelajaran</a:t>
            </a:r>
            <a:r>
              <a:rPr lang="en-US" dirty="0" smtClean="0">
                <a:solidFill>
                  <a:srgbClr val="00B0F0"/>
                </a:solidFill>
                <a:latin typeface="Century Gothic" pitchFamily="34" charset="0"/>
              </a:rPr>
              <a:t> </a:t>
            </a:r>
            <a:r>
              <a:rPr lang="en-US" dirty="0" smtClean="0">
                <a:latin typeface="Century Gothic" pitchFamily="34" charset="0"/>
              </a:rPr>
              <a:t>: </a:t>
            </a:r>
            <a:r>
              <a:rPr lang="en-US" dirty="0" err="1" smtClean="0">
                <a:latin typeface="Century Gothic" pitchFamily="34" charset="0"/>
              </a:rPr>
              <a:t>cara</a:t>
            </a:r>
            <a:r>
              <a:rPr lang="en-US" dirty="0" smtClean="0">
                <a:latin typeface="Century Gothic" pitchFamily="34" charset="0"/>
              </a:rPr>
              <a:t> </a:t>
            </a:r>
            <a:r>
              <a:rPr lang="en-US" dirty="0" err="1" smtClean="0">
                <a:latin typeface="Century Gothic" pitchFamily="34" charset="0"/>
              </a:rPr>
              <a:t>menyajikan</a:t>
            </a:r>
            <a:r>
              <a:rPr lang="en-US" dirty="0" smtClean="0">
                <a:latin typeface="Century Gothic" pitchFamily="34" charset="0"/>
              </a:rPr>
              <a:t> </a:t>
            </a:r>
            <a:r>
              <a:rPr lang="en-US" dirty="0" err="1" smtClean="0">
                <a:latin typeface="Century Gothic" pitchFamily="34" charset="0"/>
              </a:rPr>
              <a:t>materi</a:t>
            </a:r>
            <a:r>
              <a:rPr lang="en-US" dirty="0" smtClean="0">
                <a:latin typeface="Century Gothic" pitchFamily="34" charset="0"/>
              </a:rPr>
              <a:t> yang </a:t>
            </a:r>
            <a:r>
              <a:rPr lang="en-US" dirty="0" err="1" smtClean="0">
                <a:latin typeface="Century Gothic" pitchFamily="34" charset="0"/>
              </a:rPr>
              <a:t>memerlukan</a:t>
            </a:r>
            <a:r>
              <a:rPr lang="en-US" dirty="0" smtClean="0">
                <a:latin typeface="Century Gothic" pitchFamily="34" charset="0"/>
              </a:rPr>
              <a:t> </a:t>
            </a:r>
            <a:r>
              <a:rPr lang="en-US" dirty="0" err="1" smtClean="0">
                <a:latin typeface="Century Gothic" pitchFamily="34" charset="0"/>
              </a:rPr>
              <a:t>keahlian</a:t>
            </a:r>
            <a:r>
              <a:rPr lang="en-US" dirty="0" smtClean="0">
                <a:latin typeface="Century Gothic" pitchFamily="34" charset="0"/>
              </a:rPr>
              <a:t> </a:t>
            </a:r>
            <a:r>
              <a:rPr lang="en-US" dirty="0" err="1" smtClean="0">
                <a:latin typeface="Century Gothic" pitchFamily="34" charset="0"/>
              </a:rPr>
              <a:t>khusus</a:t>
            </a:r>
            <a:endParaRPr lang="en-US" dirty="0" smtClean="0">
              <a:latin typeface="Century Gothic" pitchFamily="34" charset="0"/>
            </a:endParaRPr>
          </a:p>
          <a:p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8662" y="714356"/>
            <a:ext cx="7558086" cy="714380"/>
          </a:xfrm>
        </p:spPr>
        <p:txBody>
          <a:bodyPr>
            <a:normAutofit fontScale="90000"/>
          </a:bodyPr>
          <a:lstStyle/>
          <a:p>
            <a:pPr algn="l"/>
            <a:r>
              <a:rPr lang="id-ID" dirty="0" smtClean="0"/>
              <a:t>METODE MENGAJAR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0100" y="1643050"/>
            <a:ext cx="7143800" cy="4214842"/>
          </a:xfrm>
        </p:spPr>
        <p:txBody>
          <a:bodyPr/>
          <a:lstStyle/>
          <a:p>
            <a:pPr marL="358775" indent="-358775" algn="l">
              <a:buFont typeface="Wingdings" pitchFamily="2" charset="2"/>
              <a:buChar char="Ø"/>
            </a:pPr>
            <a:r>
              <a:rPr lang="id-ID" dirty="0" smtClean="0">
                <a:solidFill>
                  <a:srgbClr val="00B0F0"/>
                </a:solidFill>
              </a:rPr>
              <a:t>Metode mengajar </a:t>
            </a:r>
            <a:r>
              <a:rPr lang="id-ID" dirty="0" smtClean="0"/>
              <a:t>: Cara mengajar atau cara menyampaikan materi pelajaran kepada siswa untuk setiap bidang studi (Contoh : ceramah, ekspositori, tanya-jawab, penemuan)</a:t>
            </a:r>
          </a:p>
          <a:p>
            <a:pPr marL="358775" indent="-358775" algn="l">
              <a:buFont typeface="Wingdings" pitchFamily="2" charset="2"/>
              <a:buChar char="Ø"/>
            </a:pPr>
            <a:r>
              <a:rPr lang="id-ID" dirty="0" smtClean="0">
                <a:solidFill>
                  <a:srgbClr val="00B0F0"/>
                </a:solidFill>
              </a:rPr>
              <a:t>Teknik mengajar </a:t>
            </a:r>
            <a:r>
              <a:rPr lang="id-ID" dirty="0" smtClean="0"/>
              <a:t>: Cara mengajar yang memerlukan keahlian khusus dan atau bakat </a:t>
            </a:r>
          </a:p>
          <a:p>
            <a:endParaRPr lang="en-US" dirty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8662" y="571480"/>
            <a:ext cx="7358114" cy="542928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8662" y="571480"/>
            <a:ext cx="7358114" cy="5357850"/>
          </a:xfrm>
        </p:spPr>
        <p:txBody>
          <a:bodyPr>
            <a:normAutofit/>
          </a:bodyPr>
          <a:lstStyle/>
          <a:p>
            <a:pPr algn="l"/>
            <a:r>
              <a:rPr lang="id-ID" dirty="0" smtClean="0">
                <a:solidFill>
                  <a:srgbClr val="00B0F0"/>
                </a:solidFill>
              </a:rPr>
              <a:t>Metode Efektif</a:t>
            </a:r>
            <a:endParaRPr lang="en-US" dirty="0" smtClean="0">
              <a:solidFill>
                <a:srgbClr val="00B0F0"/>
              </a:solidFill>
            </a:endParaRPr>
          </a:p>
          <a:p>
            <a:pPr algn="l"/>
            <a:r>
              <a:rPr lang="id-ID" dirty="0" smtClean="0"/>
              <a:t>=&gt; Metode mengajar yang menurut penelitian adalah efektif untuk pengajaran topik tertentu, menghasilkan sesuatu sesuai yang diharapkan</a:t>
            </a:r>
          </a:p>
          <a:p>
            <a:pPr algn="l"/>
            <a:r>
              <a:rPr lang="id-ID" dirty="0" smtClean="0">
                <a:solidFill>
                  <a:srgbClr val="00B0F0"/>
                </a:solidFill>
              </a:rPr>
              <a:t>Metode efesien</a:t>
            </a:r>
            <a:endParaRPr lang="en-US" dirty="0" smtClean="0">
              <a:solidFill>
                <a:srgbClr val="00B0F0"/>
              </a:solidFill>
            </a:endParaRPr>
          </a:p>
          <a:p>
            <a:pPr algn="l"/>
            <a:r>
              <a:rPr lang="id-ID" dirty="0" smtClean="0"/>
              <a:t>=&gt; Bila penerapannya dalam menghasilkan sesuatu yang diharapkan itu menggunakan tenaga, usaha, pengeluaran biaya, dan waktu minimum.</a:t>
            </a:r>
            <a:endParaRPr lang="en-US" dirty="0"/>
          </a:p>
        </p:txBody>
      </p:sp>
    </p:spTree>
  </p:cSld>
  <p:clrMapOvr>
    <a:masterClrMapping/>
  </p:clrMapOvr>
  <p:transition>
    <p:split orient="vert" dir="in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7290" y="642918"/>
            <a:ext cx="7272334" cy="857255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/>
              <a:t>BELAJAR/</a:t>
            </a:r>
            <a:r>
              <a:rPr lang="id-ID" sz="3200" dirty="0" smtClean="0"/>
              <a:t>KOMUNIKASI SEARAH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8728" y="1857364"/>
            <a:ext cx="6400800" cy="378143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4214810" y="1857364"/>
            <a:ext cx="1214446" cy="85725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GURU</a:t>
            </a:r>
            <a:endParaRPr lang="en-US" b="1" dirty="0"/>
          </a:p>
        </p:txBody>
      </p:sp>
      <p:sp>
        <p:nvSpPr>
          <p:cNvPr id="5" name="Oval 4"/>
          <p:cNvSpPr/>
          <p:nvPr/>
        </p:nvSpPr>
        <p:spPr>
          <a:xfrm>
            <a:off x="3143240" y="3857628"/>
            <a:ext cx="1285884" cy="64294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SISWA 1</a:t>
            </a:r>
            <a:endParaRPr lang="en-US" b="1" dirty="0"/>
          </a:p>
        </p:txBody>
      </p:sp>
      <p:sp>
        <p:nvSpPr>
          <p:cNvPr id="6" name="Oval 5"/>
          <p:cNvSpPr/>
          <p:nvPr/>
        </p:nvSpPr>
        <p:spPr>
          <a:xfrm>
            <a:off x="4214810" y="4572008"/>
            <a:ext cx="1285884" cy="64294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SISWA 3</a:t>
            </a:r>
            <a:endParaRPr lang="en-US" b="1" dirty="0"/>
          </a:p>
        </p:txBody>
      </p:sp>
      <p:sp>
        <p:nvSpPr>
          <p:cNvPr id="7" name="Oval 6"/>
          <p:cNvSpPr/>
          <p:nvPr/>
        </p:nvSpPr>
        <p:spPr>
          <a:xfrm>
            <a:off x="5214942" y="3857628"/>
            <a:ext cx="1285884" cy="64294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SISWA 2</a:t>
            </a:r>
            <a:endParaRPr lang="en-US" b="1" dirty="0"/>
          </a:p>
        </p:txBody>
      </p:sp>
      <p:cxnSp>
        <p:nvCxnSpPr>
          <p:cNvPr id="9" name="Straight Arrow Connector 8"/>
          <p:cNvCxnSpPr>
            <a:stCxn id="4" idx="5"/>
            <a:endCxn id="7" idx="0"/>
          </p:cNvCxnSpPr>
          <p:nvPr/>
        </p:nvCxnSpPr>
        <p:spPr>
          <a:xfrm rot="16200000" flipH="1">
            <a:off x="4920369" y="2920113"/>
            <a:ext cx="1268550" cy="6064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4" idx="4"/>
            <a:endCxn id="6" idx="0"/>
          </p:cNvCxnSpPr>
          <p:nvPr/>
        </p:nvCxnSpPr>
        <p:spPr>
          <a:xfrm rot="16200000" flipH="1">
            <a:off x="3911198" y="3625454"/>
            <a:ext cx="1857388" cy="357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4" idx="3"/>
            <a:endCxn id="5" idx="0"/>
          </p:cNvCxnSpPr>
          <p:nvPr/>
        </p:nvCxnSpPr>
        <p:spPr>
          <a:xfrm rot="5400000">
            <a:off x="3455147" y="2920113"/>
            <a:ext cx="1268550" cy="6064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push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5786" y="500042"/>
            <a:ext cx="7772400" cy="714380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BELAJAR/</a:t>
            </a:r>
            <a:r>
              <a:rPr lang="id-ID" sz="4000" dirty="0" smtClean="0"/>
              <a:t>KOMUNIKASI </a:t>
            </a:r>
            <a:r>
              <a:rPr lang="en-US" sz="4000" dirty="0" smtClean="0"/>
              <a:t>DUA </a:t>
            </a:r>
            <a:r>
              <a:rPr lang="id-ID" sz="4000" dirty="0" smtClean="0"/>
              <a:t>ARAH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571612"/>
            <a:ext cx="6400800" cy="442915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3857620" y="1643050"/>
            <a:ext cx="1357322" cy="85725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GURU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2285984" y="3929066"/>
            <a:ext cx="1214446" cy="71438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SISWA 1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3929058" y="5143512"/>
            <a:ext cx="1214446" cy="71438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SISWA 3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572132" y="3929066"/>
            <a:ext cx="1214446" cy="71438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SISWA 2</a:t>
            </a:r>
            <a:endParaRPr lang="en-US" b="1" dirty="0">
              <a:solidFill>
                <a:schemeClr val="tx1"/>
              </a:solidFill>
            </a:endParaRPr>
          </a:p>
        </p:txBody>
      </p:sp>
      <p:cxnSp>
        <p:nvCxnSpPr>
          <p:cNvPr id="28" name="Straight Arrow Connector 27"/>
          <p:cNvCxnSpPr>
            <a:stCxn id="5" idx="4"/>
            <a:endCxn id="7" idx="0"/>
          </p:cNvCxnSpPr>
          <p:nvPr/>
        </p:nvCxnSpPr>
        <p:spPr>
          <a:xfrm rot="5400000">
            <a:off x="3214678" y="3821909"/>
            <a:ext cx="2643206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5" idx="5"/>
            <a:endCxn id="8" idx="0"/>
          </p:cNvCxnSpPr>
          <p:nvPr/>
        </p:nvCxnSpPr>
        <p:spPr>
          <a:xfrm rot="16200000" flipH="1">
            <a:off x="4820610" y="2570321"/>
            <a:ext cx="1554302" cy="11631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5" idx="3"/>
            <a:endCxn id="6" idx="0"/>
          </p:cNvCxnSpPr>
          <p:nvPr/>
        </p:nvCxnSpPr>
        <p:spPr>
          <a:xfrm rot="5400000">
            <a:off x="2697650" y="2570321"/>
            <a:ext cx="1554302" cy="11631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428605"/>
            <a:ext cx="7772400" cy="571504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BELAJAR/</a:t>
            </a:r>
            <a:r>
              <a:rPr lang="id-ID" sz="3600" dirty="0" smtClean="0"/>
              <a:t>KOMUNIKASI </a:t>
            </a:r>
            <a:r>
              <a:rPr lang="en-US" sz="3600" dirty="0" smtClean="0"/>
              <a:t>BANYAK </a:t>
            </a:r>
            <a:r>
              <a:rPr lang="id-ID" sz="3600" dirty="0" smtClean="0"/>
              <a:t>ARAH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357298"/>
            <a:ext cx="6400800" cy="464347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929058" y="1428736"/>
            <a:ext cx="1500198" cy="78581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GURU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1714480" y="4000504"/>
            <a:ext cx="1214446" cy="71438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SISWA 1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4000496" y="2928934"/>
            <a:ext cx="1428760" cy="71438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BAHAN AJAR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6572264" y="3929066"/>
            <a:ext cx="1214446" cy="71438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SISWA 2</a:t>
            </a:r>
            <a:endParaRPr lang="en-US" b="1" dirty="0">
              <a:solidFill>
                <a:schemeClr val="tx1"/>
              </a:solidFill>
            </a:endParaRPr>
          </a:p>
        </p:txBody>
      </p:sp>
      <p:cxnSp>
        <p:nvCxnSpPr>
          <p:cNvPr id="49" name="Straight Arrow Connector 48"/>
          <p:cNvCxnSpPr>
            <a:stCxn id="4" idx="5"/>
            <a:endCxn id="8" idx="0"/>
          </p:cNvCxnSpPr>
          <p:nvPr/>
        </p:nvCxnSpPr>
        <p:spPr>
          <a:xfrm rot="16200000" flipH="1">
            <a:off x="5279726" y="2029305"/>
            <a:ext cx="1829592" cy="1969930"/>
          </a:xfrm>
          <a:prstGeom prst="straightConnector1">
            <a:avLst/>
          </a:prstGeom>
          <a:ln w="31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4" idx="3"/>
            <a:endCxn id="5" idx="0"/>
          </p:cNvCxnSpPr>
          <p:nvPr/>
        </p:nvCxnSpPr>
        <p:spPr>
          <a:xfrm rot="5400000">
            <a:off x="2284715" y="2136462"/>
            <a:ext cx="1901030" cy="182705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5" idx="6"/>
            <a:endCxn id="8" idx="2"/>
          </p:cNvCxnSpPr>
          <p:nvPr/>
        </p:nvCxnSpPr>
        <p:spPr>
          <a:xfrm flipV="1">
            <a:off x="2928926" y="4286256"/>
            <a:ext cx="3643338" cy="7143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stCxn id="5" idx="7"/>
            <a:endCxn id="6" idx="2"/>
          </p:cNvCxnSpPr>
          <p:nvPr/>
        </p:nvCxnSpPr>
        <p:spPr>
          <a:xfrm rot="5400000" flipH="1" flipV="1">
            <a:off x="2966286" y="3070912"/>
            <a:ext cx="818998" cy="124942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>
            <a:stCxn id="6" idx="6"/>
            <a:endCxn id="8" idx="1"/>
          </p:cNvCxnSpPr>
          <p:nvPr/>
        </p:nvCxnSpPr>
        <p:spPr>
          <a:xfrm>
            <a:off x="5429256" y="3286124"/>
            <a:ext cx="1320860" cy="74756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zoom dir="in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5852" y="714357"/>
            <a:ext cx="7200896" cy="500065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METODE PENEMUAN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500174"/>
            <a:ext cx="6700862" cy="3714776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 err="1"/>
              <a:t>Sudirman</a:t>
            </a:r>
            <a:r>
              <a:rPr lang="en-US" dirty="0"/>
              <a:t>, </a:t>
            </a:r>
            <a:r>
              <a:rPr lang="en-US" dirty="0" err="1"/>
              <a:t>dkk</a:t>
            </a:r>
            <a:r>
              <a:rPr lang="en-US" dirty="0"/>
              <a:t> (1991: 168)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metode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penemuan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penyajian</a:t>
            </a:r>
            <a:r>
              <a:rPr lang="en-US" dirty="0"/>
              <a:t> </a:t>
            </a:r>
            <a:r>
              <a:rPr lang="en-US" dirty="0" err="1"/>
              <a:t>pelajaran</a:t>
            </a:r>
            <a:r>
              <a:rPr lang="en-US" dirty="0"/>
              <a:t> yang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melibatkan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proses-proses</a:t>
            </a:r>
            <a:r>
              <a:rPr lang="en-US" dirty="0"/>
              <a:t> mental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rangka</a:t>
            </a:r>
            <a:r>
              <a:rPr lang="en-US" dirty="0"/>
              <a:t> </a:t>
            </a:r>
            <a:r>
              <a:rPr lang="en-US" dirty="0" err="1"/>
              <a:t>penemuannya</a:t>
            </a:r>
            <a:r>
              <a:rPr lang="en-US" dirty="0"/>
              <a:t>. </a:t>
            </a:r>
            <a:endParaRPr lang="en-US" dirty="0" smtClean="0"/>
          </a:p>
          <a:p>
            <a:pPr algn="l"/>
            <a:r>
              <a:rPr lang="en-US" dirty="0" err="1" smtClean="0"/>
              <a:t>Selanjutnya</a:t>
            </a:r>
            <a:r>
              <a:rPr lang="en-US" dirty="0" smtClean="0"/>
              <a:t> </a:t>
            </a:r>
            <a:r>
              <a:rPr lang="en-US" dirty="0" err="1"/>
              <a:t>Ruseffendi</a:t>
            </a:r>
            <a:r>
              <a:rPr lang="en-US" dirty="0"/>
              <a:t> (1991:329) </a:t>
            </a:r>
            <a:r>
              <a:rPr lang="en-US" dirty="0" err="1"/>
              <a:t>menjelaskan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“</a:t>
            </a:r>
            <a:r>
              <a:rPr lang="en-US" b="1" dirty="0" err="1">
                <a:solidFill>
                  <a:srgbClr val="00B0F0"/>
                </a:solidFill>
              </a:rPr>
              <a:t>metode</a:t>
            </a:r>
            <a:r>
              <a:rPr lang="en-US" b="1" dirty="0">
                <a:solidFill>
                  <a:srgbClr val="00B0F0"/>
                </a:solidFill>
              </a:rPr>
              <a:t> (</a:t>
            </a:r>
            <a:r>
              <a:rPr lang="en-US" b="1" dirty="0" err="1">
                <a:solidFill>
                  <a:srgbClr val="00B0F0"/>
                </a:solidFill>
              </a:rPr>
              <a:t>mengajar</a:t>
            </a:r>
            <a:r>
              <a:rPr lang="en-US" b="1" dirty="0">
                <a:solidFill>
                  <a:srgbClr val="00B0F0"/>
                </a:solidFill>
              </a:rPr>
              <a:t>) </a:t>
            </a:r>
            <a:r>
              <a:rPr lang="en-US" b="1" dirty="0" err="1">
                <a:solidFill>
                  <a:srgbClr val="00B0F0"/>
                </a:solidFill>
              </a:rPr>
              <a:t>penemuan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mengajar</a:t>
            </a:r>
            <a:r>
              <a:rPr lang="en-US" dirty="0"/>
              <a:t> yang </a:t>
            </a:r>
            <a:r>
              <a:rPr lang="en-US" dirty="0" err="1"/>
              <a:t>mengatur</a:t>
            </a:r>
            <a:r>
              <a:rPr lang="en-US" dirty="0"/>
              <a:t> </a:t>
            </a:r>
            <a:r>
              <a:rPr lang="en-US" dirty="0" err="1"/>
              <a:t>pengajaran</a:t>
            </a:r>
            <a:r>
              <a:rPr lang="en-US" dirty="0"/>
              <a:t> </a:t>
            </a:r>
            <a:r>
              <a:rPr lang="en-US" dirty="0" err="1"/>
              <a:t>sedemikian</a:t>
            </a:r>
            <a:r>
              <a:rPr lang="en-US" dirty="0"/>
              <a:t> </a:t>
            </a:r>
            <a:r>
              <a:rPr lang="en-US" dirty="0" err="1"/>
              <a:t>rupa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</a:t>
            </a:r>
            <a:r>
              <a:rPr lang="en-US" dirty="0" err="1"/>
              <a:t>memperoleh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yang </a:t>
            </a:r>
            <a:r>
              <a:rPr lang="en-US" dirty="0" err="1"/>
              <a:t>sebelumnya</a:t>
            </a:r>
            <a:r>
              <a:rPr lang="en-US" dirty="0"/>
              <a:t> </a:t>
            </a:r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diketahuinya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pemberitahuan</a:t>
            </a:r>
            <a:r>
              <a:rPr lang="en-US" dirty="0"/>
              <a:t>, </a:t>
            </a:r>
            <a:r>
              <a:rPr lang="en-US" dirty="0" err="1"/>
              <a:t>sebagian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seluruhnya</a:t>
            </a:r>
            <a:r>
              <a:rPr lang="en-US" dirty="0"/>
              <a:t> </a:t>
            </a:r>
            <a:r>
              <a:rPr lang="en-US" dirty="0" err="1"/>
              <a:t>ditemukan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.”</a:t>
            </a:r>
          </a:p>
        </p:txBody>
      </p:sp>
    </p:spTree>
  </p:cSld>
  <p:clrMapOvr>
    <a:masterClrMapping/>
  </p:clrMapOvr>
  <p:transition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0100" y="642919"/>
            <a:ext cx="7700962" cy="357189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PENDEKATAN SPIRAL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1538" y="1214422"/>
            <a:ext cx="7143800" cy="392909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b="1" dirty="0" smtClean="0">
                <a:solidFill>
                  <a:srgbClr val="00B0F0"/>
                </a:solidFill>
              </a:rPr>
              <a:t>Spiral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semacam</a:t>
            </a:r>
            <a:r>
              <a:rPr lang="en-US" dirty="0" smtClean="0"/>
              <a:t> </a:t>
            </a:r>
            <a:r>
              <a:rPr lang="en-US" dirty="0" err="1" smtClean="0"/>
              <a:t>kawat</a:t>
            </a:r>
            <a:r>
              <a:rPr lang="en-US" dirty="0" smtClean="0"/>
              <a:t> yang </a:t>
            </a:r>
            <a:r>
              <a:rPr lang="en-US" dirty="0" err="1" smtClean="0"/>
              <a:t>melingkar-lingkar</a:t>
            </a:r>
            <a:r>
              <a:rPr lang="en-US" dirty="0" smtClean="0"/>
              <a:t>, </a:t>
            </a:r>
            <a:r>
              <a:rPr lang="en-US" dirty="0" err="1" smtClean="0"/>
              <a:t>makin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lingkarannya</a:t>
            </a:r>
            <a:r>
              <a:rPr lang="en-US" dirty="0" smtClean="0"/>
              <a:t> </a:t>
            </a:r>
            <a:r>
              <a:rPr lang="en-US" dirty="0" err="1" smtClean="0"/>
              <a:t>semakin</a:t>
            </a:r>
            <a:r>
              <a:rPr lang="en-US" dirty="0" smtClean="0"/>
              <a:t> </a:t>
            </a:r>
            <a:r>
              <a:rPr lang="en-US" dirty="0" err="1" smtClean="0"/>
              <a:t>melebar</a:t>
            </a:r>
            <a:r>
              <a:rPr lang="en-US" dirty="0" smtClean="0"/>
              <a:t>.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mengajar</a:t>
            </a:r>
            <a:r>
              <a:rPr lang="en-US" dirty="0" smtClean="0"/>
              <a:t>, </a:t>
            </a:r>
            <a:r>
              <a:rPr lang="en-US" dirty="0" err="1" smtClean="0"/>
              <a:t>teknik</a:t>
            </a:r>
            <a:r>
              <a:rPr lang="en-US" dirty="0" smtClean="0"/>
              <a:t> spiral </a:t>
            </a:r>
            <a:r>
              <a:rPr lang="en-US" dirty="0" err="1" smtClean="0"/>
              <a:t>berarti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komsep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r>
              <a:rPr lang="en-US" dirty="0" smtClean="0"/>
              <a:t>,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semakin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kesukarannya</a:t>
            </a:r>
            <a:r>
              <a:rPr lang="en-US" dirty="0" smtClean="0"/>
              <a:t> </a:t>
            </a:r>
            <a:r>
              <a:rPr lang="en-US" dirty="0" err="1" smtClean="0"/>
              <a:t>semakin</a:t>
            </a:r>
            <a:r>
              <a:rPr lang="en-US" dirty="0" smtClean="0"/>
              <a:t> </a:t>
            </a:r>
            <a:r>
              <a:rPr lang="en-US" dirty="0" err="1" smtClean="0"/>
              <a:t>sulit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kata</a:t>
            </a:r>
            <a:r>
              <a:rPr lang="en-US" dirty="0" smtClean="0"/>
              <a:t> lain </a:t>
            </a:r>
            <a:r>
              <a:rPr lang="en-US" dirty="0" err="1" smtClean="0"/>
              <a:t>semakin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semakin</a:t>
            </a:r>
            <a:r>
              <a:rPr lang="en-US" dirty="0" smtClean="0"/>
              <a:t> </a:t>
            </a:r>
            <a:r>
              <a:rPr lang="en-US" dirty="0" err="1" smtClean="0"/>
              <a:t>meluas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mendalam</a:t>
            </a:r>
            <a:r>
              <a:rPr lang="en-US" dirty="0" smtClean="0"/>
              <a:t>. Hal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pendapat</a:t>
            </a:r>
            <a:r>
              <a:rPr lang="en-US" dirty="0" smtClean="0"/>
              <a:t> </a:t>
            </a:r>
            <a:r>
              <a:rPr lang="en-US" dirty="0" err="1" smtClean="0"/>
              <a:t>Supriyadi</a:t>
            </a:r>
            <a:r>
              <a:rPr lang="en-US" dirty="0" smtClean="0"/>
              <a:t> (2000:6) yang </a:t>
            </a:r>
            <a:r>
              <a:rPr lang="en-US" dirty="0" err="1" smtClean="0"/>
              <a:t>mengatakan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, “</a:t>
            </a:r>
            <a:r>
              <a:rPr lang="en-US" b="1" dirty="0" err="1" smtClean="0">
                <a:solidFill>
                  <a:srgbClr val="00B0F0"/>
                </a:solidFill>
              </a:rPr>
              <a:t>Pendekatan</a:t>
            </a:r>
            <a:r>
              <a:rPr lang="en-US" b="1" dirty="0" smtClean="0">
                <a:solidFill>
                  <a:srgbClr val="00B0F0"/>
                </a:solidFill>
              </a:rPr>
              <a:t> spiral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penyajian</a:t>
            </a:r>
            <a:r>
              <a:rPr lang="en-US" dirty="0" smtClean="0"/>
              <a:t> </a:t>
            </a:r>
            <a:r>
              <a:rPr lang="en-US" dirty="0" err="1" smtClean="0"/>
              <a:t>materi</a:t>
            </a:r>
            <a:r>
              <a:rPr lang="en-US" dirty="0" smtClean="0"/>
              <a:t> </a:t>
            </a:r>
            <a:r>
              <a:rPr lang="en-US" dirty="0" err="1" smtClean="0"/>
              <a:t>pelajaran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bahan</a:t>
            </a:r>
            <a:r>
              <a:rPr lang="en-US" dirty="0" smtClean="0"/>
              <a:t> yang </a:t>
            </a:r>
            <a:r>
              <a:rPr lang="en-US" dirty="0" err="1" smtClean="0"/>
              <a:t>mudah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semakin</a:t>
            </a:r>
            <a:r>
              <a:rPr lang="en-US" dirty="0" smtClean="0"/>
              <a:t> </a:t>
            </a:r>
            <a:r>
              <a:rPr lang="en-US" dirty="0" err="1" smtClean="0"/>
              <a:t>sulit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rumit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semakin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semakin</a:t>
            </a:r>
            <a:r>
              <a:rPr lang="en-US" dirty="0" smtClean="0"/>
              <a:t> </a:t>
            </a:r>
            <a:r>
              <a:rPr lang="en-US" dirty="0" err="1" smtClean="0"/>
              <a:t>meluas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mendalam</a:t>
            </a:r>
            <a:r>
              <a:rPr lang="en-US" dirty="0" smtClean="0"/>
              <a:t>”.</a:t>
            </a:r>
          </a:p>
        </p:txBody>
      </p:sp>
    </p:spTree>
  </p:cSld>
  <p:clrMapOvr>
    <a:masterClrMapping/>
  </p:clrMapOvr>
  <p:transition>
    <p:wheel spokes="3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7290" y="1000108"/>
            <a:ext cx="7129458" cy="857256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HAKEKAT MATEMATIKA</a:t>
            </a:r>
            <a:b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1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857364"/>
            <a:ext cx="6400800" cy="3571900"/>
          </a:xfrm>
        </p:spPr>
        <p:txBody>
          <a:bodyPr>
            <a:normAutofit/>
          </a:bodyPr>
          <a:lstStyle/>
          <a:p>
            <a:pPr algn="l"/>
            <a:r>
              <a:rPr lang="en-US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Apa</a:t>
            </a:r>
            <a:r>
              <a:rPr lang="en-US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Matematika</a:t>
            </a:r>
            <a:r>
              <a:rPr lang="en-US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Studi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deduktif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Bahasa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Seni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Pelayan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Ilmu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Ratunya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Ilmu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Aktivitas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Manusia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7290" y="642919"/>
            <a:ext cx="7129458" cy="642942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PEMBELAJARAN BERTAHAP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714488"/>
            <a:ext cx="6400800" cy="3714776"/>
          </a:xfrm>
        </p:spPr>
        <p:txBody>
          <a:bodyPr>
            <a:normAutofit lnSpcReduction="10000"/>
          </a:bodyPr>
          <a:lstStyle/>
          <a:p>
            <a:pPr algn="l"/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dirty="0" err="1"/>
              <a:t>matematika</a:t>
            </a:r>
            <a:r>
              <a:rPr lang="en-US" dirty="0"/>
              <a:t> </a:t>
            </a:r>
            <a:r>
              <a:rPr lang="en-US" dirty="0" err="1"/>
              <a:t>bertahap</a:t>
            </a:r>
            <a:endParaRPr lang="en-US" dirty="0"/>
          </a:p>
          <a:p>
            <a:pPr algn="l"/>
            <a:r>
              <a:rPr lang="en-US" dirty="0" err="1"/>
              <a:t>Materi</a:t>
            </a:r>
            <a:r>
              <a:rPr lang="en-US" dirty="0"/>
              <a:t> </a:t>
            </a:r>
            <a:r>
              <a:rPr lang="en-US" dirty="0" err="1"/>
              <a:t>pelajaran</a:t>
            </a:r>
            <a:r>
              <a:rPr lang="en-US" dirty="0"/>
              <a:t> </a:t>
            </a:r>
            <a:r>
              <a:rPr lang="en-US" dirty="0" err="1"/>
              <a:t>matematika</a:t>
            </a:r>
            <a:r>
              <a:rPr lang="en-US" dirty="0"/>
              <a:t> </a:t>
            </a:r>
            <a:r>
              <a:rPr lang="en-US" dirty="0" err="1"/>
              <a:t>diajarkan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bertahap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dimulai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konsep-konsep</a:t>
            </a:r>
            <a:r>
              <a:rPr lang="en-US" dirty="0"/>
              <a:t> yang </a:t>
            </a:r>
            <a:r>
              <a:rPr lang="en-US" dirty="0" err="1"/>
              <a:t>sederhana</a:t>
            </a:r>
            <a:r>
              <a:rPr lang="en-US" dirty="0"/>
              <a:t>, </a:t>
            </a:r>
            <a:r>
              <a:rPr lang="en-US" dirty="0" err="1"/>
              <a:t>menuju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sulit</a:t>
            </a:r>
            <a:r>
              <a:rPr lang="en-US" dirty="0"/>
              <a:t>, </a:t>
            </a:r>
            <a:r>
              <a:rPr lang="en-US" dirty="0" err="1"/>
              <a:t>selain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dirty="0" err="1"/>
              <a:t>matematika</a:t>
            </a:r>
            <a:r>
              <a:rPr lang="en-US" dirty="0"/>
              <a:t> </a:t>
            </a:r>
            <a:r>
              <a:rPr lang="en-US" dirty="0" err="1"/>
              <a:t>dimuali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yang </a:t>
            </a:r>
            <a:r>
              <a:rPr lang="en-US" dirty="0" err="1"/>
              <a:t>konkret</a:t>
            </a:r>
            <a:r>
              <a:rPr lang="en-US" dirty="0"/>
              <a:t>, </a:t>
            </a:r>
            <a:r>
              <a:rPr lang="en-US" dirty="0" err="1"/>
              <a:t>ke</a:t>
            </a:r>
            <a:r>
              <a:rPr lang="en-US" dirty="0"/>
              <a:t> semi </a:t>
            </a:r>
            <a:r>
              <a:rPr lang="en-US" dirty="0" err="1"/>
              <a:t>konkret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akhirnya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abstrak</a:t>
            </a:r>
            <a:r>
              <a:rPr lang="en-US" dirty="0"/>
              <a:t>.</a:t>
            </a:r>
          </a:p>
          <a:p>
            <a:pPr algn="l"/>
            <a:endParaRPr lang="en-US" dirty="0"/>
          </a:p>
        </p:txBody>
      </p:sp>
    </p:spTree>
  </p:cSld>
  <p:clrMapOvr>
    <a:masterClrMapping/>
  </p:clrMapOvr>
  <p:transition>
    <p:wedg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28802"/>
            <a:ext cx="7772400" cy="192882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928803"/>
            <a:ext cx="7772400" cy="2000264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auhaus 93" pitchFamily="82" charset="0"/>
              </a:rPr>
              <a:t>SEKIAN</a:t>
            </a:r>
          </a:p>
          <a:p>
            <a:pPr algn="ctr"/>
            <a:r>
              <a:rPr lang="en-US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auhaus 93" pitchFamily="82" charset="0"/>
              </a:rPr>
              <a:t>TERIMAKASIH</a:t>
            </a:r>
          </a:p>
          <a:p>
            <a:endParaRPr lang="en-US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>
    <p:split dir="in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500042"/>
            <a:ext cx="7858180" cy="5715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0" y="500042"/>
            <a:ext cx="7858180" cy="5715040"/>
          </a:xfrm>
        </p:spPr>
        <p:txBody>
          <a:bodyPr>
            <a:normAutofit/>
          </a:bodyPr>
          <a:lstStyle/>
          <a:p>
            <a:pPr algn="l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Mengapa</a:t>
            </a:r>
            <a:r>
              <a:rPr lang="en-US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Matematika</a:t>
            </a:r>
            <a:r>
              <a:rPr lang="en-US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diajarkan</a:t>
            </a:r>
            <a:r>
              <a:rPr lang="en-US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Dekolah</a:t>
            </a:r>
            <a:r>
              <a:rPr lang="en-US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 algn="l">
              <a:buFont typeface="+mj-lt"/>
              <a:buAutoNum type="arabicPeriod"/>
            </a:pPr>
            <a:r>
              <a:rPr lang="id-ID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Karena </a:t>
            </a:r>
            <a:r>
              <a:rPr lang="id-ID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matematika sebagai bahasa inter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id-ID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asional sehingga matematika perlu diajarkan disekolah</a:t>
            </a:r>
          </a:p>
          <a:p>
            <a:pPr marL="514350" indent="-514350" algn="l">
              <a:buFont typeface="+mj-lt"/>
              <a:buAutoNum type="arabicPeriod"/>
            </a:pPr>
            <a:r>
              <a:rPr lang="id-ID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Karena matematika perlu dipergunakan untuk jual beli</a:t>
            </a:r>
          </a:p>
          <a:p>
            <a:pPr marL="514350" indent="-514350" algn="l">
              <a:buFont typeface="+mj-lt"/>
              <a:buAutoNum type="arabicPeriod"/>
            </a:pPr>
            <a:r>
              <a:rPr lang="id-ID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 yang utama mencerdaska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id-ID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bangsa</a:t>
            </a:r>
          </a:p>
          <a:p>
            <a:pPr marL="342900" indent="-342900" algn="l">
              <a:buFont typeface="+mj-lt"/>
              <a:buAutoNum type="arabicPeriod"/>
            </a:pP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428604"/>
            <a:ext cx="7772400" cy="1143008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HAKEKAT ANAK DIDIK</a:t>
            </a:r>
            <a:b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348" y="1142984"/>
            <a:ext cx="7929618" cy="4071966"/>
          </a:xfrm>
        </p:spPr>
        <p:txBody>
          <a:bodyPr>
            <a:normAutofit fontScale="77500" lnSpcReduction="20000"/>
          </a:bodyPr>
          <a:lstStyle/>
          <a:p>
            <a:pPr marL="342900" indent="-342900" algn="l">
              <a:buFont typeface="+mj-lt"/>
              <a:buAutoNum type="arabicPeriod" startAt="3"/>
            </a:pPr>
            <a:endParaRPr lang="sv-SE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l"/>
            <a:r>
              <a:rPr lang="sv-SE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Anak Usia SD dalam Pembelajaran Matematika di SD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err="1" smtClean="0">
                <a:solidFill>
                  <a:schemeClr val="tx1"/>
                </a:solidFill>
              </a:rPr>
              <a:t>Anak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sebagai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suatu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individu</a:t>
            </a:r>
            <a:endParaRPr lang="en-US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r>
              <a:rPr lang="en-US" dirty="0" err="1" smtClean="0">
                <a:solidFill>
                  <a:schemeClr val="tx1"/>
                </a:solidFill>
              </a:rPr>
              <a:t>Tahap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Operasional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kongkrit</a:t>
            </a:r>
            <a:endParaRPr lang="en-US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r>
              <a:rPr lang="en-US" dirty="0" err="1" smtClean="0">
                <a:solidFill>
                  <a:schemeClr val="tx1"/>
                </a:solidFill>
              </a:rPr>
              <a:t>Belum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bisa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berfikir</a:t>
            </a:r>
            <a:r>
              <a:rPr lang="en-US" dirty="0" smtClean="0">
                <a:solidFill>
                  <a:schemeClr val="tx1"/>
                </a:solidFill>
              </a:rPr>
              <a:t> formal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err="1" smtClean="0">
                <a:solidFill>
                  <a:schemeClr val="tx1"/>
                </a:solidFill>
              </a:rPr>
              <a:t>Induktif</a:t>
            </a:r>
            <a:endParaRPr lang="en-US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r>
              <a:rPr lang="en-US" dirty="0" err="1" smtClean="0">
                <a:solidFill>
                  <a:schemeClr val="tx1"/>
                </a:solidFill>
              </a:rPr>
              <a:t>Minat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belajar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harus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ditumbuhkan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oleh</a:t>
            </a:r>
            <a:r>
              <a:rPr lang="en-US" dirty="0" smtClean="0">
                <a:solidFill>
                  <a:schemeClr val="tx1"/>
                </a:solidFill>
              </a:rPr>
              <a:t> guru :</a:t>
            </a:r>
          </a:p>
          <a:p>
            <a:pPr marL="358775" indent="-266700" algn="l">
              <a:buAutoNum type="alphaLcPeriod"/>
            </a:pPr>
            <a:r>
              <a:rPr lang="en-US" dirty="0" err="1" smtClean="0">
                <a:solidFill>
                  <a:schemeClr val="tx1"/>
                </a:solidFill>
              </a:rPr>
              <a:t>Mengajar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matematika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dengan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cara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menarik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pPr marL="358775" indent="-266700" algn="l">
              <a:buAutoNum type="alphaLcPeriod"/>
            </a:pPr>
            <a:r>
              <a:rPr lang="en-US" dirty="0" err="1" smtClean="0">
                <a:solidFill>
                  <a:schemeClr val="tx1"/>
                </a:solidFill>
              </a:rPr>
              <a:t>Menjelaskan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dari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mudah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sukar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atau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dari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konkret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abstrak</a:t>
            </a:r>
            <a:r>
              <a:rPr lang="en-US" dirty="0" smtClean="0">
                <a:solidFill>
                  <a:schemeClr val="tx1"/>
                </a:solidFill>
              </a:rPr>
              <a:t>. </a:t>
            </a:r>
          </a:p>
          <a:p>
            <a:pPr marL="358775" indent="-266700" algn="l">
              <a:buFont typeface="+mj-lt"/>
              <a:buAutoNum type="alphaLcPeriod"/>
            </a:pPr>
            <a:r>
              <a:rPr lang="en-US" dirty="0" err="1" smtClean="0">
                <a:solidFill>
                  <a:schemeClr val="tx1"/>
                </a:solidFill>
              </a:rPr>
              <a:t>Penggunaan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alat-alat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peraga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pPr marL="358775" indent="-266700" algn="l">
              <a:buFont typeface="+mj-lt"/>
              <a:buAutoNum type="alphaLcPeriod"/>
            </a:pPr>
            <a:r>
              <a:rPr lang="en-US" dirty="0" err="1" smtClean="0">
                <a:solidFill>
                  <a:schemeClr val="tx1"/>
                </a:solidFill>
              </a:rPr>
              <a:t>Pembelajaran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hendaknya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membangkitkan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aktivitas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anak</a:t>
            </a:r>
            <a:r>
              <a:rPr lang="en-US" dirty="0" smtClean="0">
                <a:solidFill>
                  <a:schemeClr val="tx1"/>
                </a:solidFill>
              </a:rPr>
              <a:t>. </a:t>
            </a:r>
          </a:p>
          <a:p>
            <a:pPr marL="358775" indent="-266700" algn="l">
              <a:buFont typeface="+mj-lt"/>
              <a:buAutoNum type="alphaLcPeriod"/>
            </a:pPr>
            <a:r>
              <a:rPr lang="en-US" dirty="0" err="1" smtClean="0">
                <a:solidFill>
                  <a:schemeClr val="tx1"/>
                </a:solidFill>
              </a:rPr>
              <a:t>Semua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kegiatan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harus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kontras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24" y="714357"/>
            <a:ext cx="7286676" cy="357189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MURID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24" y="1142984"/>
            <a:ext cx="7858180" cy="4286280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Yang </a:t>
            </a:r>
            <a:r>
              <a:rPr lang="en-US" dirty="0" err="1" smtClean="0">
                <a:solidFill>
                  <a:schemeClr val="tx1"/>
                </a:solidFill>
              </a:rPr>
              <a:t>perlu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diperhatikan</a:t>
            </a:r>
            <a:r>
              <a:rPr lang="en-US" dirty="0" smtClean="0">
                <a:solidFill>
                  <a:schemeClr val="tx1"/>
                </a:solidFill>
              </a:rPr>
              <a:t> :</a:t>
            </a:r>
          </a:p>
          <a:p>
            <a:pPr algn="l"/>
            <a:r>
              <a:rPr lang="en-US" dirty="0" err="1" smtClean="0">
                <a:solidFill>
                  <a:schemeClr val="tx1"/>
                </a:solidFill>
              </a:rPr>
              <a:t>Apakah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siswa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cukup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cerdas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</a:p>
          <a:p>
            <a:pPr algn="l"/>
            <a:r>
              <a:rPr lang="en-US" dirty="0" err="1" smtClean="0">
                <a:solidFill>
                  <a:schemeClr val="tx1"/>
                </a:solidFill>
              </a:rPr>
              <a:t>Apakah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siswa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sudah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siap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</a:p>
          <a:p>
            <a:pPr algn="l"/>
            <a:r>
              <a:rPr lang="en-US" dirty="0" err="1" smtClean="0">
                <a:solidFill>
                  <a:schemeClr val="tx1"/>
                </a:solidFill>
              </a:rPr>
              <a:t>Apakah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siswa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cukup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berbakat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</a:p>
          <a:p>
            <a:pPr algn="l"/>
            <a:r>
              <a:rPr lang="en-US" dirty="0" err="1" smtClean="0">
                <a:solidFill>
                  <a:schemeClr val="tx1"/>
                </a:solidFill>
              </a:rPr>
              <a:t>Apakah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siswa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mau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belajar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</a:p>
          <a:p>
            <a:pPr algn="l"/>
            <a:r>
              <a:rPr lang="en-US" dirty="0" err="1" smtClean="0">
                <a:solidFill>
                  <a:schemeClr val="tx1"/>
                </a:solidFill>
              </a:rPr>
              <a:t>Apakah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siswa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berminat</a:t>
            </a:r>
            <a:r>
              <a:rPr lang="en-US" dirty="0" smtClean="0">
                <a:solidFill>
                  <a:schemeClr val="tx1"/>
                </a:solidFill>
              </a:rPr>
              <a:t>/</a:t>
            </a:r>
            <a:r>
              <a:rPr lang="en-US" dirty="0" err="1" smtClean="0">
                <a:solidFill>
                  <a:schemeClr val="tx1"/>
                </a:solidFill>
              </a:rPr>
              <a:t>tertarik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</a:p>
          <a:p>
            <a:pPr algn="l"/>
            <a:r>
              <a:rPr lang="en-US" dirty="0" err="1" smtClean="0">
                <a:solidFill>
                  <a:schemeClr val="tx1"/>
                </a:solidFill>
              </a:rPr>
              <a:t>Apakah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siswa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senang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dengan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cara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belajar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ditempuh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</a:p>
          <a:p>
            <a:pPr algn="l"/>
            <a:r>
              <a:rPr lang="en-US" dirty="0" err="1" smtClean="0">
                <a:solidFill>
                  <a:schemeClr val="tx1"/>
                </a:solidFill>
              </a:rPr>
              <a:t>Apakah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siswa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senang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terhadap</a:t>
            </a:r>
            <a:r>
              <a:rPr lang="en-US" dirty="0" smtClean="0">
                <a:solidFill>
                  <a:schemeClr val="tx1"/>
                </a:solidFill>
              </a:rPr>
              <a:t> guru?</a:t>
            </a:r>
          </a:p>
          <a:p>
            <a:pPr algn="l"/>
            <a:r>
              <a:rPr lang="en-US" dirty="0" err="1" smtClean="0">
                <a:solidFill>
                  <a:schemeClr val="tx1"/>
                </a:solidFill>
              </a:rPr>
              <a:t>Apakah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susasana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pengajaran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mendorong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keberhasilan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siswa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</a:p>
          <a:p>
            <a:pPr algn="l"/>
            <a:r>
              <a:rPr lang="en-US" dirty="0" err="1" smtClean="0">
                <a:solidFill>
                  <a:schemeClr val="tx1"/>
                </a:solidFill>
              </a:rPr>
              <a:t>Apakah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siswa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menerima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pelajaran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dengan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jelas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benar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</a:p>
          <a:p>
            <a:pPr algn="l"/>
            <a:r>
              <a:rPr lang="en-US" dirty="0" err="1" smtClean="0">
                <a:solidFill>
                  <a:schemeClr val="tx1"/>
                </a:solidFill>
              </a:rPr>
              <a:t>Apakah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lingkungan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menunjang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tercapainya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tujuan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</a:p>
          <a:p>
            <a:pPr algn="l"/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24" y="500043"/>
            <a:ext cx="7429552" cy="714379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chemeClr val="tx1"/>
                </a:solidFill>
              </a:rPr>
              <a:t>Faktor-faktor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dalam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Murid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24" y="1643050"/>
            <a:ext cx="7429552" cy="4000528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1. </a:t>
            </a:r>
            <a:r>
              <a:rPr lang="en-US" dirty="0" err="1" smtClean="0">
                <a:solidFill>
                  <a:schemeClr val="tx1"/>
                </a:solidFill>
              </a:rPr>
              <a:t>Kecerdasan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Anak</a:t>
            </a:r>
            <a:endParaRPr lang="en-US" dirty="0" smtClean="0">
              <a:solidFill>
                <a:schemeClr val="tx1"/>
              </a:solidFill>
            </a:endParaRPr>
          </a:p>
          <a:p>
            <a:pPr algn="l">
              <a:buFont typeface="Wingdings" pitchFamily="2" charset="2"/>
              <a:buChar char="q"/>
            </a:pPr>
            <a:r>
              <a:rPr lang="en-US" dirty="0" err="1" smtClean="0">
                <a:solidFill>
                  <a:schemeClr val="tx1"/>
                </a:solidFill>
              </a:rPr>
              <a:t>Kemampuan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mengingat</a:t>
            </a:r>
            <a:endParaRPr lang="en-US" dirty="0" smtClean="0">
              <a:solidFill>
                <a:schemeClr val="tx1"/>
              </a:solidFill>
            </a:endParaRPr>
          </a:p>
          <a:p>
            <a:pPr algn="l">
              <a:buFont typeface="Wingdings" pitchFamily="2" charset="2"/>
              <a:buChar char="q"/>
            </a:pPr>
            <a:r>
              <a:rPr lang="en-US" dirty="0" err="1" smtClean="0">
                <a:solidFill>
                  <a:schemeClr val="tx1"/>
                </a:solidFill>
              </a:rPr>
              <a:t>Kemampuan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memusatkan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perhatian</a:t>
            </a:r>
            <a:endParaRPr lang="en-US" dirty="0" smtClean="0">
              <a:solidFill>
                <a:schemeClr val="tx1"/>
              </a:solidFill>
            </a:endParaRPr>
          </a:p>
          <a:p>
            <a:pPr algn="l">
              <a:buFont typeface="Wingdings" pitchFamily="2" charset="2"/>
              <a:buChar char="q"/>
            </a:pPr>
            <a:r>
              <a:rPr lang="en-US" dirty="0" err="1" smtClean="0">
                <a:solidFill>
                  <a:schemeClr val="tx1"/>
                </a:solidFill>
              </a:rPr>
              <a:t>Kemampuan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mengambil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makna</a:t>
            </a:r>
            <a:endParaRPr lang="en-US" dirty="0" smtClean="0">
              <a:solidFill>
                <a:schemeClr val="tx1"/>
              </a:solidFill>
            </a:endParaRPr>
          </a:p>
          <a:p>
            <a:pPr algn="l">
              <a:buFont typeface="Wingdings" pitchFamily="2" charset="2"/>
              <a:buChar char="q"/>
            </a:pPr>
            <a:r>
              <a:rPr lang="en-US" dirty="0" err="1" smtClean="0">
                <a:solidFill>
                  <a:schemeClr val="tx1"/>
                </a:solidFill>
              </a:rPr>
              <a:t>Kemampuan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mengungkapkan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pendapat</a:t>
            </a:r>
            <a:endParaRPr lang="en-US" dirty="0" smtClean="0">
              <a:solidFill>
                <a:schemeClr val="tx1"/>
              </a:solidFill>
            </a:endParaRPr>
          </a:p>
          <a:p>
            <a:pPr algn="l">
              <a:buFont typeface="Wingdings" pitchFamily="2" charset="2"/>
              <a:buChar char="q"/>
            </a:pPr>
            <a:r>
              <a:rPr lang="en-US" dirty="0" err="1" smtClean="0">
                <a:solidFill>
                  <a:schemeClr val="tx1"/>
                </a:solidFill>
              </a:rPr>
              <a:t>Kecepatan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Belajar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lphaLcPeriod"/>
            </a:pPr>
            <a:endParaRPr lang="sv-SE" b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dirty="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1538" y="1000108"/>
            <a:ext cx="7000924" cy="478634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1538" y="1000108"/>
            <a:ext cx="7000924" cy="4786346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2. </a:t>
            </a:r>
            <a:r>
              <a:rPr lang="en-US" dirty="0" err="1" smtClean="0">
                <a:solidFill>
                  <a:schemeClr val="tx1"/>
                </a:solidFill>
              </a:rPr>
              <a:t>Kesiapan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Anak</a:t>
            </a:r>
            <a:endParaRPr lang="en-US" dirty="0" smtClean="0">
              <a:solidFill>
                <a:schemeClr val="tx1"/>
              </a:solidFill>
            </a:endParaRPr>
          </a:p>
          <a:p>
            <a:pPr marL="531813" indent="-173038" algn="l">
              <a:buFont typeface="Wingdings" pitchFamily="2" charset="2"/>
              <a:buChar char="q"/>
            </a:pPr>
            <a:r>
              <a:rPr lang="en-US" dirty="0" err="1" smtClean="0">
                <a:solidFill>
                  <a:schemeClr val="tx1"/>
                </a:solidFill>
              </a:rPr>
              <a:t>Perkembangan</a:t>
            </a:r>
            <a:r>
              <a:rPr lang="en-US" dirty="0" smtClean="0">
                <a:solidFill>
                  <a:schemeClr val="tx1"/>
                </a:solidFill>
              </a:rPr>
              <a:t> Mental</a:t>
            </a:r>
          </a:p>
          <a:p>
            <a:pPr marL="531813" indent="-173038" algn="l">
              <a:buFont typeface="Wingdings" pitchFamily="2" charset="2"/>
              <a:buChar char="q"/>
            </a:pPr>
            <a:r>
              <a:rPr lang="en-US" dirty="0" err="1" smtClean="0">
                <a:solidFill>
                  <a:schemeClr val="tx1"/>
                </a:solidFill>
              </a:rPr>
              <a:t>Materi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Prasyarat</a:t>
            </a:r>
            <a:endParaRPr lang="en-US" dirty="0" smtClean="0">
              <a:solidFill>
                <a:schemeClr val="tx1"/>
              </a:solidFill>
            </a:endParaRPr>
          </a:p>
          <a:p>
            <a:pPr marL="531813" indent="-173038" algn="l">
              <a:buFont typeface="Wingdings" pitchFamily="2" charset="2"/>
              <a:buChar char="q"/>
            </a:pPr>
            <a:r>
              <a:rPr lang="en-US" dirty="0" err="1" smtClean="0">
                <a:solidFill>
                  <a:schemeClr val="tx1"/>
                </a:solidFill>
              </a:rPr>
              <a:t>Kematangan</a:t>
            </a:r>
            <a:r>
              <a:rPr lang="en-US" dirty="0" smtClean="0">
                <a:solidFill>
                  <a:schemeClr val="tx1"/>
                </a:solidFill>
              </a:rPr>
              <a:t> (Mental, </a:t>
            </a:r>
            <a:r>
              <a:rPr lang="en-US" dirty="0" err="1" smtClean="0">
                <a:solidFill>
                  <a:schemeClr val="tx1"/>
                </a:solidFill>
              </a:rPr>
              <a:t>jasmani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emosional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sosial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</a:p>
          <a:p>
            <a:pPr marL="450850" indent="-450850" algn="l"/>
            <a:r>
              <a:rPr lang="en-US" dirty="0" smtClean="0">
                <a:solidFill>
                  <a:schemeClr val="tx1"/>
                </a:solidFill>
              </a:rPr>
              <a:t>3. </a:t>
            </a:r>
            <a:r>
              <a:rPr lang="en-US" dirty="0" err="1" smtClean="0">
                <a:solidFill>
                  <a:schemeClr val="tx1"/>
                </a:solidFill>
              </a:rPr>
              <a:t>Bakat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Anak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/>
            <a:r>
              <a:rPr lang="en-US" dirty="0" smtClean="0">
                <a:solidFill>
                  <a:schemeClr val="tx1"/>
                </a:solidFill>
              </a:rPr>
              <a:t>4. </a:t>
            </a:r>
            <a:r>
              <a:rPr lang="en-US" dirty="0" err="1" smtClean="0">
                <a:solidFill>
                  <a:schemeClr val="tx1"/>
                </a:solidFill>
              </a:rPr>
              <a:t>Kemauan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Belajar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pPr marL="514350" indent="-514350" algn="l"/>
            <a:r>
              <a:rPr lang="en-US" dirty="0" smtClean="0">
                <a:solidFill>
                  <a:schemeClr val="tx1"/>
                </a:solidFill>
              </a:rPr>
              <a:t>5. </a:t>
            </a:r>
            <a:r>
              <a:rPr lang="en-US" dirty="0" err="1" smtClean="0">
                <a:solidFill>
                  <a:schemeClr val="tx1"/>
                </a:solidFill>
              </a:rPr>
              <a:t>Minat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Belajar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4414" y="571481"/>
            <a:ext cx="7200896" cy="571504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err="1" smtClean="0">
                <a:solidFill>
                  <a:schemeClr val="tx1"/>
                </a:solidFill>
              </a:rPr>
              <a:t>Faktor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Luar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Murid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0166" y="1357298"/>
            <a:ext cx="6400800" cy="3857652"/>
          </a:xfrm>
        </p:spPr>
        <p:txBody>
          <a:bodyPr>
            <a:normAutofit fontScale="92500"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1. Model </a:t>
            </a:r>
            <a:r>
              <a:rPr lang="en-US" dirty="0" err="1" smtClean="0">
                <a:solidFill>
                  <a:schemeClr val="tx1"/>
                </a:solidFill>
              </a:rPr>
              <a:t>Penyajian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Materi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2. </a:t>
            </a:r>
            <a:r>
              <a:rPr lang="en-US" dirty="0" err="1" smtClean="0">
                <a:solidFill>
                  <a:schemeClr val="tx1"/>
                </a:solidFill>
              </a:rPr>
              <a:t>Pribadi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Sikap</a:t>
            </a:r>
            <a:r>
              <a:rPr lang="en-US" dirty="0" smtClean="0">
                <a:solidFill>
                  <a:schemeClr val="tx1"/>
                </a:solidFill>
              </a:rPr>
              <a:t> Guru</a:t>
            </a:r>
          </a:p>
          <a:p>
            <a:pPr marL="625475" indent="-266700" algn="l">
              <a:buFont typeface="Arial" pitchFamily="34" charset="0"/>
              <a:buChar char="•"/>
            </a:pPr>
            <a:r>
              <a:rPr lang="en-US" dirty="0" err="1" smtClean="0">
                <a:solidFill>
                  <a:schemeClr val="tx1"/>
                </a:solidFill>
              </a:rPr>
              <a:t>Memiliki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kepribadian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sebagai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pendidik</a:t>
            </a:r>
            <a:r>
              <a:rPr lang="en-US" dirty="0" smtClean="0">
                <a:solidFill>
                  <a:schemeClr val="tx1"/>
                </a:solidFill>
              </a:rPr>
              <a:t>   (</a:t>
            </a:r>
            <a:r>
              <a:rPr lang="en-US" dirty="0" err="1" smtClean="0">
                <a:solidFill>
                  <a:schemeClr val="tx1"/>
                </a:solidFill>
              </a:rPr>
              <a:t>hemat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rajin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jujur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bertanggungjawab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suka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menolong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kreatif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aktif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</a:p>
          <a:p>
            <a:pPr marL="625475" indent="-266700" algn="l">
              <a:buFont typeface="Arial" pitchFamily="34" charset="0"/>
              <a:buChar char="•"/>
            </a:pPr>
            <a:r>
              <a:rPr lang="en-US" dirty="0" err="1" smtClean="0">
                <a:solidFill>
                  <a:schemeClr val="tx1"/>
                </a:solidFill>
              </a:rPr>
              <a:t>Menunjukan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hubungan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baik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dengan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murid</a:t>
            </a:r>
            <a:r>
              <a:rPr lang="en-US" dirty="0" smtClean="0">
                <a:solidFill>
                  <a:schemeClr val="tx1"/>
                </a:solidFill>
              </a:rPr>
              <a:t>,  guru lain,  </a:t>
            </a:r>
            <a:r>
              <a:rPr lang="en-US" dirty="0" err="1" smtClean="0">
                <a:solidFill>
                  <a:schemeClr val="tx1"/>
                </a:solidFill>
              </a:rPr>
              <a:t>kepsek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dll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</a:p>
          <a:p>
            <a:pPr marL="625475" indent="-266700" algn="l">
              <a:buFont typeface="Arial" pitchFamily="34" charset="0"/>
              <a:buChar char="•"/>
            </a:pPr>
            <a:r>
              <a:rPr lang="en-US" dirty="0" err="1" smtClean="0">
                <a:solidFill>
                  <a:schemeClr val="tx1"/>
                </a:solidFill>
              </a:rPr>
              <a:t>Menjadi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pemimpin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baik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8662" y="785794"/>
            <a:ext cx="7215238" cy="435771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8662" y="785794"/>
            <a:ext cx="7215238" cy="4357718"/>
          </a:xfrm>
        </p:spPr>
        <p:txBody>
          <a:bodyPr>
            <a:normAutofit/>
          </a:bodyPr>
          <a:lstStyle/>
          <a:p>
            <a:pPr algn="l">
              <a:lnSpc>
                <a:spcPct val="110000"/>
              </a:lnSpc>
            </a:pPr>
            <a:r>
              <a:rPr lang="en-US" dirty="0" smtClean="0">
                <a:solidFill>
                  <a:schemeClr val="tx1"/>
                </a:solidFill>
              </a:rPr>
              <a:t>3. </a:t>
            </a:r>
            <a:r>
              <a:rPr lang="en-US" dirty="0" err="1" smtClean="0">
                <a:solidFill>
                  <a:schemeClr val="tx1"/>
                </a:solidFill>
              </a:rPr>
              <a:t>Suasana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Pengajaran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pPr marL="358775" algn="l">
              <a:lnSpc>
                <a:spcPct val="110000"/>
              </a:lnSpc>
            </a:pPr>
            <a:r>
              <a:rPr lang="en-US" dirty="0" err="1" smtClean="0">
                <a:solidFill>
                  <a:schemeClr val="tx1"/>
                </a:solidFill>
              </a:rPr>
              <a:t>Bersikap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wajar</a:t>
            </a:r>
            <a:r>
              <a:rPr lang="en-US" dirty="0" smtClean="0">
                <a:solidFill>
                  <a:schemeClr val="tx1"/>
                </a:solidFill>
              </a:rPr>
              <a:t> (</a:t>
            </a:r>
            <a:r>
              <a:rPr lang="en-US" dirty="0" err="1" smtClean="0">
                <a:solidFill>
                  <a:schemeClr val="tx1"/>
                </a:solidFill>
              </a:rPr>
              <a:t>menerima</a:t>
            </a:r>
            <a:r>
              <a:rPr lang="en-US" dirty="0" smtClean="0">
                <a:solidFill>
                  <a:schemeClr val="tx1"/>
                </a:solidFill>
              </a:rPr>
              <a:t>) </a:t>
            </a:r>
            <a:r>
              <a:rPr lang="en-US" dirty="0" err="1" smtClean="0">
                <a:solidFill>
                  <a:schemeClr val="tx1"/>
                </a:solidFill>
              </a:rPr>
              <a:t>terhadap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jawabanyang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tidak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benar</a:t>
            </a:r>
            <a:endParaRPr lang="en-US" dirty="0" smtClean="0">
              <a:solidFill>
                <a:schemeClr val="tx1"/>
              </a:solidFill>
            </a:endParaRPr>
          </a:p>
          <a:p>
            <a:pPr marL="358775" algn="l">
              <a:lnSpc>
                <a:spcPct val="110000"/>
              </a:lnSpc>
            </a:pPr>
            <a:r>
              <a:rPr lang="en-US" dirty="0" err="1" smtClean="0">
                <a:solidFill>
                  <a:schemeClr val="tx1"/>
                </a:solidFill>
              </a:rPr>
              <a:t>Memberikan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kebebasan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cukup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waktu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untuk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melakukan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penelaahan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pPr marL="358775" algn="l">
              <a:lnSpc>
                <a:spcPct val="110000"/>
              </a:lnSpc>
            </a:pPr>
            <a:r>
              <a:rPr lang="en-US" dirty="0" err="1" smtClean="0">
                <a:solidFill>
                  <a:schemeClr val="tx1"/>
                </a:solidFill>
              </a:rPr>
              <a:t>Hati-hati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bila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menilai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murid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berdasarkan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respon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lisan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758</TotalTime>
  <Words>780</Words>
  <Application>Microsoft Office PowerPoint</Application>
  <PresentationFormat>On-screen Show (4:3)</PresentationFormat>
  <Paragraphs>124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3" baseType="lpstr">
      <vt:lpstr>Arial</vt:lpstr>
      <vt:lpstr>Bauhaus 93</vt:lpstr>
      <vt:lpstr>Bookman Old Style</vt:lpstr>
      <vt:lpstr>Calibri</vt:lpstr>
      <vt:lpstr>Century Gothic</vt:lpstr>
      <vt:lpstr>Lucida Sans Unicode</vt:lpstr>
      <vt:lpstr>Times New Roman</vt:lpstr>
      <vt:lpstr>Verdana</vt:lpstr>
      <vt:lpstr>Wingdings</vt:lpstr>
      <vt:lpstr>Wingdings 2</vt:lpstr>
      <vt:lpstr>Wingdings 3</vt:lpstr>
      <vt:lpstr>Concourse</vt:lpstr>
      <vt:lpstr>HAND OUT METODE PEMBELAJARAN MATEMATIKA SEKOLAH DASAR</vt:lpstr>
      <vt:lpstr>  HAKEKAT MATEMATIKA </vt:lpstr>
      <vt:lpstr>PowerPoint Presentation</vt:lpstr>
      <vt:lpstr>            HAKEKAT ANAK DIDIK </vt:lpstr>
      <vt:lpstr>MURID</vt:lpstr>
      <vt:lpstr>Faktor-faktor dalam Murid</vt:lpstr>
      <vt:lpstr>PowerPoint Presentation</vt:lpstr>
      <vt:lpstr>Faktor Luar Murid</vt:lpstr>
      <vt:lpstr>PowerPoint Presentation</vt:lpstr>
      <vt:lpstr>PowerPoint Presentation</vt:lpstr>
      <vt:lpstr>PowerPoint Presentation</vt:lpstr>
      <vt:lpstr> STRATEGI, PENDEKATAN, METODE, TEKNIK PEMBELAJARAN </vt:lpstr>
      <vt:lpstr>METODE MENGAJAR</vt:lpstr>
      <vt:lpstr>PowerPoint Presentation</vt:lpstr>
      <vt:lpstr>BELAJAR/KOMUNIKASI SEARAH</vt:lpstr>
      <vt:lpstr>BELAJAR/KOMUNIKASI DUA ARAH</vt:lpstr>
      <vt:lpstr>BELAJAR/KOMUNIKASI BANYAK ARAH</vt:lpstr>
      <vt:lpstr>METODE PENEMUAN </vt:lpstr>
      <vt:lpstr>PENDEKATAN SPIRAL</vt:lpstr>
      <vt:lpstr>PEMBELAJARAN BERTAHAP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 OUT METODE PEMBELAJARAN MATEMATIKA SEKOLAH DASAR</dc:title>
  <dc:creator>Volt</dc:creator>
  <cp:lastModifiedBy>bu hoti</cp:lastModifiedBy>
  <cp:revision>76</cp:revision>
  <dcterms:created xsi:type="dcterms:W3CDTF">2015-11-24T01:20:18Z</dcterms:created>
  <dcterms:modified xsi:type="dcterms:W3CDTF">2018-04-21T05:49:50Z</dcterms:modified>
</cp:coreProperties>
</file>