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6" r:id="rId2"/>
    <p:sldId id="261" r:id="rId3"/>
    <p:sldId id="257" r:id="rId4"/>
    <p:sldId id="258" r:id="rId5"/>
    <p:sldId id="259" r:id="rId6"/>
    <p:sldId id="260" r:id="rId7"/>
    <p:sldId id="263" r:id="rId8"/>
    <p:sldId id="262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7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A56A5-65ED-413A-AB57-7257CA01629B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9F9ED-47E8-47E9-8210-C668AA389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148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9F9ED-47E8-47E9-8210-C668AA389E0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554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9F9ED-47E8-47E9-8210-C668AA389E0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349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07080" y="3632607"/>
            <a:ext cx="7635251" cy="183246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7067" y="5465067"/>
            <a:ext cx="7635022" cy="814427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0BA91-559E-4806-8EE8-72443A51CC0F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AC144-5AA4-4E0D-9648-54BA8CBDC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0BA91-559E-4806-8EE8-72443A51CC0F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AC144-5AA4-4E0D-9648-54BA8CBDC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0BA91-559E-4806-8EE8-72443A51CC0F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AC144-5AA4-4E0D-9648-54BA8CBDC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0BA91-559E-4806-8EE8-72443A51CC0F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AC144-5AA4-4E0D-9648-54BA8CBDCA9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="" xmlns:a16="http://schemas.microsoft.com/office/drawing/2014/main" id="{A59A822F-A15F-4705-9EEF-D3E551122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18306" y="3101618"/>
            <a:ext cx="1463784" cy="70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392934"/>
            <a:ext cx="8246070" cy="1018033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2410966"/>
            <a:ext cx="8246070" cy="4072129"/>
          </a:xfrm>
        </p:spPr>
        <p:txBody>
          <a:bodyPr/>
          <a:lstStyle>
            <a:lvl1pPr algn="r">
              <a:defRPr sz="280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0BA91-559E-4806-8EE8-72443A51CC0F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AC144-5AA4-4E0D-9648-54BA8CBDC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578507"/>
            <a:ext cx="641361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392934"/>
            <a:ext cx="6413610" cy="468141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0BA91-559E-4806-8EE8-72443A51CC0F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AC144-5AA4-4E0D-9648-54BA8CBDC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0BA91-559E-4806-8EE8-72443A51CC0F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AC144-5AA4-4E0D-9648-54BA8CBDC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0BA91-559E-4806-8EE8-72443A51CC0F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AC144-5AA4-4E0D-9648-54BA8CBDC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596540"/>
            <a:ext cx="8093365" cy="814427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2410967"/>
            <a:ext cx="4040188" cy="639763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3050729"/>
            <a:ext cx="4040188" cy="2850495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2410967"/>
            <a:ext cx="4041775" cy="639763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1" y="3050729"/>
            <a:ext cx="4041775" cy="2850495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0BA91-559E-4806-8EE8-72443A51CC0F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AC144-5AA4-4E0D-9648-54BA8CBDC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0BA91-559E-4806-8EE8-72443A51CC0F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AC144-5AA4-4E0D-9648-54BA8CBDC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0BA91-559E-4806-8EE8-72443A51CC0F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AC144-5AA4-4E0D-9648-54BA8CBDC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0BA91-559E-4806-8EE8-72443A51CC0F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AC144-5AA4-4E0D-9648-54BA8CBDC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0BA91-559E-4806-8EE8-72443A51CC0F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AC144-5AA4-4E0D-9648-54BA8CBDCA9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6BE872B-32B3-4F33-9352-FE5CA4634C63}"/>
              </a:ext>
            </a:extLst>
          </p:cNvPr>
          <p:cNvSpPr txBox="1"/>
          <p:nvPr/>
        </p:nvSpPr>
        <p:spPr>
          <a:xfrm>
            <a:off x="-9150" y="6951663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KLASIFIKASI MEDIA DALAM BIMBINGAN DAN KONSELING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Oleh</a:t>
            </a:r>
            <a:r>
              <a:rPr lang="en-US" dirty="0" smtClean="0"/>
              <a:t> Rima </a:t>
            </a:r>
            <a:r>
              <a:rPr lang="en-US" dirty="0" err="1" smtClean="0"/>
              <a:t>Irmayanti</a:t>
            </a:r>
            <a:r>
              <a:rPr lang="en-US" dirty="0" smtClean="0"/>
              <a:t>, </a:t>
            </a:r>
            <a:r>
              <a:rPr lang="en-US" dirty="0" err="1" smtClean="0"/>
              <a:t>M.Pd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689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BAHASAN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lphaUcPeriod"/>
            </a:pPr>
            <a:r>
              <a:rPr lang="en-US" dirty="0" smtClean="0"/>
              <a:t>MANFAAT PENGGUNAAN MEDIA DALAM BK</a:t>
            </a:r>
          </a:p>
          <a:p>
            <a:pPr>
              <a:buFont typeface="+mj-lt"/>
              <a:buAutoNum type="alphaUcPeriod"/>
            </a:pPr>
            <a:r>
              <a:rPr lang="en-US" dirty="0" smtClean="0"/>
              <a:t>CIRI-CIRI UMUM YANG TERKANDUNG DALAM PENGERTIAN MEDIA</a:t>
            </a:r>
          </a:p>
          <a:p>
            <a:pPr>
              <a:buFont typeface="+mj-lt"/>
              <a:buAutoNum type="alphaUcPeriod"/>
            </a:pPr>
            <a:r>
              <a:rPr lang="en-US" dirty="0" smtClean="0"/>
              <a:t>KLASIFIKASI MEDIA</a:t>
            </a:r>
          </a:p>
          <a:p>
            <a:pPr>
              <a:buFont typeface="+mj-lt"/>
              <a:buAutoNum type="alphaUcPeriod"/>
            </a:pPr>
            <a:r>
              <a:rPr lang="en-US" dirty="0" smtClean="0"/>
              <a:t>DESAIN MEDIA PENDIDIKAN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809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MANFAAT PENGGUNAAN MEDIA DALAM BK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9443" y="2133600"/>
            <a:ext cx="7125112" cy="3060837"/>
          </a:xfrm>
        </p:spPr>
        <p:txBody>
          <a:bodyPr>
            <a:normAutofit fontScale="92500" lnSpcReduction="10000"/>
          </a:bodyPr>
          <a:lstStyle/>
          <a:p>
            <a:pPr algn="l">
              <a:buFont typeface="+mj-lt"/>
              <a:buAutoNum type="arabicParenR"/>
            </a:pPr>
            <a:r>
              <a:rPr lang="en-US" sz="3600" b="1" dirty="0" smtClean="0">
                <a:latin typeface="Curlz MT" pitchFamily="82" charset="0"/>
              </a:rPr>
              <a:t>MENARIK</a:t>
            </a:r>
          </a:p>
          <a:p>
            <a:pPr>
              <a:buFont typeface="+mj-lt"/>
              <a:buAutoNum type="arabicParenR"/>
            </a:pPr>
            <a:r>
              <a:rPr lang="en-US" sz="3200" dirty="0" smtClean="0">
                <a:latin typeface="Antique Olive Compact" pitchFamily="34" charset="0"/>
              </a:rPr>
              <a:t>JELAS</a:t>
            </a:r>
            <a:r>
              <a:rPr lang="en-US" sz="2000" dirty="0" smtClean="0"/>
              <a:t> </a:t>
            </a:r>
          </a:p>
          <a:p>
            <a:pPr algn="l">
              <a:buFont typeface="+mj-lt"/>
              <a:buAutoNum type="arabicParenR"/>
            </a:pPr>
            <a:r>
              <a:rPr lang="en-US" sz="3200" b="1" dirty="0" smtClean="0">
                <a:latin typeface="Algerian" pitchFamily="82" charset="0"/>
              </a:rPr>
              <a:t> BE</a:t>
            </a:r>
            <a:r>
              <a:rPr lang="en-US" sz="3200" b="1" dirty="0" smtClean="0">
                <a:latin typeface="Bradley Hand ITC" pitchFamily="66" charset="0"/>
              </a:rPr>
              <a:t>RVA</a:t>
            </a:r>
            <a:r>
              <a:rPr lang="en-US" sz="3200" b="1" dirty="0" smtClean="0"/>
              <a:t>R</a:t>
            </a:r>
            <a:r>
              <a:rPr lang="en-US" sz="3200" b="1" dirty="0" smtClean="0">
                <a:latin typeface="Comic Sans MS" pitchFamily="66" charset="0"/>
              </a:rPr>
              <a:t>IAS</a:t>
            </a:r>
            <a:r>
              <a:rPr lang="en-US" sz="3200" b="1" dirty="0" smtClean="0"/>
              <a:t>I</a:t>
            </a:r>
          </a:p>
          <a:p>
            <a:pPr marL="0" indent="0" algn="l">
              <a:buNone/>
            </a:pPr>
            <a:endParaRPr lang="en-US" sz="3200" b="1" dirty="0"/>
          </a:p>
          <a:p>
            <a:pPr algn="l">
              <a:buFont typeface="+mj-lt"/>
              <a:buAutoNum type="arabicParenR"/>
            </a:pPr>
            <a:r>
              <a:rPr lang="en-US" sz="2000" dirty="0" err="1" smtClean="0"/>
              <a:t>Terdapat</a:t>
            </a:r>
            <a:r>
              <a:rPr lang="en-US" sz="2000" dirty="0" smtClean="0"/>
              <a:t> </a:t>
            </a:r>
            <a:r>
              <a:rPr lang="en-US" sz="2000" dirty="0" err="1" smtClean="0"/>
              <a:t>kegiatan</a:t>
            </a:r>
            <a:r>
              <a:rPr lang="en-US" sz="2000" dirty="0" smtClean="0"/>
              <a:t>: </a:t>
            </a:r>
            <a:r>
              <a:rPr lang="en-US" sz="2400" b="1" dirty="0" smtClean="0">
                <a:latin typeface="Albertus MT" pitchFamily="34" charset="0"/>
              </a:rPr>
              <a:t>MENGAMATI, MELAKUKAN, MENDEMOSTRASIKAN, MEMERANKAN, DLL, TIDAK HANYA MENDENGARKAN.</a:t>
            </a:r>
          </a:p>
          <a:p>
            <a:pPr algn="l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11106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CIRI-CIRI UMUM YANG TERKANDUNG DALAM PENGERTIAN MEDIA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>
              <a:buFont typeface="+mj-lt"/>
              <a:buAutoNum type="arabicParenR"/>
            </a:pPr>
            <a:r>
              <a:rPr lang="en-US" dirty="0" smtClean="0"/>
              <a:t>Media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fisik</a:t>
            </a:r>
            <a:r>
              <a:rPr lang="en-US" dirty="0"/>
              <a:t> (</a:t>
            </a:r>
            <a:r>
              <a:rPr lang="en-US" i="1" dirty="0"/>
              <a:t>hardware</a:t>
            </a:r>
            <a:r>
              <a:rPr lang="en-US" dirty="0" smtClean="0"/>
              <a:t>),</a:t>
            </a:r>
          </a:p>
          <a:p>
            <a:pPr algn="l">
              <a:buFont typeface="+mj-lt"/>
              <a:buAutoNum type="arabicParenR"/>
            </a:pPr>
            <a:r>
              <a:rPr lang="en-US" dirty="0" smtClean="0"/>
              <a:t>Media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pengertian</a:t>
            </a:r>
            <a:r>
              <a:rPr lang="en-US" dirty="0"/>
              <a:t> non </a:t>
            </a:r>
            <a:r>
              <a:rPr lang="en-US" dirty="0" err="1" smtClean="0"/>
              <a:t>fisik</a:t>
            </a:r>
            <a:r>
              <a:rPr lang="en-US" dirty="0" smtClean="0"/>
              <a:t> (</a:t>
            </a:r>
            <a:r>
              <a:rPr lang="en-US" i="1" dirty="0" smtClean="0"/>
              <a:t>software</a:t>
            </a:r>
            <a:r>
              <a:rPr lang="en-US" dirty="0"/>
              <a:t>), </a:t>
            </a:r>
            <a:endParaRPr lang="en-US" dirty="0" smtClean="0"/>
          </a:p>
          <a:p>
            <a:pPr algn="l">
              <a:buFont typeface="+mj-lt"/>
              <a:buAutoNum type="arabicParenR"/>
            </a:pPr>
            <a:r>
              <a:rPr lang="en-US" dirty="0" err="1" smtClean="0"/>
              <a:t>Penekanan</a:t>
            </a:r>
            <a:r>
              <a:rPr lang="en-US" dirty="0" smtClean="0"/>
              <a:t> media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/>
              <a:t>pada</a:t>
            </a:r>
            <a:r>
              <a:rPr lang="en-US" dirty="0"/>
              <a:t> visual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i="1" dirty="0"/>
              <a:t>audio</a:t>
            </a:r>
            <a:r>
              <a:rPr lang="en-US" dirty="0"/>
              <a:t>; </a:t>
            </a:r>
            <a:endParaRPr lang="en-US" dirty="0" smtClean="0"/>
          </a:p>
          <a:p>
            <a:pPr algn="l">
              <a:buFont typeface="+mj-lt"/>
              <a:buAutoNum type="arabicParenR"/>
            </a:pPr>
            <a:r>
              <a:rPr lang="en-US" dirty="0" smtClean="0"/>
              <a:t>Media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/>
              <a:t>alat</a:t>
            </a:r>
            <a:r>
              <a:rPr lang="en-US" dirty="0"/>
              <a:t> bantu </a:t>
            </a:r>
            <a:r>
              <a:rPr lang="en-US" dirty="0" err="1"/>
              <a:t>pada</a:t>
            </a:r>
            <a:r>
              <a:rPr lang="en-US" dirty="0"/>
              <a:t> proses </a:t>
            </a:r>
            <a:r>
              <a:rPr lang="en-US" dirty="0" err="1" smtClean="0"/>
              <a:t>belajar</a:t>
            </a:r>
            <a:endParaRPr lang="en-US" dirty="0" smtClean="0"/>
          </a:p>
          <a:p>
            <a:pPr algn="l">
              <a:buFont typeface="+mj-lt"/>
              <a:buAutoNum type="arabicParenR"/>
            </a:pP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/>
              <a:t>massal</a:t>
            </a:r>
            <a:r>
              <a:rPr lang="en-US" dirty="0"/>
              <a:t> (</a:t>
            </a:r>
            <a:r>
              <a:rPr lang="en-US" dirty="0" err="1"/>
              <a:t>misalnya</a:t>
            </a:r>
            <a:r>
              <a:rPr lang="en-US" dirty="0"/>
              <a:t>: radio, </a:t>
            </a:r>
            <a:r>
              <a:rPr lang="en-US" dirty="0" err="1"/>
              <a:t>televisi</a:t>
            </a:r>
            <a:r>
              <a:rPr lang="en-US" dirty="0" smtClean="0"/>
              <a:t>),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kecil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misalnya</a:t>
            </a:r>
            <a:r>
              <a:rPr lang="en-US" dirty="0"/>
              <a:t>: </a:t>
            </a:r>
            <a:r>
              <a:rPr lang="en-US" i="1" dirty="0"/>
              <a:t>film</a:t>
            </a:r>
            <a:r>
              <a:rPr lang="en-US" dirty="0"/>
              <a:t>, </a:t>
            </a:r>
            <a:r>
              <a:rPr lang="en-US" i="1" dirty="0"/>
              <a:t>slide</a:t>
            </a:r>
            <a:r>
              <a:rPr lang="en-US" dirty="0"/>
              <a:t>, </a:t>
            </a:r>
            <a:r>
              <a:rPr lang="en-US" i="1" dirty="0"/>
              <a:t>video</a:t>
            </a:r>
            <a:r>
              <a:rPr lang="en-US" dirty="0"/>
              <a:t>),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perorangan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misalnya</a:t>
            </a:r>
            <a:r>
              <a:rPr lang="en-US" dirty="0"/>
              <a:t>: </a:t>
            </a:r>
            <a:r>
              <a:rPr lang="en-US" dirty="0" err="1"/>
              <a:t>komputer</a:t>
            </a:r>
            <a:r>
              <a:rPr lang="en-US" dirty="0"/>
              <a:t>, </a:t>
            </a:r>
            <a:r>
              <a:rPr lang="en-US" dirty="0" err="1" smtClean="0"/>
              <a:t>modul</a:t>
            </a:r>
            <a:r>
              <a:rPr lang="en-US" dirty="0" smtClean="0"/>
              <a:t>, radio </a:t>
            </a:r>
            <a:r>
              <a:rPr lang="en-US" i="1" dirty="0"/>
              <a:t>tape</a:t>
            </a:r>
            <a:r>
              <a:rPr lang="en-US" dirty="0"/>
              <a:t>, </a:t>
            </a:r>
            <a:r>
              <a:rPr lang="en-US" i="1" dirty="0"/>
              <a:t>video recorder</a:t>
            </a:r>
            <a:r>
              <a:rPr lang="en-US" dirty="0" smtClean="0"/>
              <a:t>).</a:t>
            </a:r>
          </a:p>
          <a:p>
            <a:pPr algn="l">
              <a:buFont typeface="+mj-lt"/>
              <a:buAutoNum type="arabicParenR"/>
            </a:pPr>
            <a:endParaRPr lang="en-US" dirty="0"/>
          </a:p>
          <a:p>
            <a:pPr marL="0" indent="0" algn="l">
              <a:buNone/>
            </a:pPr>
            <a:r>
              <a:rPr lang="en-US" dirty="0" smtClean="0"/>
              <a:t>(</a:t>
            </a:r>
            <a:r>
              <a:rPr lang="en-US" dirty="0" err="1" smtClean="0"/>
              <a:t>Arsyad</a:t>
            </a:r>
            <a:r>
              <a:rPr lang="en-US" dirty="0" smtClean="0"/>
              <a:t>, 2006)</a:t>
            </a:r>
            <a:endParaRPr lang="en-US" dirty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77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KLASIFIKASI MEDIA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+mj-lt"/>
              <a:buAutoNum type="arabicParenR"/>
            </a:pPr>
            <a:r>
              <a:rPr lang="en-US" dirty="0" smtClean="0"/>
              <a:t>Media </a:t>
            </a:r>
            <a:r>
              <a:rPr lang="en-US" dirty="0" err="1" smtClean="0"/>
              <a:t>berbasis</a:t>
            </a:r>
            <a:r>
              <a:rPr lang="en-US" dirty="0" smtClean="0"/>
              <a:t> </a:t>
            </a:r>
            <a:r>
              <a:rPr lang="en-US" dirty="0" err="1"/>
              <a:t>manusia</a:t>
            </a:r>
            <a:r>
              <a:rPr lang="en-US" dirty="0"/>
              <a:t>, </a:t>
            </a:r>
            <a:r>
              <a:rPr lang="en-US" dirty="0" err="1"/>
              <a:t>misalnya</a:t>
            </a:r>
            <a:r>
              <a:rPr lang="en-US" dirty="0"/>
              <a:t>: </a:t>
            </a:r>
            <a:r>
              <a:rPr lang="en-US" dirty="0" smtClean="0"/>
              <a:t>guru, </a:t>
            </a:r>
            <a:r>
              <a:rPr lang="en-US" dirty="0" err="1" smtClean="0"/>
              <a:t>instruktur</a:t>
            </a:r>
            <a:r>
              <a:rPr lang="en-US" dirty="0"/>
              <a:t>, tutor, main-</a:t>
            </a:r>
            <a:r>
              <a:rPr lang="en-US" dirty="0" err="1"/>
              <a:t>peran</a:t>
            </a:r>
            <a:r>
              <a:rPr lang="en-US" dirty="0"/>
              <a:t>, </a:t>
            </a:r>
            <a:r>
              <a:rPr lang="en-US" dirty="0" err="1" smtClean="0"/>
              <a:t>kegiatan</a:t>
            </a:r>
            <a:r>
              <a:rPr lang="en-US" dirty="0" smtClean="0"/>
              <a:t>  </a:t>
            </a:r>
            <a:r>
              <a:rPr lang="en-US" dirty="0" err="1" smtClean="0"/>
              <a:t>kelompok</a:t>
            </a:r>
            <a:r>
              <a:rPr lang="en-US" dirty="0"/>
              <a:t>, </a:t>
            </a:r>
            <a:r>
              <a:rPr lang="en-US" dirty="0" smtClean="0"/>
              <a:t>field-trip; </a:t>
            </a:r>
          </a:p>
          <a:p>
            <a:pPr>
              <a:buFont typeface="+mj-lt"/>
              <a:buAutoNum type="arabicParenR"/>
            </a:pPr>
            <a:r>
              <a:rPr lang="en-US" dirty="0" smtClean="0"/>
              <a:t>Media </a:t>
            </a:r>
            <a:r>
              <a:rPr lang="en-US" dirty="0" err="1" smtClean="0"/>
              <a:t>berbasis</a:t>
            </a:r>
            <a:r>
              <a:rPr lang="en-US" dirty="0" smtClean="0"/>
              <a:t> </a:t>
            </a:r>
            <a:r>
              <a:rPr lang="en-US" dirty="0" err="1" smtClean="0"/>
              <a:t>cetak</a:t>
            </a:r>
            <a:r>
              <a:rPr lang="en-US" dirty="0"/>
              <a:t>, </a:t>
            </a:r>
            <a:r>
              <a:rPr lang="en-US" dirty="0" err="1"/>
              <a:t>misalnya</a:t>
            </a:r>
            <a:r>
              <a:rPr lang="en-US" dirty="0"/>
              <a:t>: </a:t>
            </a:r>
            <a:r>
              <a:rPr lang="en-US" dirty="0" err="1"/>
              <a:t>buku</a:t>
            </a:r>
            <a:r>
              <a:rPr lang="en-US" dirty="0"/>
              <a:t>, </a:t>
            </a:r>
            <a:r>
              <a:rPr lang="en-US" dirty="0" smtClean="0"/>
              <a:t>workbook, </a:t>
            </a:r>
          </a:p>
          <a:p>
            <a:pPr>
              <a:buFont typeface="+mj-lt"/>
              <a:buAutoNum type="arabicParenR"/>
            </a:pPr>
            <a:r>
              <a:rPr lang="en-US" dirty="0"/>
              <a:t>M</a:t>
            </a:r>
            <a:r>
              <a:rPr lang="en-US" dirty="0" smtClean="0"/>
              <a:t>edia </a:t>
            </a:r>
            <a:r>
              <a:rPr lang="en-US" dirty="0" err="1"/>
              <a:t>berbasis</a:t>
            </a:r>
            <a:r>
              <a:rPr lang="en-US" dirty="0"/>
              <a:t> </a:t>
            </a:r>
            <a:r>
              <a:rPr lang="en-US" dirty="0" smtClean="0"/>
              <a:t>visual, </a:t>
            </a:r>
            <a:r>
              <a:rPr lang="en-US" dirty="0" err="1" smtClean="0"/>
              <a:t>misalnya</a:t>
            </a:r>
            <a:r>
              <a:rPr lang="en-US" dirty="0"/>
              <a:t>: </a:t>
            </a:r>
            <a:r>
              <a:rPr lang="en-US" dirty="0" err="1"/>
              <a:t>bagan</a:t>
            </a:r>
            <a:r>
              <a:rPr lang="en-US" dirty="0"/>
              <a:t>, </a:t>
            </a:r>
            <a:r>
              <a:rPr lang="en-US" dirty="0" err="1"/>
              <a:t>grafik</a:t>
            </a:r>
            <a:r>
              <a:rPr lang="en-US" dirty="0"/>
              <a:t>, </a:t>
            </a:r>
            <a:r>
              <a:rPr lang="en-US" dirty="0" err="1"/>
              <a:t>gambar</a:t>
            </a:r>
            <a:r>
              <a:rPr lang="en-US" dirty="0"/>
              <a:t>, slide; </a:t>
            </a:r>
            <a:endParaRPr lang="en-US" dirty="0" smtClean="0"/>
          </a:p>
          <a:p>
            <a:pPr>
              <a:buFont typeface="+mj-lt"/>
              <a:buAutoNum type="arabicParenR"/>
            </a:pPr>
            <a:r>
              <a:rPr lang="en-US" dirty="0" smtClean="0"/>
              <a:t>Media </a:t>
            </a:r>
            <a:r>
              <a:rPr lang="en-US" dirty="0" err="1"/>
              <a:t>berbasis</a:t>
            </a:r>
            <a:r>
              <a:rPr lang="en-US" dirty="0"/>
              <a:t> audio- visual, </a:t>
            </a:r>
            <a:r>
              <a:rPr lang="en-US" dirty="0" err="1" smtClean="0"/>
              <a:t>misalnya</a:t>
            </a:r>
            <a:r>
              <a:rPr lang="en-US" dirty="0" smtClean="0"/>
              <a:t>: video</a:t>
            </a:r>
            <a:r>
              <a:rPr lang="en-US" dirty="0"/>
              <a:t>, film, program slide-tape; </a:t>
            </a:r>
            <a:endParaRPr lang="en-US" dirty="0" smtClean="0"/>
          </a:p>
          <a:p>
            <a:pPr>
              <a:buFont typeface="+mj-lt"/>
              <a:buAutoNum type="arabicParenR"/>
            </a:pPr>
            <a:r>
              <a:rPr lang="en-US" dirty="0" smtClean="0"/>
              <a:t>Media </a:t>
            </a:r>
            <a:r>
              <a:rPr lang="en-US" dirty="0" err="1" smtClean="0"/>
              <a:t>berbasis</a:t>
            </a:r>
            <a:r>
              <a:rPr lang="en-US" dirty="0" smtClean="0"/>
              <a:t> </a:t>
            </a:r>
            <a:r>
              <a:rPr lang="en-US" dirty="0" err="1"/>
              <a:t>komputer</a:t>
            </a:r>
            <a:r>
              <a:rPr lang="en-US" dirty="0"/>
              <a:t>, </a:t>
            </a:r>
            <a:r>
              <a:rPr lang="en-US" dirty="0" err="1"/>
              <a:t>misalnya</a:t>
            </a:r>
            <a:r>
              <a:rPr lang="en-US" dirty="0"/>
              <a:t>: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berbantuan</a:t>
            </a:r>
            <a:r>
              <a:rPr lang="en-US" dirty="0" smtClean="0"/>
              <a:t> </a:t>
            </a:r>
            <a:r>
              <a:rPr lang="en-US" dirty="0" err="1"/>
              <a:t>komputer</a:t>
            </a:r>
            <a:r>
              <a:rPr lang="en-US" dirty="0"/>
              <a:t>, </a:t>
            </a:r>
            <a:r>
              <a:rPr lang="en-US" dirty="0" err="1"/>
              <a:t>interaktif</a:t>
            </a:r>
            <a:r>
              <a:rPr lang="en-US" dirty="0"/>
              <a:t> video.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3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KLASIFIKASI MEDIA DALAM BK </a:t>
            </a:r>
            <a:r>
              <a:rPr lang="en-US" dirty="0" smtClean="0"/>
              <a:t>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9443" y="2590800"/>
            <a:ext cx="7125112" cy="4051437"/>
          </a:xfrm>
        </p:spPr>
        <p:txBody>
          <a:bodyPr>
            <a:normAutofit fontScale="92500" lnSpcReduction="10000"/>
          </a:bodyPr>
          <a:lstStyle/>
          <a:p>
            <a:pPr algn="just">
              <a:buAutoNum type="arabicPeriod"/>
            </a:pPr>
            <a:r>
              <a:rPr lang="en-US" b="1" dirty="0" err="1" smtClean="0"/>
              <a:t>Kelompok</a:t>
            </a:r>
            <a:r>
              <a:rPr lang="en-US" b="1" dirty="0" smtClean="0"/>
              <a:t> </a:t>
            </a:r>
            <a:r>
              <a:rPr lang="en-US" b="1" dirty="0"/>
              <a:t>Media </a:t>
            </a:r>
            <a:r>
              <a:rPr lang="en-US" b="1" dirty="0" err="1"/>
              <a:t>Grafis</a:t>
            </a:r>
            <a:r>
              <a:rPr lang="en-US" b="1" dirty="0"/>
              <a:t>, </a:t>
            </a:r>
            <a:r>
              <a:rPr lang="en-US" b="1" dirty="0" err="1" smtClean="0"/>
              <a:t>Bahan</a:t>
            </a: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b="1" dirty="0" err="1" smtClean="0"/>
              <a:t>Cetak</a:t>
            </a:r>
            <a:r>
              <a:rPr lang="en-US" b="1" dirty="0" smtClean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Gambar</a:t>
            </a:r>
            <a:r>
              <a:rPr lang="en-US" b="1" dirty="0"/>
              <a:t> </a:t>
            </a:r>
            <a:r>
              <a:rPr lang="en-US" b="1" dirty="0" err="1" smtClean="0"/>
              <a:t>Diam</a:t>
            </a:r>
            <a:r>
              <a:rPr lang="en-US" b="1" dirty="0" smtClean="0"/>
              <a:t> </a:t>
            </a:r>
          </a:p>
          <a:p>
            <a:pPr algn="just">
              <a:buAutoNum type="arabicPeriod"/>
            </a:pPr>
            <a:r>
              <a:rPr lang="en-US" b="1" dirty="0" err="1" smtClean="0"/>
              <a:t>Kelompok</a:t>
            </a:r>
            <a:r>
              <a:rPr lang="en-US" b="1" dirty="0" smtClean="0"/>
              <a:t> Media </a:t>
            </a:r>
            <a:r>
              <a:rPr lang="en-US" b="1" dirty="0" err="1" smtClean="0"/>
              <a:t>proyeksi</a:t>
            </a:r>
            <a:r>
              <a:rPr lang="en-US" b="1" dirty="0" smtClean="0"/>
              <a:t> </a:t>
            </a:r>
            <a:r>
              <a:rPr lang="en-US" b="1" dirty="0" err="1" smtClean="0"/>
              <a:t>diam</a:t>
            </a:r>
            <a:r>
              <a:rPr lang="en-US" b="1" dirty="0" smtClean="0"/>
              <a:t> (</a:t>
            </a:r>
            <a:r>
              <a:rPr lang="en-US" b="1" dirty="0" err="1" smtClean="0"/>
              <a:t>ohp</a:t>
            </a:r>
            <a:r>
              <a:rPr lang="en-US" b="1" dirty="0" smtClean="0"/>
              <a:t>, slide)</a:t>
            </a:r>
            <a:endParaRPr lang="en-US" b="1" dirty="0"/>
          </a:p>
          <a:p>
            <a:pPr algn="just">
              <a:buAutoNum type="arabicPeriod"/>
            </a:pPr>
            <a:r>
              <a:rPr lang="en-US" b="1" dirty="0" err="1" smtClean="0"/>
              <a:t>Kelompok</a:t>
            </a:r>
            <a:r>
              <a:rPr lang="en-US" b="1" dirty="0" smtClean="0"/>
              <a:t> </a:t>
            </a:r>
            <a:r>
              <a:rPr lang="en-US" b="1" dirty="0"/>
              <a:t>Media </a:t>
            </a:r>
            <a:r>
              <a:rPr lang="en-US" b="1" i="1" dirty="0" smtClean="0"/>
              <a:t>Audio</a:t>
            </a:r>
          </a:p>
          <a:p>
            <a:pPr algn="just">
              <a:buAutoNum type="arabicPeriod"/>
            </a:pPr>
            <a:r>
              <a:rPr lang="en-US" b="1" dirty="0" err="1" smtClean="0"/>
              <a:t>Kelompok</a:t>
            </a:r>
            <a:r>
              <a:rPr lang="en-US" b="1" dirty="0" smtClean="0"/>
              <a:t> </a:t>
            </a:r>
            <a:r>
              <a:rPr lang="en-US" b="1" dirty="0"/>
              <a:t>Media Film (</a:t>
            </a:r>
            <a:r>
              <a:rPr lang="en-US" b="1" i="1" dirty="0" smtClean="0"/>
              <a:t>Motion</a:t>
            </a:r>
            <a:r>
              <a:rPr lang="en-US" dirty="0"/>
              <a:t> </a:t>
            </a:r>
            <a:r>
              <a:rPr lang="en-US" b="1" i="1" dirty="0" smtClean="0"/>
              <a:t>Pictures</a:t>
            </a:r>
            <a:r>
              <a:rPr lang="en-US" b="1" dirty="0"/>
              <a:t>)</a:t>
            </a:r>
            <a:endParaRPr lang="en-US" dirty="0"/>
          </a:p>
          <a:p>
            <a:pPr algn="just">
              <a:buAutoNum type="arabicPeriod"/>
            </a:pPr>
            <a:r>
              <a:rPr lang="en-US" b="1" dirty="0" err="1" smtClean="0"/>
              <a:t>Kelompok</a:t>
            </a:r>
            <a:r>
              <a:rPr lang="en-US" b="1" dirty="0" smtClean="0"/>
              <a:t> Multimedia (audiovisual)</a:t>
            </a:r>
          </a:p>
          <a:p>
            <a:pPr algn="just">
              <a:buFont typeface="Wingdings 2" charset="2"/>
              <a:buAutoNum type="arabicPeriod"/>
            </a:pPr>
            <a:r>
              <a:rPr lang="en-US" b="1" dirty="0" err="1" smtClean="0"/>
              <a:t>Kelompok</a:t>
            </a:r>
            <a:r>
              <a:rPr lang="en-US" b="1" dirty="0" smtClean="0"/>
              <a:t> </a:t>
            </a:r>
            <a:r>
              <a:rPr lang="en-US" b="1" dirty="0"/>
              <a:t>Media </a:t>
            </a:r>
            <a:r>
              <a:rPr lang="en-US" b="1" dirty="0" err="1" smtClean="0"/>
              <a:t>Objek</a:t>
            </a:r>
            <a:r>
              <a:rPr lang="en-US" b="1" dirty="0" smtClean="0"/>
              <a:t> (</a:t>
            </a:r>
            <a:r>
              <a:rPr lang="en-US" b="1" dirty="0" err="1" smtClean="0"/>
              <a:t>langsung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objek</a:t>
            </a:r>
            <a:r>
              <a:rPr lang="en-US" b="1" dirty="0" smtClean="0"/>
              <a:t> </a:t>
            </a:r>
            <a:r>
              <a:rPr lang="en-US" b="1" dirty="0" err="1" smtClean="0"/>
              <a:t>bukan</a:t>
            </a:r>
            <a:r>
              <a:rPr lang="en-US" b="1" dirty="0" smtClean="0"/>
              <a:t> </a:t>
            </a:r>
            <a:r>
              <a:rPr lang="en-US" b="1" dirty="0" err="1" smtClean="0"/>
              <a:t>penyajian</a:t>
            </a:r>
            <a:r>
              <a:rPr lang="en-US" b="1" dirty="0" smtClean="0"/>
              <a:t>)</a:t>
            </a:r>
            <a:endParaRPr lang="en-US" b="1" dirty="0"/>
          </a:p>
          <a:p>
            <a:pPr algn="just">
              <a:buFont typeface="Wingdings 2" charset="2"/>
              <a:buAutoNum type="arabicPeriod"/>
            </a:pPr>
            <a:r>
              <a:rPr lang="en-US" b="1" dirty="0" err="1" smtClean="0"/>
              <a:t>Kelompok</a:t>
            </a:r>
            <a:r>
              <a:rPr lang="en-US" b="1" dirty="0" smtClean="0"/>
              <a:t> </a:t>
            </a:r>
            <a:r>
              <a:rPr lang="en-US" b="1" dirty="0"/>
              <a:t>Media </a:t>
            </a:r>
            <a:r>
              <a:rPr lang="en-US" b="1" dirty="0" err="1"/>
              <a:t>Interaktif</a:t>
            </a:r>
            <a:endParaRPr lang="en-US" dirty="0"/>
          </a:p>
          <a:p>
            <a:pPr algn="just">
              <a:buFont typeface="Wingdings 2" charset="2"/>
              <a:buAutoNum type="arabicPeriod"/>
            </a:pPr>
            <a:endParaRPr lang="en-US" dirty="0"/>
          </a:p>
          <a:p>
            <a:pPr algn="just">
              <a:buAutoNum type="arabicPeriod"/>
            </a:pPr>
            <a:endParaRPr lang="en-US" dirty="0"/>
          </a:p>
          <a:p>
            <a:pPr algn="just"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338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CONTOH MEDIA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905000"/>
            <a:ext cx="4901938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047047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CONTOH MEDIA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76400"/>
            <a:ext cx="4248150" cy="424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374" y="1602170"/>
            <a:ext cx="4184432" cy="357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820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91180"/>
            <a:ext cx="4787134" cy="3185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524000"/>
            <a:ext cx="3294877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1512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60109-crayons-template-16x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160109-crayons-template-16x9</Template>
  <TotalTime>110</TotalTime>
  <Words>265</Words>
  <Application>Microsoft Office PowerPoint</Application>
  <PresentationFormat>On-screen Show (4:3)</PresentationFormat>
  <Paragraphs>41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160109-crayons-template-16x9</vt:lpstr>
      <vt:lpstr>KLASIFIKASI MEDIA DALAM BIMBINGAN DAN KONSELING</vt:lpstr>
      <vt:lpstr>BAHASAN</vt:lpstr>
      <vt:lpstr>MANFAAT PENGGUNAAN MEDIA DALAM BK</vt:lpstr>
      <vt:lpstr>CIRI-CIRI UMUM YANG TERKANDUNG DALAM PENGERTIAN MEDIA</vt:lpstr>
      <vt:lpstr>KLASIFIKASI MEDIA </vt:lpstr>
      <vt:lpstr>KLASIFIKASI MEDIA DALAM BK II</vt:lpstr>
      <vt:lpstr>CONTOH MEDIA</vt:lpstr>
      <vt:lpstr>CONTOH MEDIA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KLASIFIKASI MEDIA DALAM BIMBINGAN DAN KONSELING</dc:title>
  <dc:creator>Admin</dc:creator>
  <cp:lastModifiedBy>Admin</cp:lastModifiedBy>
  <cp:revision>12</cp:revision>
  <dcterms:created xsi:type="dcterms:W3CDTF">2018-03-08T02:14:26Z</dcterms:created>
  <dcterms:modified xsi:type="dcterms:W3CDTF">2018-04-05T02:54:55Z</dcterms:modified>
</cp:coreProperties>
</file>