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notesMasterIdLst>
    <p:notesMasterId r:id="rId18"/>
  </p:notesMasterIdLst>
  <p:sldIdLst>
    <p:sldId id="262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9B17-8B28-4A74-83DB-73BDDE2534D8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9D5D-443E-4543-8EBC-812892B03F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141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CE2F3-7230-49A3-B9B0-AAC0B4D97A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196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442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38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469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306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055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859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768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10102851" y="59864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-14818" y="0"/>
            <a:ext cx="7040035" cy="30241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69900" y="838200"/>
            <a:ext cx="5994400" cy="1981200"/>
          </a:xfrm>
        </p:spPr>
        <p:txBody>
          <a:bodyPr/>
          <a:lstStyle>
            <a:lvl1pPr algn="l"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025218" y="2997201"/>
            <a:ext cx="5166783" cy="360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-27517" y="2997201"/>
            <a:ext cx="7084484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422400" y="3000375"/>
            <a:ext cx="9448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898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C3F4B-801A-4705-BCD9-0B997412ED9D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BAF23-CEBA-4BA8-BAB1-EE976E3BE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37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C3F4B-801A-4705-BCD9-0B997412ED9D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BAF23-CEBA-4BA8-BAB1-EE976E3BE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1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0008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076325"/>
            <a:ext cx="5638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76325"/>
            <a:ext cx="5638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C3F4B-801A-4705-BCD9-0B997412ED9D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BAF23-CEBA-4BA8-BAB1-EE976E3BE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38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C3F4B-801A-4705-BCD9-0B997412ED9D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BAF23-CEBA-4BA8-BAB1-EE976E3BE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70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C3F4B-801A-4705-BCD9-0B997412ED9D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BAF23-CEBA-4BA8-BAB1-EE976E3BE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43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C3F4B-801A-4705-BCD9-0B997412ED9D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BAF23-CEBA-4BA8-BAB1-EE976E3BE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67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C3F4B-801A-4705-BCD9-0B997412ED9D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BAF23-CEBA-4BA8-BAB1-EE976E3BE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73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C3F4B-801A-4705-BCD9-0B997412ED9D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BAF23-CEBA-4BA8-BAB1-EE976E3BE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5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C3F4B-801A-4705-BCD9-0B997412ED9D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BAF23-CEBA-4BA8-BAB1-EE976E3BE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2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319088"/>
            <a:ext cx="28702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19088"/>
            <a:ext cx="84074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C3F4B-801A-4705-BCD9-0B997412ED9D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BAF23-CEBA-4BA8-BAB1-EE976E3BE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49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19088"/>
            <a:ext cx="9855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6400" y="1076325"/>
            <a:ext cx="11480800" cy="52482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096C3F4B-801A-4705-BCD9-0B997412ED9D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008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307BAF23-CEBA-4BA8-BAB1-EE976E3BE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756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244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847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96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234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76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45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609F-FD48-4320-B4B3-832261635E0B}" type="datetimeFigureOut">
              <a:rPr lang="en-ID" smtClean="0"/>
              <a:t>19/02/2018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1E50A5-957D-4AEA-8596-2FB68C0800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6146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-4233" y="6453188"/>
            <a:ext cx="12196233" cy="4048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453188"/>
            <a:ext cx="1678517" cy="4048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076325"/>
            <a:ext cx="114808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1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96C3F4B-801A-4705-BCD9-0B997412ED9D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1"/>
            <a:ext cx="386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1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7BAF23-CEBA-4BA8-BAB1-EE976E3BEF35}" type="slidenum">
              <a:rPr lang="en-US" smtClean="0"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28800" y="319088"/>
            <a:ext cx="9855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black">
          <a:xfrm>
            <a:off x="146051" y="304800"/>
            <a:ext cx="162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7728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Ekonomi" TargetMode="External"/><Relationship Id="rId2" Type="http://schemas.openxmlformats.org/officeDocument/2006/relationships/hyperlink" Target="http://id.wikipedia.org/wiki/Ilm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d.wikipedia.org/wiki/Aljabar_elementer" TargetMode="External"/><Relationship Id="rId4" Type="http://schemas.openxmlformats.org/officeDocument/2006/relationships/hyperlink" Target="http://id.wikipedia.org/wiki/Tekni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061" y="7938"/>
            <a:ext cx="3972341" cy="3040063"/>
          </a:xfrm>
        </p:spPr>
        <p:txBody>
          <a:bodyPr/>
          <a:lstStyle/>
          <a:p>
            <a:pPr algn="ctr"/>
            <a:r>
              <a:rPr lang="en-US" sz="3200" b="1" dirty="0"/>
              <a:t>KALKULUS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00375"/>
            <a:ext cx="7086600" cy="381000"/>
          </a:xfrm>
        </p:spPr>
        <p:txBody>
          <a:bodyPr/>
          <a:lstStyle/>
          <a:p>
            <a:r>
              <a:rPr lang="en-US" dirty="0" err="1"/>
              <a:t>Usman</a:t>
            </a:r>
            <a:r>
              <a:rPr lang="en-US" dirty="0"/>
              <a:t> </a:t>
            </a:r>
            <a:r>
              <a:rPr lang="en-US" dirty="0" err="1"/>
              <a:t>Aripin</a:t>
            </a:r>
            <a:r>
              <a:rPr lang="en-US" dirty="0"/>
              <a:t>, </a:t>
            </a:r>
            <a:r>
              <a:rPr lang="en-US" dirty="0" err="1"/>
              <a:t>M.Pd</a:t>
            </a:r>
            <a:endParaRPr lang="en-US" dirty="0"/>
          </a:p>
        </p:txBody>
      </p:sp>
      <p:pic>
        <p:nvPicPr>
          <p:cNvPr id="4098" name="Picture 2" descr="Image result for apa itu kalk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734"/>
            <a:ext cx="68233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enemu kalku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5" y="3352800"/>
            <a:ext cx="4055164" cy="349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penemu kalkulu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66"/>
              </a:solidFill>
              <a:latin typeface="Verdana"/>
            </a:endParaRPr>
          </a:p>
        </p:txBody>
      </p:sp>
      <p:sp>
        <p:nvSpPr>
          <p:cNvPr id="5" name="AutoShape 8" descr="Image result for penemu kalkulu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66"/>
              </a:solidFill>
              <a:latin typeface="Verdana"/>
            </a:endParaRPr>
          </a:p>
        </p:txBody>
      </p:sp>
      <p:pic>
        <p:nvPicPr>
          <p:cNvPr id="4106" name="Picture 10" descr="Image result for penemu kalku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5" y="0"/>
            <a:ext cx="4207264" cy="297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Nu Aink\Foto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7"/>
          <a:stretch/>
        </p:blipFill>
        <p:spPr bwMode="auto">
          <a:xfrm>
            <a:off x="4171124" y="13252"/>
            <a:ext cx="2791691" cy="297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91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105"/>
          </a:xfrm>
        </p:spPr>
        <p:txBody>
          <a:bodyPr/>
          <a:lstStyle/>
          <a:p>
            <a:r>
              <a:rPr lang="id-ID" b="1" dirty="0"/>
              <a:t>SISTEM BILANGAN REAL</a:t>
            </a:r>
            <a:endParaRPr lang="en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46974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Bilangan </a:t>
                </a:r>
                <a:r>
                  <a:rPr lang="en-US" sz="2800" dirty="0" err="1"/>
                  <a:t>Asli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>
                              <a:latin typeface="Cambria Math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dirty="0" err="1"/>
                  <a:t>Bilangan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Bulat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{…, −</m:t>
                      </m:r>
                      <m:r>
                        <a:rPr lang="en-US" sz="2800" b="1" i="1">
                          <a:latin typeface="Cambria Math"/>
                        </a:rPr>
                        <m:t>𝟒</m:t>
                      </m:r>
                      <m:r>
                        <a:rPr lang="en-US" sz="2800" b="1" i="1">
                          <a:latin typeface="Cambria Math"/>
                        </a:rPr>
                        <m:t>,−</m:t>
                      </m:r>
                      <m:r>
                        <a:rPr lang="en-US" sz="2800" b="1" i="1">
                          <a:latin typeface="Cambria Math"/>
                        </a:rPr>
                        <m:t>𝟑</m:t>
                      </m:r>
                      <m:r>
                        <a:rPr lang="en-US" sz="2800" b="1" i="1">
                          <a:latin typeface="Cambria Math"/>
                        </a:rPr>
                        <m:t>,−</m:t>
                      </m:r>
                      <m:r>
                        <a:rPr lang="en-US" sz="2800" b="1" i="1"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</a:rPr>
                        <m:t>,−</m:t>
                      </m:r>
                      <m:r>
                        <a:rPr lang="en-US" sz="2800" b="1" i="1">
                          <a:latin typeface="Cambria Math"/>
                        </a:rPr>
                        <m:t>𝟏</m:t>
                      </m:r>
                      <m:r>
                        <a:rPr lang="en-US" sz="2800" b="1" i="1">
                          <a:latin typeface="Cambria Math"/>
                        </a:rPr>
                        <m:t>,</m:t>
                      </m:r>
                      <m:r>
                        <a:rPr lang="en-US" sz="2800" b="1" i="1">
                          <a:latin typeface="Cambria Math"/>
                        </a:rPr>
                        <m:t>𝟎</m:t>
                      </m:r>
                      <m:r>
                        <a:rPr lang="en-US" sz="2800" b="1" i="1">
                          <a:latin typeface="Cambria Math"/>
                        </a:rPr>
                        <m:t>,</m:t>
                      </m:r>
                      <m:r>
                        <a:rPr lang="en-US" sz="2800" b="1" i="1">
                          <a:latin typeface="Cambria Math"/>
                        </a:rPr>
                        <m:t>𝟏</m:t>
                      </m:r>
                      <m:r>
                        <a:rPr lang="en-US" sz="2800" b="1" i="1">
                          <a:latin typeface="Cambria Math"/>
                        </a:rPr>
                        <m:t>,</m:t>
                      </m:r>
                      <m:r>
                        <a:rPr lang="en-US" sz="2800" b="1" i="1"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</a:rPr>
                        <m:t>,</m:t>
                      </m:r>
                      <m:r>
                        <a:rPr lang="en-US" sz="2800" b="1" i="1">
                          <a:latin typeface="Cambria Math"/>
                        </a:rPr>
                        <m:t>𝟑</m:t>
                      </m:r>
                      <m:r>
                        <a:rPr lang="en-US" sz="2800" b="1" i="1">
                          <a:latin typeface="Cambria Math"/>
                        </a:rPr>
                        <m:t>, …}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/>
                  <a:t>Bilangan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Rasional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, −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dirty="0"/>
                  <a:t>Bilangan </a:t>
                </a:r>
                <a:r>
                  <a:rPr lang="en-US" sz="2800" dirty="0" err="1"/>
                  <a:t>Irasional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sz="2800" b="1" i="1">
                          <a:latin typeface="Cambria Math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sz="2800" b="1">
                          <a:latin typeface="Cambria Math"/>
                        </a:rPr>
                        <m:t>, 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en-US" sz="2800" dirty="0"/>
              </a:p>
              <a:p>
                <a:endParaRPr lang="en-ID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4697411"/>
              </a:xfrm>
              <a:blipFill>
                <a:blip r:embed="rId2"/>
                <a:stretch>
                  <a:fillRect l="-1418" t="-11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687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SIFAT-SIFAT MEDAN</a:t>
            </a:r>
            <a:endParaRPr lang="en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70000"/>
                <a:ext cx="8596668" cy="558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1. </a:t>
                </a:r>
                <a:r>
                  <a:rPr lang="en-US" sz="2600" dirty="0" err="1"/>
                  <a:t>Hukum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Komutatif</a:t>
                </a:r>
                <a:endParaRPr lang="en-US" sz="2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𝒙</m:t>
                    </m:r>
                    <m:r>
                      <a:rPr lang="en-US" sz="2600" b="1" i="1">
                        <a:latin typeface="Cambria Math"/>
                      </a:rPr>
                      <m:t>+</m:t>
                    </m:r>
                    <m:r>
                      <a:rPr lang="en-US" sz="2600" b="1" i="1">
                        <a:latin typeface="Cambria Math"/>
                      </a:rPr>
                      <m:t>𝒚</m:t>
                    </m:r>
                    <m:r>
                      <a:rPr lang="en-US" sz="2600" b="1" i="1">
                        <a:latin typeface="Cambria Math"/>
                      </a:rPr>
                      <m:t>=</m:t>
                    </m:r>
                    <m:r>
                      <a:rPr lang="en-US" sz="2600" b="1" i="1">
                        <a:latin typeface="Cambria Math"/>
                      </a:rPr>
                      <m:t>𝒚</m:t>
                    </m:r>
                    <m:r>
                      <a:rPr lang="en-US" sz="2600" b="1" i="1">
                        <a:latin typeface="Cambria Math"/>
                      </a:rPr>
                      <m:t>+</m:t>
                    </m:r>
                    <m:r>
                      <a:rPr lang="en-US" sz="2600" b="1" i="1">
                        <a:latin typeface="Cambria Math"/>
                      </a:rPr>
                      <m:t>𝒙</m:t>
                    </m:r>
                    <m:r>
                      <a:rPr lang="en-US" sz="2600" b="1" i="1">
                        <a:latin typeface="Cambria Math"/>
                      </a:rPr>
                      <m:t> </m:t>
                    </m:r>
                    <m:r>
                      <a:rPr lang="en-US" sz="2600" b="1">
                        <a:latin typeface="Cambria Math"/>
                      </a:rPr>
                      <m:t>𝐝𝐚𝐧</m:t>
                    </m:r>
                    <m:r>
                      <a:rPr lang="en-US" sz="2600" b="1">
                        <a:latin typeface="Cambria Math"/>
                      </a:rPr>
                      <m:t> </m:t>
                    </m:r>
                    <m:r>
                      <a:rPr lang="en-US" sz="2600" b="1" i="1">
                        <a:latin typeface="Cambria Math"/>
                      </a:rPr>
                      <m:t>𝒙𝒚</m:t>
                    </m:r>
                    <m:r>
                      <a:rPr lang="en-US" sz="2600" b="1" i="1">
                        <a:latin typeface="Cambria Math"/>
                      </a:rPr>
                      <m:t>=</m:t>
                    </m:r>
                    <m:r>
                      <a:rPr lang="en-US" sz="2600" b="1" i="1">
                        <a:latin typeface="Cambria Math"/>
                      </a:rPr>
                      <m:t>𝒚𝒙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2. </a:t>
                </a:r>
                <a:r>
                  <a:rPr lang="en-US" sz="2600" dirty="0" err="1"/>
                  <a:t>Asosiatif</a:t>
                </a:r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latin typeface="Cambria Math"/>
                            </a:rPr>
                            <m:t>𝒚</m:t>
                          </m:r>
                          <m:r>
                            <a:rPr lang="en-US" sz="2600" b="1" i="1">
                              <a:latin typeface="Cambria Math"/>
                            </a:rPr>
                            <m:t>+</m:t>
                          </m:r>
                          <m:r>
                            <a:rPr lang="en-US" sz="2600" b="1" i="1"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n-US" sz="26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2600" b="1" i="1">
                              <a:latin typeface="Cambria Math"/>
                            </a:rPr>
                            <m:t>+</m:t>
                          </m:r>
                          <m:r>
                            <a:rPr lang="en-US" sz="2600" b="1" i="1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2600" b="1" i="1">
                          <a:latin typeface="Cambria Math"/>
                        </a:rPr>
                        <m:t>+</m:t>
                      </m:r>
                      <m:r>
                        <a:rPr lang="en-US" sz="2600" b="1" i="1">
                          <a:latin typeface="Cambria Math"/>
                        </a:rPr>
                        <m:t>𝒛</m:t>
                      </m:r>
                      <m:r>
                        <a:rPr lang="en-US" sz="2600" b="1">
                          <a:latin typeface="Cambria Math"/>
                        </a:rPr>
                        <m:t> </m:t>
                      </m:r>
                      <m:r>
                        <a:rPr lang="en-US" sz="2600" b="1">
                          <a:latin typeface="Cambria Math"/>
                        </a:rPr>
                        <m:t>𝐝𝐚𝐧</m:t>
                      </m:r>
                      <m:r>
                        <a:rPr lang="en-US" sz="2600" b="1">
                          <a:latin typeface="Cambria Math"/>
                        </a:rPr>
                        <m:t> </m:t>
                      </m:r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latin typeface="Cambria Math"/>
                            </a:rPr>
                            <m:t>𝒚𝒛</m:t>
                          </m:r>
                        </m:e>
                      </m:d>
                      <m:r>
                        <a:rPr lang="en-US" sz="26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latin typeface="Cambria Math"/>
                            </a:rPr>
                            <m:t>𝒙𝒚</m:t>
                          </m:r>
                        </m:e>
                      </m:d>
                      <m:r>
                        <a:rPr lang="en-US" sz="2600" b="1" i="1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3. </a:t>
                </a:r>
                <a:r>
                  <a:rPr lang="en-US" sz="2600" dirty="0" err="1"/>
                  <a:t>Distributif</a:t>
                </a:r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latin typeface="Cambria Math"/>
                            </a:rPr>
                            <m:t>𝒚</m:t>
                          </m:r>
                          <m:r>
                            <a:rPr lang="en-US" sz="2600" b="1" i="1">
                              <a:latin typeface="Cambria Math"/>
                            </a:rPr>
                            <m:t>+</m:t>
                          </m:r>
                          <m:r>
                            <a:rPr lang="en-US" sz="2600" b="1" i="1"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n-US" sz="2600" b="1" i="1">
                          <a:latin typeface="Cambria Math"/>
                        </a:rPr>
                        <m:t>=</m:t>
                      </m:r>
                      <m:r>
                        <a:rPr lang="en-US" sz="2600" b="1" i="1">
                          <a:latin typeface="Cambria Math"/>
                        </a:rPr>
                        <m:t>𝒙𝒚</m:t>
                      </m:r>
                      <m:r>
                        <a:rPr lang="en-US" sz="2600" b="1" i="1">
                          <a:latin typeface="Cambria Math"/>
                        </a:rPr>
                        <m:t>+</m:t>
                      </m:r>
                      <m:r>
                        <a:rPr lang="en-US" sz="2600" b="1" i="1">
                          <a:latin typeface="Cambria Math"/>
                        </a:rPr>
                        <m:t>𝒙𝒛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4. </a:t>
                </a:r>
                <a:r>
                  <a:rPr lang="en-US" sz="2600" dirty="0" err="1"/>
                  <a:t>Elemen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identitas</a:t>
                </a:r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</a:rPr>
                        <m:t>+</m:t>
                      </m:r>
                      <m:r>
                        <a:rPr lang="en-US" sz="2600" b="1" i="1">
                          <a:latin typeface="Cambria Math"/>
                        </a:rPr>
                        <m:t>𝟎</m:t>
                      </m:r>
                      <m:r>
                        <a:rPr lang="en-US" sz="2600" b="1" i="1">
                          <a:latin typeface="Cambria Math"/>
                        </a:rPr>
                        <m:t>=</m:t>
                      </m:r>
                      <m:r>
                        <a:rPr lang="en-US" sz="2600" b="1" i="1">
                          <a:latin typeface="Cambria Math"/>
                        </a:rPr>
                        <m:t>𝟎</m:t>
                      </m:r>
                      <m:r>
                        <a:rPr lang="en-US" sz="2600" b="1" i="1">
                          <a:latin typeface="Cambria Math"/>
                        </a:rPr>
                        <m:t>+</m:t>
                      </m:r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</a:rPr>
                        <m:t> </m:t>
                      </m:r>
                      <m:r>
                        <a:rPr lang="en-US" sz="2600" b="1" i="1">
                          <a:latin typeface="Cambria Math"/>
                        </a:rPr>
                        <m:t>𝒅𝒂𝒏</m:t>
                      </m:r>
                      <m:r>
                        <a:rPr lang="en-US" sz="2600" b="1" i="1">
                          <a:latin typeface="Cambria Math"/>
                        </a:rPr>
                        <m:t> </m:t>
                      </m:r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5. Invers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𝒙</m:t>
                    </m:r>
                    <m:r>
                      <a:rPr lang="en-US" sz="26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/>
                          </a:rPr>
                          <m:t>−</m:t>
                        </m:r>
                        <m:r>
                          <a:rPr lang="en-US" sz="26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600" b="1" i="1">
                        <a:latin typeface="Cambria Math"/>
                      </a:rPr>
                      <m:t>=</m:t>
                    </m:r>
                    <m:r>
                      <a:rPr lang="en-US" sz="2600" b="1" i="1">
                        <a:latin typeface="Cambria Math"/>
                      </a:rPr>
                      <m:t>𝟎</m:t>
                    </m:r>
                    <m:r>
                      <a:rPr lang="en-US" sz="2600" b="1" i="1">
                        <a:latin typeface="Cambria Math"/>
                      </a:rPr>
                      <m:t> </m:t>
                    </m:r>
                    <m:r>
                      <a:rPr lang="en-US" sz="2600" b="1" i="1">
                        <a:latin typeface="Cambria Math"/>
                      </a:rPr>
                      <m:t>𝒅𝒂𝒏</m:t>
                    </m:r>
                    <m:r>
                      <a:rPr lang="en-US" sz="2600" b="1" i="1">
                        <a:latin typeface="Cambria Math"/>
                      </a:rPr>
                      <m:t> </m:t>
                    </m:r>
                    <m:r>
                      <a:rPr lang="en-US" sz="2600" b="1" i="1">
                        <a:latin typeface="Cambria Math"/>
                      </a:rPr>
                      <m:t>𝒙</m:t>
                    </m:r>
                    <m:r>
                      <a:rPr lang="en-US" sz="2600" b="1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6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2600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600" b="1" i="1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n-US" sz="26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1" i="1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endParaRPr lang="en-ID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70000"/>
                <a:ext cx="8596668" cy="5588000"/>
              </a:xfrm>
              <a:blipFill>
                <a:blip r:embed="rId2"/>
                <a:stretch>
                  <a:fillRect l="-1277" t="-98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081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0421"/>
            <a:ext cx="8596668" cy="1320800"/>
          </a:xfrm>
        </p:spPr>
        <p:txBody>
          <a:bodyPr/>
          <a:lstStyle/>
          <a:p>
            <a:r>
              <a:rPr lang="id-ID" b="1" dirty="0"/>
              <a:t>SIFAT-SIFAT URUTAN</a:t>
            </a:r>
            <a:endParaRPr lang="en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850233"/>
                <a:ext cx="8596668" cy="60077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600" dirty="0"/>
                  <a:t>1. </a:t>
                </a:r>
                <a:r>
                  <a:rPr lang="en-US" sz="2600" dirty="0" err="1"/>
                  <a:t>Trikotomi</a:t>
                </a:r>
                <a:endParaRPr lang="en-US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</a:rPr>
                        <m:t>&lt;</m:t>
                      </m:r>
                      <m:r>
                        <a:rPr lang="en-US" sz="2600" b="1" i="1">
                          <a:latin typeface="Cambria Math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</a:rPr>
                        <m:t> </m:t>
                      </m:r>
                      <m:r>
                        <a:rPr lang="en-US" sz="2600" b="1" i="1">
                          <a:latin typeface="Cambria Math"/>
                        </a:rPr>
                        <m:t>𝒂𝒕𝒂𝒖</m:t>
                      </m:r>
                      <m:r>
                        <a:rPr lang="en-US" sz="2600" b="1" i="1">
                          <a:latin typeface="Cambria Math"/>
                        </a:rPr>
                        <m:t> </m:t>
                      </m:r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</a:rPr>
                        <m:t>=</m:t>
                      </m:r>
                      <m:r>
                        <a:rPr lang="en-US" sz="2600" b="1" i="1">
                          <a:latin typeface="Cambria Math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</a:rPr>
                        <m:t> </m:t>
                      </m:r>
                      <m:r>
                        <a:rPr lang="en-US" sz="2600" b="1" i="1">
                          <a:latin typeface="Cambria Math"/>
                        </a:rPr>
                        <m:t>𝒂𝒕𝒂𝒖</m:t>
                      </m:r>
                      <m:r>
                        <a:rPr lang="en-US" sz="2600" b="1" i="1">
                          <a:latin typeface="Cambria Math"/>
                        </a:rPr>
                        <m:t> </m:t>
                      </m:r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</a:rPr>
                        <m:t>&gt;</m:t>
                      </m:r>
                      <m:r>
                        <a:rPr lang="en-US" sz="2600" b="1" i="1">
                          <a:latin typeface="Cambria Math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2. </a:t>
                </a:r>
                <a:r>
                  <a:rPr lang="en-US" sz="2600" dirty="0" err="1"/>
                  <a:t>Ketransitifan</a:t>
                </a:r>
                <a:endParaRPr lang="en-US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</a:rPr>
                        <m:t>&lt;</m:t>
                      </m:r>
                      <m:r>
                        <a:rPr lang="en-US" sz="2600" b="1" i="1">
                          <a:latin typeface="Cambria Math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</a:rPr>
                        <m:t> </m:t>
                      </m:r>
                      <m:r>
                        <a:rPr lang="en-US" sz="2600" b="1" i="1">
                          <a:latin typeface="Cambria Math"/>
                        </a:rPr>
                        <m:t>𝒅𝒂𝒏</m:t>
                      </m:r>
                      <m:r>
                        <a:rPr lang="en-US" sz="2600" b="1" i="1">
                          <a:latin typeface="Cambria Math"/>
                        </a:rPr>
                        <m:t> </m:t>
                      </m:r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</a:rPr>
                        <m:t>&lt;</m:t>
                      </m:r>
                      <m:r>
                        <a:rPr lang="en-US" sz="2600" b="1" i="1">
                          <a:latin typeface="Cambria Math"/>
                        </a:rPr>
                        <m:t>𝒛</m:t>
                      </m:r>
                      <m:r>
                        <a:rPr lang="en-US" sz="2600" b="1" i="1">
                          <a:latin typeface="Cambria Math"/>
                        </a:rPr>
                        <m:t> ⟹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𝒛</m:t>
                      </m:r>
                    </m:oMath>
                  </m:oMathPara>
                </a14:m>
                <a:endParaRPr lang="en-US" sz="2600" b="1" dirty="0">
                  <a:ea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dirty="0"/>
                  <a:t>3. </a:t>
                </a:r>
                <a:r>
                  <a:rPr lang="en-US" sz="2600" dirty="0" err="1"/>
                  <a:t>Penambahan</a:t>
                </a:r>
                <a:r>
                  <a:rPr lang="en-US" sz="26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</a:rPr>
                        <m:t>&lt;</m:t>
                      </m:r>
                      <m:r>
                        <a:rPr lang="en-US" sz="2600" b="1" i="1">
                          <a:latin typeface="Cambria Math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</a:rPr>
                        <m:t> ⇔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𝒛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4. </a:t>
                </a:r>
                <a:r>
                  <a:rPr lang="en-US" sz="2600" dirty="0" err="1"/>
                  <a:t>Perkalian</a:t>
                </a:r>
                <a:r>
                  <a:rPr lang="en-US" sz="2600" dirty="0"/>
                  <a:t>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600" dirty="0" err="1"/>
                  <a:t>Jika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𝑧</m:t>
                    </m:r>
                    <m:r>
                      <a:rPr lang="en-US" sz="2600" i="1" dirty="0">
                        <a:latin typeface="Cambria Math"/>
                      </a:rPr>
                      <m:t> &gt;0</m:t>
                    </m:r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maka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&lt;</m:t>
                    </m:r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 ⟺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𝑥𝑧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𝑦𝑧</m:t>
                    </m:r>
                  </m:oMath>
                </a14:m>
                <a:endParaRPr lang="en-US" sz="26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600" dirty="0" err="1"/>
                  <a:t>Jika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𝑧</m:t>
                    </m:r>
                    <m:r>
                      <a:rPr lang="en-US" sz="2600" i="1">
                        <a:latin typeface="Cambria Math"/>
                      </a:rPr>
                      <m:t>&lt;0</m:t>
                    </m:r>
                    <m:r>
                      <a:rPr lang="en-US" sz="2600">
                        <a:latin typeface="Cambria Math"/>
                      </a:rPr>
                      <m:t>,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maka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&lt;</m:t>
                    </m:r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 ⟺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𝑥𝑧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𝑦𝑧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ID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850233"/>
                <a:ext cx="8596668" cy="6007768"/>
              </a:xfrm>
              <a:blipFill>
                <a:blip r:embed="rId2"/>
                <a:stretch>
                  <a:fillRect l="-1277" t="-91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0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0632"/>
            <a:ext cx="8596668" cy="786063"/>
          </a:xfrm>
        </p:spPr>
        <p:txBody>
          <a:bodyPr/>
          <a:lstStyle/>
          <a:p>
            <a:r>
              <a:rPr lang="en-US" b="1" dirty="0"/>
              <a:t>KETAKSAMAAN DAN PERTAKSAMAAN</a:t>
            </a:r>
            <a:endParaRPr lang="en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0868" y="1026696"/>
                <a:ext cx="8229600" cy="5952642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i="1" dirty="0">
                    <a:latin typeface="Cambria Math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</a:rPr>
                        <m:t>𝟏𝟎𝟎</m:t>
                      </m:r>
                      <m:r>
                        <a:rPr lang="en-US" sz="4400" b="1" i="1" smtClean="0">
                          <a:latin typeface="Cambria Math"/>
                        </a:rPr>
                        <m:t>&gt;</m:t>
                      </m:r>
                      <m:r>
                        <a:rPr lang="en-US" sz="4400" b="1" i="1" smtClean="0">
                          <a:latin typeface="Cambria Math"/>
                        </a:rPr>
                        <m:t>𝟑</m:t>
                      </m:r>
                      <m:r>
                        <a:rPr lang="en-US" sz="4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sz="4400" b="1" i="1" smtClean="0"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</a:rPr>
                        <m:t>𝟐</m:t>
                      </m:r>
                      <m:r>
                        <a:rPr lang="en-US" sz="4400" b="1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0868" y="1026696"/>
                <a:ext cx="8229600" cy="595264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56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71" y="336884"/>
            <a:ext cx="8596668" cy="866274"/>
          </a:xfrm>
        </p:spPr>
        <p:txBody>
          <a:bodyPr/>
          <a:lstStyle/>
          <a:p>
            <a:r>
              <a:rPr lang="en-US" b="1" dirty="0" err="1"/>
              <a:t>Notasi</a:t>
            </a:r>
            <a:r>
              <a:rPr lang="en-US" b="1" dirty="0"/>
              <a:t> </a:t>
            </a:r>
            <a:r>
              <a:rPr lang="en-US" b="1" dirty="0" err="1"/>
              <a:t>Pertidaksamaan</a:t>
            </a:r>
            <a:endParaRPr lang="en-ID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66022" y="1769802"/>
            <a:ext cx="2759242" cy="495183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0" dirty="0" err="1"/>
              <a:t>Menyelesaikan</a:t>
            </a:r>
            <a:r>
              <a:rPr lang="en-US" sz="2400" b="0" dirty="0"/>
              <a:t> </a:t>
            </a:r>
            <a:r>
              <a:rPr lang="en-US" sz="2400" b="0" dirty="0" err="1"/>
              <a:t>pertaksamaan</a:t>
            </a:r>
            <a:r>
              <a:rPr lang="en-US" sz="2400" b="0" dirty="0"/>
              <a:t> </a:t>
            </a:r>
            <a:r>
              <a:rPr lang="en-US" sz="2400" b="0" dirty="0" err="1"/>
              <a:t>artinya</a:t>
            </a:r>
            <a:r>
              <a:rPr lang="en-US" sz="2400" b="0" dirty="0"/>
              <a:t> </a:t>
            </a:r>
            <a:r>
              <a:rPr lang="en-US" sz="2400" b="0" dirty="0" err="1"/>
              <a:t>Menentukan</a:t>
            </a:r>
            <a:r>
              <a:rPr lang="en-US" sz="2400" b="0" dirty="0"/>
              <a:t> </a:t>
            </a:r>
            <a:r>
              <a:rPr lang="en-US" sz="2400" b="0" dirty="0" err="1"/>
              <a:t>himpunan</a:t>
            </a:r>
            <a:r>
              <a:rPr lang="en-US" sz="2400" b="0" dirty="0"/>
              <a:t> </a:t>
            </a:r>
            <a:r>
              <a:rPr lang="en-US" sz="2400" dirty="0" err="1"/>
              <a:t>semua</a:t>
            </a:r>
            <a:r>
              <a:rPr lang="en-US" sz="2400" b="0" dirty="0"/>
              <a:t> </a:t>
            </a:r>
            <a:r>
              <a:rPr lang="en-US" sz="2400" b="0" dirty="0" err="1"/>
              <a:t>nilai</a:t>
            </a:r>
            <a:r>
              <a:rPr lang="en-US" sz="2400" b="0" dirty="0"/>
              <a:t> x yang </a:t>
            </a:r>
            <a:r>
              <a:rPr lang="en-US" sz="2400" dirty="0" err="1"/>
              <a:t>memenuhi</a:t>
            </a:r>
            <a:r>
              <a:rPr lang="en-US" sz="2400" b="0" dirty="0"/>
              <a:t> </a:t>
            </a:r>
            <a:r>
              <a:rPr lang="en-US" sz="2400" b="0" dirty="0" err="1"/>
              <a:t>pertidaksamaan</a:t>
            </a:r>
            <a:r>
              <a:rPr lang="en-US" sz="2400" b="0" dirty="0"/>
              <a:t> </a:t>
            </a:r>
            <a:r>
              <a:rPr lang="en-US" sz="2400" b="0" dirty="0" err="1"/>
              <a:t>tersebut</a:t>
            </a:r>
            <a:endParaRPr lang="en-US" sz="2400" b="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9"/>
          <a:stretch/>
        </p:blipFill>
        <p:spPr bwMode="auto">
          <a:xfrm>
            <a:off x="-1" y="1485784"/>
            <a:ext cx="6561221" cy="537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835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18" y="352927"/>
            <a:ext cx="8596668" cy="631825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LATIHAN</a:t>
            </a:r>
            <a:endParaRPr lang="en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41425"/>
                <a:ext cx="8229600" cy="52482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Tentukan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Penyelesaian</a:t>
                </a:r>
                <a:endParaRPr lang="en-US" dirty="0"/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≥</m:t>
                    </m:r>
                    <m:r>
                      <a:rPr lang="en-US" sz="2800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200000"/>
                  </a:lnSpc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)(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200000"/>
                  </a:lnSpc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sz="2800" b="1" i="1" smtClean="0">
                        <a:latin typeface="Cambria Math"/>
                      </a:rPr>
                      <m:t>&lt;−</m:t>
                    </m:r>
                    <m:r>
                      <a:rPr lang="en-US" sz="2800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41425"/>
                <a:ext cx="8229600" cy="5248275"/>
              </a:xfrm>
              <a:blipFill>
                <a:blip r:embed="rId2"/>
                <a:stretch>
                  <a:fillRect l="-593" t="-81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035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6" t="20360" r="22527" b="7671"/>
          <a:stretch/>
        </p:blipFill>
        <p:spPr bwMode="auto">
          <a:xfrm>
            <a:off x="-1" y="0"/>
            <a:ext cx="92041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70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90" y="295379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PENILAIAN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8373" r="51586" b="39962"/>
          <a:stretch/>
        </p:blipFill>
        <p:spPr bwMode="auto">
          <a:xfrm>
            <a:off x="0" y="2727158"/>
            <a:ext cx="8823158" cy="41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1322" y="1616179"/>
                <a:ext cx="7209972" cy="802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𝑁𝐼𝐿𝐴𝐼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𝐴𝐾𝐻𝐼𝑅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𝐴𝑏𝑠𝑒𝑛</m:t>
                          </m:r>
                          <m:r>
                            <a:rPr lang="en-US" sz="2400" i="1">
                              <a:latin typeface="Cambria Math"/>
                            </a:rPr>
                            <m:t>+ </m:t>
                          </m:r>
                          <m:r>
                            <m:rPr>
                              <m:nor/>
                            </m:rPr>
                            <a:rPr lang="en-US" sz="2400" dirty="0" err="1"/>
                            <m:t>Rer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sz="2400" dirty="0" err="1"/>
                            <m:t>ta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err="1"/>
                            <m:t>Tugas</m:t>
                          </m:r>
                          <m:r>
                            <m:rPr>
                              <m:nor/>
                            </m:rPr>
                            <a:rPr lang="en-US" sz="2400" dirty="0" err="1"/>
                            <m:t>+</m:t>
                          </m:r>
                          <m:r>
                            <m:rPr>
                              <m:nor/>
                            </m:rPr>
                            <a:rPr lang="en-US" sz="2400" dirty="0" err="1"/>
                            <m:t>UTS</m:t>
                          </m:r>
                          <m:r>
                            <m:rPr>
                              <m:nor/>
                            </m:rPr>
                            <a:rPr lang="en-US" sz="2400" dirty="0" err="1"/>
                            <m:t>+2</m:t>
                          </m:r>
                          <m:r>
                            <m:rPr>
                              <m:nor/>
                            </m:rPr>
                            <a:rPr lang="en-US" sz="2400" dirty="0" err="1"/>
                            <m:t>UAS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22" y="1616179"/>
                <a:ext cx="7209972" cy="802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408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27" y="203200"/>
            <a:ext cx="8596668" cy="1320800"/>
          </a:xfrm>
        </p:spPr>
        <p:txBody>
          <a:bodyPr/>
          <a:lstStyle/>
          <a:p>
            <a:r>
              <a:rPr lang="en-US" b="1" dirty="0" err="1"/>
              <a:t>Kelemahan</a:t>
            </a:r>
            <a:r>
              <a:rPr lang="en-US" b="1" dirty="0"/>
              <a:t> </a:t>
            </a:r>
            <a:r>
              <a:rPr lang="en-US" b="1" dirty="0" err="1"/>
              <a:t>Pribadi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PENDIDIKAN\2016 Kalkulus\Kritik dab saran 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7"/>
          <a:stretch/>
        </p:blipFill>
        <p:spPr bwMode="auto">
          <a:xfrm>
            <a:off x="429127" y="879642"/>
            <a:ext cx="8658727" cy="5897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45768" y="1925052"/>
            <a:ext cx="3780027" cy="2582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48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50" y="160421"/>
            <a:ext cx="8596668" cy="1320800"/>
          </a:xfrm>
        </p:spPr>
        <p:txBody>
          <a:bodyPr/>
          <a:lstStyle/>
          <a:p>
            <a:r>
              <a:rPr lang="en-US" b="1" dirty="0" err="1"/>
              <a:t>Kritik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Saran </a:t>
            </a:r>
            <a:r>
              <a:rPr lang="en-US" b="1" dirty="0" err="1"/>
              <a:t>Mahasiswa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3175"/>
          <a:stretch/>
        </p:blipFill>
        <p:spPr bwMode="auto">
          <a:xfrm>
            <a:off x="474327" y="820821"/>
            <a:ext cx="8493209" cy="603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616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93" y="0"/>
            <a:ext cx="8596668" cy="1320800"/>
          </a:xfrm>
        </p:spPr>
        <p:txBody>
          <a:bodyPr>
            <a:normAutofit/>
          </a:bodyPr>
          <a:lstStyle/>
          <a:p>
            <a:r>
              <a:rPr lang="id-ID" sz="5400" b="1" dirty="0"/>
              <a:t>Apa Itu Kalkulus?</a:t>
            </a:r>
            <a:endParaRPr lang="en-ID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53" y="914400"/>
            <a:ext cx="9288379" cy="57911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err="1"/>
              <a:t>kalkulus</a:t>
            </a:r>
            <a:r>
              <a:rPr lang="en-US" sz="4000" dirty="0"/>
              <a:t> </a:t>
            </a:r>
            <a:r>
              <a:rPr lang="en-US" sz="4000" dirty="0" err="1"/>
              <a:t>berasal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bahasa</a:t>
            </a:r>
            <a:r>
              <a:rPr lang="en-US" sz="4000" dirty="0"/>
              <a:t> Latin</a:t>
            </a:r>
            <a:r>
              <a:rPr lang="en-US" sz="4000" b="1" dirty="0"/>
              <a:t> </a:t>
            </a:r>
            <a:r>
              <a:rPr lang="en-US" sz="4000" b="1" i="1" dirty="0"/>
              <a:t>calculus</a:t>
            </a:r>
            <a:r>
              <a:rPr lang="en-US" sz="4000" dirty="0"/>
              <a:t> yang </a:t>
            </a:r>
            <a:r>
              <a:rPr lang="en-US" sz="4000" dirty="0" err="1"/>
              <a:t>berarti</a:t>
            </a:r>
            <a:r>
              <a:rPr lang="en-US" sz="4000" dirty="0"/>
              <a:t> “</a:t>
            </a:r>
            <a:r>
              <a:rPr lang="en-US" sz="4000" dirty="0" err="1"/>
              <a:t>batu</a:t>
            </a:r>
            <a:r>
              <a:rPr lang="en-US" sz="4000" dirty="0"/>
              <a:t> </a:t>
            </a:r>
            <a:r>
              <a:rPr lang="en-US" sz="4000" dirty="0" err="1"/>
              <a:t>kecil</a:t>
            </a:r>
            <a:r>
              <a:rPr lang="en-US" sz="4000" dirty="0"/>
              <a:t>”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menghitung</a:t>
            </a:r>
            <a:r>
              <a:rPr lang="en-US" sz="40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4000" dirty="0" err="1"/>
              <a:t>Cabang</a:t>
            </a:r>
            <a:r>
              <a:rPr lang="en-US" sz="4000" dirty="0"/>
              <a:t> </a:t>
            </a:r>
            <a:r>
              <a:rPr lang="en-US" sz="4000" dirty="0" err="1"/>
              <a:t>ilmu</a:t>
            </a:r>
            <a:r>
              <a:rPr lang="en-US" sz="4000" dirty="0"/>
              <a:t> </a:t>
            </a:r>
            <a:r>
              <a:rPr lang="en-US" sz="4000" dirty="0" err="1"/>
              <a:t>matematika</a:t>
            </a:r>
            <a:r>
              <a:rPr lang="en-US" sz="4000" dirty="0"/>
              <a:t> yang </a:t>
            </a:r>
            <a:r>
              <a:rPr lang="en-US" sz="4000" dirty="0" err="1"/>
              <a:t>menganalisis</a:t>
            </a:r>
            <a:r>
              <a:rPr lang="en-US" sz="4000" dirty="0"/>
              <a:t> </a:t>
            </a:r>
            <a:r>
              <a:rPr lang="en-US" sz="4000" dirty="0" err="1"/>
              <a:t>masalah-masalah</a:t>
            </a:r>
            <a:r>
              <a:rPr lang="en-US" sz="4000" dirty="0"/>
              <a:t> </a:t>
            </a:r>
            <a:r>
              <a:rPr lang="en-US" sz="4000" dirty="0" err="1"/>
              <a:t>perubahan</a:t>
            </a:r>
            <a:r>
              <a:rPr lang="en-US" sz="4000" dirty="0"/>
              <a:t>. </a:t>
            </a:r>
          </a:p>
          <a:p>
            <a:pPr marL="0" indent="0" algn="just">
              <a:buNone/>
            </a:pPr>
            <a:r>
              <a:rPr lang="en-US" sz="4000" i="1" dirty="0" err="1"/>
              <a:t>Kalkulus</a:t>
            </a:r>
            <a:r>
              <a:rPr lang="en-US" sz="4000" dirty="0"/>
              <a:t> </a:t>
            </a:r>
            <a:r>
              <a:rPr lang="en-US" sz="4000" dirty="0" err="1"/>
              <a:t>memuat</a:t>
            </a:r>
            <a:r>
              <a:rPr lang="en-US" sz="4000" dirty="0"/>
              <a:t> </a:t>
            </a:r>
            <a:r>
              <a:rPr lang="en-US" sz="4000" dirty="0" err="1"/>
              <a:t>tentang</a:t>
            </a:r>
            <a:r>
              <a:rPr lang="en-US" sz="4000" dirty="0"/>
              <a:t> </a:t>
            </a:r>
            <a:r>
              <a:rPr lang="en-US" sz="4000" dirty="0" err="1"/>
              <a:t>turunan</a:t>
            </a:r>
            <a:r>
              <a:rPr lang="en-US" sz="4000" dirty="0"/>
              <a:t>, integral, limit,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deret</a:t>
            </a:r>
            <a:r>
              <a:rPr lang="en-US" sz="4000" dirty="0"/>
              <a:t> </a:t>
            </a:r>
            <a:r>
              <a:rPr lang="en-US" sz="4000" dirty="0" err="1"/>
              <a:t>tak</a:t>
            </a:r>
            <a:r>
              <a:rPr lang="en-US" sz="4000" dirty="0"/>
              <a:t> </a:t>
            </a:r>
            <a:r>
              <a:rPr lang="en-US" sz="4000" dirty="0" err="1"/>
              <a:t>terhingga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8927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85636" y="109476"/>
            <a:ext cx="7391400" cy="563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THE HISTORY </a:t>
            </a:r>
          </a:p>
        </p:txBody>
      </p:sp>
      <p:pic>
        <p:nvPicPr>
          <p:cNvPr id="6" name="Picture 4" descr="Image result for penemu kalk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36" y="882048"/>
            <a:ext cx="4124903" cy="43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penemu kalku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7" y="772500"/>
            <a:ext cx="3966958" cy="44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5"/>
          <p:cNvSpPr/>
          <p:nvPr/>
        </p:nvSpPr>
        <p:spPr>
          <a:xfrm>
            <a:off x="940743" y="5444692"/>
            <a:ext cx="3240506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Sir Isaac Newton</a:t>
            </a:r>
            <a:endParaRPr lang="en-US" sz="2400" b="1" dirty="0"/>
          </a:p>
        </p:txBody>
      </p:sp>
      <p:sp>
        <p:nvSpPr>
          <p:cNvPr id="9" name="Rounded Rectangle 6"/>
          <p:cNvSpPr/>
          <p:nvPr/>
        </p:nvSpPr>
        <p:spPr>
          <a:xfrm>
            <a:off x="5374105" y="5499237"/>
            <a:ext cx="3224464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Gottfried Leibniz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60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2505"/>
            <a:ext cx="8596668" cy="1074821"/>
          </a:xfrm>
        </p:spPr>
        <p:txBody>
          <a:bodyPr>
            <a:normAutofit/>
          </a:bodyPr>
          <a:lstStyle/>
          <a:p>
            <a:r>
              <a:rPr lang="id-ID" sz="4400" b="1" dirty="0"/>
              <a:t>Kontribusi Kalkulus</a:t>
            </a:r>
            <a:endParaRPr lang="en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53" y="1074821"/>
            <a:ext cx="8872949" cy="5598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bidang-bidang</a:t>
            </a:r>
            <a:r>
              <a:rPr lang="en-US" sz="3200" dirty="0"/>
              <a:t> </a:t>
            </a:r>
            <a:r>
              <a:rPr lang="en-US" sz="3200" dirty="0" err="1">
                <a:hlinkClick r:id="rId2" tooltip="Ilmu"/>
              </a:rPr>
              <a:t>sains</a:t>
            </a:r>
            <a:r>
              <a:rPr lang="en-US" sz="3200" dirty="0"/>
              <a:t>, </a:t>
            </a:r>
            <a:r>
              <a:rPr lang="en-US" sz="3200" dirty="0" err="1">
                <a:hlinkClick r:id="rId3" tooltip="Ekonomi"/>
              </a:rPr>
              <a:t>ekonomi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 </a:t>
            </a:r>
            <a:r>
              <a:rPr lang="en-US" sz="3200" dirty="0" err="1">
                <a:hlinkClick r:id="rId4" tooltip="Teknik"/>
              </a:rPr>
              <a:t>teknik</a:t>
            </a:r>
            <a:r>
              <a:rPr lang="en-US" sz="3200" dirty="0"/>
              <a:t>;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memecahkan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dipecahkan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 </a:t>
            </a:r>
            <a:r>
              <a:rPr lang="en-US" sz="3200" dirty="0" err="1">
                <a:hlinkClick r:id="rId5" tooltip="Aljabar elementer"/>
              </a:rPr>
              <a:t>aljabar</a:t>
            </a:r>
            <a:r>
              <a:rPr lang="en-US" sz="3200" dirty="0">
                <a:hlinkClick r:id="rId5" tooltip="Aljabar elementer"/>
              </a:rPr>
              <a:t> </a:t>
            </a:r>
            <a:r>
              <a:rPr lang="en-US" sz="3200" dirty="0" err="1">
                <a:hlinkClick r:id="rId5" tooltip="Aljabar elementer"/>
              </a:rPr>
              <a:t>elementer</a:t>
            </a:r>
            <a:endParaRPr lang="en-US" sz="3200" dirty="0"/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3200" dirty="0" err="1"/>
              <a:t>Kalkulus</a:t>
            </a:r>
            <a:r>
              <a:rPr lang="en-US" sz="3200" dirty="0"/>
              <a:t> di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Kedokteran</a:t>
            </a:r>
            <a:r>
              <a:rPr lang="en-US" sz="3200" dirty="0"/>
              <a:t>, </a:t>
            </a:r>
          </a:p>
          <a:p>
            <a:pPr marL="0" indent="0" algn="just">
              <a:buNone/>
            </a:pPr>
            <a:r>
              <a:rPr lang="en-US" sz="3200" dirty="0" err="1"/>
              <a:t>Matematika</a:t>
            </a:r>
            <a:r>
              <a:rPr lang="en-US" sz="3200" dirty="0"/>
              <a:t> </a:t>
            </a:r>
            <a:r>
              <a:rPr lang="en-US" sz="3200" dirty="0" err="1"/>
              <a:t>berperan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menghitung</a:t>
            </a:r>
            <a:r>
              <a:rPr lang="en-US" sz="3200" dirty="0"/>
              <a:t> volume </a:t>
            </a:r>
            <a:r>
              <a:rPr lang="en-US" sz="3200" dirty="0" err="1"/>
              <a:t>kanker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koordinat-koordinatnya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penerapan</a:t>
            </a:r>
            <a:r>
              <a:rPr lang="en-US" sz="3200" dirty="0"/>
              <a:t> </a:t>
            </a:r>
            <a:r>
              <a:rPr lang="en-US" sz="3200" dirty="0" err="1"/>
              <a:t>kalkulus</a:t>
            </a:r>
            <a:r>
              <a:rPr lang="en-US" sz="3200" dirty="0"/>
              <a:t> (</a:t>
            </a:r>
            <a:r>
              <a:rPr lang="en-US" sz="3200" dirty="0" err="1"/>
              <a:t>bisa</a:t>
            </a:r>
            <a:r>
              <a:rPr lang="en-US" sz="3200" dirty="0"/>
              <a:t> integral </a:t>
            </a:r>
            <a:r>
              <a:rPr lang="en-US" sz="3200" dirty="0" err="1"/>
              <a:t>cakram</a:t>
            </a:r>
            <a:r>
              <a:rPr lang="en-US" sz="3200" dirty="0"/>
              <a:t>, </a:t>
            </a:r>
            <a:r>
              <a:rPr lang="en-US" sz="3200" dirty="0" err="1"/>
              <a:t>cincin</a:t>
            </a:r>
            <a:r>
              <a:rPr lang="en-US" sz="3200" dirty="0"/>
              <a:t>, lipat2, </a:t>
            </a:r>
            <a:r>
              <a:rPr lang="en-US" sz="3200" dirty="0" err="1"/>
              <a:t>bahkan</a:t>
            </a:r>
            <a:r>
              <a:rPr lang="en-US" sz="3200" dirty="0"/>
              <a:t> </a:t>
            </a:r>
            <a:r>
              <a:rPr lang="en-US" sz="3200" dirty="0" err="1"/>
              <a:t>lipat</a:t>
            </a:r>
            <a:r>
              <a:rPr lang="en-US" sz="3200" dirty="0"/>
              <a:t> 3). 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75714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1544" y="0"/>
            <a:ext cx="2611298" cy="1138988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SILABUS</a:t>
            </a:r>
            <a:endParaRPr lang="en-ID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37558" cy="69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sample">
  <a:themeElements>
    <a:clrScheme name="sample 1">
      <a:dk1>
        <a:srgbClr val="000066"/>
      </a:dk1>
      <a:lt1>
        <a:srgbClr val="FFFFFF"/>
      </a:lt1>
      <a:dk2>
        <a:srgbClr val="2256B4"/>
      </a:dk2>
      <a:lt2>
        <a:srgbClr val="DDDDDD"/>
      </a:lt2>
      <a:accent1>
        <a:srgbClr val="189E8E"/>
      </a:accent1>
      <a:accent2>
        <a:srgbClr val="FFCC66"/>
      </a:accent2>
      <a:accent3>
        <a:srgbClr val="FFFFFF"/>
      </a:accent3>
      <a:accent4>
        <a:srgbClr val="000056"/>
      </a:accent4>
      <a:accent5>
        <a:srgbClr val="ABCCC6"/>
      </a:accent5>
      <a:accent6>
        <a:srgbClr val="E7B95C"/>
      </a:accent6>
      <a:hlink>
        <a:srgbClr val="58A2EC"/>
      </a:hlink>
      <a:folHlink>
        <a:srgbClr val="9964A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2256B4"/>
        </a:dk2>
        <a:lt2>
          <a:srgbClr val="DDDDDD"/>
        </a:lt2>
        <a:accent1>
          <a:srgbClr val="189E8E"/>
        </a:accent1>
        <a:accent2>
          <a:srgbClr val="FFCC66"/>
        </a:accent2>
        <a:accent3>
          <a:srgbClr val="FFFFFF"/>
        </a:accent3>
        <a:accent4>
          <a:srgbClr val="000056"/>
        </a:accent4>
        <a:accent5>
          <a:srgbClr val="ABCCC6"/>
        </a:accent5>
        <a:accent6>
          <a:srgbClr val="E7B95C"/>
        </a:accent6>
        <a:hlink>
          <a:srgbClr val="58A2EC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3487C0"/>
        </a:dk2>
        <a:lt2>
          <a:srgbClr val="DDDDDD"/>
        </a:lt2>
        <a:accent1>
          <a:srgbClr val="224CB6"/>
        </a:accent1>
        <a:accent2>
          <a:srgbClr val="CC9900"/>
        </a:accent2>
        <a:accent3>
          <a:srgbClr val="FFFFFF"/>
        </a:accent3>
        <a:accent4>
          <a:srgbClr val="002A56"/>
        </a:accent4>
        <a:accent5>
          <a:srgbClr val="ABB2D7"/>
        </a:accent5>
        <a:accent6>
          <a:srgbClr val="B98A00"/>
        </a:accent6>
        <a:hlink>
          <a:srgbClr val="54B052"/>
        </a:hlink>
        <a:folHlink>
          <a:srgbClr val="587D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2A7F86"/>
        </a:dk2>
        <a:lt2>
          <a:srgbClr val="DDDDDD"/>
        </a:lt2>
        <a:accent1>
          <a:srgbClr val="808080"/>
        </a:accent1>
        <a:accent2>
          <a:srgbClr val="CCCC00"/>
        </a:accent2>
        <a:accent3>
          <a:srgbClr val="FFFFFF"/>
        </a:accent3>
        <a:accent4>
          <a:srgbClr val="000056"/>
        </a:accent4>
        <a:accent5>
          <a:srgbClr val="C0C0C0"/>
        </a:accent5>
        <a:accent6>
          <a:srgbClr val="B9B900"/>
        </a:accent6>
        <a:hlink>
          <a:srgbClr val="009FCE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380</Words>
  <Application>Microsoft Office PowerPoint</Application>
  <PresentationFormat>Widescreen</PresentationFormat>
  <Paragraphs>62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Rounded MT Bold</vt:lpstr>
      <vt:lpstr>Calibri</vt:lpstr>
      <vt:lpstr>Cambria Math</vt:lpstr>
      <vt:lpstr>Trebuchet MS</vt:lpstr>
      <vt:lpstr>Verdana</vt:lpstr>
      <vt:lpstr>Wingdings</vt:lpstr>
      <vt:lpstr>Wingdings 3</vt:lpstr>
      <vt:lpstr>Facet</vt:lpstr>
      <vt:lpstr>sample</vt:lpstr>
      <vt:lpstr>KALKULUS</vt:lpstr>
      <vt:lpstr>PowerPoint Presentation</vt:lpstr>
      <vt:lpstr>PENILAIAN</vt:lpstr>
      <vt:lpstr>Kelemahan Pribadi</vt:lpstr>
      <vt:lpstr>Kritik dan Saran Mahasiswa</vt:lpstr>
      <vt:lpstr>Apa Itu Kalkulus?</vt:lpstr>
      <vt:lpstr>PowerPoint Presentation</vt:lpstr>
      <vt:lpstr>Kontribusi Kalkulus</vt:lpstr>
      <vt:lpstr>SILABUS</vt:lpstr>
      <vt:lpstr>SISTEM BILANGAN REAL</vt:lpstr>
      <vt:lpstr>SIFAT-SIFAT MEDAN</vt:lpstr>
      <vt:lpstr>SIFAT-SIFAT URUTAN</vt:lpstr>
      <vt:lpstr>KETAKSAMAAN DAN PERTAKSAMAAN</vt:lpstr>
      <vt:lpstr>Notasi Pertidaksamaan</vt:lpstr>
      <vt:lpstr>LATIHAN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KALKULUS</dc:title>
  <dc:creator>Usman RM</dc:creator>
  <cp:lastModifiedBy>Usman RM</cp:lastModifiedBy>
  <cp:revision>7</cp:revision>
  <dcterms:created xsi:type="dcterms:W3CDTF">2018-02-18T23:23:00Z</dcterms:created>
  <dcterms:modified xsi:type="dcterms:W3CDTF">2018-02-19T00:10:30Z</dcterms:modified>
</cp:coreProperties>
</file>