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7"/>
  </p:notesMasterIdLst>
  <p:sldIdLst>
    <p:sldId id="317" r:id="rId2"/>
    <p:sldId id="318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9" r:id="rId61"/>
    <p:sldId id="320" r:id="rId62"/>
    <p:sldId id="321" r:id="rId63"/>
    <p:sldId id="322" r:id="rId64"/>
    <p:sldId id="316" r:id="rId65"/>
    <p:sldId id="323" r:id="rId6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560" autoAdjust="0"/>
  </p:normalViewPr>
  <p:slideViewPr>
    <p:cSldViewPr>
      <p:cViewPr varScale="1">
        <p:scale>
          <a:sx n="48" d="100"/>
          <a:sy n="48" d="100"/>
        </p:scale>
        <p:origin x="58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4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4B48E4-95A7-459A-86E7-B6B2184A0930}" type="datetimeFigureOut">
              <a:rPr lang="en-US" smtClean="0"/>
              <a:pPr/>
              <a:t>4/15/2018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7D3A6-1A97-46F3-BCAC-5E7E360D3D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531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 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7D3A6-1A97-46F3-BCAC-5E7E360D3D4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885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7D3A6-1A97-46F3-BCAC-5E7E360D3D40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447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54B56-3444-400B-A01A-570397DF5B92}" type="datetimeFigureOut">
              <a:rPr lang="id-ID" smtClean="0"/>
              <a:pPr/>
              <a:t>15/04/2018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EEF10-C214-47EC-96DD-0F6BFD75552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54B56-3444-400B-A01A-570397DF5B92}" type="datetimeFigureOut">
              <a:rPr lang="id-ID" smtClean="0"/>
              <a:pPr/>
              <a:t>15/04/2018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EEF10-C214-47EC-96DD-0F6BFD75552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54B56-3444-400B-A01A-570397DF5B92}" type="datetimeFigureOut">
              <a:rPr lang="id-ID" smtClean="0"/>
              <a:pPr/>
              <a:t>15/04/2018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EEF10-C214-47EC-96DD-0F6BFD75552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54B56-3444-400B-A01A-570397DF5B92}" type="datetimeFigureOut">
              <a:rPr lang="id-ID" smtClean="0"/>
              <a:pPr/>
              <a:t>15/04/2018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EEF10-C214-47EC-96DD-0F6BFD75552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54B56-3444-400B-A01A-570397DF5B92}" type="datetimeFigureOut">
              <a:rPr lang="id-ID" smtClean="0"/>
              <a:pPr/>
              <a:t>15/04/2018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EEF10-C214-47EC-96DD-0F6BFD75552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54B56-3444-400B-A01A-570397DF5B92}" type="datetimeFigureOut">
              <a:rPr lang="id-ID" smtClean="0"/>
              <a:pPr/>
              <a:t>15/04/2018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EEF10-C214-47EC-96DD-0F6BFD75552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54B56-3444-400B-A01A-570397DF5B92}" type="datetimeFigureOut">
              <a:rPr lang="id-ID" smtClean="0"/>
              <a:pPr/>
              <a:t>15/04/2018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EEF10-C214-47EC-96DD-0F6BFD75552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54B56-3444-400B-A01A-570397DF5B92}" type="datetimeFigureOut">
              <a:rPr lang="id-ID" smtClean="0"/>
              <a:pPr/>
              <a:t>15/04/2018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EEF10-C214-47EC-96DD-0F6BFD75552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54B56-3444-400B-A01A-570397DF5B92}" type="datetimeFigureOut">
              <a:rPr lang="id-ID" smtClean="0"/>
              <a:pPr/>
              <a:t>15/04/2018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EEF10-C214-47EC-96DD-0F6BFD75552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54B56-3444-400B-A01A-570397DF5B92}" type="datetimeFigureOut">
              <a:rPr lang="id-ID" smtClean="0"/>
              <a:pPr/>
              <a:t>15/04/2018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EEF10-C214-47EC-96DD-0F6BFD75552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54B56-3444-400B-A01A-570397DF5B92}" type="datetimeFigureOut">
              <a:rPr lang="id-ID" smtClean="0"/>
              <a:pPr/>
              <a:t>15/04/2018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3AEEF10-C214-47EC-96DD-0F6BFD755529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7F54B56-3444-400B-A01A-570397DF5B92}" type="datetimeFigureOut">
              <a:rPr lang="id-ID" smtClean="0"/>
              <a:pPr/>
              <a:t>15/04/2018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3AEEF10-C214-47EC-96DD-0F6BFD755529}" type="slidenum">
              <a:rPr lang="id-ID" smtClean="0"/>
              <a:pPr/>
              <a:t>‹#›</a:t>
            </a:fld>
            <a:endParaRPr lang="id-ID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2624"/>
          </a:xfrm>
        </p:spPr>
        <p:txBody>
          <a:bodyPr>
            <a:normAutofit fontScale="90000"/>
          </a:bodyPr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200" b="1" dirty="0" smtClean="0">
                <a:latin typeface="Century Schoolbook" pitchFamily="18" charset="0"/>
              </a:rPr>
              <a:t>MATA KULIAH </a:t>
            </a:r>
          </a:p>
          <a:p>
            <a:pPr algn="ctr">
              <a:buNone/>
            </a:pPr>
            <a:r>
              <a:rPr lang="en-US" sz="3200" b="1" dirty="0" smtClean="0">
                <a:latin typeface="Century Schoolbook" pitchFamily="18" charset="0"/>
              </a:rPr>
              <a:t>METODE PEMBELAJARAN MATEMATIKA</a:t>
            </a:r>
            <a:endParaRPr lang="en-US" sz="3600" b="1" dirty="0" smtClean="0">
              <a:latin typeface="Century Schoolbook" pitchFamily="18" charset="0"/>
            </a:endParaRPr>
          </a:p>
          <a:p>
            <a:pPr algn="ctr">
              <a:buNone/>
            </a:pPr>
            <a:r>
              <a:rPr lang="en-US" sz="2800" b="1" dirty="0" err="1" smtClean="0">
                <a:latin typeface="Century Schoolbook" pitchFamily="18" charset="0"/>
              </a:rPr>
              <a:t>Oleh</a:t>
            </a:r>
            <a:r>
              <a:rPr lang="en-US" sz="2800" b="1" dirty="0" smtClean="0">
                <a:latin typeface="Century Schoolbook" pitchFamily="18" charset="0"/>
              </a:rPr>
              <a:t>: </a:t>
            </a:r>
          </a:p>
          <a:p>
            <a:pPr algn="ctr">
              <a:buNone/>
            </a:pPr>
            <a:r>
              <a:rPr lang="en-US" sz="2800" b="1" dirty="0" smtClean="0">
                <a:latin typeface="Century Schoolbook" pitchFamily="18" charset="0"/>
              </a:rPr>
              <a:t>Prof. H.E.T. </a:t>
            </a:r>
            <a:r>
              <a:rPr lang="en-US" sz="2800" b="1" dirty="0" err="1" smtClean="0">
                <a:latin typeface="Century Schoolbook" pitchFamily="18" charset="0"/>
              </a:rPr>
              <a:t>Ruseffendi</a:t>
            </a:r>
            <a:r>
              <a:rPr lang="en-US" sz="2800" b="1" dirty="0" smtClean="0">
                <a:latin typeface="Century Schoolbook" pitchFamily="18" charset="0"/>
              </a:rPr>
              <a:t>, </a:t>
            </a:r>
            <a:r>
              <a:rPr lang="en-US" sz="2800" b="1" dirty="0" err="1" smtClean="0">
                <a:latin typeface="Century Schoolbook" pitchFamily="18" charset="0"/>
              </a:rPr>
              <a:t>S.Pd</a:t>
            </a:r>
            <a:r>
              <a:rPr lang="en-US" sz="2800" b="1" dirty="0" smtClean="0">
                <a:latin typeface="Century Schoolbook" pitchFamily="18" charset="0"/>
              </a:rPr>
              <a:t>., M.Sc., Ph.D.</a:t>
            </a:r>
          </a:p>
          <a:p>
            <a:pPr algn="ctr">
              <a:buNone/>
            </a:pPr>
            <a:r>
              <a:rPr lang="en-US" sz="2800" b="1" dirty="0" err="1" smtClean="0">
                <a:latin typeface="Century Schoolbook" pitchFamily="18" charset="0"/>
              </a:rPr>
              <a:t>Siti</a:t>
            </a:r>
            <a:r>
              <a:rPr lang="en-US" sz="2800" b="1" dirty="0" smtClean="0">
                <a:latin typeface="Century Schoolbook" pitchFamily="18" charset="0"/>
              </a:rPr>
              <a:t> </a:t>
            </a:r>
            <a:r>
              <a:rPr lang="en-US" sz="2800" b="1" dirty="0" err="1" smtClean="0">
                <a:latin typeface="Century Schoolbook" pitchFamily="18" charset="0"/>
              </a:rPr>
              <a:t>Chotimah</a:t>
            </a:r>
            <a:r>
              <a:rPr lang="en-US" sz="2800" b="1" dirty="0" smtClean="0">
                <a:latin typeface="Century Schoolbook" pitchFamily="18" charset="0"/>
              </a:rPr>
              <a:t>, </a:t>
            </a:r>
            <a:r>
              <a:rPr lang="en-US" sz="2800" b="1" dirty="0" err="1" smtClean="0">
                <a:latin typeface="Century Schoolbook" pitchFamily="18" charset="0"/>
              </a:rPr>
              <a:t>S.Pd</a:t>
            </a:r>
            <a:r>
              <a:rPr lang="en-US" sz="2800" b="1" dirty="0" smtClean="0">
                <a:latin typeface="Century Schoolbook" pitchFamily="18" charset="0"/>
              </a:rPr>
              <a:t>.</a:t>
            </a:r>
            <a:endParaRPr lang="en-US" sz="2800" b="1" dirty="0">
              <a:latin typeface="Century Schoolbook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4. Siapa yang Berkepentingan dengan Matematika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Masyaraka</a:t>
            </a:r>
            <a:r>
              <a:rPr lang="en-US" dirty="0" smtClean="0"/>
              <a:t>t </a:t>
            </a:r>
            <a:r>
              <a:rPr lang="id-ID" dirty="0" smtClean="0"/>
              <a:t>awa</a:t>
            </a:r>
            <a:r>
              <a:rPr lang="en-US" dirty="0" smtClean="0"/>
              <a:t>m</a:t>
            </a:r>
            <a:endParaRPr lang="id-ID" dirty="0" smtClean="0"/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Pelajar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Ilmu</a:t>
            </a:r>
            <a:r>
              <a:rPr lang="en-US" dirty="0" smtClean="0"/>
              <a:t>wan lain</a:t>
            </a:r>
            <a:endParaRPr lang="id-ID" dirty="0" smtClean="0"/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Perkembangan teknologi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Matematika itu sendiri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Pemerintah </a:t>
            </a:r>
          </a:p>
          <a:p>
            <a:pPr marL="0" indent="0">
              <a:buNone/>
            </a:pPr>
            <a:r>
              <a:rPr lang="id-ID" dirty="0" smtClean="0"/>
              <a:t>Yang utama dan sering dilupakan </a:t>
            </a:r>
            <a:r>
              <a:rPr lang="en-US" dirty="0" smtClean="0"/>
              <a:t> </a:t>
            </a:r>
            <a:r>
              <a:rPr lang="id-ID" dirty="0" smtClean="0"/>
              <a:t>adalah pemerintah dan matematika itu sendiri.</a:t>
            </a:r>
          </a:p>
          <a:p>
            <a:pPr marL="514350" indent="-514350">
              <a:buFont typeface="+mj-lt"/>
              <a:buAutoNum type="arabicPeriod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5531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5. Bagaimana Mengajar</a:t>
            </a:r>
            <a:r>
              <a:rPr lang="en-US" dirty="0" err="1" smtClean="0"/>
              <a:t>kan</a:t>
            </a:r>
            <a:r>
              <a:rPr lang="id-ID" dirty="0" smtClean="0"/>
              <a:t> Matematika?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SBM: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2478608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PERKENALAN DENGAN SBM MATEMATIKA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90465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b="1" dirty="0" err="1" smtClean="0"/>
              <a:t>Pengertian</a:t>
            </a:r>
            <a:r>
              <a:rPr lang="en-US" b="1" dirty="0" smtClean="0"/>
              <a:t> SBM</a:t>
            </a:r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kurikulum</a:t>
            </a:r>
            <a:r>
              <a:rPr lang="en-US" dirty="0" smtClean="0"/>
              <a:t>.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r>
              <a:rPr lang="en-US" dirty="0" smtClean="0"/>
              <a:t> </a:t>
            </a:r>
            <a:r>
              <a:rPr lang="en-US" dirty="0" err="1" smtClean="0"/>
              <a:t>Ruseffendi</a:t>
            </a:r>
            <a:r>
              <a:rPr lang="en-US" dirty="0" smtClean="0"/>
              <a:t> </a:t>
            </a:r>
            <a:r>
              <a:rPr lang="en-US" dirty="0" err="1" smtClean="0"/>
              <a:t>mendefinisikan</a:t>
            </a:r>
            <a:r>
              <a:rPr lang="en-US" dirty="0" smtClean="0"/>
              <a:t> SBM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kebijaksanaan</a:t>
            </a:r>
            <a:r>
              <a:rPr lang="en-US" dirty="0" smtClean="0"/>
              <a:t> </a:t>
            </a:r>
            <a:r>
              <a:rPr lang="en-US" dirty="0" err="1" smtClean="0"/>
              <a:t>terpilih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kurikulum</a:t>
            </a:r>
            <a:r>
              <a:rPr lang="en-US" dirty="0" smtClean="0"/>
              <a:t> material, yang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bersama-sama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,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pelajaran</a:t>
            </a:r>
            <a:r>
              <a:rPr lang="en-US" dirty="0" smtClean="0"/>
              <a:t>,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media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dikembangkan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sajian</a:t>
            </a:r>
            <a:r>
              <a:rPr lang="en-US" dirty="0" smtClean="0"/>
              <a:t> SATPEL, </a:t>
            </a:r>
            <a:r>
              <a:rPr lang="en-US" dirty="0" err="1" smtClean="0"/>
              <a:t>modul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terprogram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pelajaran</a:t>
            </a:r>
            <a:r>
              <a:rPr lang="en-US" dirty="0" smtClean="0"/>
              <a:t> (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Instruksional</a:t>
            </a:r>
            <a:r>
              <a:rPr lang="en-US" dirty="0" smtClean="0"/>
              <a:t>).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514350" indent="-514350">
              <a:buAutoNum type="alphaUcPeriod" startAt="2"/>
            </a:pP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SBM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 (yang </a:t>
            </a:r>
            <a:r>
              <a:rPr lang="en-US" dirty="0" err="1" smtClean="0"/>
              <a:t>penting</a:t>
            </a:r>
            <a:r>
              <a:rPr lang="en-US" dirty="0" smtClean="0"/>
              <a:t>),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marL="514350" indent="-514350">
              <a:buNone/>
            </a:pPr>
            <a:r>
              <a:rPr lang="en-US" dirty="0" smtClean="0"/>
              <a:t>	1.	 </a:t>
            </a:r>
            <a:r>
              <a:rPr lang="en-US" dirty="0" err="1" smtClean="0"/>
              <a:t>Pembawa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,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guru(</a:t>
            </a:r>
            <a:r>
              <a:rPr lang="en-US" dirty="0" err="1" smtClean="0"/>
              <a:t>sempit</a:t>
            </a:r>
            <a:r>
              <a:rPr lang="en-US" dirty="0" smtClean="0"/>
              <a:t>) 	guru    	 (</a:t>
            </a:r>
            <a:r>
              <a:rPr lang="en-US" dirty="0" err="1" smtClean="0"/>
              <a:t>luas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 smtClean="0"/>
              <a:t>	2.	 </a:t>
            </a:r>
            <a:r>
              <a:rPr lang="en-US" dirty="0" err="1" smtClean="0"/>
              <a:t>Penyaji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,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guru (</a:t>
            </a:r>
            <a:r>
              <a:rPr lang="en-US" dirty="0" err="1" smtClean="0"/>
              <a:t>seorang</a:t>
            </a:r>
            <a:r>
              <a:rPr lang="en-US" dirty="0" smtClean="0"/>
              <a:t>) 		 </a:t>
            </a:r>
            <a:r>
              <a:rPr lang="en-US" dirty="0" err="1" smtClean="0"/>
              <a:t>beberapa</a:t>
            </a:r>
            <a:r>
              <a:rPr lang="en-US" dirty="0" smtClean="0"/>
              <a:t> guru (TIM), </a:t>
            </a:r>
            <a:r>
              <a:rPr lang="en-US" dirty="0" err="1" smtClean="0"/>
              <a:t>dipelajari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 smtClean="0"/>
              <a:t>	3.	 </a:t>
            </a:r>
            <a:r>
              <a:rPr lang="en-US" dirty="0" err="1" smtClean="0"/>
              <a:t>Pendekatan</a:t>
            </a:r>
            <a:r>
              <a:rPr lang="en-US" dirty="0" smtClean="0"/>
              <a:t> (</a:t>
            </a:r>
            <a:r>
              <a:rPr lang="en-US" dirty="0" err="1" smtClean="0"/>
              <a:t>cara</a:t>
            </a:r>
            <a:r>
              <a:rPr lang="en-US" dirty="0" smtClean="0"/>
              <a:t>),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induktif</a:t>
            </a:r>
            <a:r>
              <a:rPr lang="en-US" dirty="0" smtClean="0"/>
              <a:t>, 		 </a:t>
            </a:r>
            <a:r>
              <a:rPr lang="en-US" dirty="0" err="1" smtClean="0"/>
              <a:t>induktif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deduktif</a:t>
            </a:r>
            <a:r>
              <a:rPr lang="en-US" dirty="0" smtClean="0"/>
              <a:t>, </a:t>
            </a:r>
            <a:r>
              <a:rPr lang="en-US" dirty="0" err="1" smtClean="0"/>
              <a:t>deduktif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 smtClean="0"/>
              <a:t>	4.	 </a:t>
            </a:r>
            <a:r>
              <a:rPr lang="en-US" dirty="0" err="1" smtClean="0"/>
              <a:t>Penerima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,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	 	 </a:t>
            </a:r>
            <a:r>
              <a:rPr lang="en-US" dirty="0" err="1" smtClean="0"/>
              <a:t>besar</a:t>
            </a:r>
            <a:r>
              <a:rPr lang="en-US" dirty="0" smtClean="0"/>
              <a:t>,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perorangan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309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C.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guru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memilih</a:t>
            </a:r>
            <a:r>
              <a:rPr lang="en-US" dirty="0" smtClean="0"/>
              <a:t> SBM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dimiliki</a:t>
            </a:r>
            <a:r>
              <a:rPr lang="en-US" dirty="0" smtClean="0"/>
              <a:t> guru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memilih</a:t>
            </a:r>
            <a:r>
              <a:rPr lang="en-US" dirty="0" smtClean="0"/>
              <a:t> SBM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 </a:t>
            </a:r>
            <a:r>
              <a:rPr lang="en-US" dirty="0" err="1" smtClean="0"/>
              <a:t>Intelegensi</a:t>
            </a: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Hakekat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diajarkan</a:t>
            </a: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(</a:t>
            </a:r>
            <a:r>
              <a:rPr lang="en-US" dirty="0" err="1" smtClean="0"/>
              <a:t>disekolah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Pendekatan-pendekatan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diajarkan</a:t>
            </a: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klasikal</a:t>
            </a: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Pengajaran</a:t>
            </a:r>
            <a:r>
              <a:rPr lang="en-US" dirty="0" smtClean="0"/>
              <a:t> individual</a:t>
            </a:r>
          </a:p>
          <a:p>
            <a:pPr>
              <a:buNone/>
            </a:pPr>
            <a:r>
              <a:rPr lang="en-US" dirty="0" smtClean="0"/>
              <a:t>				</a:t>
            </a:r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TEORI BELAJAR DALAM MATEMATIKA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yang </a:t>
            </a:r>
            <a:r>
              <a:rPr lang="en-US" dirty="0" err="1" smtClean="0"/>
              <a:t>berkenaan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kesiapan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.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berisi</a:t>
            </a:r>
            <a:r>
              <a:rPr lang="en-US" dirty="0" smtClean="0"/>
              <a:t> </a:t>
            </a:r>
            <a:r>
              <a:rPr lang="en-US" dirty="0" err="1" smtClean="0"/>
              <a:t>uraian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mental </a:t>
            </a:r>
            <a:r>
              <a:rPr lang="en-US" dirty="0" err="1" smtClean="0"/>
              <a:t>anak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514350" indent="-514350">
              <a:buAutoNum type="alphaUcPeriod" startAt="2"/>
            </a:pPr>
            <a:r>
              <a:rPr lang="en-US" dirty="0" err="1" smtClean="0"/>
              <a:t>Aliran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permulaan</a:t>
            </a:r>
            <a:r>
              <a:rPr lang="en-US" dirty="0" smtClean="0"/>
              <a:t> Abad </a:t>
            </a:r>
            <a:r>
              <a:rPr lang="en-US" dirty="0" err="1" smtClean="0"/>
              <a:t>ke</a:t>
            </a:r>
            <a:r>
              <a:rPr lang="en-US" dirty="0" smtClean="0"/>
              <a:t> 20</a:t>
            </a:r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Aliran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permulaan</a:t>
            </a:r>
            <a:r>
              <a:rPr lang="en-US" dirty="0" smtClean="0"/>
              <a:t> </a:t>
            </a:r>
            <a:r>
              <a:rPr lang="en-US" dirty="0" err="1" smtClean="0"/>
              <a:t>abad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20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Aliran</a:t>
            </a:r>
            <a:r>
              <a:rPr lang="en-US" dirty="0" smtClean="0"/>
              <a:t> </a:t>
            </a:r>
            <a:r>
              <a:rPr lang="en-US" dirty="0" err="1" smtClean="0"/>
              <a:t>latihan</a:t>
            </a:r>
            <a:r>
              <a:rPr lang="en-US" dirty="0" smtClean="0"/>
              <a:t> mental</a:t>
            </a:r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Aliran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berpendapat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otak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otot</a:t>
            </a:r>
            <a:r>
              <a:rPr lang="en-US" dirty="0" smtClean="0"/>
              <a:t> yang agar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kuat</a:t>
            </a:r>
            <a:r>
              <a:rPr lang="en-US" dirty="0" smtClean="0"/>
              <a:t>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latihan</a:t>
            </a:r>
            <a:r>
              <a:rPr lang="en-US" dirty="0" smtClean="0"/>
              <a:t>. </a:t>
            </a:r>
            <a:r>
              <a:rPr lang="en-US" dirty="0" err="1" smtClean="0"/>
              <a:t>Implikasinya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kurikulum</a:t>
            </a:r>
            <a:r>
              <a:rPr lang="en-US" dirty="0" smtClean="0"/>
              <a:t>, </a:t>
            </a:r>
            <a:r>
              <a:rPr lang="en-US" dirty="0" err="1" smtClean="0"/>
              <a:t>materi-materi</a:t>
            </a:r>
            <a:r>
              <a:rPr lang="en-US" dirty="0" smtClean="0"/>
              <a:t> yang </a:t>
            </a:r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geometri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latin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diajarkan</a:t>
            </a:r>
            <a:r>
              <a:rPr lang="en-US" dirty="0" smtClean="0"/>
              <a:t> </a:t>
            </a:r>
            <a:r>
              <a:rPr lang="en-US" dirty="0" err="1" smtClean="0"/>
              <a:t>disekolah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514350" indent="-514350">
              <a:buAutoNum type="arabicParenR" startAt="2"/>
            </a:pPr>
            <a:r>
              <a:rPr lang="en-US" dirty="0" err="1" smtClean="0"/>
              <a:t>Aliran</a:t>
            </a:r>
            <a:r>
              <a:rPr lang="en-US" dirty="0" smtClean="0"/>
              <a:t> </a:t>
            </a:r>
            <a:r>
              <a:rPr lang="en-US" dirty="0" err="1" smtClean="0"/>
              <a:t>Pengaitan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Aliran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berpendapat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diajarkan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dikaitkan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,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kuat</a:t>
            </a:r>
            <a:r>
              <a:rPr lang="en-US" dirty="0" smtClean="0"/>
              <a:t> </a:t>
            </a:r>
            <a:r>
              <a:rPr lang="en-US" dirty="0" err="1" smtClean="0"/>
              <a:t>kaitannya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bagus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. </a:t>
            </a:r>
            <a:r>
              <a:rPr lang="en-US" dirty="0" err="1" smtClean="0"/>
              <a:t>Implikasi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kurikulum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latihan</a:t>
            </a:r>
            <a:r>
              <a:rPr lang="en-US" dirty="0" smtClean="0"/>
              <a:t> </a:t>
            </a:r>
            <a:r>
              <a:rPr lang="en-US" dirty="0" err="1" smtClean="0"/>
              <a:t>hafal</a:t>
            </a:r>
            <a:r>
              <a:rPr lang="en-US" dirty="0" smtClean="0"/>
              <a:t>, </a:t>
            </a:r>
            <a:r>
              <a:rPr lang="en-US" dirty="0" err="1" smtClean="0"/>
              <a:t>keterampilan</a:t>
            </a:r>
            <a:r>
              <a:rPr lang="en-US" dirty="0" smtClean="0"/>
              <a:t>  </a:t>
            </a:r>
            <a:r>
              <a:rPr lang="en-US" dirty="0" err="1" smtClean="0"/>
              <a:t>berhitung</a:t>
            </a:r>
            <a:r>
              <a:rPr lang="en-US" dirty="0" smtClean="0"/>
              <a:t>. Edward Thorndike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terkenal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yang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i="1" dirty="0" smtClean="0"/>
              <a:t>law effect</a:t>
            </a:r>
            <a:r>
              <a:rPr lang="en-US" dirty="0" smtClean="0"/>
              <a:t>. </a:t>
            </a:r>
            <a:r>
              <a:rPr lang="en-US" dirty="0" err="1" smtClean="0"/>
              <a:t>Dalil</a:t>
            </a:r>
            <a:r>
              <a:rPr lang="en-US" dirty="0" smtClean="0"/>
              <a:t> Thorndike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: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kesiapan</a:t>
            </a:r>
            <a:r>
              <a:rPr lang="en-US" dirty="0" smtClean="0"/>
              <a:t> </a:t>
            </a:r>
            <a:r>
              <a:rPr lang="en-US" i="1" dirty="0" smtClean="0"/>
              <a:t>(law of </a:t>
            </a:r>
            <a:r>
              <a:rPr lang="en-US" i="1" dirty="0" err="1" smtClean="0"/>
              <a:t>readines</a:t>
            </a:r>
            <a:r>
              <a:rPr lang="en-US" i="1" dirty="0" smtClean="0"/>
              <a:t>)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latihan</a:t>
            </a:r>
            <a:r>
              <a:rPr lang="en-US" dirty="0" smtClean="0"/>
              <a:t> </a:t>
            </a:r>
            <a:r>
              <a:rPr lang="en-US" i="1" dirty="0" smtClean="0"/>
              <a:t>(law exercise)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/</a:t>
            </a:r>
            <a:r>
              <a:rPr lang="en-US" dirty="0" err="1" smtClean="0"/>
              <a:t>kepuasan</a:t>
            </a:r>
            <a:r>
              <a:rPr lang="en-US" dirty="0" smtClean="0"/>
              <a:t> </a:t>
            </a:r>
            <a:r>
              <a:rPr lang="en-US" i="1" dirty="0" smtClean="0"/>
              <a:t>(law of effect)</a:t>
            </a:r>
            <a:endParaRPr lang="en-US" i="1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514350" indent="-514350">
              <a:buAutoNum type="arabicParenR" startAt="3"/>
            </a:pPr>
            <a:r>
              <a:rPr lang="en-US" dirty="0" err="1" smtClean="0"/>
              <a:t>Aliran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Progresif</a:t>
            </a:r>
            <a:endParaRPr lang="en-US" dirty="0"/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Tokohnya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Dewey. </a:t>
            </a:r>
            <a:r>
              <a:rPr lang="en-US" dirty="0" err="1" smtClean="0"/>
              <a:t>Aliran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berpendapat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jangan</a:t>
            </a:r>
            <a:r>
              <a:rPr lang="en-US" dirty="0" smtClean="0"/>
              <a:t> </a:t>
            </a:r>
            <a:r>
              <a:rPr lang="en-US" dirty="0" err="1" smtClean="0"/>
              <a:t>dipaksa</a:t>
            </a:r>
            <a:r>
              <a:rPr lang="en-US" dirty="0" smtClean="0"/>
              <a:t>,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sebab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guru </a:t>
            </a:r>
            <a:r>
              <a:rPr lang="en-US" dirty="0" err="1" smtClean="0"/>
              <a:t>sebaiknya</a:t>
            </a:r>
            <a:r>
              <a:rPr lang="en-US" dirty="0" smtClean="0"/>
              <a:t> </a:t>
            </a:r>
            <a:r>
              <a:rPr lang="en-US" dirty="0" err="1" smtClean="0"/>
              <a:t>menunggu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siap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suasana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siap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endParaRPr lang="en-US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marL="514350" indent="-514350">
              <a:buAutoNum type="arabicParenR" startAt="4"/>
            </a:pPr>
            <a:r>
              <a:rPr lang="en-US" dirty="0" err="1" smtClean="0"/>
              <a:t>Aliran</a:t>
            </a:r>
            <a:r>
              <a:rPr lang="en-US" dirty="0" smtClean="0"/>
              <a:t> Gestalt</a:t>
            </a:r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Tokohnya</a:t>
            </a:r>
            <a:r>
              <a:rPr lang="en-US" dirty="0" smtClean="0"/>
              <a:t> : William Brownell. </a:t>
            </a:r>
            <a:r>
              <a:rPr lang="en-US" dirty="0" err="1" smtClean="0"/>
              <a:t>Aliran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berpendapat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ditekankan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bermakna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algn="l"/>
            <a:r>
              <a:rPr lang="id-ID" dirty="0" smtClean="0"/>
              <a:t>1. Apa itu matematika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0968"/>
            <a:ext cx="8229600" cy="476519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id-ID" dirty="0" smtClean="0"/>
              <a:t>Studi deduktif</a:t>
            </a: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B</a:t>
            </a:r>
            <a:r>
              <a:rPr lang="id-ID" dirty="0" smtClean="0"/>
              <a:t>ahasa</a:t>
            </a:r>
          </a:p>
          <a:p>
            <a:pPr marL="514350" indent="-514350">
              <a:buFont typeface="+mj-lt"/>
              <a:buAutoNum type="arabicParenR"/>
            </a:pPr>
            <a:r>
              <a:rPr lang="id-ID" smtClean="0"/>
              <a:t>Seni</a:t>
            </a:r>
            <a:endParaRPr lang="id-ID" dirty="0" smtClean="0"/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Pelayan ilmu</a:t>
            </a:r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Ratunya ilmu</a:t>
            </a:r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Aktivitas manusi</a:t>
            </a:r>
            <a:r>
              <a:rPr lang="en-US" dirty="0" smtClean="0"/>
              <a:t>a</a:t>
            </a:r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val="247708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35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309320"/>
          </a:xfrm>
        </p:spPr>
        <p:txBody>
          <a:bodyPr>
            <a:normAutofit/>
          </a:bodyPr>
          <a:lstStyle/>
          <a:p>
            <a:pPr marL="514350" indent="-514350">
              <a:buAutoNum type="alphaUcPeriod" startAt="3"/>
            </a:pP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Aliran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           </a:t>
            </a:r>
            <a:r>
              <a:rPr lang="en-US" dirty="0" err="1" smtClean="0"/>
              <a:t>Matematik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1.  </a:t>
            </a:r>
            <a:r>
              <a:rPr lang="en-US" dirty="0" err="1" smtClean="0"/>
              <a:t>Aliran</a:t>
            </a:r>
            <a:r>
              <a:rPr lang="en-US" dirty="0" smtClean="0"/>
              <a:t> </a:t>
            </a:r>
            <a:r>
              <a:rPr lang="en-US" dirty="0" err="1" smtClean="0"/>
              <a:t>Tingkah</a:t>
            </a:r>
            <a:r>
              <a:rPr lang="en-US" dirty="0" smtClean="0"/>
              <a:t> </a:t>
            </a:r>
            <a:r>
              <a:rPr lang="en-US" dirty="0" err="1" smtClean="0"/>
              <a:t>Laku</a:t>
            </a:r>
            <a:r>
              <a:rPr lang="en-US" dirty="0" smtClean="0"/>
              <a:t>,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:</a:t>
            </a:r>
          </a:p>
          <a:p>
            <a:pPr marL="514350" indent="-514350">
              <a:buNone/>
            </a:pPr>
            <a:r>
              <a:rPr lang="en-US" dirty="0" smtClean="0"/>
              <a:t>		a. Gagne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hirarki</a:t>
            </a:r>
            <a:r>
              <a:rPr lang="en-US" dirty="0" smtClean="0"/>
              <a:t> </a:t>
            </a:r>
            <a:r>
              <a:rPr lang="en-US" dirty="0" err="1" smtClean="0"/>
              <a:t>belajarnya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	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2 </a:t>
            </a:r>
            <a:r>
              <a:rPr lang="en-US" dirty="0" err="1" smtClean="0"/>
              <a:t>objek</a:t>
            </a:r>
            <a:r>
              <a:rPr lang="en-US" dirty="0" smtClean="0"/>
              <a:t>	 yang 	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,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	</a:t>
            </a:r>
            <a:r>
              <a:rPr lang="en-US" dirty="0" err="1" smtClean="0"/>
              <a:t>langsung</a:t>
            </a:r>
            <a:r>
              <a:rPr lang="en-US" dirty="0" smtClean="0"/>
              <a:t>.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: </a:t>
            </a:r>
            <a:r>
              <a:rPr lang="en-US" dirty="0" err="1" smtClean="0"/>
              <a:t>fakta</a:t>
            </a:r>
            <a:r>
              <a:rPr lang="en-US" dirty="0" smtClean="0"/>
              <a:t>, 	</a:t>
            </a:r>
            <a:r>
              <a:rPr lang="en-US" dirty="0" err="1" smtClean="0"/>
              <a:t>keterampilan</a:t>
            </a:r>
            <a:r>
              <a:rPr lang="en-US" dirty="0" smtClean="0"/>
              <a:t>, </a:t>
            </a:r>
            <a:r>
              <a:rPr lang="en-US" dirty="0" err="1" smtClean="0"/>
              <a:t>konsep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. </a:t>
            </a:r>
            <a:r>
              <a:rPr lang="en-US" dirty="0" err="1" smtClean="0"/>
              <a:t>Sedangkan</a:t>
            </a:r>
            <a:r>
              <a:rPr lang="en-US" dirty="0" smtClean="0"/>
              <a:t> 	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: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menyelidiki</a:t>
            </a:r>
            <a:r>
              <a:rPr lang="en-US" dirty="0" smtClean="0"/>
              <a:t> 	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memecahkan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, </a:t>
            </a:r>
            <a:r>
              <a:rPr lang="en-US" dirty="0" err="1" smtClean="0"/>
              <a:t>mandiri</a:t>
            </a:r>
            <a:r>
              <a:rPr lang="en-US" dirty="0" smtClean="0"/>
              <a:t>, </a:t>
            </a:r>
            <a:r>
              <a:rPr lang="en-US" dirty="0" err="1" smtClean="0"/>
              <a:t>bersikap</a:t>
            </a:r>
            <a:r>
              <a:rPr lang="en-US" dirty="0" smtClean="0"/>
              <a:t> 	</a:t>
            </a:r>
            <a:r>
              <a:rPr lang="en-US" dirty="0" err="1" smtClean="0"/>
              <a:t>positif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r>
              <a:rPr lang="en-US" dirty="0" smtClean="0"/>
              <a:t>, </a:t>
            </a:r>
            <a:r>
              <a:rPr lang="en-US" dirty="0" err="1" smtClean="0"/>
              <a:t>tahu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	</a:t>
            </a:r>
            <a:r>
              <a:rPr lang="en-US" dirty="0" err="1" smtClean="0"/>
              <a:t>semestinya</a:t>
            </a:r>
            <a:r>
              <a:rPr lang="en-US" dirty="0" smtClean="0"/>
              <a:t> 	</a:t>
            </a:r>
            <a:r>
              <a:rPr lang="en-US" dirty="0" err="1" smtClean="0"/>
              <a:t>belajar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 smtClean="0"/>
              <a:t>			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5801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Gagne </a:t>
            </a:r>
            <a:r>
              <a:rPr lang="en-US" dirty="0" err="1" smtClean="0"/>
              <a:t>diurutkan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8 </a:t>
            </a:r>
            <a:r>
              <a:rPr lang="en-US" dirty="0" err="1" smtClean="0"/>
              <a:t>kelompok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isyarat</a:t>
            </a:r>
            <a:r>
              <a:rPr lang="en-US" dirty="0" smtClean="0"/>
              <a:t> (signal)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Belajar</a:t>
            </a:r>
            <a:r>
              <a:rPr lang="en-US" dirty="0" smtClean="0"/>
              <a:t> stimulus </a:t>
            </a:r>
            <a:r>
              <a:rPr lang="en-US" dirty="0" err="1" smtClean="0"/>
              <a:t>respon</a:t>
            </a: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Balajar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verbal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membedakan</a:t>
            </a: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pemecahan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896544"/>
          </a:xfrm>
        </p:spPr>
        <p:txBody>
          <a:bodyPr/>
          <a:lstStyle/>
          <a:p>
            <a:pPr marL="514350" indent="-514350">
              <a:buAutoNum type="alphaLcPeriod" startAt="2"/>
            </a:pPr>
            <a:r>
              <a:rPr lang="en-US" dirty="0" smtClean="0"/>
              <a:t>Pavlov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klasiknya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Pavlov </a:t>
            </a:r>
            <a:r>
              <a:rPr lang="en-US" dirty="0" err="1" smtClean="0"/>
              <a:t>mengemukakan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pembiasan</a:t>
            </a:r>
            <a:r>
              <a:rPr lang="en-US" dirty="0" smtClean="0"/>
              <a:t> </a:t>
            </a:r>
            <a:r>
              <a:rPr lang="en-US" i="1" dirty="0" smtClean="0"/>
              <a:t>(conditioning)</a:t>
            </a:r>
            <a:r>
              <a:rPr lang="en-US" dirty="0" smtClean="0"/>
              <a:t>. </a:t>
            </a:r>
            <a:r>
              <a:rPr lang="en-US" dirty="0" err="1" smtClean="0"/>
              <a:t>Implikasinya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r>
              <a:rPr lang="en-US" dirty="0" smtClean="0"/>
              <a:t>, agar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dibiasakan</a:t>
            </a:r>
            <a:r>
              <a:rPr lang="en-US" dirty="0" smtClean="0"/>
              <a:t> 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diberi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, </a:t>
            </a:r>
            <a:r>
              <a:rPr lang="en-US" dirty="0" err="1" smtClean="0"/>
              <a:t>biasakan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memeriksanya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pekerjaannya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32648"/>
          </a:xfrm>
        </p:spPr>
        <p:txBody>
          <a:bodyPr/>
          <a:lstStyle/>
          <a:p>
            <a:pPr marL="514350" indent="-514350">
              <a:buAutoNum type="alphaLcPeriod" startAt="3"/>
            </a:pPr>
            <a:r>
              <a:rPr lang="en-US" dirty="0" smtClean="0"/>
              <a:t>Skinner</a:t>
            </a:r>
          </a:p>
          <a:p>
            <a:pPr marL="514350" indent="-514350">
              <a:buNone/>
            </a:pPr>
            <a:r>
              <a:rPr lang="en-US" dirty="0" smtClean="0"/>
              <a:t>	Skinner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ganjaran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penguatan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peranan</a:t>
            </a:r>
            <a:r>
              <a:rPr lang="en-US" dirty="0" smtClean="0"/>
              <a:t> yang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. </a:t>
            </a:r>
            <a:r>
              <a:rPr lang="en-US" dirty="0" err="1" smtClean="0"/>
              <a:t>Implikasinya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kegitan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mau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mengerjakan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tarik</a:t>
            </a:r>
            <a:r>
              <a:rPr lang="en-US" dirty="0" smtClean="0"/>
              <a:t> </a:t>
            </a:r>
            <a:r>
              <a:rPr lang="en-US" dirty="0" err="1" smtClean="0"/>
              <a:t>yag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hadiah</a:t>
            </a:r>
            <a:r>
              <a:rPr lang="en-US" dirty="0" smtClean="0"/>
              <a:t> (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)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hukuman</a:t>
            </a:r>
            <a:r>
              <a:rPr lang="en-US" dirty="0" smtClean="0"/>
              <a:t> (minimal </a:t>
            </a:r>
            <a:r>
              <a:rPr lang="en-US" dirty="0" err="1" smtClean="0"/>
              <a:t>kekecewaan</a:t>
            </a:r>
            <a:r>
              <a:rPr lang="en-US" dirty="0" smtClean="0"/>
              <a:t>)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dia</a:t>
            </a:r>
            <a:r>
              <a:rPr lang="en-US" dirty="0" smtClean="0"/>
              <a:t> </a:t>
            </a:r>
            <a:r>
              <a:rPr lang="en-US" dirty="0" err="1" smtClean="0"/>
              <a:t>menjawab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endParaRPr lang="en-US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514350" indent="-514350">
              <a:buAutoNum type="alphaLcPeriod" startAt="4"/>
            </a:pPr>
            <a:r>
              <a:rPr lang="en-US" dirty="0" err="1" smtClean="0"/>
              <a:t>Baruda</a:t>
            </a:r>
            <a:r>
              <a:rPr lang="en-US" dirty="0" smtClean="0"/>
              <a:t> 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menirunya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Baruda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meniru</a:t>
            </a:r>
            <a:r>
              <a:rPr lang="en-US" dirty="0" smtClean="0"/>
              <a:t>. </a:t>
            </a:r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 guru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model yang professional.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904656"/>
          </a:xfrm>
        </p:spPr>
        <p:txBody>
          <a:bodyPr>
            <a:normAutofit/>
          </a:bodyPr>
          <a:lstStyle/>
          <a:p>
            <a:pPr marL="514350" indent="-514350">
              <a:buAutoNum type="alphaLcPeriod" startAt="5"/>
            </a:pPr>
            <a:r>
              <a:rPr lang="en-US" dirty="0" err="1" smtClean="0"/>
              <a:t>Ausubel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bermaknanya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dikenal</a:t>
            </a:r>
            <a:r>
              <a:rPr lang="en-US" dirty="0" smtClean="0"/>
              <a:t> 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bermaknanya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pentingnya</a:t>
            </a:r>
            <a:r>
              <a:rPr lang="en-US" dirty="0" smtClean="0"/>
              <a:t> </a:t>
            </a:r>
            <a:r>
              <a:rPr lang="en-US" dirty="0" err="1" smtClean="0"/>
              <a:t>pengulangan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dimulai</a:t>
            </a:r>
            <a:r>
              <a:rPr lang="en-US" dirty="0" smtClean="0"/>
              <a:t>. </a:t>
            </a:r>
            <a:r>
              <a:rPr lang="en-US" dirty="0" err="1" smtClean="0"/>
              <a:t>Ausubel</a:t>
            </a:r>
            <a:r>
              <a:rPr lang="en-US" dirty="0" smtClean="0"/>
              <a:t> </a:t>
            </a:r>
            <a:r>
              <a:rPr lang="en-US" dirty="0" err="1" smtClean="0"/>
              <a:t>membedakan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, </a:t>
            </a:r>
            <a:r>
              <a:rPr lang="en-US" dirty="0" err="1" smtClean="0"/>
              <a:t>disamping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membedakan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menghadapi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bermakna</a:t>
            </a:r>
            <a:r>
              <a:rPr lang="en-US" dirty="0" smtClean="0"/>
              <a:t>.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Ausubel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ekspositori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r>
              <a:rPr lang="en-US" dirty="0" smtClean="0"/>
              <a:t> yang paling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bermakna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/>
              <a:t>2.  </a:t>
            </a:r>
            <a:r>
              <a:rPr lang="en-US" sz="3600" dirty="0" err="1" smtClean="0"/>
              <a:t>Aliran</a:t>
            </a:r>
            <a:r>
              <a:rPr lang="en-US" sz="3600" dirty="0" smtClean="0"/>
              <a:t> </a:t>
            </a:r>
            <a:r>
              <a:rPr lang="en-US" sz="3600" dirty="0" err="1" smtClean="0"/>
              <a:t>Psikologi</a:t>
            </a:r>
            <a:r>
              <a:rPr lang="en-US" sz="3600" dirty="0" smtClean="0"/>
              <a:t> </a:t>
            </a:r>
            <a:r>
              <a:rPr lang="en-US" sz="3600" dirty="0" err="1" smtClean="0"/>
              <a:t>Kognitif</a:t>
            </a:r>
            <a:r>
              <a:rPr lang="en-US" sz="3600" dirty="0" smtClean="0"/>
              <a:t> yang </a:t>
            </a:r>
            <a:r>
              <a:rPr lang="en-US" sz="3600" dirty="0" err="1" smtClean="0"/>
              <a:t>terdiri</a:t>
            </a:r>
            <a:r>
              <a:rPr lang="en-US" sz="3600" dirty="0" smtClean="0"/>
              <a:t> </a:t>
            </a:r>
            <a:r>
              <a:rPr lang="en-US" sz="3600" dirty="0" err="1" smtClean="0"/>
              <a:t>dar</a:t>
            </a:r>
            <a:r>
              <a:rPr lang="en-US" sz="3200" dirty="0" err="1" smtClean="0"/>
              <a:t>i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6021288"/>
          </a:xfrm>
        </p:spPr>
        <p:txBody>
          <a:bodyPr>
            <a:normAutofit/>
          </a:bodyPr>
          <a:lstStyle/>
          <a:p>
            <a:pPr marL="514350" indent="-514350">
              <a:buAutoNum type="alphaLcPeriod"/>
            </a:pPr>
            <a:r>
              <a:rPr lang="en-US" dirty="0" err="1" smtClean="0"/>
              <a:t>Teori</a:t>
            </a:r>
            <a:r>
              <a:rPr lang="en-US" dirty="0" smtClean="0"/>
              <a:t> Piaget</a:t>
            </a:r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dalil</a:t>
            </a:r>
            <a:r>
              <a:rPr lang="en-US" dirty="0" smtClean="0"/>
              <a:t> </a:t>
            </a:r>
            <a:r>
              <a:rPr lang="en-US" dirty="0" err="1" smtClean="0"/>
              <a:t>pokok</a:t>
            </a:r>
            <a:r>
              <a:rPr lang="en-US" dirty="0" smtClean="0"/>
              <a:t> Piaget</a:t>
            </a:r>
          </a:p>
          <a:p>
            <a:pPr marL="514350" indent="-514350">
              <a:buNone/>
            </a:pPr>
            <a:r>
              <a:rPr lang="en-US" dirty="0" smtClean="0"/>
              <a:t>	1) 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intelektual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	</a:t>
            </a:r>
            <a:r>
              <a:rPr lang="en-US" dirty="0" err="1" smtClean="0"/>
              <a:t>tahap-tahap</a:t>
            </a:r>
            <a:r>
              <a:rPr lang="en-US" dirty="0" smtClean="0"/>
              <a:t> </a:t>
            </a:r>
            <a:r>
              <a:rPr lang="en-US" dirty="0" err="1" smtClean="0"/>
              <a:t>beruntun</a:t>
            </a:r>
            <a:r>
              <a:rPr lang="en-US" dirty="0" smtClean="0"/>
              <a:t> yang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	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urutan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 smtClean="0"/>
              <a:t>	2) </a:t>
            </a:r>
            <a:r>
              <a:rPr lang="en-US" dirty="0" err="1" smtClean="0"/>
              <a:t>Tahap-tahap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didefinisikan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	</a:t>
            </a:r>
            <a:r>
              <a:rPr lang="en-US" dirty="0" err="1" smtClean="0"/>
              <a:t>kluster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	</a:t>
            </a:r>
            <a:r>
              <a:rPr lang="en-US" dirty="0" err="1" smtClean="0"/>
              <a:t>operasi-operasi</a:t>
            </a:r>
            <a:r>
              <a:rPr lang="en-US" dirty="0" smtClean="0"/>
              <a:t> </a:t>
            </a:r>
            <a:r>
              <a:rPr lang="en-US" dirty="0" err="1" smtClean="0"/>
              <a:t>meltal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 smtClean="0"/>
              <a:t>	3)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tahap-tahap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dilengkapi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	</a:t>
            </a:r>
            <a:r>
              <a:rPr lang="en-US" dirty="0" err="1" smtClean="0"/>
              <a:t>keseimbangan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menguraikan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	</a:t>
            </a:r>
            <a:r>
              <a:rPr lang="en-US" dirty="0" err="1" smtClean="0"/>
              <a:t>interaksi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	</a:t>
            </a:r>
            <a:r>
              <a:rPr lang="en-US" dirty="0" err="1" smtClean="0"/>
              <a:t>kognitif</a:t>
            </a:r>
            <a:r>
              <a:rPr lang="en-US" dirty="0" smtClean="0"/>
              <a:t> yang </a:t>
            </a:r>
            <a:r>
              <a:rPr lang="en-US" dirty="0" err="1" smtClean="0"/>
              <a:t>timbul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endParaRPr lang="en-US" dirty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pPr algn="l"/>
            <a:r>
              <a:rPr lang="en-US" sz="3200" dirty="0" err="1" smtClean="0"/>
              <a:t>Empat</a:t>
            </a:r>
            <a:r>
              <a:rPr lang="en-US" sz="3200" dirty="0" smtClean="0"/>
              <a:t> </a:t>
            </a:r>
            <a:r>
              <a:rPr lang="en-US" sz="3200" dirty="0" err="1" smtClean="0"/>
              <a:t>tahap</a:t>
            </a:r>
            <a:r>
              <a:rPr lang="en-US" sz="3200" dirty="0" smtClean="0"/>
              <a:t> </a:t>
            </a:r>
            <a:r>
              <a:rPr lang="en-US" sz="3200" dirty="0" err="1" smtClean="0"/>
              <a:t>perkembangan</a:t>
            </a:r>
            <a:r>
              <a:rPr lang="en-US" sz="3200" dirty="0" smtClean="0"/>
              <a:t> </a:t>
            </a:r>
            <a:r>
              <a:rPr lang="en-US" sz="3200" dirty="0" err="1" smtClean="0"/>
              <a:t>kognitif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dikemukakan</a:t>
            </a:r>
            <a:r>
              <a:rPr lang="en-US" sz="3200" dirty="0" smtClean="0"/>
              <a:t> </a:t>
            </a:r>
            <a:r>
              <a:rPr lang="en-US" sz="3200" dirty="0" err="1" smtClean="0"/>
              <a:t>oleh</a:t>
            </a:r>
            <a:r>
              <a:rPr lang="en-US" sz="3200" dirty="0" smtClean="0"/>
              <a:t> Piaget, </a:t>
            </a:r>
            <a:r>
              <a:rPr lang="en-US" sz="3200" dirty="0" err="1" smtClean="0"/>
              <a:t>antara</a:t>
            </a:r>
            <a:r>
              <a:rPr lang="en-US" sz="3200" dirty="0" smtClean="0"/>
              <a:t> lain: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sensori</a:t>
            </a:r>
            <a:r>
              <a:rPr lang="en-US" dirty="0" smtClean="0"/>
              <a:t> motor (0 – 2 </a:t>
            </a:r>
            <a:r>
              <a:rPr lang="en-US" dirty="0" err="1" smtClean="0"/>
              <a:t>tahun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preoperasi</a:t>
            </a:r>
            <a:r>
              <a:rPr lang="en-US" dirty="0" smtClean="0"/>
              <a:t> (2 – 7 </a:t>
            </a:r>
            <a:r>
              <a:rPr lang="en-US" dirty="0" err="1" smtClean="0"/>
              <a:t>tahun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konkrit</a:t>
            </a:r>
            <a:r>
              <a:rPr lang="en-US" dirty="0" smtClean="0"/>
              <a:t> (7 – 11 </a:t>
            </a:r>
            <a:r>
              <a:rPr lang="en-US" dirty="0" err="1" smtClean="0"/>
              <a:t>tahun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formal (11 – </a:t>
            </a:r>
            <a:r>
              <a:rPr lang="en-US" dirty="0" err="1" smtClean="0"/>
              <a:t>dewasa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b. </a:t>
            </a:r>
            <a:r>
              <a:rPr lang="en-US" sz="3200" dirty="0" err="1" smtClean="0"/>
              <a:t>Teori</a:t>
            </a:r>
            <a:r>
              <a:rPr lang="en-US" sz="3200" dirty="0" smtClean="0"/>
              <a:t> Bruner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Teori</a:t>
            </a:r>
            <a:r>
              <a:rPr lang="en-US" dirty="0" smtClean="0"/>
              <a:t> Bruner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spiral.</a:t>
            </a:r>
          </a:p>
          <a:p>
            <a:pPr>
              <a:buNone/>
            </a:pPr>
            <a:r>
              <a:rPr lang="en-US" dirty="0" smtClean="0"/>
              <a:t>	Bruner </a:t>
            </a:r>
            <a:r>
              <a:rPr lang="en-US" dirty="0" err="1" smtClean="0"/>
              <a:t>membagi</a:t>
            </a:r>
            <a:r>
              <a:rPr lang="en-US" dirty="0" smtClean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 </a:t>
            </a:r>
            <a:r>
              <a:rPr lang="en-US" dirty="0" err="1" smtClean="0"/>
              <a:t>menjadi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	1)  </a:t>
            </a:r>
            <a:r>
              <a:rPr lang="en-US" dirty="0" err="1" smtClean="0"/>
              <a:t>Enaktif</a:t>
            </a:r>
            <a:r>
              <a:rPr lang="en-US" dirty="0" smtClean="0"/>
              <a:t>     </a:t>
            </a:r>
            <a:r>
              <a:rPr lang="en-US" dirty="0" err="1" smtClean="0">
                <a:solidFill>
                  <a:srgbClr val="FF0000"/>
                </a:solidFill>
              </a:rPr>
              <a:t>Dalil-dalil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dari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bruner</a:t>
            </a:r>
            <a:r>
              <a:rPr lang="en-US" dirty="0" smtClean="0">
                <a:solidFill>
                  <a:srgbClr val="FF0000"/>
                </a:solidFill>
              </a:rPr>
              <a:t>: 1) </a:t>
            </a:r>
            <a:r>
              <a:rPr lang="en-US" dirty="0" err="1" smtClean="0">
                <a:solidFill>
                  <a:srgbClr val="FF0000"/>
                </a:solidFill>
              </a:rPr>
              <a:t>pendekatan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r>
              <a:rPr lang="en-US" dirty="0" smtClean="0"/>
              <a:t>	2)  </a:t>
            </a:r>
            <a:r>
              <a:rPr lang="en-US" dirty="0" err="1" smtClean="0"/>
              <a:t>Ikonik</a:t>
            </a: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    spiral, 2) </a:t>
            </a:r>
            <a:r>
              <a:rPr lang="en-US" dirty="0" err="1" smtClean="0">
                <a:solidFill>
                  <a:srgbClr val="FF0000"/>
                </a:solidFill>
              </a:rPr>
              <a:t>keanekaragaman</a:t>
            </a:r>
            <a:r>
              <a:rPr lang="en-US" dirty="0" smtClean="0">
                <a:solidFill>
                  <a:srgbClr val="FF0000"/>
                </a:solidFill>
              </a:rPr>
              <a:t>, 3) </a:t>
            </a:r>
            <a:r>
              <a:rPr lang="en-US" dirty="0" err="1" smtClean="0">
                <a:solidFill>
                  <a:srgbClr val="FF0000"/>
                </a:solidFill>
              </a:rPr>
              <a:t>keanekara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/>
              <a:t>	3)  </a:t>
            </a:r>
            <a:r>
              <a:rPr lang="en-US" dirty="0" err="1" smtClean="0"/>
              <a:t>Simbolik</a:t>
            </a:r>
            <a:r>
              <a:rPr lang="en-US" dirty="0" smtClean="0"/>
              <a:t>	</a:t>
            </a:r>
            <a:r>
              <a:rPr lang="en-US" dirty="0" err="1" smtClean="0">
                <a:solidFill>
                  <a:srgbClr val="FF0000"/>
                </a:solidFill>
              </a:rPr>
              <a:t>gaman</a:t>
            </a:r>
            <a:r>
              <a:rPr lang="en-US" dirty="0" smtClean="0">
                <a:solidFill>
                  <a:srgbClr val="FF0000"/>
                </a:solidFill>
              </a:rPr>
              <a:t>, 4) </a:t>
            </a:r>
            <a:r>
              <a:rPr lang="en-US" dirty="0" err="1" smtClean="0">
                <a:solidFill>
                  <a:srgbClr val="FF0000"/>
                </a:solidFill>
              </a:rPr>
              <a:t>dan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pengkontrasan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Dalil</a:t>
            </a:r>
            <a:r>
              <a:rPr lang="en-US" dirty="0" smtClean="0"/>
              <a:t> Bruner 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: 1) </a:t>
            </a:r>
            <a:r>
              <a:rPr lang="en-US" dirty="0" err="1" smtClean="0"/>
              <a:t>dalil</a:t>
            </a:r>
            <a:r>
              <a:rPr lang="en-US" dirty="0" smtClean="0"/>
              <a:t> </a:t>
            </a:r>
            <a:r>
              <a:rPr lang="en-US" dirty="0" err="1" smtClean="0"/>
              <a:t>penyusunan</a:t>
            </a:r>
            <a:r>
              <a:rPr lang="en-US" dirty="0" smtClean="0"/>
              <a:t>; 2) </a:t>
            </a:r>
            <a:r>
              <a:rPr lang="en-US" dirty="0" err="1" smtClean="0"/>
              <a:t>dalil</a:t>
            </a:r>
            <a:r>
              <a:rPr lang="en-US" dirty="0" smtClean="0"/>
              <a:t> </a:t>
            </a:r>
            <a:r>
              <a:rPr lang="en-US" dirty="0" err="1" smtClean="0"/>
              <a:t>notasi</a:t>
            </a:r>
            <a:r>
              <a:rPr lang="en-US" dirty="0" smtClean="0"/>
              <a:t>; 3) </a:t>
            </a:r>
            <a:r>
              <a:rPr lang="en-US" dirty="0" err="1" smtClean="0"/>
              <a:t>dalil</a:t>
            </a:r>
            <a:r>
              <a:rPr lang="en-US" dirty="0" smtClean="0"/>
              <a:t> </a:t>
            </a:r>
            <a:r>
              <a:rPr lang="en-US" dirty="0" err="1" smtClean="0"/>
              <a:t>pengkontrasan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keanekaragaman</a:t>
            </a:r>
            <a:r>
              <a:rPr lang="en-US" dirty="0" smtClean="0"/>
              <a:t>; 4) </a:t>
            </a:r>
            <a:r>
              <a:rPr lang="en-US" dirty="0" err="1" smtClean="0"/>
              <a:t>dalil</a:t>
            </a:r>
            <a:r>
              <a:rPr lang="en-US" dirty="0" smtClean="0"/>
              <a:t> </a:t>
            </a:r>
            <a:r>
              <a:rPr lang="en-US" dirty="0" err="1" smtClean="0"/>
              <a:t>pengaitan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c. </a:t>
            </a:r>
            <a:r>
              <a:rPr lang="en-US" sz="3200" dirty="0" err="1" smtClean="0"/>
              <a:t>Teori</a:t>
            </a:r>
            <a:r>
              <a:rPr lang="en-US" sz="3200" dirty="0" smtClean="0"/>
              <a:t> </a:t>
            </a:r>
            <a:r>
              <a:rPr lang="en-US" sz="3200" dirty="0" err="1" smtClean="0"/>
              <a:t>Zoltan</a:t>
            </a:r>
            <a:r>
              <a:rPr lang="en-US" sz="3200" dirty="0" smtClean="0"/>
              <a:t> P. </a:t>
            </a:r>
            <a:r>
              <a:rPr lang="en-US" sz="3200" dirty="0" err="1" smtClean="0"/>
              <a:t>Dienes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55964"/>
            <a:ext cx="8229600" cy="5170199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Dienes</a:t>
            </a:r>
            <a:r>
              <a:rPr lang="en-US" dirty="0" smtClean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5 </a:t>
            </a:r>
            <a:r>
              <a:rPr lang="en-US" dirty="0" err="1" smtClean="0"/>
              <a:t>tahap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	1) 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bermain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2) 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permainan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3)  </a:t>
            </a:r>
            <a:r>
              <a:rPr lang="en-US" dirty="0" err="1" smtClean="0"/>
              <a:t>Penelaahan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4)  </a:t>
            </a:r>
            <a:r>
              <a:rPr lang="en-US" dirty="0" err="1" smtClean="0"/>
              <a:t>Representasi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6)  </a:t>
            </a:r>
            <a:r>
              <a:rPr lang="en-US" dirty="0" err="1" smtClean="0"/>
              <a:t>Penyimbulan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5)  </a:t>
            </a:r>
            <a:r>
              <a:rPr lang="en-US" dirty="0" err="1" smtClean="0"/>
              <a:t>Permformalan</a:t>
            </a: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2. Mengapa Matematika diajarkan disekolah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Karena matematika sebagai bahasa interasional sehingga matematika perlu diajarkan disekolah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Karena matematika perlu dipergunakan untuk jual beli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Dan yang utama mencerdaska</a:t>
            </a:r>
            <a:r>
              <a:rPr lang="en-US" dirty="0" smtClean="0"/>
              <a:t>n</a:t>
            </a:r>
            <a:r>
              <a:rPr lang="id-ID" dirty="0" smtClean="0"/>
              <a:t> bangsa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9690002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d. </a:t>
            </a:r>
            <a:r>
              <a:rPr lang="en-US" sz="3200" dirty="0" err="1" smtClean="0"/>
              <a:t>Teori</a:t>
            </a:r>
            <a:r>
              <a:rPr lang="en-US" sz="3200" dirty="0" smtClean="0"/>
              <a:t> Van </a:t>
            </a:r>
            <a:r>
              <a:rPr lang="en-US" sz="3200" dirty="0" err="1" smtClean="0"/>
              <a:t>Hiele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Pengajaran</a:t>
            </a:r>
            <a:r>
              <a:rPr lang="en-US" sz="3200" dirty="0" smtClean="0"/>
              <a:t> </a:t>
            </a:r>
            <a:r>
              <a:rPr lang="en-US" sz="3200" dirty="0" err="1" smtClean="0"/>
              <a:t>Geometri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Menurut</a:t>
            </a:r>
            <a:r>
              <a:rPr lang="en-US" dirty="0" smtClean="0"/>
              <a:t> Van </a:t>
            </a:r>
            <a:r>
              <a:rPr lang="en-US" dirty="0" err="1" smtClean="0"/>
              <a:t>Hiele</a:t>
            </a:r>
            <a:r>
              <a:rPr lang="en-US" dirty="0" smtClean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geometri</a:t>
            </a:r>
            <a:r>
              <a:rPr lang="en-US" dirty="0" smtClean="0"/>
              <a:t>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5 </a:t>
            </a:r>
            <a:r>
              <a:rPr lang="en-US" dirty="0" err="1" smtClean="0"/>
              <a:t>tahap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	1) 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pengenalan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2) 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3) 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pengurutan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4) 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deduksi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5) 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keakuratan</a:t>
            </a:r>
            <a:endParaRPr lang="en-US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pPr algn="l"/>
            <a:r>
              <a:rPr lang="en-US" sz="3200" dirty="0" err="1" smtClean="0"/>
              <a:t>Perbedaan</a:t>
            </a:r>
            <a:r>
              <a:rPr lang="en-US" sz="3200" dirty="0" smtClean="0"/>
              <a:t> </a:t>
            </a:r>
            <a:r>
              <a:rPr lang="en-US" sz="3200" dirty="0" err="1" smtClean="0"/>
              <a:t>antara</a:t>
            </a:r>
            <a:r>
              <a:rPr lang="en-US" sz="3200" dirty="0" smtClean="0"/>
              <a:t> </a:t>
            </a:r>
            <a:r>
              <a:rPr lang="en-US" sz="3200" dirty="0" err="1" smtClean="0"/>
              <a:t>aliran</a:t>
            </a:r>
            <a:r>
              <a:rPr lang="en-US" sz="3200" dirty="0" smtClean="0"/>
              <a:t> </a:t>
            </a:r>
            <a:r>
              <a:rPr lang="en-US" sz="3200" dirty="0" err="1" smtClean="0"/>
              <a:t>tingkah</a:t>
            </a:r>
            <a:r>
              <a:rPr lang="en-US" sz="3200" dirty="0" smtClean="0"/>
              <a:t> </a:t>
            </a:r>
            <a:r>
              <a:rPr lang="en-US" sz="3200" dirty="0" err="1" smtClean="0"/>
              <a:t>laku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aliran</a:t>
            </a:r>
            <a:r>
              <a:rPr lang="en-US" sz="3200" dirty="0" smtClean="0"/>
              <a:t> </a:t>
            </a:r>
            <a:r>
              <a:rPr lang="en-US" sz="3200" dirty="0" err="1" smtClean="0"/>
              <a:t>psikologi</a:t>
            </a:r>
            <a:r>
              <a:rPr lang="en-US" sz="3200" dirty="0" smtClean="0"/>
              <a:t> </a:t>
            </a:r>
            <a:r>
              <a:rPr lang="en-US" sz="3200" dirty="0" err="1" smtClean="0"/>
              <a:t>kognitif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484782"/>
          <a:ext cx="8363272" cy="47525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933"/>
                <a:gridCol w="2195328"/>
                <a:gridCol w="2707572"/>
                <a:gridCol w="2864439"/>
              </a:tblGrid>
              <a:tr h="706588"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Aspek</a:t>
                      </a:r>
                      <a:r>
                        <a:rPr lang="en-US" dirty="0" smtClean="0"/>
                        <a:t> yang </a:t>
                      </a:r>
                      <a:r>
                        <a:rPr lang="en-US" dirty="0" err="1" smtClean="0"/>
                        <a:t>ditinjau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Aliran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Tingkah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Laku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Aliran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Psikologi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Kognitif</a:t>
                      </a:r>
                      <a:endParaRPr lang="en-US" dirty="0"/>
                    </a:p>
                  </a:txBody>
                  <a:tcPr/>
                </a:tc>
              </a:tr>
              <a:tr h="1219589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Mengenal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anak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Tidak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sama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dengan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orang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dewasa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Sama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dengan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orang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dewasa</a:t>
                      </a:r>
                      <a:endParaRPr lang="en-US" dirty="0"/>
                    </a:p>
                  </a:txBody>
                  <a:tcPr/>
                </a:tc>
              </a:tr>
              <a:tr h="706588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Kesiapan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belajar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Tidak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mempermasalahkan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Harus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diperhatikan</a:t>
                      </a:r>
                      <a:endParaRPr lang="en-US" dirty="0"/>
                    </a:p>
                  </a:txBody>
                  <a:tcPr/>
                </a:tc>
              </a:tr>
              <a:tr h="706588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Mengajar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Berorientasi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pada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hasil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Berorientasi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pada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proses</a:t>
                      </a:r>
                      <a:endParaRPr lang="en-US" dirty="0"/>
                    </a:p>
                  </a:txBody>
                  <a:tcPr/>
                </a:tc>
              </a:tr>
              <a:tr h="706588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Prosedur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mengajar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Latihan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latihan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hapal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Pengertian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bermakna</a:t>
                      </a:r>
                      <a:endParaRPr lang="en-US" dirty="0"/>
                    </a:p>
                  </a:txBody>
                  <a:tcPr/>
                </a:tc>
              </a:tr>
              <a:tr h="706588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Motivasi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Datang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dari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luar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Datang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dari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dalam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PENDEKATAN DALAM PEMBELAJARAN MATEMATIKA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Pendekatan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kebijaksanaan</a:t>
            </a:r>
            <a:r>
              <a:rPr lang="en-US" dirty="0" smtClean="0"/>
              <a:t> yang </a:t>
            </a:r>
            <a:r>
              <a:rPr lang="en-US" dirty="0" err="1" smtClean="0"/>
              <a:t>ditempuh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guru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pencapaian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dikelola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B.  </a:t>
            </a:r>
            <a:r>
              <a:rPr lang="en-US" sz="3200" dirty="0" err="1" smtClean="0"/>
              <a:t>Beberapa</a:t>
            </a:r>
            <a:r>
              <a:rPr lang="en-US" sz="3200" dirty="0" smtClean="0"/>
              <a:t> </a:t>
            </a:r>
            <a:r>
              <a:rPr lang="en-US" sz="3200" dirty="0" err="1" smtClean="0"/>
              <a:t>Pendekatan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Pembelajaran</a:t>
            </a:r>
            <a:r>
              <a:rPr lang="en-US" sz="3200" dirty="0" smtClean="0"/>
              <a:t>                               </a:t>
            </a:r>
            <a:r>
              <a:rPr lang="en-US" sz="3200" dirty="0" err="1" smtClean="0"/>
              <a:t>Matematika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dirty="0" smtClean="0"/>
              <a:t>	1.  CBSA (Cara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)</a:t>
            </a:r>
          </a:p>
          <a:p>
            <a:pPr marL="514350" indent="-514350">
              <a:buNone/>
            </a:pPr>
            <a:r>
              <a:rPr lang="en-US" dirty="0" smtClean="0"/>
              <a:t>	2.  </a:t>
            </a:r>
            <a:r>
              <a:rPr lang="en-US" dirty="0" err="1" smtClean="0"/>
              <a:t>Induktif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3.  </a:t>
            </a:r>
            <a:r>
              <a:rPr lang="en-US" dirty="0" err="1" smtClean="0"/>
              <a:t>Deduktif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4.  </a:t>
            </a:r>
            <a:r>
              <a:rPr lang="en-US" dirty="0" err="1" smtClean="0"/>
              <a:t>Kontruktivisme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	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	</a:t>
            </a:r>
            <a:r>
              <a:rPr lang="en-US" dirty="0" err="1" smtClean="0"/>
              <a:t>diberi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	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jadi</a:t>
            </a:r>
            <a:r>
              <a:rPr lang="en-US" dirty="0" smtClean="0"/>
              <a:t>, </a:t>
            </a:r>
            <a:r>
              <a:rPr lang="en-US" dirty="0" err="1" smtClean="0"/>
              <a:t>melainkan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mengkonstruks</a:t>
            </a:r>
            <a:r>
              <a:rPr lang="en-US" dirty="0" smtClean="0"/>
              <a:t> 	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menghubungkanny</a:t>
            </a:r>
            <a:r>
              <a:rPr lang="en-US" dirty="0" smtClean="0"/>
              <a:t> a	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pengalaman-pengalaman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	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9766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5. 	</a:t>
            </a:r>
            <a:r>
              <a:rPr lang="en-US" dirty="0" err="1" smtClean="0"/>
              <a:t>Pemecahan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	</a:t>
            </a:r>
            <a:r>
              <a:rPr lang="en-US" dirty="0" err="1" smtClean="0"/>
              <a:t>dituntut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menyelesaikan</a:t>
            </a:r>
            <a:r>
              <a:rPr lang="en-US" dirty="0" smtClean="0"/>
              <a:t> </a:t>
            </a:r>
            <a:r>
              <a:rPr lang="en-US" dirty="0" err="1" smtClean="0"/>
              <a:t>soal-soal</a:t>
            </a:r>
            <a:r>
              <a:rPr lang="en-US" dirty="0" smtClean="0"/>
              <a:t> yang 	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rutin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	</a:t>
            </a:r>
            <a:r>
              <a:rPr lang="en-US" dirty="0" err="1" smtClean="0"/>
              <a:t>dimilikinya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6.     </a:t>
            </a:r>
            <a:r>
              <a:rPr lang="en-US" dirty="0" err="1" smtClean="0"/>
              <a:t>Realistik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	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menghubungkan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	</a:t>
            </a:r>
            <a:r>
              <a:rPr lang="en-US" dirty="0" err="1" smtClean="0"/>
              <a:t>matematika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7.     Open Ended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	</a:t>
            </a:r>
            <a:r>
              <a:rPr lang="en-US" dirty="0" err="1" smtClean="0"/>
              <a:t>dihadapkan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 yang </a:t>
            </a:r>
            <a:r>
              <a:rPr lang="en-US" dirty="0" err="1" smtClean="0"/>
              <a:t>memerlukan</a:t>
            </a:r>
            <a:r>
              <a:rPr lang="en-US" dirty="0" smtClean="0"/>
              <a:t> 	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jawaban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34082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METODE MENGAJAR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menyampaikan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pelajaran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.</a:t>
            </a:r>
          </a:p>
          <a:p>
            <a:pPr marL="514350" indent="-514350">
              <a:buAutoNum type="alphaUcPeriod" startAt="2"/>
            </a:pP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1.  </a:t>
            </a:r>
            <a:r>
              <a:rPr lang="en-US" dirty="0" err="1" smtClean="0"/>
              <a:t>Ceramah</a:t>
            </a:r>
            <a:r>
              <a:rPr lang="en-US" dirty="0" smtClean="0"/>
              <a:t> </a:t>
            </a:r>
          </a:p>
          <a:p>
            <a:pPr marL="514350" indent="-514350">
              <a:buNone/>
            </a:pPr>
            <a:r>
              <a:rPr lang="en-US" dirty="0" smtClean="0"/>
              <a:t>		</a:t>
            </a:r>
            <a:r>
              <a:rPr lang="en-US" dirty="0" err="1" smtClean="0"/>
              <a:t>Ceramah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 </a:t>
            </a:r>
            <a:r>
              <a:rPr lang="en-US" dirty="0" err="1" smtClean="0"/>
              <a:t>penyampaian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lisan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</a:t>
            </a:r>
            <a:r>
              <a:rPr lang="en-US" dirty="0" err="1" smtClean="0"/>
              <a:t>pendengar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ruangan</a:t>
            </a:r>
            <a:r>
              <a:rPr lang="en-US" dirty="0" smtClean="0"/>
              <a:t>.	</a:t>
            </a:r>
            <a:endParaRPr lang="en-US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 2.  </a:t>
            </a:r>
            <a:r>
              <a:rPr lang="en-US" dirty="0" err="1" smtClean="0"/>
              <a:t>Ekspositori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ekspositori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ceramah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terpusatnya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guru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pemberi</a:t>
            </a:r>
            <a:r>
              <a:rPr lang="en-US" dirty="0" smtClean="0"/>
              <a:t> 	</a:t>
            </a:r>
            <a:r>
              <a:rPr lang="en-US" dirty="0" err="1" smtClean="0"/>
              <a:t>informasi</a:t>
            </a:r>
            <a:r>
              <a:rPr lang="en-US" dirty="0" smtClean="0"/>
              <a:t>.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ekspositori</a:t>
            </a:r>
            <a:r>
              <a:rPr lang="en-US" dirty="0" smtClean="0"/>
              <a:t> </a:t>
            </a:r>
            <a:r>
              <a:rPr lang="en-US" dirty="0" err="1" smtClean="0"/>
              <a:t>dominasi</a:t>
            </a:r>
            <a:r>
              <a:rPr lang="en-US" dirty="0" smtClean="0"/>
              <a:t> guru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berkurang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	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bicara</a:t>
            </a:r>
            <a:r>
              <a:rPr lang="en-US" dirty="0" smtClean="0"/>
              <a:t>.	</a:t>
            </a:r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  3. </a:t>
            </a:r>
            <a:r>
              <a:rPr lang="en-US" dirty="0" err="1" smtClean="0"/>
              <a:t>Demonstrasi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demonstrasi</a:t>
            </a:r>
            <a:r>
              <a:rPr lang="en-US" dirty="0" smtClean="0"/>
              <a:t> </a:t>
            </a:r>
            <a:r>
              <a:rPr lang="en-US" dirty="0" err="1" smtClean="0"/>
              <a:t>sejenis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	</a:t>
            </a:r>
            <a:r>
              <a:rPr lang="en-US" dirty="0" err="1" smtClean="0"/>
              <a:t>ceramah</a:t>
            </a:r>
            <a:r>
              <a:rPr lang="en-US" dirty="0" smtClean="0"/>
              <a:t>  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ekspositori</a:t>
            </a:r>
            <a:r>
              <a:rPr lang="en-US" dirty="0" smtClean="0"/>
              <a:t>.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	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demonstrasi</a:t>
            </a:r>
            <a:r>
              <a:rPr lang="en-US" dirty="0" smtClean="0"/>
              <a:t> </a:t>
            </a:r>
            <a:r>
              <a:rPr lang="en-US" dirty="0" err="1" smtClean="0"/>
              <a:t>dominasi</a:t>
            </a:r>
            <a:r>
              <a:rPr lang="en-US" dirty="0" smtClean="0"/>
              <a:t> guru </a:t>
            </a:r>
            <a:r>
              <a:rPr lang="en-US" dirty="0" err="1" smtClean="0"/>
              <a:t>lebih</a:t>
            </a:r>
            <a:r>
              <a:rPr lang="en-US" dirty="0" smtClean="0"/>
              <a:t> 	</a:t>
            </a:r>
            <a:r>
              <a:rPr lang="en-US" dirty="0" err="1" smtClean="0"/>
              <a:t>berkurang</a:t>
            </a:r>
            <a:r>
              <a:rPr lang="en-US" dirty="0" smtClean="0"/>
              <a:t> </a:t>
            </a:r>
            <a:r>
              <a:rPr lang="en-US" dirty="0" err="1" smtClean="0"/>
              <a:t>dibanding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	</a:t>
            </a:r>
            <a:r>
              <a:rPr lang="en-US" dirty="0" err="1" smtClean="0"/>
              <a:t>mengajar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  4.  Drill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latihan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  5.  Tanya </a:t>
            </a:r>
            <a:r>
              <a:rPr lang="en-US" dirty="0" err="1" smtClean="0"/>
              <a:t>jawab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  6.  </a:t>
            </a:r>
            <a:r>
              <a:rPr lang="en-US" dirty="0" err="1" smtClean="0"/>
              <a:t>Penemuan</a:t>
            </a:r>
            <a:r>
              <a:rPr lang="en-US" dirty="0" smtClean="0"/>
              <a:t> (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pemberitahuan</a:t>
            </a:r>
            <a:r>
              <a:rPr lang="en-US" dirty="0" smtClean="0"/>
              <a:t> </a:t>
            </a:r>
            <a:r>
              <a:rPr lang="en-US" dirty="0" err="1" smtClean="0"/>
              <a:t>dulu</a:t>
            </a:r>
            <a:r>
              <a:rPr lang="en-US" smtClean="0"/>
              <a:t>)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  7.  </a:t>
            </a:r>
            <a:r>
              <a:rPr lang="en-US" dirty="0" err="1" smtClean="0"/>
              <a:t>Inkuiri</a:t>
            </a:r>
            <a:r>
              <a:rPr lang="en-US" dirty="0" smtClean="0"/>
              <a:t> (</a:t>
            </a:r>
            <a:r>
              <a:rPr lang="en-US" dirty="0" err="1" smtClean="0"/>
              <a:t>inkuiri</a:t>
            </a:r>
            <a:r>
              <a:rPr lang="en-US" dirty="0" smtClean="0"/>
              <a:t> </a:t>
            </a:r>
            <a:r>
              <a:rPr lang="en-US" dirty="0" err="1" smtClean="0"/>
              <a:t>temuannya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	  8.  </a:t>
            </a:r>
            <a:r>
              <a:rPr lang="en-US" dirty="0" err="1" smtClean="0"/>
              <a:t>Permainan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  9.  </a:t>
            </a:r>
            <a:r>
              <a:rPr lang="en-US" dirty="0" err="1" smtClean="0"/>
              <a:t>Pemberian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endParaRPr lang="en-US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PENGAJARAN KLASIKAL DAN PEGAJARAN INDIVIDUAL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Klasikal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klasikal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tradisional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yang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umumnya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lakukan</a:t>
            </a:r>
            <a:r>
              <a:rPr lang="en-US" dirty="0" smtClean="0"/>
              <a:t>.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klasikal</a:t>
            </a:r>
            <a:r>
              <a:rPr lang="en-US" dirty="0" smtClean="0"/>
              <a:t>, guru </a:t>
            </a:r>
            <a:r>
              <a:rPr lang="en-US" dirty="0" err="1" smtClean="0"/>
              <a:t>mengajar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</a:t>
            </a:r>
            <a:r>
              <a:rPr lang="en-US" dirty="0" err="1" smtClean="0"/>
              <a:t>murid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ruangan</a:t>
            </a:r>
            <a:r>
              <a:rPr lang="en-US" dirty="0" smtClean="0"/>
              <a:t> yang </a:t>
            </a:r>
            <a:r>
              <a:rPr lang="en-US" dirty="0" err="1" smtClean="0"/>
              <a:t>kemampuannya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syarat</a:t>
            </a:r>
            <a:r>
              <a:rPr lang="en-US" dirty="0" smtClean="0"/>
              <a:t> minimum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Kecerdasan atas pendapat Habb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Kecerdasan dipengaruhi oleh 2 faktor utama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Keturunan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Lingkungan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3424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514350" indent="-514350">
              <a:buAutoNum type="alphaUcPeriod" startAt="2"/>
            </a:pPr>
            <a:r>
              <a:rPr lang="en-US" dirty="0" err="1" smtClean="0"/>
              <a:t>Pengajaran</a:t>
            </a:r>
            <a:r>
              <a:rPr lang="en-US" dirty="0" smtClean="0"/>
              <a:t> Individual</a:t>
            </a:r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Pengajaran</a:t>
            </a:r>
            <a:r>
              <a:rPr lang="en-US" dirty="0" smtClean="0"/>
              <a:t> individual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ang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marL="514350" indent="-514350">
              <a:buNone/>
            </a:pPr>
            <a:r>
              <a:rPr lang="en-US" dirty="0" smtClean="0"/>
              <a:t>	1.  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kesempatan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	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 smtClean="0"/>
              <a:t>	2. 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	</a:t>
            </a:r>
            <a:r>
              <a:rPr lang="en-US" dirty="0" err="1" smtClean="0"/>
              <a:t>masing-masing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 smtClean="0"/>
              <a:t>	3. 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berpusat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 smtClean="0"/>
              <a:t>	4.  </a:t>
            </a:r>
            <a:r>
              <a:rPr lang="en-US" dirty="0" err="1" smtClean="0"/>
              <a:t>Urutan</a:t>
            </a:r>
            <a:r>
              <a:rPr lang="en-US" dirty="0" smtClean="0"/>
              <a:t> unit-unit </a:t>
            </a:r>
            <a:r>
              <a:rPr lang="en-US" dirty="0" err="1" smtClean="0"/>
              <a:t>pelajaran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	   	</a:t>
            </a:r>
            <a:r>
              <a:rPr lang="en-US" dirty="0" err="1" smtClean="0"/>
              <a:t>siswa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  5. 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tuntas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  6.  </a:t>
            </a:r>
            <a:r>
              <a:rPr lang="en-US" dirty="0" err="1" smtClean="0"/>
              <a:t>Setiap</a:t>
            </a:r>
            <a:r>
              <a:rPr lang="en-US" dirty="0" smtClean="0"/>
              <a:t> unit </a:t>
            </a:r>
            <a:r>
              <a:rPr lang="en-US" dirty="0" err="1" smtClean="0"/>
              <a:t>memuat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  7.  </a:t>
            </a:r>
            <a:r>
              <a:rPr lang="en-US" dirty="0" err="1" smtClean="0"/>
              <a:t>Keberhasilan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      	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mutlak</a:t>
            </a:r>
            <a:r>
              <a:rPr lang="en-US" dirty="0" smtClean="0"/>
              <a:t> .</a:t>
            </a:r>
          </a:p>
          <a:p>
            <a:pPr>
              <a:buNone/>
            </a:pPr>
            <a:r>
              <a:rPr lang="en-US" dirty="0" smtClean="0"/>
              <a:t>	  8.  Guru </a:t>
            </a:r>
            <a:r>
              <a:rPr lang="en-US" dirty="0" err="1" smtClean="0"/>
              <a:t>bertindak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pembimbing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	</a:t>
            </a:r>
            <a:r>
              <a:rPr lang="en-US" dirty="0" err="1" smtClean="0"/>
              <a:t>fasilitator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  9. 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media </a:t>
            </a:r>
            <a:r>
              <a:rPr lang="en-US" dirty="0" err="1" smtClean="0"/>
              <a:t>pendidikan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	10. 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tes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penentu</a:t>
            </a:r>
            <a:r>
              <a:rPr lang="en-US" dirty="0" smtClean="0"/>
              <a:t> </a:t>
            </a:r>
            <a:r>
              <a:rPr lang="en-US" dirty="0" err="1" smtClean="0"/>
              <a:t>kelulusan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marL="514350" indent="-514350">
              <a:buAutoNum type="alphaUcPeriod" startAt="3"/>
            </a:pPr>
            <a:r>
              <a:rPr lang="en-US" dirty="0" err="1" smtClean="0"/>
              <a:t>Bentuk-bentuk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individual</a:t>
            </a:r>
          </a:p>
          <a:p>
            <a:pPr marL="514350" indent="-514350">
              <a:buNone/>
            </a:pPr>
            <a:r>
              <a:rPr lang="en-US" dirty="0" smtClean="0"/>
              <a:t>	1.   </a:t>
            </a:r>
            <a:r>
              <a:rPr lang="en-US" dirty="0" err="1" smtClean="0"/>
              <a:t>Modul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2. 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terprogram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3.  </a:t>
            </a:r>
            <a:r>
              <a:rPr lang="en-US" dirty="0" err="1" smtClean="0"/>
              <a:t>Perencanaan</a:t>
            </a:r>
            <a:r>
              <a:rPr lang="en-US" dirty="0" smtClean="0"/>
              <a:t> Keller</a:t>
            </a:r>
          </a:p>
          <a:p>
            <a:pPr marL="514350" indent="-514350">
              <a:buNone/>
            </a:pPr>
            <a:r>
              <a:rPr lang="en-US" dirty="0" smtClean="0"/>
              <a:t>	4.  </a:t>
            </a:r>
            <a:r>
              <a:rPr lang="en-US" dirty="0" err="1" smtClean="0"/>
              <a:t>Pelajaran</a:t>
            </a:r>
            <a:r>
              <a:rPr lang="en-US" dirty="0" smtClean="0"/>
              <a:t> mini</a:t>
            </a:r>
          </a:p>
          <a:p>
            <a:pPr marL="514350" indent="-514350">
              <a:buNone/>
            </a:pPr>
            <a:r>
              <a:rPr lang="en-US" dirty="0" smtClean="0"/>
              <a:t>	5. 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PERTANYAAN DAN TEKNIK BERTANYA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yang </a:t>
            </a:r>
            <a:r>
              <a:rPr lang="en-US" dirty="0" err="1" smtClean="0"/>
              <a:t>ditunjukkan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yang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dijawab</a:t>
            </a:r>
            <a:r>
              <a:rPr lang="en-US" dirty="0" smtClean="0"/>
              <a:t>.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dipakai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: (1) </a:t>
            </a:r>
            <a:r>
              <a:rPr lang="en-US" dirty="0" err="1" smtClean="0"/>
              <a:t>memulai</a:t>
            </a:r>
            <a:r>
              <a:rPr lang="en-US" dirty="0" smtClean="0"/>
              <a:t> </a:t>
            </a:r>
            <a:r>
              <a:rPr lang="en-US" dirty="0" err="1" smtClean="0"/>
              <a:t>pelajaran</a:t>
            </a:r>
            <a:r>
              <a:rPr lang="en-US" dirty="0" smtClean="0"/>
              <a:t>, (2)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suasana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r>
              <a:rPr lang="en-US" dirty="0" smtClean="0"/>
              <a:t>, (3) </a:t>
            </a:r>
            <a:r>
              <a:rPr lang="en-US" dirty="0" err="1" smtClean="0"/>
              <a:t>menegur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yang </a:t>
            </a:r>
            <a:r>
              <a:rPr lang="en-US" dirty="0" err="1" smtClean="0"/>
              <a:t>mengganggu</a:t>
            </a:r>
            <a:r>
              <a:rPr lang="en-US" dirty="0" smtClean="0"/>
              <a:t> </a:t>
            </a:r>
            <a:r>
              <a:rPr lang="en-US" dirty="0" err="1" smtClean="0"/>
              <a:t>suasana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r>
              <a:rPr lang="en-US" dirty="0" smtClean="0"/>
              <a:t>, (4) </a:t>
            </a:r>
            <a:r>
              <a:rPr lang="en-US" dirty="0" err="1" smtClean="0"/>
              <a:t>memotivasi</a:t>
            </a:r>
            <a:r>
              <a:rPr lang="en-US" dirty="0" smtClean="0"/>
              <a:t>, (5) </a:t>
            </a:r>
            <a:r>
              <a:rPr lang="en-US" dirty="0" err="1" smtClean="0"/>
              <a:t>mengarahkan</a:t>
            </a:r>
            <a:r>
              <a:rPr lang="en-US" dirty="0" smtClean="0"/>
              <a:t>, (6) </a:t>
            </a:r>
            <a:r>
              <a:rPr lang="en-US" dirty="0" err="1" smtClean="0"/>
              <a:t>mengarahkan</a:t>
            </a:r>
            <a:r>
              <a:rPr lang="en-US" dirty="0" smtClean="0"/>
              <a:t> </a:t>
            </a:r>
            <a:r>
              <a:rPr lang="en-US" dirty="0" err="1" smtClean="0"/>
              <a:t>berfikir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, (7) </a:t>
            </a:r>
            <a:r>
              <a:rPr lang="en-US" dirty="0" err="1" smtClean="0"/>
              <a:t>menantang</a:t>
            </a:r>
            <a:r>
              <a:rPr lang="en-US" dirty="0" smtClean="0"/>
              <a:t>,</a:t>
            </a:r>
            <a:endParaRPr lang="en-US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3782"/>
            <a:ext cx="8229600" cy="4962381"/>
          </a:xfrm>
        </p:spPr>
        <p:txBody>
          <a:bodyPr/>
          <a:lstStyle/>
          <a:p>
            <a:pPr marL="514350" indent="-514350">
              <a:buNone/>
            </a:pPr>
            <a:r>
              <a:rPr lang="en-US" dirty="0" smtClean="0"/>
              <a:t>	(8) </a:t>
            </a:r>
            <a:r>
              <a:rPr lang="en-US" dirty="0" err="1" smtClean="0"/>
              <a:t>minta</a:t>
            </a:r>
            <a:r>
              <a:rPr lang="en-US" dirty="0" smtClean="0"/>
              <a:t> </a:t>
            </a:r>
            <a:r>
              <a:rPr lang="en-US" dirty="0" err="1" smtClean="0"/>
              <a:t>persetujuan</a:t>
            </a:r>
            <a:r>
              <a:rPr lang="en-US" dirty="0" smtClean="0"/>
              <a:t>, (9) </a:t>
            </a:r>
            <a:r>
              <a:rPr lang="en-US" dirty="0" err="1" smtClean="0"/>
              <a:t>mendignosis</a:t>
            </a:r>
            <a:r>
              <a:rPr lang="en-US" dirty="0" smtClean="0"/>
              <a:t>, (10)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pengecekan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dipelajari</a:t>
            </a:r>
            <a:r>
              <a:rPr lang="en-US" dirty="0" smtClean="0"/>
              <a:t>, (11)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, (12) </a:t>
            </a:r>
            <a:r>
              <a:rPr lang="en-US" dirty="0" err="1" smtClean="0"/>
              <a:t>meminta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, (13) </a:t>
            </a:r>
            <a:r>
              <a:rPr lang="en-US" dirty="0" err="1" smtClean="0"/>
              <a:t>meminta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mengevaluasi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, (14) </a:t>
            </a:r>
            <a:r>
              <a:rPr lang="en-US" dirty="0" err="1" smtClean="0"/>
              <a:t>mengevaluasi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, (15) </a:t>
            </a:r>
            <a:r>
              <a:rPr lang="en-US" dirty="0" err="1" smtClean="0"/>
              <a:t>mengevaluasi</a:t>
            </a:r>
            <a:r>
              <a:rPr lang="en-US" dirty="0" smtClean="0"/>
              <a:t> guru.</a:t>
            </a:r>
            <a:endParaRPr lang="en-US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514350" indent="-514350">
              <a:buAutoNum type="alphaUcPeriod" startAt="2"/>
            </a:pP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marL="514350" indent="-514350">
              <a:buNone/>
            </a:pPr>
            <a:r>
              <a:rPr lang="en-US" dirty="0" smtClean="0"/>
              <a:t>	1. 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terbuka</a:t>
            </a:r>
            <a:r>
              <a:rPr lang="en-US" dirty="0" smtClean="0"/>
              <a:t>,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	</a:t>
            </a:r>
            <a:r>
              <a:rPr lang="en-US" dirty="0" err="1" smtClean="0"/>
              <a:t>pertanyaan</a:t>
            </a:r>
            <a:r>
              <a:rPr lang="en-US" dirty="0" smtClean="0"/>
              <a:t> 	</a:t>
            </a:r>
            <a:r>
              <a:rPr lang="en-US" dirty="0" err="1" smtClean="0"/>
              <a:t>ingatan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	</a:t>
            </a:r>
            <a:r>
              <a:rPr lang="en-US" dirty="0" err="1" smtClean="0"/>
              <a:t>konvergen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 smtClean="0"/>
              <a:t>	2. 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tertutup</a:t>
            </a:r>
            <a:r>
              <a:rPr lang="en-US" dirty="0" smtClean="0"/>
              <a:t>,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	</a:t>
            </a:r>
            <a:r>
              <a:rPr lang="en-US" dirty="0" err="1" smtClean="0"/>
              <a:t>pertanyaan</a:t>
            </a:r>
            <a:r>
              <a:rPr lang="en-US" dirty="0" smtClean="0"/>
              <a:t> 	</a:t>
            </a:r>
            <a:r>
              <a:rPr lang="en-US" dirty="0" err="1" smtClean="0"/>
              <a:t>divergen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	</a:t>
            </a:r>
            <a:r>
              <a:rPr lang="en-US" dirty="0" err="1" smtClean="0"/>
              <a:t>evaluatif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/>
              <a:t>PENGELOLAAN KELAS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6064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yang </a:t>
            </a:r>
            <a:r>
              <a:rPr lang="en-US" dirty="0" err="1" smtClean="0"/>
              <a:t>dikelola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,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sesudah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dibawakan</a:t>
            </a:r>
            <a:r>
              <a:rPr lang="en-US" dirty="0" smtClean="0"/>
              <a:t> </a:t>
            </a:r>
            <a:r>
              <a:rPr lang="en-US" dirty="0" err="1" smtClean="0"/>
              <a:t>sebagaiamana</a:t>
            </a:r>
            <a:r>
              <a:rPr lang="en-US" dirty="0" smtClean="0"/>
              <a:t> </a:t>
            </a:r>
            <a:r>
              <a:rPr lang="en-US" dirty="0" err="1" smtClean="0"/>
              <a:t>mestinya</a:t>
            </a:r>
            <a:r>
              <a:rPr lang="en-US" dirty="0" smtClean="0"/>
              <a:t>.</a:t>
            </a:r>
          </a:p>
          <a:p>
            <a:pPr marL="514350" indent="-514350">
              <a:buAutoNum type="alphaUcPeriod" startAt="2"/>
            </a:pPr>
            <a:r>
              <a:rPr lang="en-US" dirty="0" err="1" smtClean="0"/>
              <a:t>Kegiatan-kegiatan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Adapun</a:t>
            </a:r>
            <a:r>
              <a:rPr lang="en-US" dirty="0" smtClean="0"/>
              <a:t> </a:t>
            </a:r>
            <a:r>
              <a:rPr lang="en-US" dirty="0" err="1" smtClean="0"/>
              <a:t>kegiatan-kegiatan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, </a:t>
            </a:r>
            <a:r>
              <a:rPr lang="en-US" dirty="0" err="1" smtClean="0"/>
              <a:t>antara</a:t>
            </a:r>
            <a:r>
              <a:rPr lang="en-US" dirty="0" smtClean="0"/>
              <a:t> lain:</a:t>
            </a:r>
          </a:p>
          <a:p>
            <a:pPr marL="514350" indent="-514350">
              <a:buNone/>
            </a:pPr>
            <a:r>
              <a:rPr lang="en-US" dirty="0" smtClean="0"/>
              <a:t>	1.   </a:t>
            </a:r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laboratorium</a:t>
            </a:r>
            <a:r>
              <a:rPr lang="en-US" dirty="0" smtClean="0"/>
              <a:t> 	</a:t>
            </a:r>
            <a:r>
              <a:rPr lang="en-US" dirty="0" err="1" smtClean="0"/>
              <a:t>beserta</a:t>
            </a:r>
            <a:r>
              <a:rPr lang="en-US" dirty="0" smtClean="0"/>
              <a:t> </a:t>
            </a:r>
            <a:r>
              <a:rPr lang="en-US" dirty="0" err="1" smtClean="0"/>
              <a:t>perlengkapannya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 smtClean="0"/>
              <a:t>	2.  </a:t>
            </a:r>
            <a:r>
              <a:rPr lang="en-US" dirty="0" err="1" smtClean="0"/>
              <a:t>Mengecek</a:t>
            </a:r>
            <a:r>
              <a:rPr lang="en-US" dirty="0" smtClean="0"/>
              <a:t> </a:t>
            </a:r>
            <a:r>
              <a:rPr lang="en-US" dirty="0" err="1" smtClean="0"/>
              <a:t>kehadiran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 	</a:t>
            </a:r>
            <a:r>
              <a:rPr lang="en-US" dirty="0" err="1" smtClean="0"/>
              <a:t>duduknya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580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  3.   </a:t>
            </a:r>
            <a:r>
              <a:rPr lang="en-US" dirty="0" err="1" smtClean="0"/>
              <a:t>Ketertiban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  4.  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pelajaran</a:t>
            </a:r>
            <a:r>
              <a:rPr lang="en-US" dirty="0" smtClean="0"/>
              <a:t> yang    	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bawakan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	  5.  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rutin</a:t>
            </a:r>
            <a:r>
              <a:rPr lang="en-US" dirty="0" smtClean="0"/>
              <a:t> yang 	</a:t>
            </a:r>
            <a:r>
              <a:rPr lang="en-US" dirty="0" err="1" smtClean="0"/>
              <a:t>kontinu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  6.  </a:t>
            </a:r>
            <a:r>
              <a:rPr lang="en-US" dirty="0" err="1" smtClean="0"/>
              <a:t>Pengajaran</a:t>
            </a:r>
            <a:r>
              <a:rPr lang="en-US" dirty="0" smtClean="0"/>
              <a:t> remedial</a:t>
            </a: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8012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MEDIA DAN ALAT PERAGA DALAM PEMBELJARAN MATEMATIKA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dirty="0" err="1" smtClean="0"/>
              <a:t>Definisi</a:t>
            </a:r>
            <a:r>
              <a:rPr lang="en-US" dirty="0" smtClean="0"/>
              <a:t> Media</a:t>
            </a:r>
            <a:endParaRPr lang="en-US" dirty="0"/>
          </a:p>
          <a:p>
            <a:pPr marL="514350" indent="-514350">
              <a:buNone/>
            </a:pPr>
            <a:r>
              <a:rPr lang="en-US" dirty="0" smtClean="0"/>
              <a:t>	Media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pembawa-pembawa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pemberi</a:t>
            </a:r>
            <a:r>
              <a:rPr lang="en-US" dirty="0" smtClean="0"/>
              <a:t> </a:t>
            </a:r>
            <a:r>
              <a:rPr lang="en-US" dirty="0" err="1" smtClean="0"/>
              <a:t>pesan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penerima</a:t>
            </a:r>
            <a:r>
              <a:rPr lang="en-US" dirty="0" smtClean="0"/>
              <a:t> </a:t>
            </a:r>
            <a:r>
              <a:rPr lang="en-US" dirty="0" err="1" smtClean="0"/>
              <a:t>pesan</a:t>
            </a:r>
            <a:r>
              <a:rPr lang="en-US" dirty="0" smtClean="0"/>
              <a:t>.</a:t>
            </a:r>
          </a:p>
          <a:p>
            <a:pPr marL="514350" indent="-514350">
              <a:buAutoNum type="alphaUcPeriod" startAt="2"/>
            </a:pPr>
            <a:r>
              <a:rPr lang="en-US" dirty="0" err="1" smtClean="0"/>
              <a:t>Jenis-jenis</a:t>
            </a:r>
            <a:r>
              <a:rPr lang="en-US" dirty="0" smtClean="0"/>
              <a:t> media yang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Adapun</a:t>
            </a:r>
            <a:r>
              <a:rPr lang="en-US" dirty="0" smtClean="0"/>
              <a:t> </a:t>
            </a:r>
            <a:r>
              <a:rPr lang="en-US" dirty="0" err="1" smtClean="0"/>
              <a:t>jenis-jenis</a:t>
            </a:r>
            <a:r>
              <a:rPr lang="en-US" dirty="0" smtClean="0"/>
              <a:t> media yang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didalam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, </a:t>
            </a:r>
            <a:r>
              <a:rPr lang="en-US" dirty="0" err="1" smtClean="0"/>
              <a:t>antara</a:t>
            </a:r>
            <a:r>
              <a:rPr lang="en-US" dirty="0" smtClean="0"/>
              <a:t> lain:</a:t>
            </a:r>
          </a:p>
          <a:p>
            <a:pPr marL="514350" indent="-514350">
              <a:buNone/>
            </a:pPr>
            <a:r>
              <a:rPr lang="en-US" dirty="0" smtClean="0"/>
              <a:t>	1)   media non projected, </a:t>
            </a:r>
            <a:r>
              <a:rPr lang="en-US" dirty="0" err="1" smtClean="0"/>
              <a:t>antara</a:t>
            </a:r>
            <a:r>
              <a:rPr lang="en-US" dirty="0" smtClean="0"/>
              <a:t> lain: </a:t>
            </a:r>
            <a:r>
              <a:rPr lang="en-US" dirty="0" err="1" smtClean="0"/>
              <a:t>fotografi</a:t>
            </a:r>
            <a:r>
              <a:rPr lang="en-US" dirty="0" smtClean="0"/>
              <a:t>, 	diagram, </a:t>
            </a:r>
            <a:r>
              <a:rPr lang="en-US" dirty="0" err="1" smtClean="0"/>
              <a:t>sajian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model-model.</a:t>
            </a: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  2) Media projected, </a:t>
            </a:r>
            <a:r>
              <a:rPr lang="en-US" dirty="0" err="1" smtClean="0"/>
              <a:t>antara</a:t>
            </a:r>
            <a:r>
              <a:rPr lang="en-US" dirty="0" smtClean="0"/>
              <a:t> lain: slide, </a:t>
            </a:r>
            <a:r>
              <a:rPr lang="en-US" dirty="0" err="1" smtClean="0"/>
              <a:t>filmsrip</a:t>
            </a:r>
            <a:r>
              <a:rPr lang="en-US" dirty="0" smtClean="0"/>
              <a:t>, 	</a:t>
            </a:r>
            <a:r>
              <a:rPr lang="en-US" dirty="0" err="1" smtClean="0"/>
              <a:t>transparasi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proyektor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  3)  Media </a:t>
            </a:r>
            <a:r>
              <a:rPr lang="en-US" dirty="0" err="1" smtClean="0"/>
              <a:t>dengar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lain: </a:t>
            </a:r>
            <a:r>
              <a:rPr lang="en-US" dirty="0" err="1" smtClean="0"/>
              <a:t>kaset</a:t>
            </a:r>
            <a:r>
              <a:rPr lang="en-US" dirty="0" smtClean="0"/>
              <a:t>, compact disk.</a:t>
            </a:r>
          </a:p>
          <a:p>
            <a:pPr>
              <a:buNone/>
            </a:pPr>
            <a:r>
              <a:rPr lang="en-US" dirty="0" smtClean="0"/>
              <a:t>	  4)  Media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lain: video </a:t>
            </a:r>
            <a:r>
              <a:rPr lang="en-US" dirty="0" err="1" smtClean="0"/>
              <a:t>dan</a:t>
            </a:r>
            <a:r>
              <a:rPr lang="en-US" dirty="0" smtClean="0"/>
              <a:t> film.</a:t>
            </a:r>
          </a:p>
          <a:p>
            <a:pPr>
              <a:buNone/>
            </a:pPr>
            <a:r>
              <a:rPr lang="en-US" dirty="0" smtClean="0"/>
              <a:t>	  5)  Computer </a:t>
            </a:r>
            <a:r>
              <a:rPr lang="en-US" dirty="0" err="1" smtClean="0"/>
              <a:t>dan</a:t>
            </a:r>
            <a:r>
              <a:rPr lang="en-US" dirty="0" smtClean="0"/>
              <a:t> multimedia</a:t>
            </a:r>
          </a:p>
          <a:p>
            <a:pPr>
              <a:buNone/>
            </a:pPr>
            <a:r>
              <a:rPr lang="en-US" dirty="0" smtClean="0"/>
              <a:t>	  6)  Media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jarak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r>
              <a:rPr lang="en-US" dirty="0" smtClean="0"/>
              <a:t>  	</a:t>
            </a:r>
            <a:r>
              <a:rPr lang="en-US" dirty="0" err="1" smtClean="0"/>
              <a:t>seperti</a:t>
            </a:r>
            <a:r>
              <a:rPr lang="en-US" dirty="0" smtClean="0"/>
              <a:t> radio, </a:t>
            </a:r>
            <a:r>
              <a:rPr lang="en-US" dirty="0" err="1" smtClean="0"/>
              <a:t>televisi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internet.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id-ID" dirty="0" smtClean="0"/>
              <a:t>Kecerdasan atas pendapat Cattel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Kecerdasan menurut Cattel terdiri dari :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Bagian cair</a:t>
            </a:r>
            <a:r>
              <a:rPr lang="en-US" dirty="0" smtClean="0"/>
              <a:t>:</a:t>
            </a:r>
            <a:r>
              <a:rPr lang="id-ID" dirty="0" smtClean="0"/>
              <a:t> 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id-ID" dirty="0" smtClean="0"/>
              <a:t>menyelesaikan pemecahan masalah</a:t>
            </a:r>
            <a:r>
              <a:rPr lang="en-US" dirty="0" smtClean="0"/>
              <a:t>, </a:t>
            </a:r>
            <a:r>
              <a:rPr lang="en-US" dirty="0" err="1" smtClean="0"/>
              <a:t>soal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rutin</a:t>
            </a:r>
            <a:r>
              <a:rPr lang="en-US" dirty="0" smtClean="0"/>
              <a:t>.</a:t>
            </a:r>
            <a:endParaRPr lang="id-ID" dirty="0" smtClean="0"/>
          </a:p>
          <a:p>
            <a:pPr marL="514350" indent="-514350">
              <a:buNone/>
            </a:pPr>
            <a:r>
              <a:rPr lang="en-US" dirty="0" smtClean="0"/>
              <a:t>2. 	</a:t>
            </a:r>
            <a:r>
              <a:rPr lang="id-ID" dirty="0" smtClean="0"/>
              <a:t>Bagian kristal</a:t>
            </a:r>
            <a:r>
              <a:rPr lang="en-US" dirty="0" smtClean="0"/>
              <a:t>:</a:t>
            </a:r>
            <a:r>
              <a:rPr lang="id-ID" dirty="0" smtClean="0"/>
              <a:t> 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id-ID" dirty="0" smtClean="0"/>
              <a:t>mencari algoritma</a:t>
            </a:r>
            <a:r>
              <a:rPr lang="en-US" dirty="0" smtClean="0"/>
              <a:t>,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rutin</a:t>
            </a:r>
            <a:r>
              <a:rPr lang="en-US" dirty="0" smtClean="0"/>
              <a:t>.</a:t>
            </a:r>
            <a:endParaRPr lang="id-ID" dirty="0" smtClean="0"/>
          </a:p>
          <a:p>
            <a:pPr marL="514350" indent="-514350">
              <a:buFont typeface="+mj-lt"/>
              <a:buAutoNum type="arabicPeriod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7289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3002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besarnya</a:t>
            </a:r>
            <a:r>
              <a:rPr lang="en-US" dirty="0" smtClean="0"/>
              <a:t>, media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   	1)     media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pembawa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2)     media </a:t>
            </a:r>
            <a:r>
              <a:rPr lang="en-US" dirty="0" err="1" smtClean="0"/>
              <a:t>pembawa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sekaligus</a:t>
            </a:r>
            <a:r>
              <a:rPr lang="en-US" dirty="0" smtClean="0"/>
              <a:t> 	</a:t>
            </a:r>
            <a:r>
              <a:rPr lang="en-US" dirty="0" err="1" smtClean="0"/>
              <a:t>merupakan</a:t>
            </a:r>
            <a:r>
              <a:rPr lang="en-US" dirty="0" smtClean="0"/>
              <a:t> 	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menanamkan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.	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048672"/>
          </a:xfrm>
        </p:spPr>
        <p:txBody>
          <a:bodyPr>
            <a:normAutofit/>
          </a:bodyPr>
          <a:lstStyle/>
          <a:p>
            <a:pPr marL="514350" indent="-514350">
              <a:buAutoNum type="alphaUcPeriod" startAt="3"/>
            </a:pP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Peraga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r>
              <a:rPr lang="en-US" dirty="0" smtClean="0"/>
              <a:t> yang </a:t>
            </a:r>
            <a:r>
              <a:rPr lang="en-US" dirty="0" err="1" smtClean="0"/>
              <a:t>abstrak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konkrit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Faedah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peraga</a:t>
            </a:r>
            <a:r>
              <a:rPr lang="en-US" dirty="0" smtClean="0"/>
              <a:t>, </a:t>
            </a:r>
            <a:r>
              <a:rPr lang="en-US" dirty="0" err="1" smtClean="0"/>
              <a:t>antara</a:t>
            </a:r>
            <a:r>
              <a:rPr lang="en-US" dirty="0" smtClean="0"/>
              <a:t> lain:</a:t>
            </a:r>
          </a:p>
          <a:p>
            <a:pPr marL="514350" indent="-514350">
              <a:buNone/>
            </a:pPr>
            <a:r>
              <a:rPr lang="en-US" dirty="0" smtClean="0"/>
              <a:t>	1) 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r>
              <a:rPr lang="en-US" dirty="0" smtClean="0"/>
              <a:t> </a:t>
            </a:r>
            <a:r>
              <a:rPr lang="en-US" dirty="0" err="1" smtClean="0"/>
              <a:t>termotivasi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2)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abstrak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r>
              <a:rPr lang="en-US" dirty="0" smtClean="0"/>
              <a:t> </a:t>
            </a:r>
            <a:r>
              <a:rPr lang="en-US" dirty="0" err="1" smtClean="0"/>
              <a:t>tersajikan</a:t>
            </a:r>
            <a:r>
              <a:rPr lang="en-US" dirty="0" smtClean="0"/>
              <a:t> 	</a:t>
            </a:r>
            <a:r>
              <a:rPr lang="en-US" dirty="0" err="1" smtClean="0"/>
              <a:t>dalam</a:t>
            </a:r>
            <a:r>
              <a:rPr lang="en-US" dirty="0" smtClean="0"/>
              <a:t> 	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konkrit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	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dipahami</a:t>
            </a:r>
            <a:r>
              <a:rPr lang="en-US" dirty="0" smtClean="0"/>
              <a:t> 	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 smtClean="0"/>
              <a:t>	3)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abstrak</a:t>
            </a:r>
            <a:r>
              <a:rPr lang="en-US" dirty="0" smtClean="0"/>
              <a:t> 	</a:t>
            </a:r>
            <a:r>
              <a:rPr lang="en-US" dirty="0" err="1" smtClean="0"/>
              <a:t>matematika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benda-benda</a:t>
            </a:r>
            <a:r>
              <a:rPr lang="en-US" dirty="0" smtClean="0"/>
              <a:t> </a:t>
            </a:r>
            <a:r>
              <a:rPr lang="en-US" dirty="0" err="1" smtClean="0"/>
              <a:t>dialam</a:t>
            </a:r>
            <a:r>
              <a:rPr lang="en-US" dirty="0" smtClean="0"/>
              <a:t> 	</a:t>
            </a:r>
            <a:r>
              <a:rPr lang="en-US" dirty="0" err="1" smtClean="0"/>
              <a:t>sekitar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dipahami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 smtClean="0"/>
              <a:t>	4) </a:t>
            </a:r>
            <a:r>
              <a:rPr lang="en-US" dirty="0" err="1" smtClean="0"/>
              <a:t>Dipakai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	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meneliti</a:t>
            </a:r>
            <a:r>
              <a:rPr lang="en-US" dirty="0" smtClean="0"/>
              <a:t> </a:t>
            </a:r>
            <a:r>
              <a:rPr lang="en-US" dirty="0" err="1" smtClean="0"/>
              <a:t>ide-ide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Macam-macam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peraga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	1)	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peraga</a:t>
            </a:r>
            <a:r>
              <a:rPr lang="en-US" dirty="0" smtClean="0"/>
              <a:t> </a:t>
            </a:r>
            <a:r>
              <a:rPr lang="en-US" dirty="0" err="1" smtClean="0"/>
              <a:t>kekekalan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	2)	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peraga</a:t>
            </a:r>
            <a:r>
              <a:rPr lang="en-US" dirty="0" smtClean="0"/>
              <a:t> </a:t>
            </a:r>
            <a:r>
              <a:rPr lang="en-US" dirty="0" err="1" smtClean="0"/>
              <a:t>kekekalan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3)	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peraga</a:t>
            </a:r>
            <a:r>
              <a:rPr lang="en-US" dirty="0" smtClean="0"/>
              <a:t> </a:t>
            </a:r>
            <a:r>
              <a:rPr lang="en-US" dirty="0" err="1" smtClean="0"/>
              <a:t>kekekalan</a:t>
            </a:r>
            <a:r>
              <a:rPr lang="en-US" dirty="0" smtClean="0"/>
              <a:t> </a:t>
            </a:r>
            <a:r>
              <a:rPr lang="en-US" dirty="0" err="1" smtClean="0"/>
              <a:t>isi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4) 	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peraga</a:t>
            </a:r>
            <a:r>
              <a:rPr lang="en-US" dirty="0" smtClean="0"/>
              <a:t> </a:t>
            </a:r>
            <a:r>
              <a:rPr lang="en-US" dirty="0" err="1" smtClean="0"/>
              <a:t>kekekalan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5)	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peraga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   	</a:t>
            </a:r>
            <a:r>
              <a:rPr lang="en-US" dirty="0" err="1" smtClean="0"/>
              <a:t>matematika</a:t>
            </a: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	6)    </a:t>
            </a:r>
            <a:r>
              <a:rPr lang="en-US" dirty="0" err="1" smtClean="0"/>
              <a:t>Bangun-bangun</a:t>
            </a:r>
            <a:r>
              <a:rPr lang="en-US" dirty="0" smtClean="0"/>
              <a:t> </a:t>
            </a:r>
            <a:r>
              <a:rPr lang="en-US" dirty="0" err="1" smtClean="0"/>
              <a:t>geometri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7)   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peraga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permainan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048672"/>
          </a:xfrm>
        </p:spPr>
        <p:txBody>
          <a:bodyPr>
            <a:normAutofit/>
          </a:bodyPr>
          <a:lstStyle/>
          <a:p>
            <a:pPr marL="514350" indent="-514350">
              <a:buAutoNum type="alphaUcPeriod" startAt="4"/>
            </a:pPr>
            <a:r>
              <a:rPr lang="en-US" dirty="0" err="1" smtClean="0"/>
              <a:t>Laboratorium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Model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laboratorium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perlengkapan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mengeksplorasikan</a:t>
            </a:r>
            <a:r>
              <a:rPr lang="en-US" dirty="0" smtClean="0"/>
              <a:t> </a:t>
            </a:r>
            <a:r>
              <a:rPr lang="en-US" dirty="0" err="1" smtClean="0"/>
              <a:t>ide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r>
              <a:rPr lang="en-US" dirty="0" smtClean="0"/>
              <a:t> </a:t>
            </a:r>
            <a:r>
              <a:rPr lang="en-US" dirty="0" err="1" smtClean="0"/>
              <a:t>malalui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pengontrolan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laboratorium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Kegiatan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laboratorium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r>
              <a:rPr lang="en-US" dirty="0" smtClean="0"/>
              <a:t>, </a:t>
            </a:r>
            <a:r>
              <a:rPr lang="en-US" dirty="0" err="1" smtClean="0"/>
              <a:t>diantaranya</a:t>
            </a:r>
            <a:r>
              <a:rPr lang="en-US" dirty="0" smtClean="0"/>
              <a:t>:</a:t>
            </a:r>
          </a:p>
          <a:p>
            <a:pPr marL="514350" indent="-514350">
              <a:buNone/>
            </a:pPr>
            <a:r>
              <a:rPr lang="en-US" dirty="0" smtClean="0"/>
              <a:t>	1)  </a:t>
            </a:r>
            <a:r>
              <a:rPr lang="en-US" dirty="0" err="1" smtClean="0"/>
              <a:t>Pengkajian</a:t>
            </a:r>
            <a:r>
              <a:rPr lang="en-US" dirty="0" smtClean="0"/>
              <a:t> </a:t>
            </a:r>
            <a:r>
              <a:rPr lang="en-US" dirty="0" err="1" smtClean="0"/>
              <a:t>benda-benda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/</a:t>
            </a:r>
            <a:r>
              <a:rPr lang="en-US" dirty="0" err="1" smtClean="0"/>
              <a:t>geometri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2)  </a:t>
            </a:r>
            <a:r>
              <a:rPr lang="en-US" dirty="0" err="1" smtClean="0"/>
              <a:t>Merencanakan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	</a:t>
            </a:r>
            <a:r>
              <a:rPr lang="en-US" dirty="0" err="1" smtClean="0"/>
              <a:t>matematika</a:t>
            </a:r>
            <a:r>
              <a:rPr lang="en-US" dirty="0" smtClean="0"/>
              <a:t>/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endParaRPr lang="en-US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 3)  </a:t>
            </a:r>
            <a:r>
              <a:rPr lang="en-US" dirty="0" err="1" smtClean="0"/>
              <a:t>Merencanakan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	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	</a:t>
            </a:r>
            <a:r>
              <a:rPr lang="en-US" dirty="0" err="1" smtClean="0"/>
              <a:t>topik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 4)  </a:t>
            </a:r>
            <a:r>
              <a:rPr lang="en-US" dirty="0" err="1" smtClean="0"/>
              <a:t>Mengolah</a:t>
            </a:r>
            <a:r>
              <a:rPr lang="en-US" dirty="0" smtClean="0"/>
              <a:t> data </a:t>
            </a:r>
            <a:r>
              <a:rPr lang="en-US" dirty="0" err="1" smtClean="0"/>
              <a:t>kuantitatif</a:t>
            </a:r>
            <a:r>
              <a:rPr lang="en-US" dirty="0" smtClean="0"/>
              <a:t>/</a:t>
            </a:r>
            <a:r>
              <a:rPr lang="en-US" dirty="0" err="1" smtClean="0"/>
              <a:t>statistika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 5)  </a:t>
            </a:r>
            <a:r>
              <a:rPr lang="en-US" dirty="0" err="1" smtClean="0"/>
              <a:t>Melukis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proyeksi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 6)  </a:t>
            </a:r>
            <a:r>
              <a:rPr lang="en-US" dirty="0" err="1" smtClean="0"/>
              <a:t>Memanfaatkan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permainan</a:t>
            </a:r>
            <a:r>
              <a:rPr lang="en-US" dirty="0" smtClean="0"/>
              <a:t> 	</a:t>
            </a:r>
            <a:r>
              <a:rPr lang="en-US" dirty="0" err="1" smtClean="0"/>
              <a:t>matematika</a:t>
            </a:r>
            <a:endParaRPr lang="en-US" dirty="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514350" indent="-514350">
              <a:buAutoNum type="alphaUcPeriod" startAt="5"/>
            </a:pPr>
            <a:r>
              <a:rPr lang="en-US" dirty="0" err="1" smtClean="0"/>
              <a:t>Mengolah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</a:p>
          <a:p>
            <a:pPr marL="514350" indent="-514350">
              <a:buNone/>
            </a:pPr>
            <a:r>
              <a:rPr lang="en-US" dirty="0" smtClean="0"/>
              <a:t>	1)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klasikal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individual</a:t>
            </a:r>
          </a:p>
          <a:p>
            <a:pPr marL="514350" indent="-514350">
              <a:buNone/>
            </a:pPr>
            <a:r>
              <a:rPr lang="en-US" dirty="0" smtClean="0"/>
              <a:t>	2) Cooperative learning,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	</a:t>
            </a:r>
            <a:r>
              <a:rPr lang="en-US" dirty="0" err="1" smtClean="0"/>
              <a:t>tipe</a:t>
            </a:r>
            <a:r>
              <a:rPr lang="en-US" dirty="0" smtClean="0"/>
              <a:t>, 	</a:t>
            </a:r>
            <a:r>
              <a:rPr lang="en-US" dirty="0" err="1" smtClean="0"/>
              <a:t>antara</a:t>
            </a:r>
            <a:r>
              <a:rPr lang="en-US" dirty="0" smtClean="0"/>
              <a:t> lain: 	</a:t>
            </a:r>
          </a:p>
          <a:p>
            <a:pPr marL="514350" indent="-514350">
              <a:buNone/>
            </a:pPr>
            <a:r>
              <a:rPr lang="en-US" dirty="0" smtClean="0"/>
              <a:t>		a) </a:t>
            </a:r>
            <a:r>
              <a:rPr lang="en-US" dirty="0" err="1" smtClean="0"/>
              <a:t>tipe</a:t>
            </a:r>
            <a:r>
              <a:rPr lang="en-US" dirty="0" smtClean="0"/>
              <a:t> Student Team 	Achievement 	Division (STAD); b) </a:t>
            </a:r>
            <a:r>
              <a:rPr lang="en-US" dirty="0" err="1" smtClean="0"/>
              <a:t>tipe</a:t>
            </a:r>
            <a:r>
              <a:rPr lang="en-US" dirty="0" smtClean="0"/>
              <a:t> Jigsaw; c) </a:t>
            </a:r>
            <a:r>
              <a:rPr lang="en-US" dirty="0" err="1" smtClean="0"/>
              <a:t>tipe</a:t>
            </a:r>
            <a:r>
              <a:rPr lang="en-US" dirty="0" smtClean="0"/>
              <a:t> 	Numbered Head Together (NHT); d) </a:t>
            </a:r>
            <a:r>
              <a:rPr lang="en-US" dirty="0" err="1" smtClean="0"/>
              <a:t>tipe</a:t>
            </a:r>
            <a:r>
              <a:rPr lang="en-US" dirty="0" smtClean="0"/>
              <a:t> 	Team Game Tournament (TGT); e) Two Stray 	Two Stay; f) Think Talk Write (TTW); g) Snow 	Ball Throwing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 3) 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Teman</a:t>
            </a:r>
            <a:r>
              <a:rPr lang="en-US" dirty="0" smtClean="0"/>
              <a:t> </a:t>
            </a:r>
            <a:r>
              <a:rPr lang="en-US" dirty="0" err="1" smtClean="0"/>
              <a:t>Sebaya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 4)  </a:t>
            </a:r>
            <a:r>
              <a:rPr lang="en-US" dirty="0" err="1" smtClean="0"/>
              <a:t>Pemberdayaan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	</a:t>
            </a:r>
            <a:r>
              <a:rPr lang="en-US" dirty="0" err="1" smtClean="0"/>
              <a:t>pembelajaran</a:t>
            </a:r>
            <a:r>
              <a:rPr lang="en-US" dirty="0" smtClean="0"/>
              <a:t> 	</a:t>
            </a:r>
            <a:r>
              <a:rPr lang="en-US" dirty="0" err="1" smtClean="0"/>
              <a:t>matematika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 5) 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r>
              <a:rPr lang="en-US" dirty="0" smtClean="0"/>
              <a:t> </a:t>
            </a:r>
            <a:r>
              <a:rPr lang="en-US" dirty="0" err="1" smtClean="0"/>
              <a:t>Terpadu</a:t>
            </a:r>
            <a:endParaRPr lang="en-US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MODEL PEMBELAJARAN MATEMATIKA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Model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interaksi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guru  </a:t>
            </a:r>
            <a:r>
              <a:rPr lang="en-US" dirty="0" err="1" smtClean="0"/>
              <a:t>didalam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yang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ciri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	1)   </a:t>
            </a:r>
            <a:r>
              <a:rPr lang="en-US" dirty="0" err="1" smtClean="0"/>
              <a:t>Rasional</a:t>
            </a:r>
            <a:r>
              <a:rPr lang="en-US" dirty="0" smtClean="0"/>
              <a:t> </a:t>
            </a:r>
            <a:r>
              <a:rPr lang="en-US" dirty="0" err="1" smtClean="0"/>
              <a:t>teoritik</a:t>
            </a:r>
            <a:r>
              <a:rPr lang="en-US" dirty="0" smtClean="0"/>
              <a:t> yang </a:t>
            </a:r>
            <a:r>
              <a:rPr lang="en-US" dirty="0" err="1" smtClean="0"/>
              <a:t>logis</a:t>
            </a:r>
            <a:r>
              <a:rPr lang="en-US" dirty="0" smtClean="0"/>
              <a:t> yang </a:t>
            </a:r>
            <a:r>
              <a:rPr lang="en-US" dirty="0" err="1" smtClean="0"/>
              <a:t>disusun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	</a:t>
            </a:r>
            <a:r>
              <a:rPr lang="en-US" dirty="0" err="1" smtClean="0"/>
              <a:t>penciptnya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2)  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dicapai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3)   </a:t>
            </a:r>
            <a:r>
              <a:rPr lang="en-US" dirty="0" err="1" smtClean="0"/>
              <a:t>Tingkah</a:t>
            </a:r>
            <a:r>
              <a:rPr lang="en-US" dirty="0" smtClean="0"/>
              <a:t> </a:t>
            </a:r>
            <a:r>
              <a:rPr lang="en-US" dirty="0" err="1" smtClean="0"/>
              <a:t>laku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r>
              <a:rPr lang="en-US" dirty="0" smtClean="0"/>
              <a:t> yang </a:t>
            </a:r>
            <a:r>
              <a:rPr lang="en-US" dirty="0" err="1" smtClean="0"/>
              <a:t>diperlukan</a:t>
            </a:r>
            <a:r>
              <a:rPr lang="en-US" dirty="0" smtClean="0"/>
              <a:t> agar 	model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	</a:t>
            </a:r>
            <a:r>
              <a:rPr lang="en-US" dirty="0" err="1" smtClean="0"/>
              <a:t>berhasil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4)  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yang </a:t>
            </a:r>
            <a:r>
              <a:rPr lang="en-US" dirty="0" err="1" smtClean="0"/>
              <a:t>diperlukan</a:t>
            </a:r>
            <a:r>
              <a:rPr lang="en-US" dirty="0" smtClean="0"/>
              <a:t> agar 	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tercapai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Model-model </a:t>
            </a:r>
            <a:r>
              <a:rPr lang="en-US" dirty="0" err="1" smtClean="0"/>
              <a:t>pembelajaran</a:t>
            </a:r>
            <a:r>
              <a:rPr lang="en-US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Klasikal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Idividual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Diagnostik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Remedial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Terprogram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Modul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Langsung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Kooperatif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PENGAJARAN DIAGNOSTIK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102027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Diagnostik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diagnostik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kelemahan-kelemahan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memperbaikinya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 smtClean="0"/>
              <a:t>	</a:t>
            </a:r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topik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perumusan</a:t>
            </a:r>
            <a:r>
              <a:rPr lang="en-US" dirty="0" smtClean="0"/>
              <a:t>, </a:t>
            </a:r>
            <a:r>
              <a:rPr lang="en-US" dirty="0" err="1" smtClean="0"/>
              <a:t>kegiatan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pertanyaan-pertanyaan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marL="514350" indent="-514350">
              <a:buNone/>
            </a:pPr>
            <a:r>
              <a:rPr lang="en-US" dirty="0" smtClean="0"/>
              <a:t>	1) 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siapa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 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topik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	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diajarkan</a:t>
            </a:r>
            <a:r>
              <a:rPr lang="en-US" dirty="0" smtClean="0"/>
              <a:t>?</a:t>
            </a:r>
          </a:p>
          <a:p>
            <a:pPr marL="514350" indent="-514350">
              <a:buNone/>
            </a:pPr>
            <a:r>
              <a:rPr lang="en-US" dirty="0" smtClean="0"/>
              <a:t>	2)  </a:t>
            </a:r>
            <a:r>
              <a:rPr lang="en-US" dirty="0" err="1" smtClean="0"/>
              <a:t>Mengapa</a:t>
            </a:r>
            <a:r>
              <a:rPr lang="en-US" dirty="0" smtClean="0"/>
              <a:t> </a:t>
            </a:r>
            <a:r>
              <a:rPr lang="en-US" dirty="0" err="1" smtClean="0"/>
              <a:t>topik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diajarkan</a:t>
            </a:r>
            <a:r>
              <a:rPr lang="en-US" dirty="0" smtClean="0"/>
              <a:t>?</a:t>
            </a:r>
          </a:p>
          <a:p>
            <a:pPr marL="514350" indent="-514350">
              <a:buNone/>
            </a:pPr>
            <a:r>
              <a:rPr lang="en-US" dirty="0" smtClean="0"/>
              <a:t>	3) 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tujuannya</a:t>
            </a:r>
            <a:r>
              <a:rPr lang="en-US" dirty="0" smtClean="0"/>
              <a:t> </a:t>
            </a:r>
            <a:r>
              <a:rPr lang="en-US" dirty="0" err="1" smtClean="0"/>
              <a:t>topik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diajarkan</a:t>
            </a:r>
            <a:r>
              <a:rPr lang="en-US" dirty="0" smtClean="0"/>
              <a:t>?</a:t>
            </a:r>
          </a:p>
          <a:p>
            <a:pPr marL="514350" indent="-514350">
              <a:buNone/>
            </a:pPr>
            <a:r>
              <a:rPr lang="en-US" dirty="0" smtClean="0"/>
              <a:t>	4) 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subtopiknya</a:t>
            </a:r>
            <a:r>
              <a:rPr lang="en-US" dirty="0" smtClean="0"/>
              <a:t>?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id-ID" dirty="0" smtClean="0"/>
              <a:t>Kecerdasan </a:t>
            </a:r>
            <a:r>
              <a:rPr lang="id-ID" dirty="0"/>
              <a:t>A</a:t>
            </a:r>
            <a:r>
              <a:rPr lang="id-ID" dirty="0" smtClean="0"/>
              <a:t>tas Pendapat Thurston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Tilikan ruang</a:t>
            </a:r>
            <a:r>
              <a:rPr lang="en-US" dirty="0" smtClean="0"/>
              <a:t>	</a:t>
            </a:r>
            <a:r>
              <a:rPr lang="en-US" dirty="0" err="1" smtClean="0">
                <a:solidFill>
                  <a:srgbClr val="0070C0"/>
                </a:solidFill>
              </a:rPr>
              <a:t>kemampuan</a:t>
            </a:r>
            <a:r>
              <a:rPr lang="en-US" dirty="0" smtClean="0">
                <a:solidFill>
                  <a:srgbClr val="0070C0"/>
                </a:solidFill>
              </a:rPr>
              <a:t> verbal (</a:t>
            </a:r>
            <a:r>
              <a:rPr lang="en-US" dirty="0" err="1" smtClean="0">
                <a:solidFill>
                  <a:srgbClr val="0070C0"/>
                </a:solidFill>
              </a:rPr>
              <a:t>lisan</a:t>
            </a:r>
            <a:r>
              <a:rPr lang="en-US" dirty="0" smtClean="0">
                <a:solidFill>
                  <a:srgbClr val="0070C0"/>
                </a:solidFill>
              </a:rPr>
              <a:t>)</a:t>
            </a:r>
            <a:endParaRPr lang="id-ID" dirty="0" smtClean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Bilangan</a:t>
            </a:r>
            <a:r>
              <a:rPr lang="en-US" dirty="0" smtClean="0"/>
              <a:t>		</a:t>
            </a:r>
            <a:r>
              <a:rPr lang="en-US" dirty="0" err="1" smtClean="0">
                <a:solidFill>
                  <a:srgbClr val="0070C0"/>
                </a:solidFill>
              </a:rPr>
              <a:t>fasih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dalam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kata-kata</a:t>
            </a:r>
            <a:r>
              <a:rPr lang="en-US" dirty="0" smtClean="0">
                <a:solidFill>
                  <a:srgbClr val="0070C0"/>
                </a:solidFill>
              </a:rPr>
              <a:t> (</a:t>
            </a:r>
            <a:r>
              <a:rPr lang="en-US" dirty="0" err="1" smtClean="0">
                <a:solidFill>
                  <a:srgbClr val="0070C0"/>
                </a:solidFill>
              </a:rPr>
              <a:t>berbicara</a:t>
            </a:r>
            <a:r>
              <a:rPr lang="en-US" dirty="0" smtClean="0">
                <a:solidFill>
                  <a:srgbClr val="0070C0"/>
                </a:solidFill>
              </a:rPr>
              <a:t>)</a:t>
            </a:r>
            <a:endParaRPr lang="id-ID" dirty="0" smtClean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Penalaran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Banyak yg diingat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(</a:t>
            </a:r>
            <a:r>
              <a:rPr lang="en-US" dirty="0" err="1" smtClean="0">
                <a:solidFill>
                  <a:srgbClr val="0070C0"/>
                </a:solidFill>
              </a:rPr>
              <a:t>banyak</a:t>
            </a:r>
            <a:r>
              <a:rPr lang="en-US" dirty="0" smtClean="0">
                <a:solidFill>
                  <a:srgbClr val="0070C0"/>
                </a:solidFill>
              </a:rPr>
              <a:t> yang </a:t>
            </a:r>
            <a:r>
              <a:rPr lang="en-US" dirty="0" err="1" smtClean="0">
                <a:solidFill>
                  <a:srgbClr val="0070C0"/>
                </a:solidFill>
              </a:rPr>
              <a:t>di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ingatan</a:t>
            </a:r>
            <a:endParaRPr lang="en-US" dirty="0" smtClean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Tilikan</a:t>
            </a:r>
            <a:r>
              <a:rPr lang="en-US" dirty="0" smtClean="0"/>
              <a:t>  </a:t>
            </a:r>
            <a:r>
              <a:rPr lang="en-US" dirty="0" err="1" smtClean="0"/>
              <a:t>ruang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                    l            y              z</a:t>
            </a:r>
            <a:endParaRPr lang="id-ID" dirty="0" smtClean="0"/>
          </a:p>
        </p:txBody>
      </p:sp>
      <p:sp>
        <p:nvSpPr>
          <p:cNvPr id="4" name="Freeform 3"/>
          <p:cNvSpPr/>
          <p:nvPr/>
        </p:nvSpPr>
        <p:spPr>
          <a:xfrm>
            <a:off x="2808514" y="4016829"/>
            <a:ext cx="947057" cy="1632857"/>
          </a:xfrm>
          <a:custGeom>
            <a:avLst/>
            <a:gdLst>
              <a:gd name="connsiteX0" fmla="*/ 947057 w 947057"/>
              <a:gd name="connsiteY0" fmla="*/ 0 h 1632857"/>
              <a:gd name="connsiteX1" fmla="*/ 849086 w 947057"/>
              <a:gd name="connsiteY1" fmla="*/ 65314 h 1632857"/>
              <a:gd name="connsiteX2" fmla="*/ 816429 w 947057"/>
              <a:gd name="connsiteY2" fmla="*/ 163285 h 1632857"/>
              <a:gd name="connsiteX3" fmla="*/ 751115 w 947057"/>
              <a:gd name="connsiteY3" fmla="*/ 261257 h 1632857"/>
              <a:gd name="connsiteX4" fmla="*/ 685800 w 947057"/>
              <a:gd name="connsiteY4" fmla="*/ 489857 h 1632857"/>
              <a:gd name="connsiteX5" fmla="*/ 620486 w 947057"/>
              <a:gd name="connsiteY5" fmla="*/ 685800 h 1632857"/>
              <a:gd name="connsiteX6" fmla="*/ 555172 w 947057"/>
              <a:gd name="connsiteY6" fmla="*/ 1012371 h 1632857"/>
              <a:gd name="connsiteX7" fmla="*/ 391886 w 947057"/>
              <a:gd name="connsiteY7" fmla="*/ 1175657 h 1632857"/>
              <a:gd name="connsiteX8" fmla="*/ 261257 w 947057"/>
              <a:gd name="connsiteY8" fmla="*/ 1371600 h 1632857"/>
              <a:gd name="connsiteX9" fmla="*/ 65315 w 947057"/>
              <a:gd name="connsiteY9" fmla="*/ 1600200 h 1632857"/>
              <a:gd name="connsiteX10" fmla="*/ 0 w 947057"/>
              <a:gd name="connsiteY10" fmla="*/ 1632857 h 163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47057" h="1632857">
                <a:moveTo>
                  <a:pt x="947057" y="0"/>
                </a:moveTo>
                <a:cubicBezTo>
                  <a:pt x="914400" y="21771"/>
                  <a:pt x="873605" y="34666"/>
                  <a:pt x="849086" y="65314"/>
                </a:cubicBezTo>
                <a:cubicBezTo>
                  <a:pt x="827582" y="92194"/>
                  <a:pt x="831824" y="132496"/>
                  <a:pt x="816429" y="163285"/>
                </a:cubicBezTo>
                <a:cubicBezTo>
                  <a:pt x="798876" y="198391"/>
                  <a:pt x="768668" y="226152"/>
                  <a:pt x="751115" y="261257"/>
                </a:cubicBezTo>
                <a:cubicBezTo>
                  <a:pt x="723674" y="316140"/>
                  <a:pt x="701498" y="437530"/>
                  <a:pt x="685800" y="489857"/>
                </a:cubicBezTo>
                <a:cubicBezTo>
                  <a:pt x="666017" y="555801"/>
                  <a:pt x="620486" y="685800"/>
                  <a:pt x="620486" y="685800"/>
                </a:cubicBezTo>
                <a:cubicBezTo>
                  <a:pt x="620447" y="686076"/>
                  <a:pt x="595406" y="958726"/>
                  <a:pt x="555172" y="1012371"/>
                </a:cubicBezTo>
                <a:cubicBezTo>
                  <a:pt x="508988" y="1073950"/>
                  <a:pt x="391886" y="1175657"/>
                  <a:pt x="391886" y="1175657"/>
                </a:cubicBezTo>
                <a:cubicBezTo>
                  <a:pt x="337611" y="1338481"/>
                  <a:pt x="392979" y="1221061"/>
                  <a:pt x="261257" y="1371600"/>
                </a:cubicBezTo>
                <a:cubicBezTo>
                  <a:pt x="235629" y="1400890"/>
                  <a:pt x="125038" y="1555408"/>
                  <a:pt x="65315" y="1600200"/>
                </a:cubicBezTo>
                <a:cubicBezTo>
                  <a:pt x="45842" y="1614805"/>
                  <a:pt x="21772" y="1621971"/>
                  <a:pt x="0" y="1632857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3788229" y="4049486"/>
            <a:ext cx="1404257" cy="1632857"/>
          </a:xfrm>
          <a:custGeom>
            <a:avLst/>
            <a:gdLst>
              <a:gd name="connsiteX0" fmla="*/ 0 w 1404257"/>
              <a:gd name="connsiteY0" fmla="*/ 0 h 1632857"/>
              <a:gd name="connsiteX1" fmla="*/ 32657 w 1404257"/>
              <a:gd name="connsiteY1" fmla="*/ 97971 h 1632857"/>
              <a:gd name="connsiteX2" fmla="*/ 326571 w 1404257"/>
              <a:gd name="connsiteY2" fmla="*/ 326571 h 1632857"/>
              <a:gd name="connsiteX3" fmla="*/ 424542 w 1404257"/>
              <a:gd name="connsiteY3" fmla="*/ 391885 h 1632857"/>
              <a:gd name="connsiteX4" fmla="*/ 620485 w 1404257"/>
              <a:gd name="connsiteY4" fmla="*/ 587828 h 1632857"/>
              <a:gd name="connsiteX5" fmla="*/ 751114 w 1404257"/>
              <a:gd name="connsiteY5" fmla="*/ 751114 h 1632857"/>
              <a:gd name="connsiteX6" fmla="*/ 783771 w 1404257"/>
              <a:gd name="connsiteY6" fmla="*/ 849085 h 1632857"/>
              <a:gd name="connsiteX7" fmla="*/ 849085 w 1404257"/>
              <a:gd name="connsiteY7" fmla="*/ 914400 h 1632857"/>
              <a:gd name="connsiteX8" fmla="*/ 979714 w 1404257"/>
              <a:gd name="connsiteY8" fmla="*/ 1110343 h 1632857"/>
              <a:gd name="connsiteX9" fmla="*/ 1143000 w 1404257"/>
              <a:gd name="connsiteY9" fmla="*/ 1306285 h 1632857"/>
              <a:gd name="connsiteX10" fmla="*/ 1273628 w 1404257"/>
              <a:gd name="connsiteY10" fmla="*/ 1469571 h 1632857"/>
              <a:gd name="connsiteX11" fmla="*/ 1338942 w 1404257"/>
              <a:gd name="connsiteY11" fmla="*/ 1567543 h 1632857"/>
              <a:gd name="connsiteX12" fmla="*/ 1404257 w 1404257"/>
              <a:gd name="connsiteY12" fmla="*/ 1632857 h 163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4257" h="1632857">
                <a:moveTo>
                  <a:pt x="0" y="0"/>
                </a:moveTo>
                <a:cubicBezTo>
                  <a:pt x="10886" y="32657"/>
                  <a:pt x="13562" y="69329"/>
                  <a:pt x="32657" y="97971"/>
                </a:cubicBezTo>
                <a:cubicBezTo>
                  <a:pt x="94050" y="190060"/>
                  <a:pt x="248714" y="274666"/>
                  <a:pt x="326571" y="326571"/>
                </a:cubicBezTo>
                <a:cubicBezTo>
                  <a:pt x="359228" y="348342"/>
                  <a:pt x="396789" y="364132"/>
                  <a:pt x="424542" y="391885"/>
                </a:cubicBezTo>
                <a:lnTo>
                  <a:pt x="620485" y="587828"/>
                </a:lnTo>
                <a:cubicBezTo>
                  <a:pt x="681235" y="648578"/>
                  <a:pt x="709917" y="668721"/>
                  <a:pt x="751114" y="751114"/>
                </a:cubicBezTo>
                <a:cubicBezTo>
                  <a:pt x="766509" y="781903"/>
                  <a:pt x="766060" y="819567"/>
                  <a:pt x="783771" y="849085"/>
                </a:cubicBezTo>
                <a:cubicBezTo>
                  <a:pt x="799612" y="875487"/>
                  <a:pt x="830611" y="889768"/>
                  <a:pt x="849085" y="914400"/>
                </a:cubicBezTo>
                <a:cubicBezTo>
                  <a:pt x="896184" y="977199"/>
                  <a:pt x="924207" y="1054836"/>
                  <a:pt x="979714" y="1110343"/>
                </a:cubicBezTo>
                <a:cubicBezTo>
                  <a:pt x="1105438" y="1236067"/>
                  <a:pt x="1052066" y="1169887"/>
                  <a:pt x="1143000" y="1306285"/>
                </a:cubicBezTo>
                <a:cubicBezTo>
                  <a:pt x="1206577" y="1497017"/>
                  <a:pt x="1125912" y="1321854"/>
                  <a:pt x="1273628" y="1469571"/>
                </a:cubicBezTo>
                <a:cubicBezTo>
                  <a:pt x="1301381" y="1497324"/>
                  <a:pt x="1314423" y="1536895"/>
                  <a:pt x="1338942" y="1567543"/>
                </a:cubicBezTo>
                <a:cubicBezTo>
                  <a:pt x="1358176" y="1591586"/>
                  <a:pt x="1404257" y="1632857"/>
                  <a:pt x="1404257" y="1632857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3755571" y="4016829"/>
            <a:ext cx="399770" cy="2416628"/>
          </a:xfrm>
          <a:custGeom>
            <a:avLst/>
            <a:gdLst>
              <a:gd name="connsiteX0" fmla="*/ 0 w 399770"/>
              <a:gd name="connsiteY0" fmla="*/ 0 h 2416628"/>
              <a:gd name="connsiteX1" fmla="*/ 32658 w 399770"/>
              <a:gd name="connsiteY1" fmla="*/ 228600 h 2416628"/>
              <a:gd name="connsiteX2" fmla="*/ 65315 w 399770"/>
              <a:gd name="connsiteY2" fmla="*/ 391885 h 2416628"/>
              <a:gd name="connsiteX3" fmla="*/ 163286 w 399770"/>
              <a:gd name="connsiteY3" fmla="*/ 914400 h 2416628"/>
              <a:gd name="connsiteX4" fmla="*/ 228600 w 399770"/>
              <a:gd name="connsiteY4" fmla="*/ 1045028 h 2416628"/>
              <a:gd name="connsiteX5" fmla="*/ 326572 w 399770"/>
              <a:gd name="connsiteY5" fmla="*/ 1371600 h 2416628"/>
              <a:gd name="connsiteX6" fmla="*/ 359229 w 399770"/>
              <a:gd name="connsiteY6" fmla="*/ 2057400 h 2416628"/>
              <a:gd name="connsiteX7" fmla="*/ 391886 w 399770"/>
              <a:gd name="connsiteY7" fmla="*/ 2155371 h 2416628"/>
              <a:gd name="connsiteX8" fmla="*/ 391886 w 399770"/>
              <a:gd name="connsiteY8" fmla="*/ 2416628 h 2416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9770" h="2416628">
                <a:moveTo>
                  <a:pt x="0" y="0"/>
                </a:moveTo>
                <a:cubicBezTo>
                  <a:pt x="10886" y="76200"/>
                  <a:pt x="20003" y="152674"/>
                  <a:pt x="32658" y="228600"/>
                </a:cubicBezTo>
                <a:cubicBezTo>
                  <a:pt x="41783" y="283351"/>
                  <a:pt x="56875" y="337024"/>
                  <a:pt x="65315" y="391885"/>
                </a:cubicBezTo>
                <a:cubicBezTo>
                  <a:pt x="86073" y="526811"/>
                  <a:pt x="100245" y="788319"/>
                  <a:pt x="163286" y="914400"/>
                </a:cubicBezTo>
                <a:cubicBezTo>
                  <a:pt x="185057" y="957943"/>
                  <a:pt x="210520" y="999828"/>
                  <a:pt x="228600" y="1045028"/>
                </a:cubicBezTo>
                <a:cubicBezTo>
                  <a:pt x="281607" y="1177546"/>
                  <a:pt x="294494" y="1243286"/>
                  <a:pt x="326572" y="1371600"/>
                </a:cubicBezTo>
                <a:cubicBezTo>
                  <a:pt x="337458" y="1600200"/>
                  <a:pt x="340223" y="1829331"/>
                  <a:pt x="359229" y="2057400"/>
                </a:cubicBezTo>
                <a:cubicBezTo>
                  <a:pt x="362088" y="2091705"/>
                  <a:pt x="388769" y="2121089"/>
                  <a:pt x="391886" y="2155371"/>
                </a:cubicBezTo>
                <a:cubicBezTo>
                  <a:pt x="399770" y="2242099"/>
                  <a:pt x="391886" y="2329542"/>
                  <a:pt x="391886" y="2416628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841171" y="5617029"/>
            <a:ext cx="1273629" cy="1143000"/>
          </a:xfrm>
          <a:custGeom>
            <a:avLst/>
            <a:gdLst>
              <a:gd name="connsiteX0" fmla="*/ 0 w 1273629"/>
              <a:gd name="connsiteY0" fmla="*/ 0 h 1143000"/>
              <a:gd name="connsiteX1" fmla="*/ 65315 w 1273629"/>
              <a:gd name="connsiteY1" fmla="*/ 130628 h 1143000"/>
              <a:gd name="connsiteX2" fmla="*/ 163286 w 1273629"/>
              <a:gd name="connsiteY2" fmla="*/ 228600 h 1143000"/>
              <a:gd name="connsiteX3" fmla="*/ 391886 w 1273629"/>
              <a:gd name="connsiteY3" fmla="*/ 653142 h 1143000"/>
              <a:gd name="connsiteX4" fmla="*/ 522515 w 1273629"/>
              <a:gd name="connsiteY4" fmla="*/ 718457 h 1143000"/>
              <a:gd name="connsiteX5" fmla="*/ 620486 w 1273629"/>
              <a:gd name="connsiteY5" fmla="*/ 816428 h 1143000"/>
              <a:gd name="connsiteX6" fmla="*/ 947058 w 1273629"/>
              <a:gd name="connsiteY6" fmla="*/ 1045028 h 1143000"/>
              <a:gd name="connsiteX7" fmla="*/ 1143000 w 1273629"/>
              <a:gd name="connsiteY7" fmla="*/ 1143000 h 1143000"/>
              <a:gd name="connsiteX8" fmla="*/ 1273629 w 1273629"/>
              <a:gd name="connsiteY8" fmla="*/ 1110342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3629" h="1143000">
                <a:moveTo>
                  <a:pt x="0" y="0"/>
                </a:moveTo>
                <a:cubicBezTo>
                  <a:pt x="21772" y="43543"/>
                  <a:pt x="37019" y="91014"/>
                  <a:pt x="65315" y="130628"/>
                </a:cubicBezTo>
                <a:cubicBezTo>
                  <a:pt x="92159" y="168210"/>
                  <a:pt x="138491" y="189636"/>
                  <a:pt x="163286" y="228600"/>
                </a:cubicBezTo>
                <a:cubicBezTo>
                  <a:pt x="176585" y="249499"/>
                  <a:pt x="338816" y="600072"/>
                  <a:pt x="391886" y="653142"/>
                </a:cubicBezTo>
                <a:cubicBezTo>
                  <a:pt x="426310" y="687566"/>
                  <a:pt x="482900" y="690161"/>
                  <a:pt x="522515" y="718457"/>
                </a:cubicBezTo>
                <a:cubicBezTo>
                  <a:pt x="560096" y="745301"/>
                  <a:pt x="585421" y="786372"/>
                  <a:pt x="620486" y="816428"/>
                </a:cubicBezTo>
                <a:cubicBezTo>
                  <a:pt x="705114" y="888967"/>
                  <a:pt x="862739" y="988815"/>
                  <a:pt x="947058" y="1045028"/>
                </a:cubicBezTo>
                <a:cubicBezTo>
                  <a:pt x="1073672" y="1129437"/>
                  <a:pt x="1007794" y="1097930"/>
                  <a:pt x="1143000" y="1143000"/>
                </a:cubicBezTo>
                <a:cubicBezTo>
                  <a:pt x="1251299" y="1106900"/>
                  <a:pt x="1206548" y="1110342"/>
                  <a:pt x="1273629" y="1110342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4082143" y="5682343"/>
            <a:ext cx="1110343" cy="899858"/>
          </a:xfrm>
          <a:custGeom>
            <a:avLst/>
            <a:gdLst>
              <a:gd name="connsiteX0" fmla="*/ 1110343 w 1110343"/>
              <a:gd name="connsiteY0" fmla="*/ 0 h 899858"/>
              <a:gd name="connsiteX1" fmla="*/ 947057 w 1110343"/>
              <a:gd name="connsiteY1" fmla="*/ 163286 h 899858"/>
              <a:gd name="connsiteX2" fmla="*/ 881743 w 1110343"/>
              <a:gd name="connsiteY2" fmla="*/ 261257 h 899858"/>
              <a:gd name="connsiteX3" fmla="*/ 685800 w 1110343"/>
              <a:gd name="connsiteY3" fmla="*/ 326571 h 899858"/>
              <a:gd name="connsiteX4" fmla="*/ 587828 w 1110343"/>
              <a:gd name="connsiteY4" fmla="*/ 391886 h 899858"/>
              <a:gd name="connsiteX5" fmla="*/ 359228 w 1110343"/>
              <a:gd name="connsiteY5" fmla="*/ 522514 h 899858"/>
              <a:gd name="connsiteX6" fmla="*/ 130628 w 1110343"/>
              <a:gd name="connsiteY6" fmla="*/ 783771 h 899858"/>
              <a:gd name="connsiteX7" fmla="*/ 0 w 1110343"/>
              <a:gd name="connsiteY7" fmla="*/ 881743 h 899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0343" h="899858">
                <a:moveTo>
                  <a:pt x="1110343" y="0"/>
                </a:moveTo>
                <a:cubicBezTo>
                  <a:pt x="1055914" y="54429"/>
                  <a:pt x="989754" y="99240"/>
                  <a:pt x="947057" y="163286"/>
                </a:cubicBezTo>
                <a:cubicBezTo>
                  <a:pt x="925286" y="195943"/>
                  <a:pt x="915026" y="240455"/>
                  <a:pt x="881743" y="261257"/>
                </a:cubicBezTo>
                <a:cubicBezTo>
                  <a:pt x="823361" y="297746"/>
                  <a:pt x="685800" y="326571"/>
                  <a:pt x="685800" y="326571"/>
                </a:cubicBezTo>
                <a:cubicBezTo>
                  <a:pt x="653143" y="348343"/>
                  <a:pt x="621906" y="372413"/>
                  <a:pt x="587828" y="391886"/>
                </a:cubicBezTo>
                <a:cubicBezTo>
                  <a:pt x="297780" y="557628"/>
                  <a:pt x="597933" y="363379"/>
                  <a:pt x="359228" y="522514"/>
                </a:cubicBezTo>
                <a:cubicBezTo>
                  <a:pt x="206829" y="751114"/>
                  <a:pt x="293914" y="674914"/>
                  <a:pt x="130628" y="783771"/>
                </a:cubicBezTo>
                <a:cubicBezTo>
                  <a:pt x="53238" y="899858"/>
                  <a:pt x="104563" y="881743"/>
                  <a:pt x="0" y="881743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2873829" y="5649686"/>
            <a:ext cx="261257" cy="49869"/>
          </a:xfrm>
          <a:custGeom>
            <a:avLst/>
            <a:gdLst>
              <a:gd name="connsiteX0" fmla="*/ 0 w 261257"/>
              <a:gd name="connsiteY0" fmla="*/ 0 h 49869"/>
              <a:gd name="connsiteX1" fmla="*/ 261257 w 261257"/>
              <a:gd name="connsiteY1" fmla="*/ 32657 h 49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61257" h="49869">
                <a:moveTo>
                  <a:pt x="0" y="0"/>
                </a:moveTo>
                <a:cubicBezTo>
                  <a:pt x="149607" y="49869"/>
                  <a:pt x="63547" y="32657"/>
                  <a:pt x="261257" y="32657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3396343" y="5747657"/>
            <a:ext cx="228600" cy="0"/>
          </a:xfrm>
          <a:custGeom>
            <a:avLst/>
            <a:gdLst>
              <a:gd name="connsiteX0" fmla="*/ 0 w 228600"/>
              <a:gd name="connsiteY0" fmla="*/ 0 h 0"/>
              <a:gd name="connsiteX1" fmla="*/ 228600 w 2286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3918857" y="5780314"/>
            <a:ext cx="228600" cy="46426"/>
          </a:xfrm>
          <a:custGeom>
            <a:avLst/>
            <a:gdLst>
              <a:gd name="connsiteX0" fmla="*/ 0 w 228600"/>
              <a:gd name="connsiteY0" fmla="*/ 0 h 46426"/>
              <a:gd name="connsiteX1" fmla="*/ 228600 w 228600"/>
              <a:gd name="connsiteY1" fmla="*/ 32657 h 46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8600" h="46426">
                <a:moveTo>
                  <a:pt x="0" y="0"/>
                </a:moveTo>
                <a:cubicBezTo>
                  <a:pt x="139280" y="46426"/>
                  <a:pt x="63548" y="32657"/>
                  <a:pt x="228600" y="32657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4343400" y="5747657"/>
            <a:ext cx="293914" cy="0"/>
          </a:xfrm>
          <a:custGeom>
            <a:avLst/>
            <a:gdLst>
              <a:gd name="connsiteX0" fmla="*/ 0 w 293914"/>
              <a:gd name="connsiteY0" fmla="*/ 0 h 0"/>
              <a:gd name="connsiteX1" fmla="*/ 293914 w 293914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93914">
                <a:moveTo>
                  <a:pt x="0" y="0"/>
                </a:moveTo>
                <a:lnTo>
                  <a:pt x="293914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4931229" y="5715000"/>
            <a:ext cx="293914" cy="0"/>
          </a:xfrm>
          <a:custGeom>
            <a:avLst/>
            <a:gdLst>
              <a:gd name="connsiteX0" fmla="*/ 0 w 293914"/>
              <a:gd name="connsiteY0" fmla="*/ 0 h 0"/>
              <a:gd name="connsiteX1" fmla="*/ 293914 w 293914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93914">
                <a:moveTo>
                  <a:pt x="0" y="0"/>
                </a:moveTo>
                <a:lnTo>
                  <a:pt x="293914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2808514" y="4506686"/>
            <a:ext cx="2286000" cy="586963"/>
          </a:xfrm>
          <a:custGeom>
            <a:avLst/>
            <a:gdLst>
              <a:gd name="connsiteX0" fmla="*/ 0 w 2286000"/>
              <a:gd name="connsiteY0" fmla="*/ 489857 h 586963"/>
              <a:gd name="connsiteX1" fmla="*/ 653143 w 2286000"/>
              <a:gd name="connsiteY1" fmla="*/ 522514 h 586963"/>
              <a:gd name="connsiteX2" fmla="*/ 783772 w 2286000"/>
              <a:gd name="connsiteY2" fmla="*/ 489857 h 586963"/>
              <a:gd name="connsiteX3" fmla="*/ 914400 w 2286000"/>
              <a:gd name="connsiteY3" fmla="*/ 424543 h 586963"/>
              <a:gd name="connsiteX4" fmla="*/ 1175657 w 2286000"/>
              <a:gd name="connsiteY4" fmla="*/ 359228 h 586963"/>
              <a:gd name="connsiteX5" fmla="*/ 1567543 w 2286000"/>
              <a:gd name="connsiteY5" fmla="*/ 261257 h 586963"/>
              <a:gd name="connsiteX6" fmla="*/ 1665515 w 2286000"/>
              <a:gd name="connsiteY6" fmla="*/ 228600 h 586963"/>
              <a:gd name="connsiteX7" fmla="*/ 1796143 w 2286000"/>
              <a:gd name="connsiteY7" fmla="*/ 195943 h 586963"/>
              <a:gd name="connsiteX8" fmla="*/ 1926772 w 2286000"/>
              <a:gd name="connsiteY8" fmla="*/ 130628 h 586963"/>
              <a:gd name="connsiteX9" fmla="*/ 2090057 w 2286000"/>
              <a:gd name="connsiteY9" fmla="*/ 97971 h 586963"/>
              <a:gd name="connsiteX10" fmla="*/ 2188029 w 2286000"/>
              <a:gd name="connsiteY10" fmla="*/ 32657 h 586963"/>
              <a:gd name="connsiteX11" fmla="*/ 2286000 w 2286000"/>
              <a:gd name="connsiteY11" fmla="*/ 0 h 586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86000" h="586963">
                <a:moveTo>
                  <a:pt x="0" y="489857"/>
                </a:moveTo>
                <a:cubicBezTo>
                  <a:pt x="388425" y="586963"/>
                  <a:pt x="171801" y="562626"/>
                  <a:pt x="653143" y="522514"/>
                </a:cubicBezTo>
                <a:cubicBezTo>
                  <a:pt x="696686" y="511628"/>
                  <a:pt x="741747" y="505616"/>
                  <a:pt x="783772" y="489857"/>
                </a:cubicBezTo>
                <a:cubicBezTo>
                  <a:pt x="829355" y="472764"/>
                  <a:pt x="868216" y="439938"/>
                  <a:pt x="914400" y="424543"/>
                </a:cubicBezTo>
                <a:cubicBezTo>
                  <a:pt x="999559" y="396156"/>
                  <a:pt x="1090498" y="387614"/>
                  <a:pt x="1175657" y="359228"/>
                </a:cubicBezTo>
                <a:cubicBezTo>
                  <a:pt x="1571587" y="227252"/>
                  <a:pt x="1171764" y="349207"/>
                  <a:pt x="1567543" y="261257"/>
                </a:cubicBezTo>
                <a:cubicBezTo>
                  <a:pt x="1601147" y="253789"/>
                  <a:pt x="1632416" y="238057"/>
                  <a:pt x="1665515" y="228600"/>
                </a:cubicBezTo>
                <a:cubicBezTo>
                  <a:pt x="1708671" y="216270"/>
                  <a:pt x="1752600" y="206829"/>
                  <a:pt x="1796143" y="195943"/>
                </a:cubicBezTo>
                <a:cubicBezTo>
                  <a:pt x="1839686" y="174171"/>
                  <a:pt x="1880588" y="146023"/>
                  <a:pt x="1926772" y="130628"/>
                </a:cubicBezTo>
                <a:cubicBezTo>
                  <a:pt x="1979430" y="113075"/>
                  <a:pt x="2038085" y="117460"/>
                  <a:pt x="2090057" y="97971"/>
                </a:cubicBezTo>
                <a:cubicBezTo>
                  <a:pt x="2126807" y="84190"/>
                  <a:pt x="2152923" y="50210"/>
                  <a:pt x="2188029" y="32657"/>
                </a:cubicBezTo>
                <a:cubicBezTo>
                  <a:pt x="2218818" y="17262"/>
                  <a:pt x="2286000" y="0"/>
                  <a:pt x="2286000" y="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75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061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5) </a:t>
            </a:r>
            <a:r>
              <a:rPr lang="en-US" dirty="0" err="1" smtClean="0"/>
              <a:t>Berapa</a:t>
            </a:r>
            <a:r>
              <a:rPr lang="en-US" dirty="0" smtClean="0"/>
              <a:t> lama </a:t>
            </a:r>
            <a:r>
              <a:rPr lang="en-US" dirty="0" err="1" smtClean="0"/>
              <a:t>waktu</a:t>
            </a:r>
            <a:r>
              <a:rPr lang="en-US" dirty="0" smtClean="0"/>
              <a:t> yang </a:t>
            </a:r>
            <a:r>
              <a:rPr lang="en-US" dirty="0" err="1" smtClean="0"/>
              <a:t>disediakan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smtClean="0"/>
              <a:t>6)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</a:t>
            </a: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topik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smtClean="0"/>
              <a:t>7)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syarat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agar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       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mengikutinya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smtClean="0"/>
              <a:t>8)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kesiapan</a:t>
            </a:r>
            <a:r>
              <a:rPr lang="en-US" dirty="0" smtClean="0"/>
              <a:t> mental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umumnya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   </a:t>
            </a:r>
            <a:r>
              <a:rPr lang="en-US" dirty="0" err="1" smtClean="0"/>
              <a:t>matang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perembangan</a:t>
            </a:r>
            <a:r>
              <a:rPr lang="en-US" dirty="0" smtClean="0"/>
              <a:t> </a:t>
            </a:r>
            <a:r>
              <a:rPr lang="en-US" dirty="0" err="1" smtClean="0"/>
              <a:t>kognitifnya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siap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mengerti</a:t>
            </a:r>
            <a:r>
              <a:rPr lang="en-US" dirty="0" smtClean="0"/>
              <a:t> </a:t>
            </a:r>
            <a:r>
              <a:rPr lang="en-US" dirty="0" err="1" smtClean="0"/>
              <a:t>topik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smtClean="0"/>
              <a:t>9)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peraga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permainan</a:t>
            </a:r>
            <a:r>
              <a:rPr lang="en-US" dirty="0" smtClean="0"/>
              <a:t> </a:t>
            </a:r>
            <a:r>
              <a:rPr lang="en-US" dirty="0" err="1" smtClean="0"/>
              <a:t>diperlukan</a:t>
            </a:r>
            <a:r>
              <a:rPr lang="en-US" dirty="0" smtClean="0"/>
              <a:t>? Dan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tersedia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membuatnya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061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60640"/>
          </a:xfrm>
        </p:spPr>
        <p:txBody>
          <a:bodyPr>
            <a:normAutofit/>
          </a:bodyPr>
          <a:lstStyle/>
          <a:p>
            <a:pPr marL="514350" indent="-514350">
              <a:buAutoNum type="arabicParenR" startAt="10"/>
            </a:pP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penyampaianya</a:t>
            </a:r>
            <a:r>
              <a:rPr lang="en-US" dirty="0" smtClean="0"/>
              <a:t>?</a:t>
            </a:r>
          </a:p>
          <a:p>
            <a:pPr marL="514350" indent="-514350">
              <a:buAutoNum type="arabicParenR" startAt="10"/>
            </a:pP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materinya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siap</a:t>
            </a:r>
            <a:r>
              <a:rPr lang="en-US" dirty="0" smtClean="0"/>
              <a:t> </a:t>
            </a:r>
            <a:r>
              <a:rPr lang="en-US" dirty="0" err="1" smtClean="0"/>
              <a:t>tertulis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ditulis</a:t>
            </a:r>
            <a:r>
              <a:rPr lang="en-US" dirty="0" smtClean="0"/>
              <a:t> </a:t>
            </a:r>
            <a:r>
              <a:rPr lang="en-US" dirty="0" err="1" smtClean="0"/>
              <a:t>terlebih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?</a:t>
            </a:r>
          </a:p>
          <a:p>
            <a:pPr marL="514350" indent="-514350">
              <a:buAutoNum type="arabicParenR" startAt="10"/>
            </a:pP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, </a:t>
            </a:r>
            <a:r>
              <a:rPr lang="en-US" dirty="0" err="1" smtClean="0"/>
              <a:t>konsep-konsep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ditanamkan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urutannya</a:t>
            </a:r>
            <a:r>
              <a:rPr lang="en-US" dirty="0" smtClean="0"/>
              <a:t>?</a:t>
            </a:r>
          </a:p>
          <a:p>
            <a:pPr marL="514350" indent="-514350">
              <a:buAutoNum type="arabicParenR" startAt="10"/>
            </a:pP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yang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, 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, </a:t>
            </a:r>
            <a:r>
              <a:rPr lang="en-US" dirty="0" err="1" smtClean="0"/>
              <a:t>keterampilan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?</a:t>
            </a:r>
          </a:p>
          <a:p>
            <a:pPr marL="514350" indent="-514350">
              <a:buAutoNum type="arabicParenR" startAt="10"/>
            </a:pPr>
            <a:r>
              <a:rPr lang="en-US" dirty="0" err="1" smtClean="0"/>
              <a:t>Langkah-langkah</a:t>
            </a:r>
            <a:r>
              <a:rPr lang="en-US" dirty="0" smtClean="0"/>
              <a:t> (</a:t>
            </a:r>
            <a:r>
              <a:rPr lang="en-US" dirty="0" err="1" smtClean="0"/>
              <a:t>urutan</a:t>
            </a:r>
            <a:r>
              <a:rPr lang="en-US" dirty="0" smtClean="0"/>
              <a:t>)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yang paling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?</a:t>
            </a:r>
          </a:p>
          <a:p>
            <a:pPr marL="514350" indent="-514350">
              <a:buAutoNum type="arabicParenR" startAt="10"/>
            </a:pP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evaluasinya</a:t>
            </a:r>
            <a:r>
              <a:rPr lang="en-US" dirty="0" smtClean="0"/>
              <a:t>?</a:t>
            </a:r>
          </a:p>
          <a:p>
            <a:pPr marL="514350" indent="-514350">
              <a:buAutoNum type="arabicParenR" startAt="10"/>
            </a:pP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/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berhasil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penyebabya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mengatasinya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061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4158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Kegiatan</a:t>
            </a:r>
            <a:r>
              <a:rPr lang="en-US" dirty="0" smtClean="0"/>
              <a:t> yang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pertanyaan-pertanyaan</a:t>
            </a:r>
            <a:r>
              <a:rPr lang="en-US" dirty="0" smtClean="0"/>
              <a:t> </a:t>
            </a:r>
            <a:r>
              <a:rPr lang="en-US" dirty="0" err="1" smtClean="0"/>
              <a:t>diatas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diagnostik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Dengan</a:t>
            </a:r>
            <a:r>
              <a:rPr lang="en-US" dirty="0" smtClean="0"/>
              <a:t> diagram </a:t>
            </a:r>
            <a:r>
              <a:rPr lang="en-US" dirty="0" err="1" smtClean="0"/>
              <a:t>venn</a:t>
            </a:r>
            <a:r>
              <a:rPr lang="en-US" dirty="0" smtClean="0"/>
              <a:t>,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diagnostik</a:t>
            </a:r>
            <a:r>
              <a:rPr lang="en-US" dirty="0" smtClean="0"/>
              <a:t> (D), </a:t>
            </a:r>
            <a:r>
              <a:rPr lang="en-US" dirty="0" err="1" smtClean="0"/>
              <a:t>pengajaran</a:t>
            </a:r>
            <a:r>
              <a:rPr lang="en-US" dirty="0" smtClean="0"/>
              <a:t> bias (B),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remedial (R) </a:t>
            </a:r>
            <a:r>
              <a:rPr lang="en-US" dirty="0" err="1" smtClean="0"/>
              <a:t>nampak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dibawah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                 B	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					   R                                      </a:t>
            </a:r>
          </a:p>
          <a:p>
            <a:pPr>
              <a:buNone/>
            </a:pPr>
            <a:r>
              <a:rPr lang="en-US" dirty="0" smtClean="0"/>
              <a:t>	   D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259632" y="4005064"/>
            <a:ext cx="3240360" cy="18722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195736" y="3645024"/>
            <a:ext cx="1584176" cy="273630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347864" y="4437112"/>
            <a:ext cx="1944216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2624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Mengingat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diagnostik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memperhatikan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yang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penyebab</a:t>
            </a:r>
            <a:r>
              <a:rPr lang="en-US" dirty="0" smtClean="0"/>
              <a:t> </a:t>
            </a:r>
            <a:r>
              <a:rPr lang="en-US" dirty="0" err="1" smtClean="0"/>
              <a:t>kegagalan</a:t>
            </a:r>
            <a:r>
              <a:rPr lang="en-US" dirty="0" smtClean="0"/>
              <a:t> (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antisipasinya</a:t>
            </a:r>
            <a:r>
              <a:rPr lang="en-US" dirty="0" smtClean="0"/>
              <a:t>),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remedialnya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sekompleks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Langkah-langkah</a:t>
            </a:r>
            <a:r>
              <a:rPr lang="en-US" dirty="0" smtClean="0"/>
              <a:t> yang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pertanyaan-pertanyaan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menjamin</a:t>
            </a:r>
            <a:r>
              <a:rPr lang="en-US" dirty="0" smtClean="0"/>
              <a:t> </a:t>
            </a:r>
            <a:r>
              <a:rPr lang="en-US" dirty="0" err="1" smtClean="0"/>
              <a:t>bakal</a:t>
            </a:r>
            <a:r>
              <a:rPr lang="en-US" dirty="0" smtClean="0"/>
              <a:t> </a:t>
            </a:r>
            <a:r>
              <a:rPr lang="en-US" dirty="0" err="1" smtClean="0"/>
              <a:t>terbinanya</a:t>
            </a:r>
            <a:r>
              <a:rPr lang="en-US" dirty="0" smtClean="0"/>
              <a:t> </a:t>
            </a:r>
            <a:r>
              <a:rPr lang="en-US" dirty="0" err="1" smtClean="0"/>
              <a:t>anak-anak</a:t>
            </a:r>
            <a:r>
              <a:rPr lang="en-US" dirty="0" smtClean="0"/>
              <a:t> yang </a:t>
            </a:r>
            <a:r>
              <a:rPr lang="en-US" dirty="0" err="1" smtClean="0"/>
              <a:t>kemampuannya</a:t>
            </a:r>
            <a:r>
              <a:rPr lang="en-US" dirty="0" smtClean="0"/>
              <a:t> </a:t>
            </a:r>
            <a:r>
              <a:rPr lang="en-US" dirty="0" err="1" smtClean="0"/>
              <a:t>berbeda-beda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anak-anak</a:t>
            </a:r>
            <a:r>
              <a:rPr lang="en-US" dirty="0" smtClean="0"/>
              <a:t> </a:t>
            </a:r>
            <a:r>
              <a:rPr lang="en-US" dirty="0" err="1" smtClean="0"/>
              <a:t>berbakat</a:t>
            </a:r>
            <a:r>
              <a:rPr lang="en-US" dirty="0" smtClean="0"/>
              <a:t>, </a:t>
            </a:r>
            <a:r>
              <a:rPr lang="en-US" dirty="0" err="1" smtClean="0"/>
              <a:t>anak-anak</a:t>
            </a:r>
            <a:r>
              <a:rPr lang="en-US" dirty="0" smtClean="0"/>
              <a:t> yang </a:t>
            </a:r>
            <a:r>
              <a:rPr lang="en-US" dirty="0" err="1" smtClean="0"/>
              <a:t>kemampua</a:t>
            </a:r>
            <a:r>
              <a:rPr lang="en-US" dirty="0" smtClean="0"/>
              <a:t> </a:t>
            </a:r>
            <a:r>
              <a:rPr lang="en-US" dirty="0" err="1" smtClean="0"/>
              <a:t>akademisnya</a:t>
            </a:r>
            <a:r>
              <a:rPr lang="en-US" dirty="0" smtClean="0"/>
              <a:t> normal, </a:t>
            </a:r>
            <a:r>
              <a:rPr lang="en-US" dirty="0" err="1" smtClean="0"/>
              <a:t>anak-anak</a:t>
            </a:r>
            <a:r>
              <a:rPr lang="en-US" dirty="0" smtClean="0"/>
              <a:t> yang </a:t>
            </a:r>
            <a:r>
              <a:rPr lang="en-US" dirty="0" err="1" smtClean="0"/>
              <a:t>lambat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anak-anak</a:t>
            </a:r>
            <a:r>
              <a:rPr lang="en-US" dirty="0" smtClean="0"/>
              <a:t> yang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514350" indent="-514350">
              <a:buAutoNum type="alphaUcPeriod" startAt="2"/>
            </a:pP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mendiagnosis</a:t>
            </a:r>
            <a:r>
              <a:rPr lang="en-US" dirty="0" smtClean="0"/>
              <a:t> </a:t>
            </a:r>
            <a:r>
              <a:rPr lang="en-US" dirty="0" err="1" smtClean="0"/>
              <a:t>kesulitan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</a:p>
          <a:p>
            <a:pPr marL="514350" indent="-514350">
              <a:buNone/>
            </a:pPr>
            <a:r>
              <a:rPr lang="en-US" dirty="0" smtClean="0"/>
              <a:t>	1) 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kelemahan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yang  	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memperkirakan</a:t>
            </a:r>
            <a:r>
              <a:rPr lang="en-US" dirty="0" smtClean="0"/>
              <a:t> </a:t>
            </a:r>
            <a:r>
              <a:rPr lang="en-US" dirty="0" err="1" smtClean="0"/>
              <a:t>penyebab</a:t>
            </a:r>
            <a:r>
              <a:rPr lang="en-US" dirty="0" smtClean="0"/>
              <a:t> 	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kelemahannya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	  2)	</a:t>
            </a:r>
            <a:r>
              <a:rPr lang="en-US" dirty="0" err="1" smtClean="0"/>
              <a:t>Merumuskan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instruksional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	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remedialnya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  3)	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merumuskan</a:t>
            </a:r>
            <a:r>
              <a:rPr lang="en-US" dirty="0" smtClean="0"/>
              <a:t> </a:t>
            </a:r>
            <a:r>
              <a:rPr lang="en-US" dirty="0" err="1" smtClean="0"/>
              <a:t>cara-cara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	</a:t>
            </a:r>
            <a:r>
              <a:rPr lang="en-US" dirty="0" err="1" smtClean="0"/>
              <a:t>memperkaya</a:t>
            </a:r>
            <a:r>
              <a:rPr lang="en-US" dirty="0" smtClean="0"/>
              <a:t> </a:t>
            </a:r>
            <a:r>
              <a:rPr lang="en-US" dirty="0" err="1" smtClean="0"/>
              <a:t>kekuatannya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	</a:t>
            </a:r>
            <a:r>
              <a:rPr lang="en-US" dirty="0" err="1" smtClean="0"/>
              <a:t>menyembuhkan</a:t>
            </a:r>
            <a:r>
              <a:rPr lang="en-US" dirty="0" smtClean="0"/>
              <a:t> 	</a:t>
            </a:r>
            <a:r>
              <a:rPr lang="en-US" dirty="0" err="1" smtClean="0"/>
              <a:t>kelemahannya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  4)	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terus-menerus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2624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4400" dirty="0" smtClean="0">
                <a:solidFill>
                  <a:srgbClr val="0070C0"/>
                </a:solidFill>
                <a:latin typeface="Berlin Sans FB Demi" pitchFamily="34" charset="0"/>
              </a:rPr>
              <a:t>SEKIAN</a:t>
            </a:r>
          </a:p>
          <a:p>
            <a:pPr algn="ctr">
              <a:buNone/>
            </a:pPr>
            <a:r>
              <a:rPr lang="en-US" sz="4400" dirty="0" smtClean="0">
                <a:solidFill>
                  <a:srgbClr val="0070C0"/>
                </a:solidFill>
                <a:latin typeface="Berlin Sans FB Demi" pitchFamily="34" charset="0"/>
              </a:rPr>
              <a:t>TERIMAKASIH</a:t>
            </a:r>
            <a:endParaRPr lang="en-US" sz="4400" dirty="0">
              <a:solidFill>
                <a:srgbClr val="0070C0"/>
              </a:solidFill>
              <a:latin typeface="Berlin Sans FB Demi" pitchFamily="34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l"/>
            <a:r>
              <a:rPr lang="id-ID" dirty="0" smtClean="0"/>
              <a:t>Keberhasilan siswa belajar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66124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Kecerdasan anak 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Kesiapan anak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Bakat anak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Kemauan belajar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Minat anak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Model penyajian materi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Pribadi dan sikap guru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Suasana belajar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Kompetensi guru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Kondisi luar</a:t>
            </a:r>
          </a:p>
          <a:p>
            <a:pPr marL="0" indent="0">
              <a:buNone/>
            </a:pPr>
            <a:r>
              <a:rPr lang="id-ID" dirty="0" smtClean="0"/>
              <a:t>Dari </a:t>
            </a:r>
            <a:r>
              <a:rPr lang="en-US" dirty="0" smtClean="0"/>
              <a:t>1</a:t>
            </a:r>
            <a:r>
              <a:rPr lang="id-ID" dirty="0" smtClean="0"/>
              <a:t>-</a:t>
            </a:r>
            <a:r>
              <a:rPr lang="en-US" dirty="0" smtClean="0"/>
              <a:t>5</a:t>
            </a:r>
            <a:r>
              <a:rPr lang="id-ID" dirty="0" smtClean="0"/>
              <a:t> faktor murid yang menentukan dan dari 6-10 faktor luar yang menentukan keberhasilan siswa belajar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9046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45740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3. Matematika Mana </a:t>
            </a:r>
            <a:r>
              <a:rPr lang="en-US" dirty="0" smtClean="0"/>
              <a:t>u</a:t>
            </a:r>
            <a:r>
              <a:rPr lang="id-ID" dirty="0" smtClean="0"/>
              <a:t>ntuk Sekolah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6855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b="1" dirty="0" smtClean="0"/>
              <a:t>BML</a:t>
            </a:r>
            <a:r>
              <a:rPr lang="en-US" dirty="0" smtClean="0"/>
              <a:t>:</a:t>
            </a:r>
            <a:r>
              <a:rPr lang="id-ID" dirty="0" smtClean="0"/>
              <a:t> berhitung/matematika lama → keterampilan berhitung</a:t>
            </a:r>
          </a:p>
          <a:p>
            <a:pPr marL="514350" indent="-514350">
              <a:buFont typeface="+mj-lt"/>
              <a:buAutoNum type="arabicPeriod"/>
            </a:pPr>
            <a:r>
              <a:rPr lang="id-ID" b="1" dirty="0" smtClean="0"/>
              <a:t>NM</a:t>
            </a:r>
            <a:r>
              <a:rPr lang="en-US" dirty="0" smtClean="0"/>
              <a:t>:</a:t>
            </a:r>
            <a:r>
              <a:rPr lang="id-ID" dirty="0" smtClean="0"/>
              <a:t> New Mathematics → himpunan sebagai ilmu, bilangan dasar non-desimal, deduktif, abstrak, struktur, bahasa/istilah akurat, dan lain-lain</a:t>
            </a:r>
          </a:p>
          <a:p>
            <a:pPr marL="514350" indent="-514350">
              <a:buFont typeface="+mj-lt"/>
              <a:buAutoNum type="arabicPeriod"/>
            </a:pPr>
            <a:r>
              <a:rPr lang="id-ID" b="1" dirty="0" smtClean="0"/>
              <a:t>BB</a:t>
            </a:r>
            <a:r>
              <a:rPr lang="en-US" dirty="0" smtClean="0"/>
              <a:t>:</a:t>
            </a:r>
            <a:r>
              <a:rPr lang="id-ID" dirty="0" smtClean="0"/>
              <a:t> Gerakan Back to the Basics → soal-soal hapalan, algoritma, latihan berhitung dengan bilangan besar, dan lain-lain.</a:t>
            </a:r>
          </a:p>
        </p:txBody>
      </p:sp>
    </p:spTree>
    <p:extLst>
      <p:ext uri="{BB962C8B-B14F-4D97-AF65-F5344CB8AC3E}">
        <p14:creationId xmlns:p14="http://schemas.microsoft.com/office/powerpoint/2010/main" val="309300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4. M</a:t>
            </a:r>
            <a:r>
              <a:rPr lang="id-ID" b="1" dirty="0" smtClean="0"/>
              <a:t>MK</a:t>
            </a:r>
            <a:r>
              <a:rPr lang="en-US" dirty="0" smtClean="0"/>
              <a:t>:</a:t>
            </a:r>
            <a:r>
              <a:rPr lang="id-ID" dirty="0" smtClean="0"/>
              <a:t> Matematika Masa Kini → penekanan pada pemecahan masalah, pendekatan heuristik, penggunaan alat teknologi canggih, aproksimasi, estimasi, matematika diskrit, pecahan desimal, dan lain-lain</a:t>
            </a:r>
          </a:p>
          <a:p>
            <a:pPr>
              <a:buNone/>
            </a:pPr>
            <a:r>
              <a:rPr lang="en-US" b="1" dirty="0" smtClean="0"/>
              <a:t>5. PMRI</a:t>
            </a:r>
            <a:r>
              <a:rPr lang="en-US" dirty="0" smtClean="0"/>
              <a:t>: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r>
              <a:rPr lang="en-US" dirty="0" smtClean="0"/>
              <a:t> </a:t>
            </a:r>
            <a:r>
              <a:rPr lang="en-US" dirty="0" err="1" smtClean="0"/>
              <a:t>Realistik</a:t>
            </a:r>
            <a:r>
              <a:rPr lang="en-US" dirty="0" smtClean="0"/>
              <a:t> → </a:t>
            </a:r>
            <a:r>
              <a:rPr lang="en-US" dirty="0" err="1" smtClean="0"/>
              <a:t>mengatakan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2303</TotalTime>
  <Words>782</Words>
  <Application>Microsoft Office PowerPoint</Application>
  <PresentationFormat>On-screen Show (4:3)</PresentationFormat>
  <Paragraphs>350</Paragraphs>
  <Slides>65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1" baseType="lpstr">
      <vt:lpstr>Berlin Sans FB Demi</vt:lpstr>
      <vt:lpstr>Calibri</vt:lpstr>
      <vt:lpstr>Century Schoolbook</vt:lpstr>
      <vt:lpstr>Constantia</vt:lpstr>
      <vt:lpstr>Wingdings 2</vt:lpstr>
      <vt:lpstr>Flow</vt:lpstr>
      <vt:lpstr>PowerPoint Presentation</vt:lpstr>
      <vt:lpstr>1. Apa itu matematika</vt:lpstr>
      <vt:lpstr>2. Mengapa Matematika diajarkan disekolah</vt:lpstr>
      <vt:lpstr>Kecerdasan atas pendapat Habb</vt:lpstr>
      <vt:lpstr>Kecerdasan atas pendapat Cattel</vt:lpstr>
      <vt:lpstr>Kecerdasan Atas Pendapat Thurston</vt:lpstr>
      <vt:lpstr>Keberhasilan siswa belajar</vt:lpstr>
      <vt:lpstr>3. Matematika Mana untuk Sekolah</vt:lpstr>
      <vt:lpstr>PowerPoint Presentation</vt:lpstr>
      <vt:lpstr>4. Siapa yang Berkepentingan dengan Matematika</vt:lpstr>
      <vt:lpstr>5. Bagaimana Mengajarkan Matematika?</vt:lpstr>
      <vt:lpstr>PERKENALAN DENGAN SBM MATEMATIKA</vt:lpstr>
      <vt:lpstr>PowerPoint Presentation</vt:lpstr>
      <vt:lpstr>PowerPoint Presentation</vt:lpstr>
      <vt:lpstr>TEORI BELAJAR DALAM MATEMATIKA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</vt:lpstr>
      <vt:lpstr>PowerPoint Presentation</vt:lpstr>
      <vt:lpstr>PowerPoint Presentation</vt:lpstr>
      <vt:lpstr>PowerPoint Presentation</vt:lpstr>
      <vt:lpstr>PowerPoint Presentation</vt:lpstr>
      <vt:lpstr>2.  Aliran Psikologi Kognitif yang terdiri dari:</vt:lpstr>
      <vt:lpstr>Empat tahap perkembangan kognitif yang dikemukakan oleh Piaget, antara lain:</vt:lpstr>
      <vt:lpstr>b. Teori Bruner</vt:lpstr>
      <vt:lpstr>c. Teori Zoltan P. Dienes</vt:lpstr>
      <vt:lpstr>d. Teori Van Hiele dalam Pengajaran Geometri</vt:lpstr>
      <vt:lpstr>Perbedaan antara aliran tingkah laku dengan aliran psikologi kognitif</vt:lpstr>
      <vt:lpstr>PENDEKATAN DALAM PEMBELAJARAN MATEMATIKA</vt:lpstr>
      <vt:lpstr>B.  Beberapa Pendekatan dalam Pembelajaran                               Matematika</vt:lpstr>
      <vt:lpstr>PowerPoint Presentation</vt:lpstr>
      <vt:lpstr>METODE MENGAJAR</vt:lpstr>
      <vt:lpstr>PowerPoint Presentation</vt:lpstr>
      <vt:lpstr> </vt:lpstr>
      <vt:lpstr>PowerPoint Presentation</vt:lpstr>
      <vt:lpstr>PENGAJARAN KLASIKAL DAN PEGAJARAN INDIVIDUAL</vt:lpstr>
      <vt:lpstr>PowerPoint Presentation</vt:lpstr>
      <vt:lpstr>PowerPoint Presentation</vt:lpstr>
      <vt:lpstr>PowerPoint Presentation</vt:lpstr>
      <vt:lpstr>PERTANYAAN DAN TEKNIK BERTANYA</vt:lpstr>
      <vt:lpstr>PowerPoint Presentation</vt:lpstr>
      <vt:lpstr>PowerPoint Presentation</vt:lpstr>
      <vt:lpstr>PENGELOLAAN KELAS</vt:lpstr>
      <vt:lpstr>PowerPoint Presentation</vt:lpstr>
      <vt:lpstr>MEDIA DAN ALAT PERAGA DALAM PEMBELJARAN MATEMATIKA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MODEL PEMBELAJARAN MATEMATIKA</vt:lpstr>
      <vt:lpstr>PowerPoint Presentation</vt:lpstr>
      <vt:lpstr>PENGAJARAN DIAGNOSTIK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Apa itu matematika</dc:title>
  <dc:creator>user</dc:creator>
  <cp:lastModifiedBy>bu hoti</cp:lastModifiedBy>
  <cp:revision>256</cp:revision>
  <dcterms:created xsi:type="dcterms:W3CDTF">2012-11-03T13:30:46Z</dcterms:created>
  <dcterms:modified xsi:type="dcterms:W3CDTF">2018-04-15T02:39:34Z</dcterms:modified>
</cp:coreProperties>
</file>