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6" r:id="rId4"/>
    <p:sldId id="279" r:id="rId5"/>
    <p:sldId id="281" r:id="rId6"/>
    <p:sldId id="280" r:id="rId7"/>
    <p:sldId id="271" r:id="rId8"/>
    <p:sldId id="274" r:id="rId9"/>
    <p:sldId id="272" r:id="rId10"/>
    <p:sldId id="273" r:id="rId11"/>
    <p:sldId id="270" r:id="rId12"/>
    <p:sldId id="275" r:id="rId13"/>
    <p:sldId id="282" r:id="rId14"/>
    <p:sldId id="283" r:id="rId15"/>
    <p:sldId id="284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390918"/>
            <a:ext cx="8915399" cy="3386463"/>
          </a:xfrm>
        </p:spPr>
        <p:txBody>
          <a:bodyPr/>
          <a:lstStyle/>
          <a:p>
            <a:r>
              <a:rPr lang="id-ID" dirty="0" smtClean="0"/>
              <a:t>UPPER INTERMEDIATE STRUCTURE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YANUARTI APSARI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0660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(1)THE OBJECTIVE OF THE LESSON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At the end of this semester the students are expected to be able to:</a:t>
            </a:r>
          </a:p>
          <a:p>
            <a:r>
              <a:rPr lang="id-ID" dirty="0" smtClean="0"/>
              <a:t>1. Identify simple sentence, compound sentence and and complex sentence</a:t>
            </a:r>
          </a:p>
          <a:p>
            <a:r>
              <a:rPr lang="id-ID" dirty="0" smtClean="0"/>
              <a:t>2. write simple </a:t>
            </a:r>
            <a:r>
              <a:rPr lang="id-ID" dirty="0"/>
              <a:t>sentence, compound sentence and and complex </a:t>
            </a:r>
            <a:r>
              <a:rPr lang="id-ID" dirty="0" smtClean="0"/>
              <a:t>sentence correctly</a:t>
            </a:r>
            <a:endParaRPr lang="id-ID" dirty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59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824248"/>
          </a:xfrm>
        </p:spPr>
        <p:txBody>
          <a:bodyPr>
            <a:normAutofit/>
          </a:bodyPr>
          <a:lstStyle/>
          <a:p>
            <a:r>
              <a:rPr lang="id-ID" dirty="0" smtClean="0"/>
              <a:t>SYLLABUS</a:t>
            </a:r>
            <a:endParaRPr lang="id-ID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77900"/>
              </p:ext>
            </p:extLst>
          </p:nvPr>
        </p:nvGraphicFramePr>
        <p:xfrm>
          <a:off x="643631" y="605307"/>
          <a:ext cx="11217276" cy="764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998"/>
                <a:gridCol w="85252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Pertemuan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Materi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 to the course and 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syllabus</a:t>
                      </a:r>
                      <a:r>
                        <a:rPr lang="id-ID" sz="20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Review</a:t>
                      </a:r>
                      <a:endParaRPr lang="id-ID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</a:t>
                      </a:r>
                      <a:r>
                        <a:rPr lang="id-ID" sz="2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Present, Past, Future Tenses</a:t>
                      </a:r>
                      <a:endParaRPr lang="id-ID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Simple Sentences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QUIZ 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Active and Passive Forms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Mid Test</a:t>
                      </a:r>
                      <a:endParaRPr lang="id-ID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Compund Sentences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Complex Sentence: Noun Clauses</a:t>
                      </a:r>
                      <a:endParaRPr lang="id-ID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Complex Sentence: Relative Pronouns and Clauses; defining/non-defining clauses</a:t>
                      </a:r>
                      <a:endParaRPr lang="id-ID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Complex Sentence: time, place, manner, reason, contrast, purpose, result, and comparison</a:t>
                      </a:r>
                      <a:endParaRPr lang="id-ID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Complex Sentence: present participle </a:t>
                      </a:r>
                      <a:r>
                        <a:rPr lang="en-US" sz="2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constuctions</a:t>
                      </a: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perfect/past 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constructions</a:t>
                      </a:r>
                      <a:r>
                        <a:rPr lang="id-ID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22860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QUIZ 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id-ID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</a:t>
                      </a:r>
                      <a:endParaRPr lang="id-ID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TEST</a:t>
                      </a:r>
                      <a:endParaRPr lang="id-ID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652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51527" y="446088"/>
            <a:ext cx="4636393" cy="976312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/>
              <a:t>Teaching Material</a:t>
            </a:r>
            <a:endParaRPr lang="id-ID" sz="40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263" y="227146"/>
            <a:ext cx="4932390" cy="6168107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1880315" y="1598613"/>
            <a:ext cx="4214097" cy="4796640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This module contains various rules about English structure and </a:t>
            </a:r>
            <a:r>
              <a:rPr lang="en-US" sz="2400" dirty="0" smtClean="0"/>
              <a:t>provide</a:t>
            </a:r>
            <a:r>
              <a:rPr lang="id-ID" sz="2400" dirty="0" smtClean="0"/>
              <a:t> </a:t>
            </a:r>
            <a:r>
              <a:rPr lang="en-US" sz="2400" dirty="0" smtClean="0"/>
              <a:t>exercises </a:t>
            </a:r>
            <a:r>
              <a:rPr lang="en-US" sz="2400" dirty="0"/>
              <a:t>for students. The contents of this module are adopted from </a:t>
            </a:r>
            <a:r>
              <a:rPr lang="en-US" sz="2400" dirty="0" smtClean="0"/>
              <a:t>various</a:t>
            </a:r>
            <a:r>
              <a:rPr lang="id-ID" sz="2400" dirty="0" smtClean="0"/>
              <a:t> </a:t>
            </a:r>
            <a:r>
              <a:rPr lang="en-US" sz="2400" dirty="0" smtClean="0"/>
              <a:t>sources </a:t>
            </a:r>
            <a:r>
              <a:rPr lang="en-US" sz="2400" dirty="0"/>
              <a:t>in order to be suitable for students of English study program of </a:t>
            </a:r>
            <a:r>
              <a:rPr lang="en-US" sz="2400" dirty="0" smtClean="0"/>
              <a:t>IKIP</a:t>
            </a:r>
            <a:r>
              <a:rPr lang="id-ID" sz="2400" dirty="0" smtClean="0"/>
              <a:t> Siliwangi</a:t>
            </a:r>
            <a:r>
              <a:rPr lang="id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3563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000" b="1" dirty="0" smtClean="0"/>
              <a:t>(3)Teaching and Learning Process</a:t>
            </a:r>
            <a:br>
              <a:rPr lang="id-ID" sz="4000" b="1" dirty="0" smtClean="0"/>
            </a:br>
            <a:r>
              <a:rPr lang="id-ID" sz="4000" b="1" dirty="0" smtClean="0"/>
              <a:t>(Teaching Method)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Group discussion</a:t>
            </a:r>
          </a:p>
          <a:p>
            <a:r>
              <a:rPr lang="id-ID" sz="2400" dirty="0" smtClean="0"/>
              <a:t>Cooperative learning</a:t>
            </a:r>
          </a:p>
          <a:p>
            <a:r>
              <a:rPr lang="id-ID" sz="2400" dirty="0" smtClean="0"/>
              <a:t>Quiz</a:t>
            </a:r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02590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000" b="1" dirty="0" smtClean="0"/>
              <a:t>(4)ASSESSMENT: </a:t>
            </a:r>
            <a:br>
              <a:rPr lang="id-ID" sz="4000" b="1" dirty="0" smtClean="0"/>
            </a:br>
            <a:r>
              <a:rPr lang="id-ID" sz="4000" b="1" dirty="0" smtClean="0"/>
              <a:t>means of evaluation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2434107"/>
            <a:ext cx="10072349" cy="3670479"/>
          </a:xfrm>
        </p:spPr>
        <p:txBody>
          <a:bodyPr>
            <a:normAutofit/>
          </a:bodyPr>
          <a:lstStyle/>
          <a:p>
            <a:r>
              <a:rPr lang="id-ID" sz="2400" dirty="0" smtClean="0"/>
              <a:t>1. Attendence										: min 80 persen</a:t>
            </a:r>
          </a:p>
          <a:p>
            <a:r>
              <a:rPr lang="id-ID" sz="2400" dirty="0" smtClean="0"/>
              <a:t>2. Assignment										: 30 %</a:t>
            </a:r>
          </a:p>
          <a:p>
            <a:r>
              <a:rPr lang="id-ID" sz="2400" dirty="0" smtClean="0"/>
              <a:t>4. Active Participation								: 20 %</a:t>
            </a:r>
          </a:p>
          <a:p>
            <a:r>
              <a:rPr lang="id-ID" sz="2400" dirty="0" smtClean="0"/>
              <a:t>Quiz													: 20 %</a:t>
            </a:r>
          </a:p>
          <a:p>
            <a:r>
              <a:rPr lang="id-ID" sz="2400" dirty="0" smtClean="0"/>
              <a:t>5. Mid test											: 15 %</a:t>
            </a:r>
          </a:p>
          <a:p>
            <a:r>
              <a:rPr lang="id-ID" sz="2400" dirty="0"/>
              <a:t>6</a:t>
            </a:r>
            <a:r>
              <a:rPr lang="id-ID" sz="2400" dirty="0" smtClean="0"/>
              <a:t>. Final Test											: 15 %</a:t>
            </a:r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6313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(4)ASSESSMENT: </a:t>
            </a:r>
            <a:br>
              <a:rPr lang="id-ID" dirty="0"/>
            </a:br>
            <a:r>
              <a:rPr lang="id-ID" dirty="0" smtClean="0"/>
              <a:t>what to be evaluated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1. Knowledge</a:t>
            </a:r>
          </a:p>
          <a:p>
            <a:r>
              <a:rPr lang="id-ID" sz="2800" dirty="0" smtClean="0"/>
              <a:t>2. Skill</a:t>
            </a:r>
          </a:p>
          <a:p>
            <a:r>
              <a:rPr lang="id-ID" sz="2800" dirty="0" smtClean="0"/>
              <a:t>3. Attitude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531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C000"/>
                </a:solidFill>
              </a:rPr>
              <a:t>PART OF SPEECH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73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FALL</a:t>
            </a:r>
            <a:endParaRPr lang="id-ID" sz="7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73474" y="4422046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VERB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19661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Among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Preposition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344934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However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Conjunction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241679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What do you think about STRUCTURE?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4" y="2133600"/>
            <a:ext cx="9830358" cy="3777622"/>
          </a:xfr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31467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Flood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Noun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200278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Huge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Adjective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306726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Imeditelly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Adverb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110683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Forbid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verb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14423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Therefore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Conjunction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414985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About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Preposition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141066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Crucial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Adjective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213869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Scenery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Noun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143808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1" y="2697155"/>
            <a:ext cx="9404723" cy="1400530"/>
          </a:xfrm>
        </p:spPr>
        <p:txBody>
          <a:bodyPr/>
          <a:lstStyle/>
          <a:p>
            <a:pPr algn="ctr"/>
            <a:r>
              <a:rPr lang="id-ID" sz="7200" dirty="0" smtClean="0"/>
              <a:t>Now</a:t>
            </a:r>
            <a:endParaRPr lang="id-ID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11130" y="4297355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7200" dirty="0" smtClean="0"/>
              <a:t>Adverb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147494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/>
              <a:t>WHY STRUCTURE?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648" y="1592688"/>
            <a:ext cx="10332635" cy="2708856"/>
          </a:xfrm>
        </p:spPr>
        <p:txBody>
          <a:bodyPr>
            <a:normAutofit/>
          </a:bodyPr>
          <a:lstStyle/>
          <a:p>
            <a:r>
              <a:rPr lang="en-US" sz="2400" dirty="0"/>
              <a:t>Structure is the basic knowledge and skill for understanding </a:t>
            </a:r>
            <a:r>
              <a:rPr lang="en-US" sz="2400" dirty="0" smtClean="0"/>
              <a:t>the</a:t>
            </a:r>
            <a:r>
              <a:rPr lang="id-ID" sz="2400" dirty="0" smtClean="0"/>
              <a:t> </a:t>
            </a:r>
            <a:r>
              <a:rPr lang="en-US" sz="2400" dirty="0" smtClean="0"/>
              <a:t>language </a:t>
            </a:r>
            <a:r>
              <a:rPr lang="en-US" sz="2400" dirty="0"/>
              <a:t>naturally constructed and used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r>
              <a:rPr lang="en-US" sz="2400" dirty="0"/>
              <a:t>structure should be mastered by the learners that they can use </a:t>
            </a:r>
            <a:r>
              <a:rPr lang="en-US" sz="2400" dirty="0" smtClean="0"/>
              <a:t>English</a:t>
            </a:r>
            <a:r>
              <a:rPr lang="id-ID" sz="2400" dirty="0" smtClean="0"/>
              <a:t> language </a:t>
            </a:r>
            <a:r>
              <a:rPr lang="id-ID" sz="2400" dirty="0"/>
              <a:t>in appropriate way</a:t>
            </a:r>
            <a:r>
              <a:rPr lang="id-ID" sz="2400" dirty="0" smtClean="0"/>
              <a:t>.</a:t>
            </a:r>
          </a:p>
          <a:p>
            <a:r>
              <a:rPr lang="id-ID" sz="2400" dirty="0" smtClean="0"/>
              <a:t>Without </a:t>
            </a:r>
            <a:r>
              <a:rPr lang="en-US" sz="2400" dirty="0" smtClean="0"/>
              <a:t>knowing </a:t>
            </a:r>
            <a:r>
              <a:rPr lang="en-US" sz="2400" dirty="0"/>
              <a:t>the structure of the language, we may get a lot of difficulties. </a:t>
            </a:r>
            <a:endParaRPr lang="id-ID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63648" y="4481848"/>
            <a:ext cx="10465975" cy="1803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800" dirty="0" smtClean="0"/>
              <a:t>Therefore, it can be concluded that..................</a:t>
            </a:r>
          </a:p>
          <a:p>
            <a:r>
              <a:rPr lang="en-US" sz="2800" dirty="0" smtClean="0"/>
              <a:t>grammatical </a:t>
            </a:r>
            <a:r>
              <a:rPr lang="en-US" sz="2800" dirty="0"/>
              <a:t>competence is </a:t>
            </a:r>
            <a:r>
              <a:rPr lang="en-US" sz="2800" b="1" dirty="0" smtClean="0"/>
              <a:t>CRUCIAL</a:t>
            </a:r>
            <a:r>
              <a:rPr lang="en-US" sz="2800" dirty="0" smtClean="0"/>
              <a:t> </a:t>
            </a:r>
            <a:r>
              <a:rPr lang="en-US" sz="2800" dirty="0"/>
              <a:t>for </a:t>
            </a:r>
            <a:r>
              <a:rPr lang="id-ID" sz="2800" dirty="0" smtClean="0"/>
              <a:t>c</a:t>
            </a:r>
            <a:r>
              <a:rPr lang="en-US" sz="2800" dirty="0" err="1" smtClean="0"/>
              <a:t>ommunication</a:t>
            </a:r>
            <a:r>
              <a:rPr lang="en-US" sz="2800" dirty="0" smtClean="0"/>
              <a:t> </a:t>
            </a:r>
            <a:r>
              <a:rPr lang="en-US" sz="2800" dirty="0"/>
              <a:t>to </a:t>
            </a:r>
            <a:r>
              <a:rPr lang="en-US" sz="2800" dirty="0" smtClean="0"/>
              <a:t>take</a:t>
            </a:r>
            <a:r>
              <a:rPr lang="id-ID" sz="2800" dirty="0" smtClean="0"/>
              <a:t> place</a:t>
            </a:r>
            <a:r>
              <a:rPr lang="id-ID" sz="2800" dirty="0"/>
              <a:t>.</a:t>
            </a:r>
          </a:p>
          <a:p>
            <a:pPr algn="ctr"/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65164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583" y="624110"/>
            <a:ext cx="9655030" cy="1280890"/>
          </a:xfrm>
        </p:spPr>
        <p:txBody>
          <a:bodyPr>
            <a:normAutofit/>
          </a:bodyPr>
          <a:lstStyle/>
          <a:p>
            <a:r>
              <a:rPr lang="id-ID" sz="4000" b="1" dirty="0" smtClean="0"/>
              <a:t>WHAT IS NEED ANALYSIS?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09" y="2133600"/>
            <a:ext cx="10943503" cy="3777622"/>
          </a:xfrm>
        </p:spPr>
        <p:txBody>
          <a:bodyPr>
            <a:normAutofit/>
          </a:bodyPr>
          <a:lstStyle/>
          <a:p>
            <a:pPr>
              <a:spcAft>
                <a:spcPct val="0"/>
              </a:spcAft>
              <a:buFont typeface="Arial" charset="0"/>
              <a:buChar char="•"/>
            </a:pPr>
            <a:r>
              <a:rPr lang="en-GB" sz="2800" dirty="0"/>
              <a:t>need analysis </a:t>
            </a:r>
            <a:r>
              <a:rPr lang="id-ID" sz="2800" dirty="0"/>
              <a:t>is t</a:t>
            </a:r>
            <a:r>
              <a:rPr lang="en-GB" sz="2800" dirty="0"/>
              <a:t>he procedures used to collect information about learners’ needs (Richards, 2001 : 51).</a:t>
            </a:r>
            <a:endParaRPr lang="id-ID" sz="2800" dirty="0"/>
          </a:p>
          <a:p>
            <a:pPr>
              <a:spcAft>
                <a:spcPct val="0"/>
              </a:spcAft>
              <a:buFont typeface="Arial" charset="0"/>
              <a:buChar char="•"/>
            </a:pPr>
            <a:r>
              <a:rPr lang="en-GB" sz="2800" dirty="0" smtClean="0"/>
              <a:t>Brown </a:t>
            </a:r>
            <a:r>
              <a:rPr lang="en-GB" sz="2800" dirty="0"/>
              <a:t>(1995 : 35) stated that needs analysis </a:t>
            </a:r>
            <a:r>
              <a:rPr lang="en-GB" sz="2800" dirty="0" smtClean="0"/>
              <a:t>refers </a:t>
            </a:r>
            <a:r>
              <a:rPr lang="en-GB" sz="2800" dirty="0"/>
              <a:t>to the activities involved in gathering </a:t>
            </a:r>
            <a:r>
              <a:rPr lang="en-GB" sz="3200" b="1" dirty="0" smtClean="0">
                <a:solidFill>
                  <a:srgbClr val="C00000"/>
                </a:solidFill>
              </a:rPr>
              <a:t>INFORMATION</a:t>
            </a:r>
            <a:r>
              <a:rPr lang="en-GB" sz="2800" dirty="0" smtClean="0"/>
              <a:t> </a:t>
            </a:r>
            <a:r>
              <a:rPr lang="en-GB" sz="2800" dirty="0"/>
              <a:t>that will serve as the </a:t>
            </a:r>
            <a:r>
              <a:rPr lang="en-GB" sz="3200" b="1" dirty="0" smtClean="0">
                <a:solidFill>
                  <a:srgbClr val="C00000"/>
                </a:solidFill>
              </a:rPr>
              <a:t>BASIS</a:t>
            </a:r>
            <a:r>
              <a:rPr lang="en-GB" sz="2800" dirty="0" smtClean="0"/>
              <a:t> </a:t>
            </a:r>
            <a:r>
              <a:rPr lang="en-GB" sz="2800" dirty="0"/>
              <a:t>for </a:t>
            </a:r>
            <a:r>
              <a:rPr lang="en-GB" sz="2800" b="1" dirty="0" smtClean="0">
                <a:solidFill>
                  <a:srgbClr val="C00000"/>
                </a:solidFill>
              </a:rPr>
              <a:t>DEVELOPING A CURRICULUM </a:t>
            </a:r>
            <a:r>
              <a:rPr lang="en-GB" sz="2800" dirty="0" smtClean="0"/>
              <a:t>that </a:t>
            </a:r>
            <a:r>
              <a:rPr lang="en-GB" sz="2800" dirty="0"/>
              <a:t>will meet the learning needs of a particular group of students.</a:t>
            </a:r>
          </a:p>
          <a:p>
            <a:pPr>
              <a:spcAft>
                <a:spcPct val="0"/>
              </a:spcAft>
              <a:buFont typeface="Arial" charset="0"/>
              <a:buChar char="•"/>
            </a:pP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494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271" y="2764665"/>
            <a:ext cx="8915400" cy="1369454"/>
          </a:xfrm>
        </p:spPr>
        <p:txBody>
          <a:bodyPr>
            <a:noAutofit/>
          </a:bodyPr>
          <a:lstStyle/>
          <a:p>
            <a:r>
              <a:rPr lang="id-ID" sz="3600" dirty="0" smtClean="0"/>
              <a:t>Need analysis affecting curriculum development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74218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074" y="167188"/>
            <a:ext cx="8911687" cy="992092"/>
          </a:xfrm>
        </p:spPr>
        <p:txBody>
          <a:bodyPr>
            <a:normAutofit/>
          </a:bodyPr>
          <a:lstStyle/>
          <a:p>
            <a:r>
              <a:rPr lang="id-ID" sz="4000" b="1" dirty="0" smtClean="0"/>
              <a:t>CURRICULUM DEVELOPMENT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5" y="1359894"/>
            <a:ext cx="10779617" cy="5101014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324355" y="3095315"/>
            <a:ext cx="2305319" cy="1622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 smtClean="0"/>
              <a:t>Teaching Grammar </a:t>
            </a:r>
            <a:endParaRPr lang="id-ID" sz="3200" b="1" dirty="0"/>
          </a:p>
        </p:txBody>
      </p:sp>
      <p:sp>
        <p:nvSpPr>
          <p:cNvPr id="6" name="Oval 5"/>
          <p:cNvSpPr/>
          <p:nvPr/>
        </p:nvSpPr>
        <p:spPr>
          <a:xfrm>
            <a:off x="5335876" y="1625657"/>
            <a:ext cx="3202817" cy="13007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Foundation of English Grammar</a:t>
            </a:r>
            <a:endParaRPr lang="id-ID" sz="2400" dirty="0"/>
          </a:p>
        </p:txBody>
      </p:sp>
      <p:sp>
        <p:nvSpPr>
          <p:cNvPr id="7" name="Oval 6"/>
          <p:cNvSpPr/>
          <p:nvPr/>
        </p:nvSpPr>
        <p:spPr>
          <a:xfrm>
            <a:off x="5335877" y="3108684"/>
            <a:ext cx="3202816" cy="13007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Upper Intermediate Structure</a:t>
            </a:r>
            <a:endParaRPr lang="id-ID" sz="2400" dirty="0"/>
          </a:p>
        </p:txBody>
      </p:sp>
      <p:sp>
        <p:nvSpPr>
          <p:cNvPr id="8" name="Oval 7"/>
          <p:cNvSpPr/>
          <p:nvPr/>
        </p:nvSpPr>
        <p:spPr>
          <a:xfrm>
            <a:off x="5381202" y="4636982"/>
            <a:ext cx="3157491" cy="13007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Advanced Structure</a:t>
            </a:r>
            <a:endParaRPr lang="id-ID" sz="2400" dirty="0"/>
          </a:p>
        </p:txBody>
      </p:sp>
      <p:sp>
        <p:nvSpPr>
          <p:cNvPr id="9" name="Right Arrow 8"/>
          <p:cNvSpPr/>
          <p:nvPr/>
        </p:nvSpPr>
        <p:spPr>
          <a:xfrm>
            <a:off x="4000994" y="1808987"/>
            <a:ext cx="1120462" cy="1081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ight Arrow 9"/>
          <p:cNvSpPr/>
          <p:nvPr/>
        </p:nvSpPr>
        <p:spPr>
          <a:xfrm>
            <a:off x="4000994" y="3218154"/>
            <a:ext cx="1120462" cy="1081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ight Arrow 10"/>
          <p:cNvSpPr/>
          <p:nvPr/>
        </p:nvSpPr>
        <p:spPr>
          <a:xfrm>
            <a:off x="4082603" y="4718053"/>
            <a:ext cx="1120462" cy="1081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9684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648" y="624110"/>
            <a:ext cx="10212945" cy="1280890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/>
              <a:t>FOUR COMPONENTS OF CURRICULUM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6682" y="2133600"/>
            <a:ext cx="9237930" cy="3777622"/>
          </a:xfrm>
        </p:spPr>
        <p:txBody>
          <a:bodyPr>
            <a:normAutofit/>
          </a:bodyPr>
          <a:lstStyle/>
          <a:p>
            <a:r>
              <a:rPr lang="id-ID" sz="2800" dirty="0" smtClean="0"/>
              <a:t>1. The objective of the subject (Goal)</a:t>
            </a:r>
          </a:p>
          <a:p>
            <a:r>
              <a:rPr lang="id-ID" sz="2800" dirty="0"/>
              <a:t>2</a:t>
            </a:r>
            <a:r>
              <a:rPr lang="id-ID" sz="2800" dirty="0" smtClean="0"/>
              <a:t>. Teaching and learning material (Syllabus)</a:t>
            </a:r>
          </a:p>
          <a:p>
            <a:r>
              <a:rPr lang="id-ID" sz="2800" dirty="0" smtClean="0"/>
              <a:t>3. Teaching and learning Process (Teaching Method)</a:t>
            </a:r>
          </a:p>
          <a:p>
            <a:r>
              <a:rPr lang="id-ID" sz="2800" dirty="0" smtClean="0"/>
              <a:t>4. Assessment (What to be evaluated)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5548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616" y="624110"/>
            <a:ext cx="10556383" cy="1280890"/>
          </a:xfrm>
        </p:spPr>
        <p:txBody>
          <a:bodyPr>
            <a:noAutofit/>
          </a:bodyPr>
          <a:lstStyle/>
          <a:p>
            <a:r>
              <a:rPr lang="id-ID" sz="4000" b="1" dirty="0" smtClean="0"/>
              <a:t>GOAL OF UPPER INTERMEDIATE STRUCTURE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At the end of this semester, the students are expected to be able to improve their grammatical competence </a:t>
            </a:r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911403" y="2977297"/>
            <a:ext cx="2627290" cy="661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Objective 1</a:t>
            </a:r>
            <a:endParaRPr lang="id-ID" dirty="0"/>
          </a:p>
        </p:txBody>
      </p:sp>
      <p:sp>
        <p:nvSpPr>
          <p:cNvPr id="12" name="Rectangle 11"/>
          <p:cNvSpPr/>
          <p:nvPr/>
        </p:nvSpPr>
        <p:spPr>
          <a:xfrm>
            <a:off x="1889416" y="4357217"/>
            <a:ext cx="2627290" cy="982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b="1" dirty="0" smtClean="0"/>
              <a:t>GOAL</a:t>
            </a:r>
            <a:endParaRPr lang="id-ID" sz="4000" b="1" dirty="0"/>
          </a:p>
        </p:txBody>
      </p:sp>
      <p:sp>
        <p:nvSpPr>
          <p:cNvPr id="13" name="Rectangle 12"/>
          <p:cNvSpPr/>
          <p:nvPr/>
        </p:nvSpPr>
        <p:spPr>
          <a:xfrm>
            <a:off x="5911403" y="3699274"/>
            <a:ext cx="2627290" cy="661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Objective </a:t>
            </a:r>
            <a:r>
              <a:rPr lang="id-ID" dirty="0" smtClean="0"/>
              <a:t>2</a:t>
            </a:r>
            <a:endParaRPr lang="id-ID" dirty="0"/>
          </a:p>
        </p:txBody>
      </p:sp>
      <p:sp>
        <p:nvSpPr>
          <p:cNvPr id="14" name="Rectangle 13"/>
          <p:cNvSpPr/>
          <p:nvPr/>
        </p:nvSpPr>
        <p:spPr>
          <a:xfrm>
            <a:off x="5911403" y="4450540"/>
            <a:ext cx="2627290" cy="661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Objective </a:t>
            </a:r>
            <a:r>
              <a:rPr lang="id-ID" dirty="0" smtClean="0"/>
              <a:t>3</a:t>
            </a:r>
            <a:endParaRPr lang="id-ID" dirty="0"/>
          </a:p>
        </p:txBody>
      </p:sp>
      <p:sp>
        <p:nvSpPr>
          <p:cNvPr id="15" name="Rectangle 14"/>
          <p:cNvSpPr/>
          <p:nvPr/>
        </p:nvSpPr>
        <p:spPr>
          <a:xfrm>
            <a:off x="5911403" y="5181239"/>
            <a:ext cx="2627290" cy="661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Objective </a:t>
            </a:r>
            <a:r>
              <a:rPr lang="id-ID" dirty="0" smtClean="0"/>
              <a:t>4</a:t>
            </a:r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5911403" y="5972082"/>
            <a:ext cx="2627290" cy="661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Objective </a:t>
            </a:r>
            <a:r>
              <a:rPr lang="id-ID" dirty="0" smtClean="0"/>
              <a:t>5</a:t>
            </a:r>
            <a:endParaRPr lang="id-ID" dirty="0"/>
          </a:p>
        </p:txBody>
      </p:sp>
      <p:sp>
        <p:nvSpPr>
          <p:cNvPr id="17" name="Right Arrow 16"/>
          <p:cNvSpPr/>
          <p:nvPr/>
        </p:nvSpPr>
        <p:spPr>
          <a:xfrm>
            <a:off x="4855335" y="2948006"/>
            <a:ext cx="1056068" cy="751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ight Arrow 17"/>
          <p:cNvSpPr/>
          <p:nvPr/>
        </p:nvSpPr>
        <p:spPr>
          <a:xfrm>
            <a:off x="4855335" y="3699273"/>
            <a:ext cx="1056068" cy="751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ight Arrow 18"/>
          <p:cNvSpPr/>
          <p:nvPr/>
        </p:nvSpPr>
        <p:spPr>
          <a:xfrm>
            <a:off x="4855335" y="4472993"/>
            <a:ext cx="1056068" cy="751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ight Arrow 19"/>
          <p:cNvSpPr/>
          <p:nvPr/>
        </p:nvSpPr>
        <p:spPr>
          <a:xfrm>
            <a:off x="4855335" y="5228148"/>
            <a:ext cx="1056068" cy="751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ight Arrow 20"/>
          <p:cNvSpPr/>
          <p:nvPr/>
        </p:nvSpPr>
        <p:spPr>
          <a:xfrm>
            <a:off x="4855335" y="5963946"/>
            <a:ext cx="1056068" cy="751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978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39833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OBJECTIVE AND TAXONOMY BLOOM</a:t>
            </a:r>
            <a:endParaRPr lang="id-ID" dirty="0"/>
          </a:p>
        </p:txBody>
      </p:sp>
      <p:pic>
        <p:nvPicPr>
          <p:cNvPr id="4" name="Content Placeholder 3" descr="C:\Users\Public\Pictures\Sample Pictures\bloomsrevisedtaxomon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9239" y="1122218"/>
            <a:ext cx="9642763" cy="521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494</Words>
  <Application>Microsoft Office PowerPoint</Application>
  <PresentationFormat>Widescreen</PresentationFormat>
  <Paragraphs>116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Times New Roman</vt:lpstr>
      <vt:lpstr>Wingdings 3</vt:lpstr>
      <vt:lpstr>Wisp</vt:lpstr>
      <vt:lpstr>UPPER INTERMEDIATE STRUCTURE </vt:lpstr>
      <vt:lpstr>What do you think about STRUCTURE?</vt:lpstr>
      <vt:lpstr>WHY STRUCTURE?</vt:lpstr>
      <vt:lpstr>WHAT IS NEED ANALYSIS?</vt:lpstr>
      <vt:lpstr>PowerPoint Presentation</vt:lpstr>
      <vt:lpstr>CURRICULUM DEVELOPMENT</vt:lpstr>
      <vt:lpstr>FOUR COMPONENTS OF CURRICULUM</vt:lpstr>
      <vt:lpstr>GOAL OF UPPER INTERMEDIATE STRUCTURE</vt:lpstr>
      <vt:lpstr>OBJECTIVE AND TAXONOMY BLOOM</vt:lpstr>
      <vt:lpstr>(1)THE OBJECTIVE OF THE LESSON</vt:lpstr>
      <vt:lpstr>SYLLABUS</vt:lpstr>
      <vt:lpstr>Teaching Material</vt:lpstr>
      <vt:lpstr>(3)Teaching and Learning Process (Teaching Method)</vt:lpstr>
      <vt:lpstr>(4)ASSESSMENT:  means of evaluation</vt:lpstr>
      <vt:lpstr>(4)ASSESSMENT:  what to be evaluated</vt:lpstr>
      <vt:lpstr>PART OF SPEECH</vt:lpstr>
      <vt:lpstr>FALL</vt:lpstr>
      <vt:lpstr>Among</vt:lpstr>
      <vt:lpstr>However</vt:lpstr>
      <vt:lpstr>Flood</vt:lpstr>
      <vt:lpstr>Huge</vt:lpstr>
      <vt:lpstr>Imeditelly</vt:lpstr>
      <vt:lpstr>Forbid</vt:lpstr>
      <vt:lpstr>Therefore</vt:lpstr>
      <vt:lpstr>About</vt:lpstr>
      <vt:lpstr>Crucial</vt:lpstr>
      <vt:lpstr>Scenery</vt:lpstr>
      <vt:lpstr>Now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INTERMEDIATE STRUCTURE </dc:title>
  <dc:creator>hp</dc:creator>
  <cp:lastModifiedBy>hp</cp:lastModifiedBy>
  <cp:revision>25</cp:revision>
  <dcterms:created xsi:type="dcterms:W3CDTF">2018-02-22T07:31:17Z</dcterms:created>
  <dcterms:modified xsi:type="dcterms:W3CDTF">2018-02-23T07:08:26Z</dcterms:modified>
</cp:coreProperties>
</file>