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0" r:id="rId3"/>
    <p:sldId id="261" r:id="rId4"/>
    <p:sldId id="262" r:id="rId5"/>
    <p:sldId id="257" r:id="rId6"/>
    <p:sldId id="258" r:id="rId7"/>
    <p:sldId id="259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26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6CB96C5-5C5C-49CC-9D0F-F7BBB3EACF35}" type="datetimeFigureOut">
              <a:rPr lang="id-ID" smtClean="0"/>
              <a:t>11/10/2015</a:t>
            </a:fld>
            <a:endParaRPr lang="id-ID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5E13392-031B-4050-BA45-2A0F759B4055}" type="slidenum">
              <a:rPr lang="id-ID" smtClean="0"/>
              <a:t>‹#›</a:t>
            </a:fld>
            <a:endParaRPr lang="id-ID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B96C5-5C5C-49CC-9D0F-F7BBB3EACF35}" type="datetimeFigureOut">
              <a:rPr lang="id-ID" smtClean="0"/>
              <a:t>11/10/2015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3392-031B-4050-BA45-2A0F759B40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B96C5-5C5C-49CC-9D0F-F7BBB3EACF35}" type="datetimeFigureOut">
              <a:rPr lang="id-ID" smtClean="0"/>
              <a:t>11/10/2015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3392-031B-4050-BA45-2A0F759B40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B96C5-5C5C-49CC-9D0F-F7BBB3EACF35}" type="datetimeFigureOut">
              <a:rPr lang="id-ID" smtClean="0"/>
              <a:t>11/10/2015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3392-031B-4050-BA45-2A0F759B40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B96C5-5C5C-49CC-9D0F-F7BBB3EACF35}" type="datetimeFigureOut">
              <a:rPr lang="id-ID" smtClean="0"/>
              <a:t>11/10/2015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3392-031B-4050-BA45-2A0F759B40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B96C5-5C5C-49CC-9D0F-F7BBB3EACF35}" type="datetimeFigureOut">
              <a:rPr lang="id-ID" smtClean="0"/>
              <a:t>11/10/2015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3392-031B-4050-BA45-2A0F759B4055}" type="slidenum">
              <a:rPr lang="id-ID" smtClean="0"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B96C5-5C5C-49CC-9D0F-F7BBB3EACF35}" type="datetimeFigureOut">
              <a:rPr lang="id-ID" smtClean="0"/>
              <a:t>11/10/2015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3392-031B-4050-BA45-2A0F759B40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B96C5-5C5C-49CC-9D0F-F7BBB3EACF35}" type="datetimeFigureOut">
              <a:rPr lang="id-ID" smtClean="0"/>
              <a:t>11/10/2015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3392-031B-4050-BA45-2A0F759B40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B96C5-5C5C-49CC-9D0F-F7BBB3EACF35}" type="datetimeFigureOut">
              <a:rPr lang="id-ID" smtClean="0"/>
              <a:t>11/10/2015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3392-031B-4050-BA45-2A0F759B40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B96C5-5C5C-49CC-9D0F-F7BBB3EACF35}" type="datetimeFigureOut">
              <a:rPr lang="id-ID" smtClean="0"/>
              <a:t>11/10/2015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3392-031B-4050-BA45-2A0F759B4055}" type="slidenum">
              <a:rPr lang="id-ID" smtClean="0"/>
              <a:t>‹#›</a:t>
            </a:fld>
            <a:endParaRPr lang="id-ID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B96C5-5C5C-49CC-9D0F-F7BBB3EACF35}" type="datetimeFigureOut">
              <a:rPr lang="id-ID" smtClean="0"/>
              <a:t>11/10/2015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3392-031B-4050-BA45-2A0F759B40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B96C5-5C5C-49CC-9D0F-F7BBB3EACF35}" type="datetimeFigureOut">
              <a:rPr lang="id-ID" smtClean="0"/>
              <a:t>11/10/2015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55E13392-031B-4050-BA45-2A0F759B4055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d-ID" b="1" dirty="0" smtClean="0"/>
              <a:t>ALJABAR UMUM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id-ID" dirty="0" smtClean="0"/>
          </a:p>
          <a:p>
            <a:pPr algn="ctr"/>
            <a:r>
              <a:rPr lang="id-ID" dirty="0" smtClean="0"/>
              <a:t>Pendidikan Matematika</a:t>
            </a:r>
          </a:p>
          <a:p>
            <a:pPr algn="ctr"/>
            <a:r>
              <a:rPr lang="id-ID" dirty="0" smtClean="0"/>
              <a:t>Veny Triyana Andika Sari, M.Pd.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3485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692696"/>
            <a:ext cx="7200916" cy="5616624"/>
          </a:xfrm>
        </p:spPr>
        <p:txBody>
          <a:bodyPr>
            <a:normAutofit lnSpcReduction="10000"/>
          </a:bodyPr>
          <a:lstStyle/>
          <a:p>
            <a:pPr marL="525780" indent="-457200">
              <a:buAutoNum type="arabicPeriod" startAt="2"/>
            </a:pPr>
            <a:r>
              <a:rPr lang="id-ID" dirty="0" smtClean="0"/>
              <a:t>Metode Substitusi </a:t>
            </a:r>
          </a:p>
          <a:p>
            <a:pPr marL="68580" indent="0">
              <a:buNone/>
            </a:pPr>
            <a:r>
              <a:rPr lang="id-ID" dirty="0"/>
              <a:t> </a:t>
            </a:r>
            <a:r>
              <a:rPr lang="id-ID" dirty="0" smtClean="0"/>
              <a:t>    metode dengan mengganti salah satu variabel dengan permisalan, seperti:</a:t>
            </a:r>
          </a:p>
          <a:p>
            <a:pPr marL="68580" indent="0">
              <a:buNone/>
            </a:pPr>
            <a:r>
              <a:rPr lang="id-ID" dirty="0" smtClean="0"/>
              <a:t>Langkah 1:</a:t>
            </a:r>
          </a:p>
          <a:p>
            <a:pPr marL="68580" indent="0">
              <a:buNone/>
            </a:pPr>
            <a:r>
              <a:rPr lang="id-ID" dirty="0" smtClean="0"/>
              <a:t>2x – y = 4.... Pers. 1</a:t>
            </a:r>
          </a:p>
          <a:p>
            <a:pPr marL="68580" indent="0">
              <a:buNone/>
            </a:pPr>
            <a:r>
              <a:rPr lang="id-ID" dirty="0" smtClean="0"/>
              <a:t>     - y = 4 – 2x</a:t>
            </a:r>
          </a:p>
          <a:p>
            <a:pPr marL="68580" indent="0">
              <a:buNone/>
            </a:pPr>
            <a:r>
              <a:rPr lang="id-ID" dirty="0"/>
              <a:t> </a:t>
            </a:r>
            <a:r>
              <a:rPr lang="id-ID" dirty="0" smtClean="0"/>
              <a:t>      y = - 4 + 2x</a:t>
            </a:r>
          </a:p>
          <a:p>
            <a:pPr marL="68580" indent="0">
              <a:buNone/>
            </a:pPr>
            <a:r>
              <a:rPr lang="id-ID" dirty="0" smtClean="0"/>
              <a:t>Langkah 2: substitusi y = -4 + 2x ke pers. 2</a:t>
            </a:r>
          </a:p>
          <a:p>
            <a:pPr marL="68580" indent="0">
              <a:buNone/>
            </a:pPr>
            <a:r>
              <a:rPr lang="id-ID" dirty="0" smtClean="0"/>
              <a:t>X + 2y = -3</a:t>
            </a:r>
          </a:p>
          <a:p>
            <a:pPr marL="68580" indent="0">
              <a:buNone/>
            </a:pPr>
            <a:r>
              <a:rPr lang="id-ID" dirty="0" smtClean="0"/>
              <a:t>X + 2(-4 + 2x) = -3</a:t>
            </a:r>
          </a:p>
          <a:p>
            <a:pPr marL="68580" indent="0">
              <a:buNone/>
            </a:pPr>
            <a:r>
              <a:rPr lang="id-ID" dirty="0" smtClean="0"/>
              <a:t>X – 8 + 4x = -3</a:t>
            </a:r>
          </a:p>
          <a:p>
            <a:pPr marL="68580" indent="0">
              <a:buNone/>
            </a:pPr>
            <a:r>
              <a:rPr lang="id-ID" dirty="0"/>
              <a:t>5</a:t>
            </a:r>
            <a:r>
              <a:rPr lang="id-ID" dirty="0" smtClean="0"/>
              <a:t>x – 8 = -3</a:t>
            </a:r>
          </a:p>
          <a:p>
            <a:pPr marL="68580" indent="0">
              <a:buNone/>
            </a:pPr>
            <a:r>
              <a:rPr lang="id-ID" dirty="0"/>
              <a:t>5</a:t>
            </a:r>
            <a:r>
              <a:rPr lang="id-ID" dirty="0" smtClean="0"/>
              <a:t>x = 8 – 3</a:t>
            </a:r>
          </a:p>
          <a:p>
            <a:pPr marL="68580" indent="0">
              <a:buNone/>
            </a:pPr>
            <a:r>
              <a:rPr lang="id-ID" dirty="0" smtClean="0"/>
              <a:t>X = 1</a:t>
            </a:r>
          </a:p>
          <a:p>
            <a:pPr marL="6858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7978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692696"/>
            <a:ext cx="7200916" cy="5472608"/>
          </a:xfrm>
        </p:spPr>
        <p:txBody>
          <a:bodyPr/>
          <a:lstStyle/>
          <a:p>
            <a:pPr marL="68580" indent="0">
              <a:buNone/>
            </a:pPr>
            <a:r>
              <a:rPr lang="id-ID" dirty="0" smtClean="0"/>
              <a:t>Langkah 3:</a:t>
            </a:r>
          </a:p>
          <a:p>
            <a:pPr marL="68580" indent="0">
              <a:buNone/>
            </a:pPr>
            <a:r>
              <a:rPr lang="id-ID" dirty="0" smtClean="0"/>
              <a:t>Substitusi x = 1 ke pers. 1</a:t>
            </a:r>
          </a:p>
          <a:p>
            <a:pPr marL="68580" indent="0">
              <a:buNone/>
            </a:pPr>
            <a:r>
              <a:rPr lang="id-ID" dirty="0" smtClean="0"/>
              <a:t>2x – y = 4</a:t>
            </a:r>
          </a:p>
          <a:p>
            <a:pPr marL="68580" indent="0">
              <a:buNone/>
            </a:pPr>
            <a:r>
              <a:rPr lang="id-ID" dirty="0" smtClean="0"/>
              <a:t>2(1) – y = 4</a:t>
            </a:r>
          </a:p>
          <a:p>
            <a:pPr marL="68580" indent="0">
              <a:buNone/>
            </a:pPr>
            <a:r>
              <a:rPr lang="id-ID" dirty="0" smtClean="0"/>
              <a:t>2 – y = 4</a:t>
            </a:r>
          </a:p>
          <a:p>
            <a:pPr marL="68580" indent="0">
              <a:buNone/>
            </a:pPr>
            <a:r>
              <a:rPr lang="id-ID" dirty="0" smtClean="0"/>
              <a:t>- y = 4 -2</a:t>
            </a:r>
          </a:p>
          <a:p>
            <a:pPr marL="68580" indent="0">
              <a:buNone/>
            </a:pPr>
            <a:r>
              <a:rPr lang="id-ID" dirty="0" smtClean="0"/>
              <a:t>- y = 2</a:t>
            </a:r>
          </a:p>
          <a:p>
            <a:pPr marL="68580" indent="0">
              <a:buNone/>
            </a:pPr>
            <a:r>
              <a:rPr lang="id-ID" dirty="0" smtClean="0"/>
              <a:t>   y = -2</a:t>
            </a:r>
          </a:p>
          <a:p>
            <a:pPr marL="68580" indent="0">
              <a:buNone/>
            </a:pPr>
            <a:r>
              <a:rPr lang="id-ID" dirty="0" smtClean="0"/>
              <a:t>Jadi, nilai x = 1 dan y = -2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2479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692696"/>
            <a:ext cx="7200916" cy="5544616"/>
          </a:xfrm>
        </p:spPr>
        <p:txBody>
          <a:bodyPr/>
          <a:lstStyle/>
          <a:p>
            <a:pPr marL="525780" indent="-457200">
              <a:buAutoNum type="arabicPeriod" startAt="3"/>
            </a:pPr>
            <a:r>
              <a:rPr lang="id-ID" dirty="0" smtClean="0"/>
              <a:t>Metode Grafik</a:t>
            </a:r>
          </a:p>
          <a:p>
            <a:pPr marL="68580" indent="0">
              <a:buNone/>
            </a:pPr>
            <a:r>
              <a:rPr lang="id-ID" dirty="0"/>
              <a:t> </a:t>
            </a:r>
            <a:r>
              <a:rPr lang="id-ID" dirty="0" smtClean="0"/>
              <a:t>   metode dengan menentukan titik koordinat yang sesuai sistem persamaan yang diketahui kemudian menggambarkannya dalam grafik kartesius, seperti:</a:t>
            </a:r>
          </a:p>
          <a:p>
            <a:pPr marL="68580" indent="0">
              <a:buNone/>
            </a:pPr>
            <a:r>
              <a:rPr lang="id-ID" dirty="0" smtClean="0"/>
              <a:t>Untuk pers. 1 : 2x – y = 4</a:t>
            </a:r>
          </a:p>
          <a:p>
            <a:pPr marL="68580" indent="0">
              <a:buNone/>
            </a:pPr>
            <a:endParaRPr lang="id-ID" dirty="0" smtClean="0"/>
          </a:p>
          <a:p>
            <a:pPr marL="68580" indent="0">
              <a:buNone/>
            </a:pPr>
            <a:endParaRPr lang="id-ID" dirty="0" smtClean="0"/>
          </a:p>
          <a:p>
            <a:pPr marL="68580" indent="0">
              <a:buNone/>
            </a:pPr>
            <a:r>
              <a:rPr lang="id-ID" dirty="0" smtClean="0"/>
              <a:t>Untuk pers. 2 : x + 2y = -3</a:t>
            </a:r>
          </a:p>
          <a:p>
            <a:pPr marL="68580" indent="0">
              <a:buNone/>
            </a:pP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748233"/>
              </p:ext>
            </p:extLst>
          </p:nvPr>
        </p:nvGraphicFramePr>
        <p:xfrm>
          <a:off x="1475656" y="3212976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x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y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-6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0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099217"/>
              </p:ext>
            </p:extLst>
          </p:nvPr>
        </p:nvGraphicFramePr>
        <p:xfrm>
          <a:off x="1475656" y="4581128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x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y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-3/2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-5/2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787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692696"/>
            <a:ext cx="7200916" cy="5472608"/>
          </a:xfrm>
        </p:spPr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id-ID" dirty="0" smtClean="0"/>
              <a:t>Sehingga grafiknya sebagai berikut:</a:t>
            </a:r>
          </a:p>
          <a:p>
            <a:pPr marL="68580" indent="0">
              <a:buNone/>
            </a:pPr>
            <a:endParaRPr lang="id-ID" dirty="0"/>
          </a:p>
          <a:p>
            <a:pPr marL="68580" indent="0">
              <a:buNone/>
            </a:pPr>
            <a:endParaRPr lang="id-ID" dirty="0" smtClean="0"/>
          </a:p>
          <a:p>
            <a:pPr marL="68580" indent="0">
              <a:buNone/>
            </a:pPr>
            <a:endParaRPr lang="id-ID" dirty="0"/>
          </a:p>
          <a:p>
            <a:pPr marL="68580" indent="0">
              <a:buNone/>
            </a:pPr>
            <a:endParaRPr lang="id-ID" dirty="0" smtClean="0"/>
          </a:p>
          <a:p>
            <a:pPr marL="68580" indent="0">
              <a:buNone/>
            </a:pPr>
            <a:endParaRPr lang="id-ID" dirty="0"/>
          </a:p>
          <a:p>
            <a:pPr marL="68580" indent="0">
              <a:buNone/>
            </a:pPr>
            <a:endParaRPr lang="id-ID" dirty="0" smtClean="0"/>
          </a:p>
          <a:p>
            <a:pPr marL="68580" indent="0">
              <a:buNone/>
            </a:pPr>
            <a:endParaRPr lang="id-ID" dirty="0"/>
          </a:p>
          <a:p>
            <a:pPr marL="68580" indent="0">
              <a:buNone/>
            </a:pPr>
            <a:endParaRPr lang="id-ID" dirty="0" smtClean="0"/>
          </a:p>
          <a:p>
            <a:pPr marL="68580" indent="0">
              <a:buNone/>
            </a:pPr>
            <a:endParaRPr lang="id-ID" dirty="0"/>
          </a:p>
          <a:p>
            <a:pPr marL="68580" indent="0">
              <a:buNone/>
            </a:pPr>
            <a:endParaRPr lang="id-ID" dirty="0"/>
          </a:p>
          <a:p>
            <a:pPr marL="68580" indent="0">
              <a:buNone/>
            </a:pPr>
            <a:r>
              <a:rPr lang="id-ID" dirty="0" smtClean="0"/>
              <a:t>Jadi, nilai x dan y merupakan titik potong antara dua persamaan linear yaitu (1, -2).</a:t>
            </a:r>
          </a:p>
          <a:p>
            <a:pPr marL="68580" indent="0">
              <a:buNone/>
            </a:pPr>
            <a:endParaRPr lang="id-ID" dirty="0"/>
          </a:p>
        </p:txBody>
      </p:sp>
      <p:grpSp>
        <p:nvGrpSpPr>
          <p:cNvPr id="63" name="Group 62"/>
          <p:cNvGrpSpPr/>
          <p:nvPr/>
        </p:nvGrpSpPr>
        <p:grpSpPr>
          <a:xfrm>
            <a:off x="1861800" y="1484784"/>
            <a:ext cx="4798432" cy="3672408"/>
            <a:chOff x="1861800" y="1484784"/>
            <a:chExt cx="4608512" cy="4032448"/>
          </a:xfrm>
        </p:grpSpPr>
        <p:grpSp>
          <p:nvGrpSpPr>
            <p:cNvPr id="54" name="Group 53"/>
            <p:cNvGrpSpPr/>
            <p:nvPr/>
          </p:nvGrpSpPr>
          <p:grpSpPr>
            <a:xfrm>
              <a:off x="1861800" y="1484784"/>
              <a:ext cx="4608512" cy="4032448"/>
              <a:chOff x="1861800" y="1484784"/>
              <a:chExt cx="4608512" cy="4032448"/>
            </a:xfrm>
          </p:grpSpPr>
          <p:cxnSp>
            <p:nvCxnSpPr>
              <p:cNvPr id="5" name="Straight Arrow Connector 4"/>
              <p:cNvCxnSpPr/>
              <p:nvPr/>
            </p:nvCxnSpPr>
            <p:spPr>
              <a:xfrm>
                <a:off x="2775174" y="1484784"/>
                <a:ext cx="0" cy="4032448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Arrow Connector 6"/>
              <p:cNvCxnSpPr/>
              <p:nvPr/>
            </p:nvCxnSpPr>
            <p:spPr>
              <a:xfrm>
                <a:off x="1861800" y="2042957"/>
                <a:ext cx="4608512" cy="0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V="1">
                <a:off x="3233326" y="1936632"/>
                <a:ext cx="0" cy="23391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3662171" y="1961442"/>
                <a:ext cx="0" cy="23391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flipV="1">
                <a:off x="2347965" y="1945227"/>
                <a:ext cx="0" cy="23391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flipV="1">
                <a:off x="4030766" y="1962736"/>
                <a:ext cx="0" cy="23391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2705246" y="2924943"/>
                <a:ext cx="223285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2668033" y="2485982"/>
                <a:ext cx="264043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2653110" y="4149079"/>
                <a:ext cx="304800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2655631" y="3322407"/>
                <a:ext cx="304800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2662716" y="3738584"/>
                <a:ext cx="304800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2662716" y="4559863"/>
                <a:ext cx="295194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2450764" y="2717342"/>
                <a:ext cx="52738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2454309" y="3124922"/>
                <a:ext cx="52738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flipH="1">
                <a:off x="2347965" y="2062184"/>
                <a:ext cx="1314206" cy="249768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2347965" y="2485982"/>
                <a:ext cx="1314206" cy="63894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TextBox 54"/>
            <p:cNvSpPr txBox="1"/>
            <p:nvPr/>
          </p:nvSpPr>
          <p:spPr>
            <a:xfrm>
              <a:off x="2123728" y="2085488"/>
              <a:ext cx="5293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dirty="0" smtClean="0"/>
                <a:t>-1</a:t>
              </a:r>
              <a:endParaRPr lang="id-ID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068863" y="2085488"/>
              <a:ext cx="414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dirty="0" smtClean="0"/>
                <a:t>1</a:t>
              </a:r>
              <a:endParaRPr lang="id-ID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526197" y="2132857"/>
              <a:ext cx="3682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dirty="0" smtClean="0"/>
                <a:t>2</a:t>
              </a:r>
              <a:endParaRPr lang="id-ID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861800" y="2497350"/>
              <a:ext cx="7913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dirty="0" smtClean="0"/>
                <a:t>-3/2</a:t>
              </a:r>
              <a:endParaRPr lang="id-ID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2347965" y="2762922"/>
              <a:ext cx="5805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dirty="0" smtClean="0"/>
                <a:t>-2</a:t>
              </a:r>
              <a:endParaRPr lang="id-ID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883065" y="2926323"/>
              <a:ext cx="8434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dirty="0" smtClean="0"/>
                <a:t>-5/2</a:t>
              </a:r>
              <a:endParaRPr lang="id-ID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315113" y="3564803"/>
              <a:ext cx="5145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dirty="0" smtClean="0"/>
                <a:t>-4</a:t>
              </a:r>
              <a:endParaRPr lang="id-ID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2342515" y="4352052"/>
              <a:ext cx="410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dirty="0" smtClean="0"/>
                <a:t>-6</a:t>
              </a:r>
              <a:endParaRPr lang="id-ID" dirty="0"/>
            </a:p>
          </p:txBody>
        </p:sp>
      </p:grpSp>
    </p:spTree>
    <p:extLst>
      <p:ext uri="{BB962C8B-B14F-4D97-AF65-F5344CB8AC3E}">
        <p14:creationId xmlns:p14="http://schemas.microsoft.com/office/powerpoint/2010/main" val="99923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620688"/>
            <a:ext cx="7200916" cy="5472608"/>
          </a:xfrm>
        </p:spPr>
        <p:txBody>
          <a:bodyPr>
            <a:normAutofit/>
          </a:bodyPr>
          <a:lstStyle/>
          <a:p>
            <a:r>
              <a:rPr lang="id-ID" sz="3200" b="1" dirty="0" smtClean="0">
                <a:solidFill>
                  <a:srgbClr val="FF0000"/>
                </a:solidFill>
              </a:rPr>
              <a:t>Tugas 1 (individu):</a:t>
            </a:r>
          </a:p>
          <a:p>
            <a:pPr>
              <a:buFont typeface="Wingdings" pitchFamily="2" charset="2"/>
              <a:buChar char="Ø"/>
            </a:pPr>
            <a:r>
              <a:rPr lang="id-ID" sz="3200" dirty="0" smtClean="0"/>
              <a:t>Buku paket “PENGENALAN ALJABAR” Halaman 113 -122 </a:t>
            </a:r>
          </a:p>
          <a:p>
            <a:pPr marL="68580" indent="0">
              <a:buNone/>
            </a:pPr>
            <a:r>
              <a:rPr lang="id-ID" sz="3200"/>
              <a:t> </a:t>
            </a:r>
            <a:r>
              <a:rPr lang="id-ID" sz="3200" smtClean="0"/>
              <a:t> (</a:t>
            </a:r>
            <a:r>
              <a:rPr lang="id-ID" sz="3200" b="1" dirty="0" smtClean="0"/>
              <a:t>Pilih 5 soal</a:t>
            </a:r>
            <a:r>
              <a:rPr lang="id-ID" sz="3200" dirty="0" smtClean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77062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024744" cy="745152"/>
          </a:xfrm>
        </p:spPr>
        <p:txBody>
          <a:bodyPr/>
          <a:lstStyle/>
          <a:p>
            <a:r>
              <a:rPr lang="id-ID" dirty="0" smtClean="0"/>
              <a:t>Sistem Penilaian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44824"/>
            <a:ext cx="6048788" cy="3096344"/>
          </a:xfrm>
        </p:spPr>
        <p:txBody>
          <a:bodyPr>
            <a:normAutofit/>
          </a:bodyPr>
          <a:lstStyle/>
          <a:p>
            <a:r>
              <a:rPr lang="id-ID" dirty="0" smtClean="0"/>
              <a:t>Tugas Individu &amp; Kelompok 	: </a:t>
            </a:r>
            <a:r>
              <a:rPr lang="id-ID" dirty="0" smtClean="0"/>
              <a:t>30</a:t>
            </a:r>
            <a:r>
              <a:rPr lang="id-ID" dirty="0" smtClean="0"/>
              <a:t>%</a:t>
            </a:r>
          </a:p>
          <a:p>
            <a:pPr marL="68580" indent="0">
              <a:buNone/>
            </a:pPr>
            <a:endParaRPr lang="id-ID" dirty="0" smtClean="0"/>
          </a:p>
          <a:p>
            <a:r>
              <a:rPr lang="id-ID" dirty="0" smtClean="0"/>
              <a:t>Kuis 1&amp; 2				: 30%</a:t>
            </a:r>
            <a:endParaRPr lang="id-ID" dirty="0" smtClean="0"/>
          </a:p>
          <a:p>
            <a:pPr marL="68580" indent="0">
              <a:buNone/>
            </a:pPr>
            <a:endParaRPr lang="id-ID" dirty="0" smtClean="0"/>
          </a:p>
          <a:p>
            <a:r>
              <a:rPr lang="id-ID" dirty="0" smtClean="0"/>
              <a:t>UTS					: </a:t>
            </a:r>
            <a:r>
              <a:rPr lang="id-ID" dirty="0" smtClean="0"/>
              <a:t>20%</a:t>
            </a:r>
            <a:endParaRPr lang="id-ID" dirty="0" smtClean="0"/>
          </a:p>
          <a:p>
            <a:pPr marL="68580" indent="0">
              <a:buNone/>
            </a:pPr>
            <a:endParaRPr lang="id-ID" dirty="0" smtClean="0"/>
          </a:p>
          <a:p>
            <a:r>
              <a:rPr lang="id-ID" dirty="0" smtClean="0"/>
              <a:t>UAS				: </a:t>
            </a:r>
            <a:r>
              <a:rPr lang="id-ID" dirty="0" smtClean="0"/>
              <a:t>20%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5839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024744" cy="745152"/>
          </a:xfrm>
        </p:spPr>
        <p:txBody>
          <a:bodyPr/>
          <a:lstStyle/>
          <a:p>
            <a:r>
              <a:rPr lang="id-ID" dirty="0" smtClean="0"/>
              <a:t>Pendahuluan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12776"/>
            <a:ext cx="7128792" cy="4680520"/>
          </a:xfrm>
        </p:spPr>
        <p:txBody>
          <a:bodyPr/>
          <a:lstStyle/>
          <a:p>
            <a:r>
              <a:rPr lang="id-ID" dirty="0" smtClean="0"/>
              <a:t>Manfaat Aljabar :</a:t>
            </a:r>
          </a:p>
          <a:p>
            <a:pPr marL="68580" indent="0">
              <a:buNone/>
            </a:pPr>
            <a:r>
              <a:rPr lang="id-ID" dirty="0" smtClean="0"/>
              <a:t>Untuk membuat suatu masalah menjadi lebih sederhana.</a:t>
            </a:r>
          </a:p>
          <a:p>
            <a:pPr marL="68580" indent="0">
              <a:buNone/>
            </a:pPr>
            <a:r>
              <a:rPr lang="id-ID" dirty="0"/>
              <a:t> </a:t>
            </a:r>
            <a:r>
              <a:rPr lang="id-ID" dirty="0" smtClean="0"/>
              <a:t>contoh:</a:t>
            </a:r>
          </a:p>
          <a:p>
            <a:pPr marL="68580" indent="0" algn="just">
              <a:buNone/>
            </a:pPr>
            <a:r>
              <a:rPr lang="id-ID" dirty="0"/>
              <a:t> </a:t>
            </a:r>
            <a:r>
              <a:rPr lang="id-ID" dirty="0" smtClean="0"/>
              <a:t>suatu ketika rekan-rekan sekalian bertemu dengan seseorang yang ada dalam permasalahan, masalahnya orang tersebut mempunyai keranjang yang berisi 200 permen tetapi kebenarannya belum terbukti. Bagaimana rekan-rekan sekalian membantu orang tersebut?</a:t>
            </a:r>
          </a:p>
          <a:p>
            <a:pPr marL="525780" indent="-457200">
              <a:buFont typeface="+mj-lt"/>
              <a:buAutoNum type="arabicPeriod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9258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908720"/>
            <a:ext cx="7488832" cy="5256584"/>
          </a:xfrm>
        </p:spPr>
        <p:txBody>
          <a:bodyPr/>
          <a:lstStyle/>
          <a:p>
            <a:r>
              <a:rPr lang="id-ID" dirty="0" smtClean="0"/>
              <a:t>Penyelesaian:</a:t>
            </a:r>
          </a:p>
          <a:p>
            <a:r>
              <a:rPr lang="id-ID" dirty="0" smtClean="0"/>
              <a:t>Cara 1: menghitung satu persatu permen yang ada dalam keranjang dan dipastikan memerlukan waktu yang cukup lama.</a:t>
            </a:r>
          </a:p>
          <a:p>
            <a:r>
              <a:rPr lang="id-ID" dirty="0" smtClean="0"/>
              <a:t>Cara 2: melakukan pengelompokkan setiap permen dengan setiap kelompok berisi 10 permen, lalu jika terdapat 20 kelompok maka terbukti keranjang tersebut berisi 200 permen. </a:t>
            </a:r>
          </a:p>
          <a:p>
            <a:r>
              <a:rPr lang="id-ID" dirty="0" smtClean="0"/>
              <a:t>Ilustrasi cara 2:</a:t>
            </a:r>
          </a:p>
          <a:p>
            <a:r>
              <a:rPr lang="id-ID" dirty="0" smtClean="0"/>
              <a:t>Jika setiap kelompok </a:t>
            </a:r>
            <a:r>
              <a:rPr lang="id-ID" i="1" dirty="0" smtClean="0"/>
              <a:t>=x dan x= 10 permen,</a:t>
            </a:r>
            <a:r>
              <a:rPr lang="id-ID" dirty="0" smtClean="0"/>
              <a:t> maka 20 kelompok = 20</a:t>
            </a:r>
            <a:r>
              <a:rPr lang="id-ID" i="1" dirty="0" smtClean="0"/>
              <a:t>x. </a:t>
            </a:r>
            <a:r>
              <a:rPr lang="id-ID" dirty="0" smtClean="0"/>
              <a:t>sehingga dapat dibuktikan 20</a:t>
            </a:r>
            <a:r>
              <a:rPr lang="id-ID" i="1" dirty="0" smtClean="0"/>
              <a:t>x = 20(10 permen) = 200 permen.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2661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024744" cy="601136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Pertemuan 1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96752"/>
            <a:ext cx="8064896" cy="5256584"/>
          </a:xfrm>
        </p:spPr>
        <p:txBody>
          <a:bodyPr>
            <a:normAutofit/>
          </a:bodyPr>
          <a:lstStyle/>
          <a:p>
            <a:r>
              <a:rPr lang="id-ID" dirty="0" smtClean="0"/>
              <a:t>Sistem Persamaan Linear</a:t>
            </a:r>
          </a:p>
          <a:p>
            <a:pPr marL="68580" indent="0">
              <a:buNone/>
            </a:pPr>
            <a:r>
              <a:rPr lang="id-ID" dirty="0" smtClean="0"/>
              <a:t>1. Definisi Persamaan </a:t>
            </a:r>
          </a:p>
          <a:p>
            <a:pPr marL="68580" indent="0" algn="just">
              <a:buNone/>
            </a:pPr>
            <a:r>
              <a:rPr lang="id-ID" dirty="0" smtClean="0"/>
              <a:t>    </a:t>
            </a:r>
            <a:r>
              <a:rPr lang="id-ID" b="1" dirty="0" smtClean="0">
                <a:solidFill>
                  <a:srgbClr val="92D050"/>
                </a:solidFill>
              </a:rPr>
              <a:t>Persamaan</a:t>
            </a:r>
            <a:r>
              <a:rPr lang="id-ID" dirty="0" smtClean="0"/>
              <a:t> adalah kalimat matematika terbuka yang memuat hubungan sama dengan. Sedangkan kalimat matematika tertutup yang memuat hubungan sama dengan disebut </a:t>
            </a:r>
            <a:r>
              <a:rPr lang="id-ID" b="1" dirty="0" smtClean="0">
                <a:solidFill>
                  <a:srgbClr val="92D050"/>
                </a:solidFill>
              </a:rPr>
              <a:t>kesamaan</a:t>
            </a:r>
            <a:r>
              <a:rPr lang="id-ID" dirty="0" smtClean="0"/>
              <a:t>. </a:t>
            </a:r>
          </a:p>
          <a:p>
            <a:pPr marL="68580" indent="0" algn="just">
              <a:buNone/>
            </a:pPr>
            <a:r>
              <a:rPr lang="id-ID" dirty="0" smtClean="0"/>
              <a:t>2. Bentuk Persamaan</a:t>
            </a:r>
          </a:p>
          <a:p>
            <a:pPr marL="365760" lvl="1" indent="0" algn="just">
              <a:buNone/>
            </a:pPr>
            <a:r>
              <a:rPr lang="id-ID" dirty="0" smtClean="0"/>
              <a:t>a. Persamaan bersyarat (persamaan)</a:t>
            </a:r>
          </a:p>
          <a:p>
            <a:pPr marL="365760" lvl="1" indent="0" algn="just">
              <a:buNone/>
            </a:pPr>
            <a:r>
              <a:rPr lang="id-ID" dirty="0"/>
              <a:t>	</a:t>
            </a:r>
            <a:r>
              <a:rPr lang="id-ID" dirty="0" smtClean="0"/>
              <a:t>contoh 1</a:t>
            </a:r>
          </a:p>
          <a:p>
            <a:pPr marL="365760" lvl="1" indent="0" algn="just">
              <a:buNone/>
            </a:pPr>
            <a:r>
              <a:rPr lang="id-ID" dirty="0"/>
              <a:t>	</a:t>
            </a:r>
            <a:r>
              <a:rPr lang="id-ID" dirty="0" smtClean="0"/>
              <a:t> selesaikan persamaan x + 5 = 8</a:t>
            </a:r>
          </a:p>
          <a:p>
            <a:pPr marL="365760" lvl="1" indent="0" algn="just">
              <a:buNone/>
            </a:pPr>
            <a:r>
              <a:rPr lang="id-ID" dirty="0"/>
              <a:t>	</a:t>
            </a:r>
            <a:r>
              <a:rPr lang="id-ID" dirty="0" smtClean="0"/>
              <a:t>jawab:  x + 5 - 5 = 8 – 5</a:t>
            </a:r>
          </a:p>
          <a:p>
            <a:pPr marL="365760" lvl="1" indent="0" algn="just">
              <a:buNone/>
            </a:pPr>
            <a:r>
              <a:rPr lang="id-ID" dirty="0"/>
              <a:t>	</a:t>
            </a:r>
            <a:r>
              <a:rPr lang="id-ID" dirty="0" smtClean="0"/>
              <a:t>	           	x = 3</a:t>
            </a:r>
          </a:p>
          <a:p>
            <a:pPr marL="68580" indent="0" algn="just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5362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836712"/>
            <a:ext cx="7848872" cy="4896544"/>
          </a:xfrm>
        </p:spPr>
        <p:txBody>
          <a:bodyPr>
            <a:normAutofit lnSpcReduction="10000"/>
          </a:bodyPr>
          <a:lstStyle/>
          <a:p>
            <a:pPr marL="365760" lvl="1" indent="0" algn="just">
              <a:buNone/>
            </a:pPr>
            <a:r>
              <a:rPr lang="id-ID" dirty="0"/>
              <a:t>b</a:t>
            </a:r>
            <a:r>
              <a:rPr lang="id-ID" dirty="0" smtClean="0"/>
              <a:t>. Persamaan identik</a:t>
            </a:r>
          </a:p>
          <a:p>
            <a:pPr marL="365760" lvl="1" indent="0" algn="just">
              <a:buNone/>
            </a:pPr>
            <a:r>
              <a:rPr lang="id-ID" dirty="0" smtClean="0"/>
              <a:t>     contoh 2:</a:t>
            </a:r>
          </a:p>
          <a:p>
            <a:pPr marL="365760" lvl="1" indent="0" algn="just">
              <a:buNone/>
            </a:pPr>
            <a:r>
              <a:rPr lang="id-ID" dirty="0"/>
              <a:t> </a:t>
            </a:r>
            <a:r>
              <a:rPr lang="id-ID" dirty="0" smtClean="0"/>
              <a:t>    selesaikan x</a:t>
            </a:r>
            <a:r>
              <a:rPr lang="id-ID" baseline="30000" dirty="0" smtClean="0"/>
              <a:t>2</a:t>
            </a:r>
            <a:r>
              <a:rPr lang="id-ID" dirty="0" smtClean="0"/>
              <a:t> – y</a:t>
            </a:r>
            <a:r>
              <a:rPr lang="id-ID" baseline="30000" dirty="0" smtClean="0"/>
              <a:t>2</a:t>
            </a:r>
            <a:r>
              <a:rPr lang="id-ID" dirty="0" smtClean="0"/>
              <a:t> = 0</a:t>
            </a:r>
          </a:p>
          <a:p>
            <a:pPr marL="365760" lvl="1" indent="0" algn="just">
              <a:buNone/>
            </a:pPr>
            <a:r>
              <a:rPr lang="id-ID" dirty="0"/>
              <a:t> </a:t>
            </a:r>
            <a:r>
              <a:rPr lang="id-ID" dirty="0" smtClean="0"/>
              <a:t>    jawab:  (x - y)(x + y)=0</a:t>
            </a:r>
          </a:p>
          <a:p>
            <a:pPr marL="365760" lvl="1" indent="0" algn="just">
              <a:buNone/>
            </a:pPr>
            <a:r>
              <a:rPr lang="id-ID" dirty="0"/>
              <a:t> </a:t>
            </a:r>
            <a:r>
              <a:rPr lang="id-ID" dirty="0" smtClean="0"/>
              <a:t>    sehingga berlaku untuk semua nilai x dan y</a:t>
            </a:r>
          </a:p>
          <a:p>
            <a:pPr marL="365760" lvl="1" indent="0" algn="just">
              <a:buNone/>
            </a:pPr>
            <a:r>
              <a:rPr lang="id-ID" dirty="0" smtClean="0"/>
              <a:t>c. Persamaan </a:t>
            </a:r>
            <a:r>
              <a:rPr lang="id-ID" dirty="0"/>
              <a:t>garis (</a:t>
            </a:r>
            <a:r>
              <a:rPr lang="id-ID" dirty="0" smtClean="0"/>
              <a:t>linear)</a:t>
            </a:r>
          </a:p>
          <a:p>
            <a:pPr marL="365760" lvl="1" indent="0" algn="just">
              <a:buNone/>
            </a:pPr>
            <a:r>
              <a:rPr lang="id-ID" dirty="0" smtClean="0"/>
              <a:t>persamaan yang memiliki dua variabel dan bila digambar grafiknya akan terbentuk suatu garis.</a:t>
            </a:r>
          </a:p>
          <a:p>
            <a:pPr marL="365760" lvl="1" indent="0" algn="just">
              <a:buNone/>
            </a:pPr>
            <a:r>
              <a:rPr lang="id-ID" dirty="0"/>
              <a:t> </a:t>
            </a:r>
            <a:r>
              <a:rPr lang="id-ID" dirty="0" smtClean="0"/>
              <a:t>    contoh 3:</a:t>
            </a:r>
          </a:p>
          <a:p>
            <a:pPr marL="365760" lvl="1" indent="0" algn="just">
              <a:buNone/>
            </a:pPr>
            <a:r>
              <a:rPr lang="id-ID" dirty="0"/>
              <a:t> </a:t>
            </a:r>
            <a:r>
              <a:rPr lang="id-ID" dirty="0" smtClean="0"/>
              <a:t>    2x + y = 4 </a:t>
            </a:r>
          </a:p>
          <a:p>
            <a:pPr marL="365760" lvl="1" indent="0" algn="just">
              <a:buNone/>
            </a:pPr>
            <a:r>
              <a:rPr lang="id-ID" dirty="0"/>
              <a:t> </a:t>
            </a:r>
            <a:r>
              <a:rPr lang="id-ID" dirty="0" smtClean="0"/>
              <a:t>    </a:t>
            </a:r>
          </a:p>
          <a:p>
            <a:pPr marL="365760" lvl="1" indent="0" algn="just">
              <a:buNone/>
            </a:pPr>
            <a:endParaRPr lang="id-ID" dirty="0" smtClean="0"/>
          </a:p>
          <a:p>
            <a:pPr marL="68580" indent="0">
              <a:buNone/>
            </a:pPr>
            <a:r>
              <a:rPr lang="id-ID" dirty="0" smtClean="0"/>
              <a:t>        </a:t>
            </a: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467176"/>
              </p:ext>
            </p:extLst>
          </p:nvPr>
        </p:nvGraphicFramePr>
        <p:xfrm>
          <a:off x="1547664" y="4519280"/>
          <a:ext cx="60960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298832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x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</a:t>
                      </a:r>
                    </a:p>
                  </a:txBody>
                  <a:tcPr/>
                </a:tc>
              </a:tr>
              <a:tr h="298832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y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0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062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836712"/>
            <a:ext cx="7560840" cy="5256584"/>
          </a:xfrm>
        </p:spPr>
        <p:txBody>
          <a:bodyPr/>
          <a:lstStyle/>
          <a:p>
            <a:pPr marL="342900" lvl="1"/>
            <a:r>
              <a:rPr lang="id-ID" dirty="0" smtClean="0"/>
              <a:t>GRAFIK </a:t>
            </a:r>
          </a:p>
          <a:p>
            <a:pPr marL="68580" lvl="1" indent="0">
              <a:buNone/>
            </a:pPr>
            <a:endParaRPr lang="id-ID" dirty="0"/>
          </a:p>
          <a:p>
            <a:pPr marL="68580" lvl="1" indent="0">
              <a:buNone/>
            </a:pPr>
            <a:endParaRPr lang="id-ID" dirty="0" smtClean="0"/>
          </a:p>
          <a:p>
            <a:pPr marL="68580" lvl="1" indent="0">
              <a:buNone/>
            </a:pPr>
            <a:endParaRPr lang="id-ID" dirty="0"/>
          </a:p>
          <a:p>
            <a:pPr marL="68580" lvl="1" indent="0">
              <a:buNone/>
            </a:pPr>
            <a:endParaRPr lang="id-ID" dirty="0" smtClean="0"/>
          </a:p>
          <a:p>
            <a:pPr marL="68580" lvl="1" indent="0">
              <a:buNone/>
            </a:pPr>
            <a:endParaRPr lang="id-ID" dirty="0"/>
          </a:p>
          <a:p>
            <a:pPr marL="68580" lvl="1" indent="0">
              <a:buNone/>
            </a:pPr>
            <a:endParaRPr lang="id-ID" dirty="0" smtClean="0"/>
          </a:p>
          <a:p>
            <a:pPr marL="68580" lvl="1" indent="0">
              <a:buNone/>
            </a:pPr>
            <a:endParaRPr lang="id-ID" dirty="0" smtClean="0"/>
          </a:p>
          <a:p>
            <a:pPr marL="342900" lvl="1"/>
            <a:r>
              <a:rPr lang="id-ID" dirty="0" smtClean="0"/>
              <a:t>Sistem </a:t>
            </a:r>
            <a:r>
              <a:rPr lang="id-ID" dirty="0"/>
              <a:t>persamaan linear </a:t>
            </a:r>
          </a:p>
          <a:p>
            <a:pPr marL="68580" indent="0" algn="just">
              <a:buNone/>
            </a:pPr>
            <a:r>
              <a:rPr lang="id-ID" dirty="0" smtClean="0"/>
              <a:t>   menentukan nilai dua variabel atau lebih dari dua atau lebih persamaan linear yang diketahui.</a:t>
            </a:r>
          </a:p>
          <a:p>
            <a:pPr marL="68580" indent="0" algn="just">
              <a:buNone/>
            </a:pPr>
            <a:r>
              <a:rPr lang="id-ID" dirty="0" smtClean="0"/>
              <a:t>Contoh 4:</a:t>
            </a:r>
            <a:endParaRPr lang="id-ID" dirty="0"/>
          </a:p>
        </p:txBody>
      </p:sp>
      <p:grpSp>
        <p:nvGrpSpPr>
          <p:cNvPr id="58" name="Group 57"/>
          <p:cNvGrpSpPr/>
          <p:nvPr/>
        </p:nvGrpSpPr>
        <p:grpSpPr>
          <a:xfrm>
            <a:off x="1870013" y="1268760"/>
            <a:ext cx="2269939" cy="2622883"/>
            <a:chOff x="1870013" y="1268760"/>
            <a:chExt cx="2269939" cy="2622883"/>
          </a:xfrm>
        </p:grpSpPr>
        <p:grpSp>
          <p:nvGrpSpPr>
            <p:cNvPr id="53" name="Group 52"/>
            <p:cNvGrpSpPr/>
            <p:nvPr/>
          </p:nvGrpSpPr>
          <p:grpSpPr>
            <a:xfrm>
              <a:off x="2051720" y="1268760"/>
              <a:ext cx="2088232" cy="2608714"/>
              <a:chOff x="2051720" y="1268760"/>
              <a:chExt cx="2088232" cy="2608714"/>
            </a:xfrm>
          </p:grpSpPr>
          <p:cxnSp>
            <p:nvCxnSpPr>
              <p:cNvPr id="5" name="Straight Arrow Connector 4"/>
              <p:cNvCxnSpPr/>
              <p:nvPr/>
            </p:nvCxnSpPr>
            <p:spPr>
              <a:xfrm>
                <a:off x="2339752" y="1268760"/>
                <a:ext cx="0" cy="2520280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 flipV="1">
                <a:off x="2051720" y="3356992"/>
                <a:ext cx="2088232" cy="6259"/>
              </a:xfrm>
              <a:prstGeom prst="straightConnector1">
                <a:avLst/>
              </a:prstGeom>
              <a:ln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H="1">
                <a:off x="2195736" y="1700808"/>
                <a:ext cx="28803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flipH="1">
                <a:off x="2195736" y="2098539"/>
                <a:ext cx="28803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flipH="1">
                <a:off x="2203414" y="2514322"/>
                <a:ext cx="28803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H="1">
                <a:off x="2215342" y="2924944"/>
                <a:ext cx="28803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3707904" y="3204191"/>
                <a:ext cx="0" cy="30114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V="1">
                <a:off x="3254591" y="3204191"/>
                <a:ext cx="0" cy="31812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2762806" y="3202124"/>
                <a:ext cx="0" cy="30973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2215342" y="1429202"/>
                <a:ext cx="1348546" cy="2448272"/>
              </a:xfrm>
              <a:prstGeom prst="line">
                <a:avLst/>
              </a:prstGeom>
              <a:ln w="38100" cmpd="sng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4" name="TextBox 53"/>
            <p:cNvSpPr txBox="1"/>
            <p:nvPr/>
          </p:nvSpPr>
          <p:spPr>
            <a:xfrm>
              <a:off x="1870013" y="1514262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dirty="0" smtClean="0"/>
                <a:t>4</a:t>
              </a:r>
              <a:endParaRPr lang="id-ID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933808" y="2327615"/>
              <a:ext cx="3257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dirty="0" smtClean="0"/>
                <a:t>2</a:t>
              </a:r>
              <a:endParaRPr lang="id-ID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095836" y="3522311"/>
              <a:ext cx="4680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dirty="0" smtClean="0"/>
                <a:t>2</a:t>
              </a:r>
              <a:endParaRPr lang="id-ID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2635216" y="3479781"/>
              <a:ext cx="3330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dirty="0" smtClean="0"/>
                <a:t>1</a:t>
              </a:r>
              <a:endParaRPr lang="id-ID" dirty="0"/>
            </a:p>
          </p:txBody>
        </p:sp>
      </p:grpSp>
    </p:spTree>
    <p:extLst>
      <p:ext uri="{BB962C8B-B14F-4D97-AF65-F5344CB8AC3E}">
        <p14:creationId xmlns:p14="http://schemas.microsoft.com/office/powerpoint/2010/main" val="71015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764704"/>
            <a:ext cx="7200916" cy="5256584"/>
          </a:xfrm>
        </p:spPr>
        <p:txBody>
          <a:bodyPr>
            <a:normAutofit fontScale="92500"/>
          </a:bodyPr>
          <a:lstStyle/>
          <a:p>
            <a:pPr marL="68580" indent="0">
              <a:buNone/>
            </a:pPr>
            <a:r>
              <a:rPr lang="id-ID" dirty="0" smtClean="0"/>
              <a:t>Carilah nilai x dan y dari sistem persamaan linear             </a:t>
            </a:r>
          </a:p>
          <a:p>
            <a:pPr marL="68580" indent="0">
              <a:buNone/>
            </a:pPr>
            <a:r>
              <a:rPr lang="id-ID" dirty="0"/>
              <a:t> </a:t>
            </a:r>
            <a:r>
              <a:rPr lang="id-ID" dirty="0" smtClean="0"/>
              <a:t>   2x – y = 4</a:t>
            </a:r>
          </a:p>
          <a:p>
            <a:pPr marL="68580" indent="0">
              <a:buNone/>
            </a:pPr>
            <a:r>
              <a:rPr lang="id-ID" dirty="0"/>
              <a:t> </a:t>
            </a:r>
            <a:r>
              <a:rPr lang="id-ID" dirty="0" smtClean="0"/>
              <a:t>    x + 2y = -3</a:t>
            </a:r>
          </a:p>
          <a:p>
            <a:pPr marL="68580" indent="0">
              <a:buNone/>
            </a:pPr>
            <a:r>
              <a:rPr lang="id-ID" dirty="0" smtClean="0"/>
              <a:t>Jawab: </a:t>
            </a:r>
          </a:p>
          <a:p>
            <a:pPr marL="68580" indent="0">
              <a:buNone/>
            </a:pPr>
            <a:r>
              <a:rPr lang="id-ID" dirty="0" smtClean="0"/>
              <a:t>Ada 3 metode untuk menyelesaikan sistem presamaan linear tersebut:</a:t>
            </a:r>
          </a:p>
          <a:p>
            <a:pPr marL="525780" indent="-457200">
              <a:buAutoNum type="arabicPeriod"/>
            </a:pPr>
            <a:r>
              <a:rPr lang="id-ID" dirty="0" smtClean="0"/>
              <a:t>Metode Eliminasi</a:t>
            </a:r>
          </a:p>
          <a:p>
            <a:pPr marL="525780" indent="-457200">
              <a:buAutoNum type="arabicPeriod"/>
            </a:pPr>
            <a:r>
              <a:rPr lang="id-ID" dirty="0" smtClean="0"/>
              <a:t>Metode Substitusi</a:t>
            </a:r>
          </a:p>
          <a:p>
            <a:pPr marL="525780" indent="-457200">
              <a:buAutoNum type="arabicPeriod"/>
            </a:pPr>
            <a:r>
              <a:rPr lang="id-ID" dirty="0" smtClean="0"/>
              <a:t>Metode Grafik</a:t>
            </a:r>
          </a:p>
          <a:p>
            <a:pPr marL="68580" indent="0">
              <a:buNone/>
            </a:pPr>
            <a:r>
              <a:rPr lang="id-ID" dirty="0" smtClean="0"/>
              <a:t>Pembahasan:</a:t>
            </a:r>
          </a:p>
          <a:p>
            <a:pPr marL="525780" indent="-457200">
              <a:buAutoNum type="arabicPeriod"/>
            </a:pPr>
            <a:r>
              <a:rPr lang="id-ID" dirty="0" smtClean="0"/>
              <a:t>Metode Eliminasi</a:t>
            </a:r>
            <a:endParaRPr lang="id-ID" dirty="0"/>
          </a:p>
          <a:p>
            <a:pPr marL="68580" indent="0" algn="just">
              <a:buNone/>
            </a:pPr>
            <a:r>
              <a:rPr lang="id-ID" dirty="0" smtClean="0"/>
              <a:t>    Metode dengan menghilangkan salah satu variabel yang mempunyai koefisien sama, seperti:</a:t>
            </a:r>
          </a:p>
        </p:txBody>
      </p:sp>
      <p:sp>
        <p:nvSpPr>
          <p:cNvPr id="4" name="Left Brace 3"/>
          <p:cNvSpPr/>
          <p:nvPr/>
        </p:nvSpPr>
        <p:spPr>
          <a:xfrm>
            <a:off x="1187624" y="1196752"/>
            <a:ext cx="216024" cy="64807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8731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692696"/>
            <a:ext cx="7200916" cy="5544616"/>
          </a:xfrm>
        </p:spPr>
        <p:txBody>
          <a:bodyPr/>
          <a:lstStyle/>
          <a:p>
            <a:pPr marL="68580" indent="0">
              <a:buNone/>
            </a:pPr>
            <a:r>
              <a:rPr lang="id-ID" dirty="0" smtClean="0"/>
              <a:t>Langkah 1:                          langkah 2:</a:t>
            </a:r>
          </a:p>
          <a:p>
            <a:pPr marL="68580" indent="0">
              <a:buNone/>
            </a:pPr>
            <a:r>
              <a:rPr lang="id-ID" dirty="0" smtClean="0"/>
              <a:t>2x – y = 4    dikali (1)           2x – y = 4     dikali (2)</a:t>
            </a:r>
          </a:p>
          <a:p>
            <a:pPr marL="68580" indent="0">
              <a:buNone/>
            </a:pPr>
            <a:r>
              <a:rPr lang="id-ID" dirty="0" smtClean="0"/>
              <a:t>x + 2y = -3   dikali (2)           x + 2y = -3   dikali (1)</a:t>
            </a:r>
          </a:p>
          <a:p>
            <a:pPr marL="68580" indent="0">
              <a:buNone/>
            </a:pPr>
            <a:r>
              <a:rPr lang="id-ID" dirty="0" smtClean="0"/>
              <a:t>Menjadi  			   menjadi</a:t>
            </a:r>
          </a:p>
          <a:p>
            <a:pPr marL="68580" indent="0">
              <a:buNone/>
            </a:pPr>
            <a:r>
              <a:rPr lang="id-ID" dirty="0" smtClean="0"/>
              <a:t>2x – y = 4			   4x – 2y = 8</a:t>
            </a:r>
          </a:p>
          <a:p>
            <a:pPr marL="68580" indent="0">
              <a:buNone/>
            </a:pPr>
            <a:r>
              <a:rPr lang="id-ID" dirty="0" smtClean="0"/>
              <a:t>2x + 4y = -6                            x + 2y = -3 </a:t>
            </a:r>
            <a:endParaRPr lang="id-ID" dirty="0"/>
          </a:p>
          <a:p>
            <a:pPr marL="68580" indent="0">
              <a:buNone/>
            </a:pPr>
            <a:r>
              <a:rPr lang="id-ID" dirty="0" smtClean="0"/>
              <a:t>                          -				  +</a:t>
            </a:r>
          </a:p>
          <a:p>
            <a:pPr marL="68580" indent="0">
              <a:buNone/>
            </a:pPr>
            <a:r>
              <a:rPr lang="id-ID" dirty="0"/>
              <a:t> </a:t>
            </a:r>
            <a:r>
              <a:rPr lang="id-ID" dirty="0" smtClean="0"/>
              <a:t>     - 5y = 10			     5x      = 5</a:t>
            </a:r>
          </a:p>
          <a:p>
            <a:pPr marL="68580" indent="0">
              <a:buNone/>
            </a:pPr>
            <a:r>
              <a:rPr lang="id-ID" dirty="0"/>
              <a:t> </a:t>
            </a:r>
            <a:r>
              <a:rPr lang="id-ID" dirty="0" smtClean="0"/>
              <a:t>         y = - 2                              x     = 1</a:t>
            </a:r>
          </a:p>
          <a:p>
            <a:pPr marL="68580" indent="0">
              <a:buNone/>
            </a:pPr>
            <a:r>
              <a:rPr lang="id-ID" dirty="0" smtClean="0"/>
              <a:t>Jadi, nilai x = 1 dan y = -2</a:t>
            </a:r>
            <a:endParaRPr lang="id-ID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785883" y="1268760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187624" y="3573016"/>
            <a:ext cx="20162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638967" y="1268760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076056" y="3573016"/>
            <a:ext cx="15629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67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336</TotalTime>
  <Words>677</Words>
  <Application>Microsoft Office PowerPoint</Application>
  <PresentationFormat>On-screen Show (4:3)</PresentationFormat>
  <Paragraphs>160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Austin</vt:lpstr>
      <vt:lpstr>ALJABAR UMUM</vt:lpstr>
      <vt:lpstr>Sistem Penilaian</vt:lpstr>
      <vt:lpstr>Pendahuluan</vt:lpstr>
      <vt:lpstr>PowerPoint Presentation</vt:lpstr>
      <vt:lpstr>Pertemuan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ALJABAR UMUM</dc:title>
  <dc:creator>hp</dc:creator>
  <cp:lastModifiedBy>hp</cp:lastModifiedBy>
  <cp:revision>24</cp:revision>
  <dcterms:created xsi:type="dcterms:W3CDTF">2015-09-12T06:50:59Z</dcterms:created>
  <dcterms:modified xsi:type="dcterms:W3CDTF">2015-10-11T06:37:30Z</dcterms:modified>
</cp:coreProperties>
</file>