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16E118E-3CC7-4132-96E0-C9C8D639E57D}" type="datetimeFigureOut">
              <a:rPr lang="id-ID" smtClean="0"/>
              <a:t>13/05/2018</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7850480-C479-4E19-B134-105C365AC21F}" type="slidenum">
              <a:rPr lang="id-ID" smtClean="0"/>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6E118E-3CC7-4132-96E0-C9C8D639E57D}" type="datetimeFigureOut">
              <a:rPr lang="id-ID" smtClean="0"/>
              <a:t>13/05/2018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850480-C479-4E19-B134-105C365AC21F}" type="slidenum">
              <a:rPr lang="id-ID" smtClean="0"/>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6E118E-3CC7-4132-96E0-C9C8D639E57D}" type="datetimeFigureOut">
              <a:rPr lang="id-ID" smtClean="0"/>
              <a:t>13/05/2018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850480-C479-4E19-B134-105C365AC21F}" type="slidenum">
              <a:rPr lang="id-ID" smtClean="0"/>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6E118E-3CC7-4132-96E0-C9C8D639E57D}" type="datetimeFigureOut">
              <a:rPr lang="id-ID" smtClean="0"/>
              <a:t>13/05/2018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850480-C479-4E19-B134-105C365AC21F}" type="slidenum">
              <a:rPr lang="id-ID" smtClean="0"/>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E118E-3CC7-4132-96E0-C9C8D639E57D}" type="datetimeFigureOut">
              <a:rPr lang="id-ID" smtClean="0"/>
              <a:t>13/05/2018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850480-C479-4E19-B134-105C365AC21F}"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16E118E-3CC7-4132-96E0-C9C8D639E57D}" type="datetimeFigureOut">
              <a:rPr lang="id-ID" smtClean="0"/>
              <a:t>13/05/2018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850480-C479-4E19-B134-105C365AC21F}" type="slidenum">
              <a:rPr lang="id-ID" smtClean="0"/>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6E118E-3CC7-4132-96E0-C9C8D639E57D}" type="datetimeFigureOut">
              <a:rPr lang="id-ID" smtClean="0"/>
              <a:t>13/05/2018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7850480-C479-4E19-B134-105C365AC21F}" type="slidenum">
              <a:rPr lang="id-ID" smtClean="0"/>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6E118E-3CC7-4132-96E0-C9C8D639E57D}" type="datetimeFigureOut">
              <a:rPr lang="id-ID" smtClean="0"/>
              <a:t>13/05/2018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7850480-C479-4E19-B134-105C365AC21F}" type="slidenum">
              <a:rPr lang="id-ID" smtClean="0"/>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E118E-3CC7-4132-96E0-C9C8D639E57D}" type="datetimeFigureOut">
              <a:rPr lang="id-ID" smtClean="0"/>
              <a:t>13/05/2018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7850480-C479-4E19-B134-105C365AC21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E118E-3CC7-4132-96E0-C9C8D639E57D}" type="datetimeFigureOut">
              <a:rPr lang="id-ID" smtClean="0"/>
              <a:t>13/05/2018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850480-C479-4E19-B134-105C365AC21F}"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E118E-3CC7-4132-96E0-C9C8D639E57D}" type="datetimeFigureOut">
              <a:rPr lang="id-ID" smtClean="0"/>
              <a:t>13/05/2018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850480-C479-4E19-B134-105C365AC21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16E118E-3CC7-4132-96E0-C9C8D639E57D}" type="datetimeFigureOut">
              <a:rPr lang="id-ID" smtClean="0"/>
              <a:t>13/05/2018</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7850480-C479-4E19-B134-105C365AC21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PERKEMBANGAN PESERTA DIDIK</a:t>
            </a:r>
            <a:endParaRPr lang="id-ID" dirty="0"/>
          </a:p>
        </p:txBody>
      </p:sp>
      <p:sp>
        <p:nvSpPr>
          <p:cNvPr id="3" name="Subtitle 2"/>
          <p:cNvSpPr>
            <a:spLocks noGrp="1"/>
          </p:cNvSpPr>
          <p:nvPr>
            <p:ph type="subTitle" idx="1"/>
          </p:nvPr>
        </p:nvSpPr>
        <p:spPr/>
        <p:txBody>
          <a:bodyPr>
            <a:normAutofit/>
          </a:bodyPr>
          <a:lstStyle/>
          <a:p>
            <a:r>
              <a:rPr lang="id-ID" dirty="0" smtClean="0"/>
              <a:t>Dr. H. Heris Hendriana, M.Pd./ Ruli Setiyadi, M.Pd.</a:t>
            </a:r>
          </a:p>
          <a:p>
            <a:r>
              <a:rPr lang="id-ID" dirty="0" smtClean="0"/>
              <a:t>IKIP Siliwangi</a:t>
            </a:r>
            <a:endParaRPr lang="id-ID" dirty="0"/>
          </a:p>
        </p:txBody>
      </p:sp>
    </p:spTree>
    <p:extLst>
      <p:ext uri="{BB962C8B-B14F-4D97-AF65-F5344CB8AC3E}">
        <p14:creationId xmlns:p14="http://schemas.microsoft.com/office/powerpoint/2010/main" val="241749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b="1" dirty="0"/>
              <a:t>Mengembangkan konsep-konsep yang diperlukan dalam kehidupan </a:t>
            </a:r>
            <a:r>
              <a:rPr lang="id-ID" b="1" dirty="0" smtClean="0"/>
              <a:t>sehari-hari</a:t>
            </a:r>
          </a:p>
          <a:p>
            <a:pPr algn="just">
              <a:buFont typeface="Wingdings" pitchFamily="2" charset="2"/>
              <a:buChar char="v"/>
            </a:pPr>
            <a:r>
              <a:rPr lang="id-ID" dirty="0"/>
              <a:t>Pada periode ini anak hendaknya mempunyai berbagai konsep yang diperlukan dalam kehidupan sehari-hari. Inti dari tugas perkembangan saat ini adalah mengenal konsep-konsep untuk memudahkannya dalam memahami tentang pekerjaan sehari-hari, kemasyarakatan, kewarganegaraan dan masalah yang menyangkut sosial.</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037702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b="1" dirty="0"/>
              <a:t>Mengembangkan kata hati, moral dan skala nilai</a:t>
            </a:r>
          </a:p>
          <a:p>
            <a:pPr algn="just">
              <a:buFont typeface="Wingdings" pitchFamily="2" charset="2"/>
              <a:buChar char="v"/>
            </a:pPr>
            <a:r>
              <a:rPr lang="id-ID" dirty="0"/>
              <a:t>Pada periode sekolah dasar anak hendaknya dapat mengontrol tingkah laku sesuai dengan nilai dan moral yang berlaku, kecintaan terhadap nilai dan moral hendaknya dikembangkan dengan sebaik-baiknya. Contohnya, anak dapat menghargai miliknya dan milik orang lain, menaati peraturan, menerima tanggung jawab dan mengakui adanya perbedaan dirinya dengan orang lain.</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52213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b="1" dirty="0"/>
              <a:t>Mengembangkan sikap terhadap kelompok dan lembaga-lembaga sosial.</a:t>
            </a:r>
          </a:p>
          <a:p>
            <a:pPr algn="just">
              <a:buFont typeface="Wingdings" pitchFamily="2" charset="2"/>
              <a:buChar char="v"/>
            </a:pPr>
            <a:r>
              <a:rPr lang="id-ID" dirty="0"/>
              <a:t>Anak mampu belajar untuk menyadari keanggotaannya sebagai masyarakat sekolah. Anak harus belajar mematuhi aturan-aturan sekolah dan mampu menyeimbangkan antara keinginannya. Untuk melakukan kebebasan dengan kepatuhan terhadap kekuasaan orang tua, guru maupun orang dewasa lainnya. Anakpun harus belajar untuk menyadari bahwa dalam kehidupan bermasyarakat, baik masyarakat kecil maupun masyarakat luas ada pembagian tugas, seperti tugas orang tua, guru, polisi, dokter dan tugas dalam jabatan lainnya.</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09673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b="1" dirty="0"/>
              <a:t>Mencapai kebebasan pribadi</a:t>
            </a:r>
          </a:p>
          <a:p>
            <a:pPr algn="just">
              <a:buFont typeface="Wingdings" pitchFamily="2" charset="2"/>
              <a:buChar char="v"/>
            </a:pPr>
            <a:r>
              <a:rPr lang="id-ID" dirty="0"/>
              <a:t>Tugas perkembangan pada masa ini adalah untuk membentuk pribadi yang otonom, tanpa tergantung pada orang lain dalam mengambil keputusan yang menyangkut dirinya, maupun peristiwa lain dalam kehidupannya.</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152693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Kegagalan mencapai tugas-tugas perkembangan ini akan melahirkan perilaku yang menyimpang (</a:t>
            </a:r>
            <a:r>
              <a:rPr lang="id-ID" i="1" dirty="0"/>
              <a:t>delinquency</a:t>
            </a:r>
            <a:r>
              <a:rPr lang="id-ID" dirty="0"/>
              <a:t>). Penyimpangan yang terjadi pada anak yang berusia sekolah dasar antara lain;</a:t>
            </a:r>
          </a:p>
          <a:p>
            <a:pPr algn="just"/>
            <a:r>
              <a:rPr lang="id-ID" dirty="0"/>
              <a:t>Suka membolos dari sekolah</a:t>
            </a:r>
          </a:p>
          <a:p>
            <a:pPr algn="just"/>
            <a:r>
              <a:rPr lang="id-ID" dirty="0"/>
              <a:t>Malas belajar</a:t>
            </a:r>
          </a:p>
          <a:p>
            <a:pPr algn="just"/>
            <a:r>
              <a:rPr lang="id-ID" dirty="0"/>
              <a:t>Keras kepala</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385562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Periode pranatal atau masa sebelum lahir adalah periode awal perkembangan manusia yang dimulai sejak konsepsi, yaitu ovum wanita dibuahi oleh sperma laki-laki sampai dengan kelahiran seorang individu. Masa ini pada umumnya berlangsung selama 9 bulan atau sekitar 280 hari sebelum lahir. Dilihat dari segi waktunya, periode pranatal merupakan periode ividperkembangan manusia yang paling singkat, perkembangan yang sangat cepat dalam diri individu.</a:t>
            </a:r>
            <a:endParaRPr lang="id-ID" dirty="0"/>
          </a:p>
        </p:txBody>
      </p:sp>
      <p:sp>
        <p:nvSpPr>
          <p:cNvPr id="3" name="Title 2"/>
          <p:cNvSpPr>
            <a:spLocks noGrp="1"/>
          </p:cNvSpPr>
          <p:nvPr>
            <p:ph type="title"/>
          </p:nvPr>
        </p:nvSpPr>
        <p:spPr/>
        <p:txBody>
          <a:bodyPr/>
          <a:lstStyle/>
          <a:p>
            <a:r>
              <a:rPr lang="id-ID" sz="4000" dirty="0" smtClean="0"/>
              <a:t>PERKEMBANGAN PRANATAL</a:t>
            </a:r>
            <a:endParaRPr lang="id-ID" sz="4000" dirty="0"/>
          </a:p>
        </p:txBody>
      </p:sp>
    </p:spTree>
    <p:extLst>
      <p:ext uri="{BB962C8B-B14F-4D97-AF65-F5344CB8AC3E}">
        <p14:creationId xmlns:p14="http://schemas.microsoft.com/office/powerpoint/2010/main" val="3088429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dirty="0"/>
              <a:t>Periode pranatal merupakan masa yang mengandung banyak bahaya, baik fisik maupun psikologis. Meskipun tidak dapat diklaim bahwa periode ini merupakan periode yang paling berbahaya dalam seluruh rentang kehidupan, banyak yang percaya bahwa masa anak-anak lebih berbahaya tetapi jelas bahwa periode ini merupakan masa di mana bahaya-bahaya lingkungan atau bahaya-bahaya psikologis dapat sangat mempengaruhi pola perkembangan selanjutnya atau bahkan dapat mengakhiri suatu perkembangan.</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132378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16832"/>
            <a:ext cx="7745505" cy="4493021"/>
          </a:xfrm>
        </p:spPr>
        <p:txBody>
          <a:bodyPr>
            <a:normAutofit fontScale="70000" lnSpcReduction="20000"/>
          </a:bodyPr>
          <a:lstStyle/>
          <a:p>
            <a:pPr algn="just"/>
            <a:r>
              <a:rPr lang="id-ID" dirty="0"/>
              <a:t>Pembuahan sel telur oleh sel sperma dianggap sebagai salah satu masa yang sangat penting dan yang menentukan perkembangan manusia pada periode-periode berikutnya. Menurut Elizabeth B. Hurlock (1980), ada empat kondisi penting yang berpengaruh besar terhadap perkembangan individu baru di masa datang, </a:t>
            </a:r>
            <a:r>
              <a:rPr lang="id-ID" dirty="0" smtClean="0"/>
              <a:t>yakni:</a:t>
            </a:r>
          </a:p>
          <a:p>
            <a:pPr algn="just"/>
            <a:r>
              <a:rPr lang="id-ID" b="1" dirty="0"/>
              <a:t>Penentuan sifat bawaan, </a:t>
            </a:r>
            <a:r>
              <a:rPr lang="id-ID" dirty="0"/>
              <a:t>Tergantung pada gen yang diterima oleh zigot dari masing-masing orang tua</a:t>
            </a:r>
            <a:r>
              <a:rPr lang="id-ID" dirty="0" smtClean="0"/>
              <a:t>.</a:t>
            </a:r>
          </a:p>
          <a:p>
            <a:pPr algn="just"/>
            <a:r>
              <a:rPr lang="id-ID" b="1" dirty="0"/>
              <a:t>Penentuan Jenis Kelamin, </a:t>
            </a:r>
            <a:r>
              <a:rPr lang="id-ID" dirty="0"/>
              <a:t>bergantung pada jenis spermatozoa yang menyatu dengan ovum. Bila telur wanita mengandung kromosom X bersatu dengan sperma pria yang mengandung kromasom Y, hasilnya menjadi kombinasi kromosom XY, yang akan menghasilkan jenis kelamin pria. Dan sebaliknya jika sama-sama mengandung kromosom X, maka akan menghasilkan kombinasi kromosom XX, yang menghasilkan keturunan </a:t>
            </a:r>
            <a:r>
              <a:rPr lang="id-ID" dirty="0" smtClean="0"/>
              <a:t>wanita</a:t>
            </a:r>
          </a:p>
          <a:p>
            <a:pPr algn="just"/>
            <a:r>
              <a:rPr lang="id-ID" b="1" dirty="0"/>
              <a:t>Penentuan jumlah anak, </a:t>
            </a:r>
            <a:r>
              <a:rPr lang="id-ID" dirty="0"/>
              <a:t>apakah kelahiran berbentuk tunggal atau kembar. </a:t>
            </a:r>
            <a:endParaRPr lang="id-ID" dirty="0" smtClean="0"/>
          </a:p>
          <a:p>
            <a:pPr algn="just"/>
            <a:r>
              <a:rPr lang="id-ID" b="1" dirty="0"/>
              <a:t>Penentuan posisi urutan anak, </a:t>
            </a:r>
            <a:r>
              <a:rPr lang="id-ID" dirty="0"/>
              <a:t>posisi anak dalam urutan saudara-saudaranya merupakan kondisi yang ditentukan pada saat pembuahan dan mempunyai pengaruh mendasar terhadap perkembangan selanjutnya.</a:t>
            </a:r>
            <a:endParaRPr lang="id-ID" dirty="0"/>
          </a:p>
        </p:txBody>
      </p:sp>
      <p:sp>
        <p:nvSpPr>
          <p:cNvPr id="3" name="Title 2"/>
          <p:cNvSpPr>
            <a:spLocks noGrp="1"/>
          </p:cNvSpPr>
          <p:nvPr>
            <p:ph type="title"/>
          </p:nvPr>
        </p:nvSpPr>
        <p:spPr/>
        <p:txBody>
          <a:bodyPr/>
          <a:lstStyle/>
          <a:p>
            <a:r>
              <a:rPr lang="id-ID" sz="4000" b="1" dirty="0" smtClean="0"/>
              <a:t>Arti Penting Masa Pranatal Bagi Perkembangan</a:t>
            </a:r>
            <a:endParaRPr lang="id-ID" sz="4000" dirty="0"/>
          </a:p>
        </p:txBody>
      </p:sp>
    </p:spTree>
    <p:extLst>
      <p:ext uri="{BB962C8B-B14F-4D97-AF65-F5344CB8AC3E}">
        <p14:creationId xmlns:p14="http://schemas.microsoft.com/office/powerpoint/2010/main" val="824372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dirty="0"/>
              <a:t>Masa kanak-kanak awal berlangsung dari 2 th sampai 6 th, oleh para pendidik dinamakan sebagai usia pra-sekolah. Perkembangan fisik pada masa ini berjalan lambat tetapi kebiasaan fisiologis yang dasarnya diletakkan pada masa bayi menjadi cukup baik. Pada saat masa awal kanak-kanak dianggap sebagai saat belajar untuk mencapai berbagai keterampilan dan senang mencoba hal-hal baru.</a:t>
            </a:r>
          </a:p>
          <a:p>
            <a:pPr algn="just"/>
            <a:r>
              <a:rPr lang="id-ID" dirty="0"/>
              <a:t>Dalam periode pertumbuhan merupaka tahap pertumbuhan dan perkembangan berlangsung sangat cepat, terutama pada tahun-tahun pertama terjadi saat bayi lahir akhir dewasa muda. </a:t>
            </a:r>
          </a:p>
        </p:txBody>
      </p:sp>
      <p:sp>
        <p:nvSpPr>
          <p:cNvPr id="3" name="Title 2"/>
          <p:cNvSpPr>
            <a:spLocks noGrp="1"/>
          </p:cNvSpPr>
          <p:nvPr>
            <p:ph type="title"/>
          </p:nvPr>
        </p:nvSpPr>
        <p:spPr/>
        <p:txBody>
          <a:bodyPr/>
          <a:lstStyle/>
          <a:p>
            <a:r>
              <a:rPr lang="id-ID" sz="4000" dirty="0" smtClean="0"/>
              <a:t>PERKEMBANGAN MASA AWAL KANAK-KANAK</a:t>
            </a:r>
            <a:endParaRPr lang="id-ID" sz="4000" dirty="0"/>
          </a:p>
        </p:txBody>
      </p:sp>
    </p:spTree>
    <p:extLst>
      <p:ext uri="{BB962C8B-B14F-4D97-AF65-F5344CB8AC3E}">
        <p14:creationId xmlns:p14="http://schemas.microsoft.com/office/powerpoint/2010/main" val="2064279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b="1" dirty="0"/>
              <a:t>Perkembangan Fisik</a:t>
            </a:r>
            <a:endParaRPr lang="id-ID" dirty="0"/>
          </a:p>
          <a:p>
            <a:r>
              <a:rPr lang="id-ID" dirty="0"/>
              <a:t>Selama masa anak-anak awal, pertumbuhan fisik berlangsung lambat dibandingkan dengan tingkat pertumbuhan selama masa bayi. Pertumbuhan fisik yang lambat ini berlangsung sampai mulai munculnya tanda-tanda pubertas, yakni kira-kira dua tahun menjelang anak matang secara seksual dan pertumbuhan fisik kembali berkembang pesat. Meskipun selama masa kanak-kanak pertumbuhan fisik mengalami perlambatan, namun ketrampilan-ketrampilan motorik kasar dan motorik halus justru berkembang pesat</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10344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a:t>Periode usia antara 6-12 tahun merupakan masa peralihan dari pra-sekolah ke masa Sekolah Dasar (SD). Masa ini juga dikenal dengan masa peralihan dari kanak-kanak awal ke masa kanak-kanak akhir sampai menjelang masa pra-pubertas.  Pada umumnya setelah mencapai usia 6 tahun perkembangan jasmani dan rohani anak telah semakin sempurna. Pertumbuhan fisik berkembang pesat dan kondisi </a:t>
            </a:r>
            <a:r>
              <a:rPr lang="id-ID" dirty="0" smtClean="0"/>
              <a:t>kesehatannya pun </a:t>
            </a:r>
            <a:r>
              <a:rPr lang="id-ID" dirty="0"/>
              <a:t>semakin baik, artinya anak menjadi lebih tahan terhadap berbagai situasi yang dapat menyebabkan terganggunya kesehatan mereka. Dengan kita mengetahui tugas perkembangan anak sesuai dengan usianya maka sebagai </a:t>
            </a:r>
            <a:r>
              <a:rPr lang="id-ID" dirty="0" smtClean="0"/>
              <a:t>guru </a:t>
            </a:r>
            <a:r>
              <a:rPr lang="id-ID" dirty="0"/>
              <a:t>dapat memenuhi kebutuhan apa yang diperlukan dalam setiap perkembangannya agar tidak terjadi penyimpangan perilaku.</a:t>
            </a:r>
          </a:p>
        </p:txBody>
      </p:sp>
      <p:sp>
        <p:nvSpPr>
          <p:cNvPr id="3" name="Title 2"/>
          <p:cNvSpPr>
            <a:spLocks noGrp="1"/>
          </p:cNvSpPr>
          <p:nvPr>
            <p:ph type="title"/>
          </p:nvPr>
        </p:nvSpPr>
        <p:spPr/>
        <p:txBody>
          <a:bodyPr/>
          <a:lstStyle/>
          <a:p>
            <a:r>
              <a:rPr lang="id-ID" sz="4000" b="1" dirty="0"/>
              <a:t>Tugas Perkembangan Anak Usia Sekolah Dasar</a:t>
            </a:r>
            <a:endParaRPr lang="id-ID" sz="4000" dirty="0"/>
          </a:p>
        </p:txBody>
      </p:sp>
    </p:spTree>
    <p:extLst>
      <p:ext uri="{BB962C8B-B14F-4D97-AF65-F5344CB8AC3E}">
        <p14:creationId xmlns:p14="http://schemas.microsoft.com/office/powerpoint/2010/main" val="2449831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Tinggi dan berat badan</a:t>
            </a:r>
          </a:p>
          <a:p>
            <a:pPr algn="just"/>
            <a:r>
              <a:rPr lang="id-ID" dirty="0"/>
              <a:t>Selama masa anak-anak awal, tinggi rata-rata anak bertumbuh 2,5 inci dan berat </a:t>
            </a:r>
            <a:r>
              <a:rPr lang="id-ID" dirty="0" smtClean="0"/>
              <a:t>badan</a:t>
            </a:r>
            <a:br>
              <a:rPr lang="id-ID" dirty="0" smtClean="0"/>
            </a:br>
            <a:r>
              <a:rPr lang="id-ID" dirty="0" smtClean="0"/>
              <a:t>bertambah </a:t>
            </a:r>
            <a:r>
              <a:rPr lang="id-ID" dirty="0"/>
              <a:t>antara 2,5 </a:t>
            </a:r>
            <a:r>
              <a:rPr lang="id-ID" dirty="0" smtClean="0"/>
              <a:t>kg. </a:t>
            </a:r>
            <a:r>
              <a:rPr lang="id-ID" dirty="0"/>
              <a:t>K</a:t>
            </a:r>
            <a:r>
              <a:rPr lang="id-ID" dirty="0" smtClean="0"/>
              <a:t>etika </a:t>
            </a:r>
            <a:r>
              <a:rPr lang="id-ID" dirty="0"/>
              <a:t>anak </a:t>
            </a:r>
            <a:r>
              <a:rPr lang="id-ID" dirty="0" smtClean="0"/>
              <a:t>usia prasekolah </a:t>
            </a:r>
            <a:r>
              <a:rPr lang="id-ID" dirty="0"/>
              <a:t>bertumbuh makin </a:t>
            </a:r>
            <a:r>
              <a:rPr lang="id-ID" dirty="0" smtClean="0"/>
              <a:t>besar, presentase </a:t>
            </a:r>
            <a:r>
              <a:rPr lang="id-ID" dirty="0"/>
              <a:t>pertumbuhan dalam tinggi dan berat berkurang setiap </a:t>
            </a:r>
            <a:r>
              <a:rPr lang="id-ID" dirty="0" smtClean="0"/>
              <a:t>tahun. Selama masa ini </a:t>
            </a:r>
            <a:r>
              <a:rPr lang="id-ID" dirty="0"/>
              <a:t>baik laki-laki maupun perempuan terlihat makin langsing, sementara batang </a:t>
            </a:r>
            <a:r>
              <a:rPr lang="id-ID" dirty="0" smtClean="0"/>
              <a:t>tubuh mereka </a:t>
            </a:r>
            <a:r>
              <a:rPr lang="id-ID" dirty="0"/>
              <a:t>makin panjang.</a:t>
            </a:r>
          </a:p>
          <a:p>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398793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16833"/>
            <a:ext cx="7745505" cy="4680520"/>
          </a:xfrm>
        </p:spPr>
        <p:txBody>
          <a:bodyPr>
            <a:noAutofit/>
          </a:bodyPr>
          <a:lstStyle/>
          <a:p>
            <a:pPr algn="just"/>
            <a:r>
              <a:rPr lang="id-ID" sz="2000" b="1" dirty="0"/>
              <a:t>Perkembangan </a:t>
            </a:r>
            <a:r>
              <a:rPr lang="id-ID" sz="2000" b="1" dirty="0" smtClean="0"/>
              <a:t>otak</a:t>
            </a:r>
          </a:p>
          <a:p>
            <a:pPr algn="just"/>
            <a:r>
              <a:rPr lang="id-ID" sz="2000" dirty="0"/>
              <a:t>Diantara perkembangan fisik yang sangat penting selama masa </a:t>
            </a:r>
            <a:r>
              <a:rPr lang="id-ID" sz="2000" dirty="0" smtClean="0"/>
              <a:t>anak-anak awal</a:t>
            </a:r>
            <a:r>
              <a:rPr lang="id-ID" sz="2000" dirty="0"/>
              <a:t>   ialah perkembangan otak dan sistem syaraf yang berkelanjutan. </a:t>
            </a:r>
            <a:r>
              <a:rPr lang="id-ID" sz="2000" dirty="0" smtClean="0"/>
              <a:t>Meskipun otak </a:t>
            </a:r>
            <a:r>
              <a:rPr lang="id-ID" sz="2000" dirty="0"/>
              <a:t>terus bertambah pada masa awal. Namun tidak sepesat pada masa </a:t>
            </a:r>
            <a:r>
              <a:rPr lang="id-ID" sz="2000" dirty="0" smtClean="0"/>
              <a:t>bayi mencapai </a:t>
            </a:r>
            <a:r>
              <a:rPr lang="id-ID" sz="2000" dirty="0"/>
              <a:t>usia 2 tahun,  ukuran otaknya rata-rata 75% dari otak orang </a:t>
            </a:r>
            <a:r>
              <a:rPr lang="id-ID" sz="2000" dirty="0" smtClean="0"/>
              <a:t>dewasa, dan </a:t>
            </a:r>
            <a:r>
              <a:rPr lang="id-ID" sz="2000" dirty="0"/>
              <a:t>pada usia 5 tahun ukuran otaknya telah mencapai sekitar 90% otak </a:t>
            </a:r>
            <a:r>
              <a:rPr lang="id-ID" sz="2000" dirty="0" smtClean="0"/>
              <a:t>orang dewasa. Beberpa </a:t>
            </a:r>
            <a:r>
              <a:rPr lang="id-ID" sz="2000" dirty="0"/>
              <a:t>pertambahan ukuran otak juga disebabkan oleh </a:t>
            </a:r>
            <a:r>
              <a:rPr lang="id-ID" sz="2000" dirty="0" smtClean="0"/>
              <a:t>pertambahan myelination</a:t>
            </a:r>
            <a:r>
              <a:rPr lang="id-ID" sz="2000" dirty="0"/>
              <a:t>, yaitu suatu proses dimana sel-sel urat saraf ditutup </a:t>
            </a:r>
            <a:r>
              <a:rPr lang="id-ID" sz="2000" dirty="0" smtClean="0"/>
              <a:t>dan disekat dengan </a:t>
            </a:r>
            <a:r>
              <a:rPr lang="id-ID" sz="2000" dirty="0"/>
              <a:t>suatu lapisan sel-sel pada lemak. Proses ini berdampak </a:t>
            </a:r>
            <a:r>
              <a:rPr lang="id-ID" sz="2000" dirty="0" smtClean="0"/>
              <a:t>terhadap peningkatan </a:t>
            </a:r>
            <a:r>
              <a:rPr lang="id-ID" sz="2000" dirty="0"/>
              <a:t>kecepatan informasi yang berjalan melalui sistem urat </a:t>
            </a:r>
            <a:r>
              <a:rPr lang="id-ID" sz="2000" dirty="0" smtClean="0"/>
              <a:t>saraf. Beberapa </a:t>
            </a:r>
            <a:r>
              <a:rPr lang="id-ID" sz="2000" dirty="0"/>
              <a:t>ahli psiklogi perkembangan </a:t>
            </a:r>
            <a:r>
              <a:rPr lang="id-ID" sz="2000" dirty="0" smtClean="0"/>
              <a:t>percaya bahwa </a:t>
            </a:r>
            <a:r>
              <a:rPr lang="id-ID" sz="2000" dirty="0"/>
              <a:t>myelination adalah </a:t>
            </a:r>
            <a:r>
              <a:rPr lang="id-ID" sz="2000" dirty="0" smtClean="0"/>
              <a:t>penting dalam </a:t>
            </a:r>
            <a:r>
              <a:rPr lang="id-ID" sz="2000" dirty="0"/>
              <a:t>pematangan </a:t>
            </a:r>
            <a:r>
              <a:rPr lang="id-ID" sz="2000" dirty="0" smtClean="0"/>
              <a:t>sejumlah kemampuan </a:t>
            </a:r>
            <a:r>
              <a:rPr lang="id-ID" sz="2000" dirty="0"/>
              <a:t>anak.</a:t>
            </a:r>
            <a:endParaRPr lang="id-ID" sz="2000" b="1"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24287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b="1" dirty="0"/>
              <a:t>Postur tubuh</a:t>
            </a:r>
          </a:p>
          <a:p>
            <a:pPr algn="just"/>
            <a:r>
              <a:rPr lang="id-ID" dirty="0"/>
              <a:t>Perbedaan dalam postur tubuh untuk pertama kali tampak jelas dalam masa </a:t>
            </a:r>
            <a:r>
              <a:rPr lang="id-ID" dirty="0" smtClean="0"/>
              <a:t>anak-anak awal</a:t>
            </a:r>
            <a:r>
              <a:rPr lang="id-ID" dirty="0"/>
              <a:t>. Ada </a:t>
            </a:r>
            <a:r>
              <a:rPr lang="id-ID" dirty="0" smtClean="0"/>
              <a:t>yang postur </a:t>
            </a:r>
            <a:r>
              <a:rPr lang="id-ID" dirty="0"/>
              <a:t>tubuh gemuk lembek atau endomorfik, </a:t>
            </a:r>
            <a:r>
              <a:rPr lang="id-ID" dirty="0" smtClean="0"/>
              <a:t>ada yang </a:t>
            </a:r>
            <a:r>
              <a:rPr lang="id-ID" dirty="0"/>
              <a:t>kuat </a:t>
            </a:r>
            <a:r>
              <a:rPr lang="id-ID" dirty="0" smtClean="0"/>
              <a:t>berotot (mesomorfik</a:t>
            </a:r>
            <a:r>
              <a:rPr lang="id-ID" dirty="0"/>
              <a:t>) dan ada lagi </a:t>
            </a:r>
            <a:r>
              <a:rPr lang="id-ID" dirty="0" smtClean="0"/>
              <a:t>yang relatif </a:t>
            </a:r>
            <a:r>
              <a:rPr lang="id-ID" dirty="0"/>
              <a:t>kurus (ektomorfik)</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399591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548680"/>
            <a:ext cx="7745505" cy="6048671"/>
          </a:xfrm>
        </p:spPr>
        <p:txBody>
          <a:bodyPr>
            <a:noAutofit/>
          </a:bodyPr>
          <a:lstStyle/>
          <a:p>
            <a:r>
              <a:rPr lang="id-ID" sz="1800" b="1" dirty="0"/>
              <a:t>Tulang dan otot</a:t>
            </a:r>
          </a:p>
          <a:p>
            <a:r>
              <a:rPr lang="id-ID" sz="1800" dirty="0"/>
              <a:t>Tingkat pengerasan otot bervariaasi pada bagian-bagian tubuh mengikuti </a:t>
            </a:r>
            <a:r>
              <a:rPr lang="id-ID" sz="1800" dirty="0" smtClean="0"/>
              <a:t>hukum perkembangan </a:t>
            </a:r>
            <a:r>
              <a:rPr lang="id-ID" sz="1800" dirty="0"/>
              <a:t>arah otot menjadi lebih besar, lebih kuat dan lebih berat, sehingga </a:t>
            </a:r>
            <a:r>
              <a:rPr lang="id-ID" sz="1800" dirty="0" smtClean="0"/>
              <a:t>anak tampak </a:t>
            </a:r>
            <a:r>
              <a:rPr lang="id-ID" sz="1800" dirty="0"/>
              <a:t>lebih kurus meskipun beratnya tambah.</a:t>
            </a:r>
          </a:p>
          <a:p>
            <a:r>
              <a:rPr lang="id-ID" sz="1800" b="1" dirty="0"/>
              <a:t>L</a:t>
            </a:r>
            <a:r>
              <a:rPr lang="id-ID" sz="1800" b="1" dirty="0" smtClean="0"/>
              <a:t>emak</a:t>
            </a:r>
            <a:endParaRPr lang="id-ID" sz="1800" b="1" dirty="0"/>
          </a:p>
          <a:p>
            <a:r>
              <a:rPr lang="id-ID" sz="1800" dirty="0"/>
              <a:t>Anak-anak yang cenderung bertubuh endomorfik, lebih banyak kandungan </a:t>
            </a:r>
            <a:r>
              <a:rPr lang="id-ID" sz="1800" dirty="0" smtClean="0"/>
              <a:t>lemaknya daripada </a:t>
            </a:r>
            <a:r>
              <a:rPr lang="id-ID" sz="1800" dirty="0"/>
              <a:t>jaringan otot, yang cenderung mesomorfik mempunyai jaringan otot </a:t>
            </a:r>
            <a:r>
              <a:rPr lang="id-ID" sz="1800" dirty="0" smtClean="0"/>
              <a:t>lebih banyak </a:t>
            </a:r>
            <a:r>
              <a:rPr lang="id-ID" sz="1800" dirty="0"/>
              <a:t>daripada jaringan lemak, dan yang bertubuh ektomorfik mempunyi </a:t>
            </a:r>
            <a:r>
              <a:rPr lang="id-ID" sz="1800" dirty="0" smtClean="0"/>
              <a:t>otot-otot yang </a:t>
            </a:r>
            <a:r>
              <a:rPr lang="id-ID" sz="1800" dirty="0"/>
              <a:t>kecil dan sedikit jaringan lemak.</a:t>
            </a:r>
          </a:p>
          <a:p>
            <a:r>
              <a:rPr lang="id-ID" sz="1800" b="1" dirty="0" smtClean="0"/>
              <a:t>Gigi</a:t>
            </a:r>
          </a:p>
          <a:p>
            <a:r>
              <a:rPr lang="id-ID" sz="1800" dirty="0" smtClean="0"/>
              <a:t>Selama </a:t>
            </a:r>
            <a:r>
              <a:rPr lang="id-ID" sz="1800" dirty="0"/>
              <a:t>4-6 bulan pertama dari awal masa kanak-kanak, empat gigi bayi yang </a:t>
            </a:r>
            <a:r>
              <a:rPr lang="id-ID" sz="1800" dirty="0" smtClean="0"/>
              <a:t>terakhir- geraham </a:t>
            </a:r>
            <a:r>
              <a:rPr lang="id-ID" sz="1800" dirty="0"/>
              <a:t>belakang muncul. Selama setengah tahun terakhir gigi bayi mulai </a:t>
            </a:r>
            <a:r>
              <a:rPr lang="id-ID" sz="1800" dirty="0" smtClean="0"/>
              <a:t>tanggal digantikan </a:t>
            </a:r>
            <a:r>
              <a:rPr lang="id-ID" sz="1800" dirty="0"/>
              <a:t>gigi tetap. Yang mula-mula lepas adalah gigi bayi yang pertama kali </a:t>
            </a:r>
            <a:r>
              <a:rPr lang="id-ID" sz="1800" dirty="0" smtClean="0"/>
              <a:t>tumbuh yaitu </a:t>
            </a:r>
            <a:r>
              <a:rPr lang="id-ID" sz="1800" dirty="0"/>
              <a:t>gigi seri tengah. Bila masa awal kanak-kanak terakhir, pada umumnya </a:t>
            </a:r>
            <a:r>
              <a:rPr lang="id-ID" sz="1800" dirty="0" smtClean="0"/>
              <a:t>bayi memiliki </a:t>
            </a:r>
            <a:r>
              <a:rPr lang="id-ID" sz="1800" dirty="0"/>
              <a:t>satu atau dua gigi tetap didepan dan beberapa celah dimana gigi tetap </a:t>
            </a:r>
            <a:r>
              <a:rPr lang="id-ID" sz="1800" dirty="0" smtClean="0"/>
              <a:t>akan muncul</a:t>
            </a:r>
            <a:r>
              <a:rPr lang="id-ID" sz="1800" dirty="0"/>
              <a:t>.</a:t>
            </a:r>
          </a:p>
          <a:p>
            <a:endParaRPr lang="id-ID" sz="1800"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98745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b="1" dirty="0"/>
              <a:t>Perkembangan motorik</a:t>
            </a:r>
            <a:endParaRPr lang="id-ID" dirty="0"/>
          </a:p>
          <a:p>
            <a:pPr algn="just"/>
            <a:r>
              <a:rPr lang="id-ID" dirty="0"/>
              <a:t>Perkembangan fisik masa anak-anak ditandai dengan berkembangnya </a:t>
            </a:r>
            <a:r>
              <a:rPr lang="id-ID" dirty="0" smtClean="0"/>
              <a:t>ketrampilan motorik</a:t>
            </a:r>
            <a:r>
              <a:rPr lang="id-ID" dirty="0"/>
              <a:t>, baik kasar maupun </a:t>
            </a:r>
            <a:r>
              <a:rPr lang="id-ID" dirty="0" smtClean="0"/>
              <a:t>halus, sekitar </a:t>
            </a:r>
            <a:r>
              <a:rPr lang="id-ID" dirty="0"/>
              <a:t>usia 3 tahun, anak sudah dapat </a:t>
            </a:r>
            <a:r>
              <a:rPr lang="id-ID" dirty="0" smtClean="0"/>
              <a:t>berjalan dengan </a:t>
            </a:r>
            <a:r>
              <a:rPr lang="id-ID" dirty="0"/>
              <a:t>baik, dan sekitar usia 4 tahun anak hampir menguasai cara berjalan </a:t>
            </a:r>
            <a:r>
              <a:rPr lang="id-ID" dirty="0" smtClean="0"/>
              <a:t>orang dewasa</a:t>
            </a:r>
            <a:r>
              <a:rPr lang="id-ID" dirty="0"/>
              <a:t>. Usia 5 tahun anak sudah terampil menggunakan kakinya untuk berjalan </a:t>
            </a:r>
            <a:r>
              <a:rPr lang="id-ID" dirty="0" smtClean="0"/>
              <a:t>dengan berbagai </a:t>
            </a:r>
            <a:r>
              <a:rPr lang="id-ID" dirty="0"/>
              <a:t>cara, seperti maju mundur, jalan cepat, dan pelan-pelan, melompat </a:t>
            </a:r>
            <a:r>
              <a:rPr lang="id-ID" dirty="0" smtClean="0"/>
              <a:t>dan berjingkrak </a:t>
            </a:r>
            <a:r>
              <a:rPr lang="id-ID" dirty="0"/>
              <a:t>dan </a:t>
            </a:r>
            <a:r>
              <a:rPr lang="id-ID" dirty="0" smtClean="0"/>
              <a:t>sebagainya yang </a:t>
            </a:r>
            <a:r>
              <a:rPr lang="id-ID" dirty="0"/>
              <a:t>semuanya dilakukan dengan lebih baik </a:t>
            </a:r>
            <a:r>
              <a:rPr lang="id-ID" dirty="0" smtClean="0"/>
              <a:t>dan bervariasi. anak </a:t>
            </a:r>
            <a:r>
              <a:rPr lang="id-ID" dirty="0"/>
              <a:t>usia </a:t>
            </a:r>
            <a:r>
              <a:rPr lang="id-ID" dirty="0" smtClean="0"/>
              <a:t>5 tahun </a:t>
            </a:r>
            <a:r>
              <a:rPr lang="id-ID" dirty="0"/>
              <a:t>juga dapat melakukan tindakan tertentu </a:t>
            </a:r>
            <a:r>
              <a:rPr lang="id-ID" dirty="0" smtClean="0"/>
              <a:t>secara akurat</a:t>
            </a:r>
            <a:r>
              <a:rPr lang="id-ID" dirty="0"/>
              <a:t>, seperti menangkap bola dengan baik, melukis, </a:t>
            </a:r>
            <a:r>
              <a:rPr lang="id-ID" dirty="0" smtClean="0"/>
              <a:t>menggunting, melipat </a:t>
            </a:r>
            <a:r>
              <a:rPr lang="id-ID" dirty="0"/>
              <a:t>kertas dll</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4025088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b="1" dirty="0"/>
              <a:t>Perkembangan Kognitif</a:t>
            </a:r>
            <a:endParaRPr lang="id-ID" dirty="0"/>
          </a:p>
          <a:p>
            <a:pPr algn="just"/>
            <a:r>
              <a:rPr lang="id-ID" dirty="0"/>
              <a:t>Menurut pieget, perkembangan kognitif pada usia 2 samapai 7 tahun ini berada pada periode preoperasional, yaitu tahapan dimana anak belum mampu mengusai operasi mental secara logis. Yang dimaksud adalah kegiatan-kegiatan yang diselesaikan secara mental bukan fisik. Periode ini ditandai dengan berkembangnya respresentasional atau ”symbolic function” yaitu kemampuan menggunakan suatu untuk mempresentasikan (mewakili) sesuatu yang lain dengan menggunakan simbol-simbol (kata-kata, gesture/bahasa gerak, dan benda).</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783696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Remaja atau adolescence berasal dari bahasa latin “adolescence” yang berarti tumbuh kearah kematangan. Kematangan yang dimaksud adalah bukan hanya kematangan fisik saja, tetapi juga kematangan sosial dan psikologis (Widyastuti, 2009)</a:t>
            </a:r>
            <a:endParaRPr lang="id-ID" dirty="0"/>
          </a:p>
        </p:txBody>
      </p:sp>
      <p:sp>
        <p:nvSpPr>
          <p:cNvPr id="3" name="Title 2"/>
          <p:cNvSpPr>
            <a:spLocks noGrp="1"/>
          </p:cNvSpPr>
          <p:nvPr>
            <p:ph type="title"/>
          </p:nvPr>
        </p:nvSpPr>
        <p:spPr/>
        <p:txBody>
          <a:bodyPr/>
          <a:lstStyle/>
          <a:p>
            <a:r>
              <a:rPr lang="id-ID" sz="4400" dirty="0" smtClean="0"/>
              <a:t>PERKEMBANGAN REMAJA</a:t>
            </a:r>
            <a:endParaRPr lang="id-ID" sz="4400" dirty="0"/>
          </a:p>
        </p:txBody>
      </p:sp>
    </p:spTree>
    <p:extLst>
      <p:ext uri="{BB962C8B-B14F-4D97-AF65-F5344CB8AC3E}">
        <p14:creationId xmlns:p14="http://schemas.microsoft.com/office/powerpoint/2010/main" val="3509315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Masa remaja awal (10-12 tahun)</a:t>
            </a:r>
            <a:endParaRPr lang="id-ID" b="1" dirty="0"/>
          </a:p>
          <a:p>
            <a:r>
              <a:rPr lang="id-ID" dirty="0"/>
              <a:t>Tampak dan memang merasa lebih dekat dengan teman sebaya</a:t>
            </a:r>
            <a:endParaRPr lang="id-ID" dirty="0"/>
          </a:p>
          <a:p>
            <a:r>
              <a:rPr lang="id-ID" dirty="0"/>
              <a:t>Tampak dan merasa ingin bebas</a:t>
            </a:r>
            <a:endParaRPr lang="id-ID" dirty="0"/>
          </a:p>
          <a:p>
            <a:r>
              <a:rPr lang="id-ID" dirty="0"/>
              <a:t>Tampak dan memang lebih banyak memperhatikan keadaan tubuhnya dan mulai berpikir dan khayal (abstrak</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400924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Masa remaja tengah (13-15 tahun)</a:t>
            </a:r>
            <a:endParaRPr lang="id-ID" b="1" dirty="0"/>
          </a:p>
          <a:p>
            <a:r>
              <a:rPr lang="id-ID" dirty="0"/>
              <a:t>Tampak dan merasa ingin mencari identitas diri</a:t>
            </a:r>
            <a:endParaRPr lang="id-ID" dirty="0"/>
          </a:p>
          <a:p>
            <a:r>
              <a:rPr lang="id-ID" dirty="0"/>
              <a:t>Adanya keinginan untuk berkencan atau tertarik pada lawan jenis</a:t>
            </a:r>
            <a:endParaRPr lang="id-ID" dirty="0"/>
          </a:p>
          <a:p>
            <a:r>
              <a:rPr lang="id-ID" dirty="0"/>
              <a:t>Timbul perasaan cinta yang mendalam</a:t>
            </a:r>
            <a:endParaRPr lang="id-ID" dirty="0"/>
          </a:p>
          <a:p>
            <a:r>
              <a:rPr lang="id-ID" dirty="0"/>
              <a:t>Mampu berfikir abstrak (berkhayal) makin berkembang Berkhayal mengenai hal-hal yang berkaitan dengan </a:t>
            </a:r>
            <a:r>
              <a:rPr lang="id-ID" dirty="0" smtClean="0"/>
              <a:t>seksual</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4261716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Masa remaja akhir (16-19 tahun)</a:t>
            </a:r>
            <a:endParaRPr lang="id-ID" b="1" dirty="0"/>
          </a:p>
          <a:p>
            <a:r>
              <a:rPr lang="id-ID" dirty="0"/>
              <a:t>Manampakkan pengungkapan kebebasan diri</a:t>
            </a:r>
            <a:endParaRPr lang="id-ID" dirty="0"/>
          </a:p>
          <a:p>
            <a:r>
              <a:rPr lang="id-ID" dirty="0"/>
              <a:t>Dalam mencari teman sebaya lebih selektif</a:t>
            </a:r>
            <a:endParaRPr lang="id-ID" dirty="0"/>
          </a:p>
          <a:p>
            <a:r>
              <a:rPr lang="id-ID" dirty="0"/>
              <a:t>Memiliki citra (gambaran, keadaan, peranan) terhadap dirinya</a:t>
            </a:r>
            <a:endParaRPr lang="id-ID" dirty="0"/>
          </a:p>
          <a:p>
            <a:r>
              <a:rPr lang="id-ID" dirty="0"/>
              <a:t>Dapat mewujudkan persaan cinta</a:t>
            </a:r>
            <a:endParaRPr lang="id-ID" dirty="0"/>
          </a:p>
          <a:p>
            <a:r>
              <a:rPr lang="id-ID" dirty="0"/>
              <a:t>Memiliki kemampuan berfikir khayal atau </a:t>
            </a:r>
            <a:r>
              <a:rPr lang="id-ID" dirty="0" smtClean="0"/>
              <a:t>abstrak</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17167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Havighurst </a:t>
            </a:r>
            <a:r>
              <a:rPr lang="id-ID" dirty="0" smtClean="0"/>
              <a:t>menjelaskan bahwa  </a:t>
            </a:r>
            <a:r>
              <a:rPr lang="id-ID" dirty="0"/>
              <a:t>“tugas – tugas yang harus dipecahkan dan diselesaikan oleh setiap individu pada setiap periode perkembangannya agar supaya individu menjadi </a:t>
            </a:r>
            <a:r>
              <a:rPr lang="id-ID" b="1" dirty="0" smtClean="0"/>
              <a:t>BERBAHAGIA</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581891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b="1" dirty="0"/>
              <a:t>Perkembangan Biologis</a:t>
            </a:r>
            <a:endParaRPr lang="id-ID" b="1" dirty="0"/>
          </a:p>
          <a:p>
            <a:pPr algn="just"/>
            <a:r>
              <a:rPr lang="id-ID" dirty="0"/>
              <a:t>Perubahan fisik pada pubertas merupakan hasil aktifitas hormonal dibawah pengaruh sistem saraf pusat. Perubahan fisik yang sangat jelas tampak pada pertumbuhan peningkatan fisik dan pada penampakan serta perkembangan karakteristik seks sekunder</a:t>
            </a:r>
            <a:r>
              <a:rPr lang="id-ID" dirty="0" smtClean="0"/>
              <a:t>.</a:t>
            </a:r>
            <a:endParaRPr lang="id-ID" b="1" dirty="0"/>
          </a:p>
          <a:p>
            <a:pPr algn="just"/>
            <a:r>
              <a:rPr lang="id-ID" b="1" dirty="0"/>
              <a:t>Perkembangan Psikologis</a:t>
            </a:r>
            <a:endParaRPr lang="id-ID" b="1" dirty="0"/>
          </a:p>
          <a:p>
            <a:pPr algn="just"/>
            <a:r>
              <a:rPr lang="id-ID" dirty="0"/>
              <a:t>Teori psikososial tradisional menganggap bahwa kritis perkembangan pada masa remaja menghasilkan terbentuknya identitas. Pada masa remaja mereka mulai melihat dirinya sebagai individu yang lain</a:t>
            </a:r>
            <a:r>
              <a:rPr lang="id-ID" dirty="0" smtClean="0"/>
              <a:t>.</a:t>
            </a:r>
            <a:endParaRPr lang="id-ID" dirty="0"/>
          </a:p>
        </p:txBody>
      </p:sp>
      <p:sp>
        <p:nvSpPr>
          <p:cNvPr id="3" name="Title 2"/>
          <p:cNvSpPr>
            <a:spLocks noGrp="1"/>
          </p:cNvSpPr>
          <p:nvPr>
            <p:ph type="title"/>
          </p:nvPr>
        </p:nvSpPr>
        <p:spPr/>
        <p:txBody>
          <a:bodyPr/>
          <a:lstStyle/>
          <a:p>
            <a:r>
              <a:rPr lang="id-ID" sz="4000" b="1" dirty="0" smtClean="0"/>
              <a:t/>
            </a:r>
            <a:br>
              <a:rPr lang="id-ID" sz="4000" b="1" dirty="0" smtClean="0"/>
            </a:br>
            <a:r>
              <a:rPr lang="id-ID" sz="4000" b="1" dirty="0" smtClean="0"/>
              <a:t>CIRI-CIRI PERKEMBANGAN REMAJA</a:t>
            </a:r>
            <a:br>
              <a:rPr lang="id-ID" sz="4000" b="1" dirty="0" smtClean="0"/>
            </a:br>
            <a:endParaRPr lang="id-ID" sz="4000" dirty="0"/>
          </a:p>
        </p:txBody>
      </p:sp>
    </p:spTree>
    <p:extLst>
      <p:ext uri="{BB962C8B-B14F-4D97-AF65-F5344CB8AC3E}">
        <p14:creationId xmlns:p14="http://schemas.microsoft.com/office/powerpoint/2010/main" val="3455812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b="1" dirty="0"/>
              <a:t>Perkembangan Kognitif</a:t>
            </a:r>
            <a:endParaRPr lang="id-ID" b="1" dirty="0"/>
          </a:p>
          <a:p>
            <a:pPr algn="just"/>
            <a:r>
              <a:rPr lang="id-ID" dirty="0"/>
              <a:t>Berfikir kognitif mencapai puncaknya pada kemampuan berfikir abstrak. Remaja tidak lagi dibatasi dengan kenyataan dan aktual yang merupakan ciri periode konkret, remaja juga memerhatikan terhadap kemungkinan yang akan terjadi</a:t>
            </a:r>
            <a:r>
              <a:rPr lang="id-ID" dirty="0" smtClean="0"/>
              <a:t>.</a:t>
            </a:r>
            <a:endParaRPr lang="id-ID" b="1" dirty="0"/>
          </a:p>
          <a:p>
            <a:pPr algn="just"/>
            <a:r>
              <a:rPr lang="id-ID" b="1" dirty="0"/>
              <a:t>Perkembangan Moral</a:t>
            </a:r>
            <a:endParaRPr lang="id-ID" b="1" dirty="0"/>
          </a:p>
          <a:p>
            <a:pPr algn="just"/>
            <a:r>
              <a:rPr lang="id-ID" dirty="0"/>
              <a:t>Anak yang lebih muda hanya dapat menerima keputusanatau sudut pandang orang dewasa, sedangkan remaja, untuk memperoleh autonomi dari orang dewasa mereka harus menggantikan seperangkat moral dan nilai mereka sendiri</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210026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id-ID" b="1" dirty="0"/>
              <a:t>Perkembangan Spiritual</a:t>
            </a:r>
            <a:endParaRPr lang="id-ID" b="1" dirty="0"/>
          </a:p>
          <a:p>
            <a:pPr algn="just"/>
            <a:r>
              <a:rPr lang="id-ID" dirty="0"/>
              <a:t>Remaja mampu memahami konsep abstrak dan menginterpretasikan analogi serta simbol-simbol. Mereka mampu berempati, berfilosofi dan berfikir secara logis</a:t>
            </a:r>
            <a:r>
              <a:rPr lang="id-ID" dirty="0" smtClean="0"/>
              <a:t>.</a:t>
            </a:r>
            <a:endParaRPr lang="id-ID" b="1" dirty="0"/>
          </a:p>
          <a:p>
            <a:pPr algn="just"/>
            <a:r>
              <a:rPr lang="id-ID" b="1" dirty="0"/>
              <a:t>Perkembangan Sosial</a:t>
            </a:r>
            <a:endParaRPr lang="id-ID" b="1" dirty="0"/>
          </a:p>
          <a:p>
            <a:pPr algn="just"/>
            <a:r>
              <a:rPr lang="id-ID" dirty="0" smtClean="0"/>
              <a:t>Remaja </a:t>
            </a:r>
            <a:r>
              <a:rPr lang="id-ID" dirty="0"/>
              <a:t>harus membebaskan diri mereka dari dominasi keluarga dan menetapkan sebuah identitas yang mandiri dari kewenangan keluarga. Masa remaja adalah masa dengan kemampuan bersosialisasi yang kuat terhadap teman dekat dan teman sebaya</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220757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Emosi merupakan reaksi psikologis yang nampak dari reaksi fisik seperti detak jantung lebih cepat, muka merah atau pucat, otot memegang dan sebagainya. Tingkah laku  emosi misalnya riang atau bahagia, marah, takut, sedih dan sebagainya. Jadi, emosi adalah setiap kegiatan atau pergolakan pikiran-pikiran yang khas, suatu keadaan biologis dan psikologis dan serangkaian kecenderungan untuk bertindak.</a:t>
            </a:r>
          </a:p>
        </p:txBody>
      </p:sp>
      <p:sp>
        <p:nvSpPr>
          <p:cNvPr id="3" name="Title 2"/>
          <p:cNvSpPr>
            <a:spLocks noGrp="1"/>
          </p:cNvSpPr>
          <p:nvPr>
            <p:ph type="title"/>
          </p:nvPr>
        </p:nvSpPr>
        <p:spPr/>
        <p:txBody>
          <a:bodyPr/>
          <a:lstStyle/>
          <a:p>
            <a:r>
              <a:rPr lang="id-ID" sz="3200" dirty="0" smtClean="0"/>
              <a:t>PENGARUH EMOSI TERHADAP PERKEMBANGAN PESERTA DIDIK</a:t>
            </a:r>
            <a:endParaRPr lang="id-ID" sz="3200" dirty="0"/>
          </a:p>
        </p:txBody>
      </p:sp>
    </p:spTree>
    <p:extLst>
      <p:ext uri="{BB962C8B-B14F-4D97-AF65-F5344CB8AC3E}">
        <p14:creationId xmlns:p14="http://schemas.microsoft.com/office/powerpoint/2010/main" val="165692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dirty="0" smtClean="0"/>
              <a:t>Emosi </a:t>
            </a:r>
            <a:r>
              <a:rPr lang="id-ID" dirty="0"/>
              <a:t>yang paling sering dirasakan remaja adalah emosi marah, takut, cemas, kecewa dan cinta. Gangguan emosi yang dialami remaja dapat menjadi sumber tingkah laku nakal.</a:t>
            </a:r>
          </a:p>
          <a:p>
            <a:pPr algn="just"/>
            <a:r>
              <a:rPr lang="id-ID" dirty="0"/>
              <a:t>Oleh karena itu  hal-hal yang menyebabkan emosi remaja terganggu perlu dihindari. Cara yang sangat penting untuk menghindari gangguan emosi pada remaja yaitu memenuhi kebutuhan-kebutuhan fisik dan psikologis. Yaitu kebutuhan makan, pakaian dan bergerak, kebutuhan mendapatkan status, kebutuhan untuk diakrabi, kebutuhan untuk berprestasi, kebutuhan untuk mandiri dan kebutuhan memiliki filsafat hidup</a:t>
            </a:r>
            <a:r>
              <a:rPr lang="id-ID" dirty="0" smtClean="0"/>
              <a: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484289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dirty="0"/>
              <a:t>Menurut Hurlock perkembangan sosial berarti perolehan kemampuan perilaku yang sesuai dengan tuntutan sosial dengan perilaku yang dapat diterima secara sosial, memenuhi tuntutan yang di berikan oleh kelompok sosial, dan memiki sikap yang positif terhadap kelompok sosialnya.</a:t>
            </a:r>
            <a:endParaRPr lang="id-ID" dirty="0"/>
          </a:p>
          <a:p>
            <a:pPr algn="just"/>
            <a:r>
              <a:rPr lang="id-ID" dirty="0"/>
              <a:t>Syamsul Yusuf menyatakan bahwa Perkembangan sosial merupakan pencapaian kematangan dalam hubungan sosial. Perkembangan sosial dapat pula di artikan sebagai proses belajar untuk menyesuaikan diri terhadap norma-norma kelompok, moral dan tradisi ; meleburkan diri menjadi satu kesatuan dan saling berkomunikasi dan kerjasama</a:t>
            </a:r>
            <a:r>
              <a:rPr lang="id-ID" dirty="0" smtClean="0"/>
              <a:t>.</a:t>
            </a:r>
            <a:endParaRPr lang="id-ID" dirty="0"/>
          </a:p>
        </p:txBody>
      </p:sp>
      <p:sp>
        <p:nvSpPr>
          <p:cNvPr id="3" name="Title 2"/>
          <p:cNvSpPr>
            <a:spLocks noGrp="1"/>
          </p:cNvSpPr>
          <p:nvPr>
            <p:ph type="title"/>
          </p:nvPr>
        </p:nvSpPr>
        <p:spPr/>
        <p:txBody>
          <a:bodyPr/>
          <a:lstStyle/>
          <a:p>
            <a:r>
              <a:rPr lang="id-ID" sz="4400" dirty="0" smtClean="0"/>
              <a:t>PERKEMBANGAN SOSIAL</a:t>
            </a:r>
            <a:endParaRPr lang="id-ID" sz="4400" dirty="0"/>
          </a:p>
        </p:txBody>
      </p:sp>
    </p:spTree>
    <p:extLst>
      <p:ext uri="{BB962C8B-B14F-4D97-AF65-F5344CB8AC3E}">
        <p14:creationId xmlns:p14="http://schemas.microsoft.com/office/powerpoint/2010/main" val="1125696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dirty="0"/>
              <a:t>Pada usia ini anak mulai memiliki kesanggupan menyesuaikan diri sendiri kepada sikap yang bekerja sama atau mau memperhatikan kepentingan orang lain. Berkat perkembangan sosial anak dapat menyesuaikan dirinya dengan kelompok teman sebayanya maupun dengan lingkungan masyarakat. Dalam proses belajar di sekolah, kematangan perkembangan sosial dapat di manfaatkaan atau di maknai dengan memberikan tugas kelompok, baik yang membutuhkan tenaga fisik maupun tugas yang membutuhkan pikiran. Hal ini dilakukan agar peserta didik belajar tentang sikap dan kebiasaan dalam bekerja sama, saling menghormati dan tanggung jawab</a:t>
            </a:r>
            <a:endParaRPr lang="id-ID" dirty="0"/>
          </a:p>
        </p:txBody>
      </p:sp>
      <p:sp>
        <p:nvSpPr>
          <p:cNvPr id="3" name="Title 2"/>
          <p:cNvSpPr>
            <a:spLocks noGrp="1"/>
          </p:cNvSpPr>
          <p:nvPr>
            <p:ph type="title"/>
          </p:nvPr>
        </p:nvSpPr>
        <p:spPr/>
        <p:txBody>
          <a:bodyPr/>
          <a:lstStyle/>
          <a:p>
            <a:r>
              <a:rPr lang="id-ID" sz="4400" b="1" dirty="0"/>
              <a:t>KARAKTERISTIK TEORI PERKEMBANGAN SOSIAL</a:t>
            </a:r>
            <a:endParaRPr lang="id-ID" sz="4400" dirty="0"/>
          </a:p>
        </p:txBody>
      </p:sp>
    </p:spTree>
    <p:extLst>
      <p:ext uri="{BB962C8B-B14F-4D97-AF65-F5344CB8AC3E}">
        <p14:creationId xmlns:p14="http://schemas.microsoft.com/office/powerpoint/2010/main" val="1134947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a:t>Pada masa remaja berkembang “ social cognition “ , yaitu  kemampuan untuk memahami orang lain. Remaja memahami orang lain sebagai individu yang unik, baik menyangkut sifat bribadi, minat, nilai-nilai, maupun perasaannya. Pada masa ini juga berkembang sifat “ conformity “ , yaitu kecenderungan untuk menyerah atau mengikuti opini, pendapat, nilai, kebiasaan, kegemaran atau keinginan orang lain. Apabila kelompok teman sebaya yang di ikuti menampilkan sikap dan perilaku yang secara moral dan agama dapat dipertanggung jawabkan maka kemungkinan besar anak tersebut akan menampilkan pribadinya yang baik. Sebaliknya, bila kelompok itu menampilkan sikap dan perilaku yang melecehkan nilai moral anak akan melakukan perilaku seperti kelompok tersebut.</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779746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Selama masa  dewasa, dunia sosial dan personal dari individu menjadi lebih luas dan kompleks di bandingkan dengan masa-masa sebelumnya. Pada masa dewasa ini, individu memasuki peran kehidupan yang luas. Pola dan tingkah laku sosial orang dewasa berbeda dengan orang yang lebih muda. Hal itu di sebabkan oleh peristiwa kehidupan yang di hubungkan dengan keluarga dan pekerjaan. Selama periode ini orang melibatkan khusus pada karier, pernikahan, dan berkeluarga.</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753180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a:t>Pembangkangan </a:t>
            </a:r>
            <a:endParaRPr lang="id-ID" dirty="0" smtClean="0"/>
          </a:p>
          <a:p>
            <a:r>
              <a:rPr lang="id-ID" dirty="0" smtClean="0"/>
              <a:t>Agresif</a:t>
            </a:r>
            <a:endParaRPr lang="id-ID" dirty="0"/>
          </a:p>
          <a:p>
            <a:r>
              <a:rPr lang="id-ID" dirty="0"/>
              <a:t>Berselisih atau </a:t>
            </a:r>
            <a:r>
              <a:rPr lang="id-ID" dirty="0" smtClean="0"/>
              <a:t>bertengkar</a:t>
            </a:r>
          </a:p>
          <a:p>
            <a:r>
              <a:rPr lang="id-ID" dirty="0" smtClean="0"/>
              <a:t>Menggoda</a:t>
            </a:r>
          </a:p>
          <a:p>
            <a:r>
              <a:rPr lang="id-ID" dirty="0" smtClean="0"/>
              <a:t>Persaingan</a:t>
            </a:r>
          </a:p>
          <a:p>
            <a:r>
              <a:rPr lang="id-ID" dirty="0"/>
              <a:t>Kerja sama </a:t>
            </a:r>
            <a:endParaRPr lang="id-ID" dirty="0" smtClean="0"/>
          </a:p>
          <a:p>
            <a:r>
              <a:rPr lang="id-ID" dirty="0"/>
              <a:t>Tingkah laku </a:t>
            </a:r>
            <a:r>
              <a:rPr lang="id-ID" dirty="0" smtClean="0"/>
              <a:t>berkuasa</a:t>
            </a:r>
          </a:p>
          <a:p>
            <a:r>
              <a:rPr lang="id-ID" dirty="0"/>
              <a:t>Mementingkan diri </a:t>
            </a:r>
            <a:r>
              <a:rPr lang="id-ID" dirty="0" smtClean="0"/>
              <a:t>sendiri</a:t>
            </a:r>
          </a:p>
          <a:p>
            <a:r>
              <a:rPr lang="id-ID" dirty="0"/>
              <a:t>Simpati</a:t>
            </a:r>
            <a:endParaRPr lang="id-ID" dirty="0"/>
          </a:p>
        </p:txBody>
      </p:sp>
      <p:sp>
        <p:nvSpPr>
          <p:cNvPr id="3" name="Title 2"/>
          <p:cNvSpPr>
            <a:spLocks noGrp="1"/>
          </p:cNvSpPr>
          <p:nvPr>
            <p:ph type="title"/>
          </p:nvPr>
        </p:nvSpPr>
        <p:spPr/>
        <p:txBody>
          <a:bodyPr/>
          <a:lstStyle/>
          <a:p>
            <a:r>
              <a:rPr lang="id-ID" sz="4000" b="1" dirty="0"/>
              <a:t>BENTUK-BENTUK TINGKAH LAKU SOSIAL</a:t>
            </a:r>
            <a:endParaRPr lang="id-ID" sz="4000" dirty="0"/>
          </a:p>
        </p:txBody>
      </p:sp>
    </p:spTree>
    <p:extLst>
      <p:ext uri="{BB962C8B-B14F-4D97-AF65-F5344CB8AC3E}">
        <p14:creationId xmlns:p14="http://schemas.microsoft.com/office/powerpoint/2010/main" val="390996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Dorongan untuk ke luar dari rumah dan masuk ke dalam kelompok anak – anak </a:t>
            </a:r>
            <a:r>
              <a:rPr lang="id-ID" dirty="0" smtClean="0"/>
              <a:t>sebaya.</a:t>
            </a:r>
          </a:p>
          <a:p>
            <a:r>
              <a:rPr lang="id-ID" dirty="0" smtClean="0"/>
              <a:t>Dorongan </a:t>
            </a:r>
            <a:r>
              <a:rPr lang="id-ID" dirty="0"/>
              <a:t>yang bersifat kejasmanian untuk memasuki dunia permainan anak yang menuntut  keterampilan </a:t>
            </a:r>
            <a:r>
              <a:rPr lang="id-ID" dirty="0" smtClean="0"/>
              <a:t>tertentu.</a:t>
            </a:r>
          </a:p>
          <a:p>
            <a:r>
              <a:rPr lang="id-ID" dirty="0" smtClean="0"/>
              <a:t>Dorongan </a:t>
            </a:r>
            <a:r>
              <a:rPr lang="id-ID" dirty="0"/>
              <a:t>untuk memasuki dunia orang dewasa yang yaitu dunia konsep – konsep logika, simbol dan komunikasi, serta kegiatan mental lainnya</a:t>
            </a:r>
          </a:p>
        </p:txBody>
      </p:sp>
      <p:sp>
        <p:nvSpPr>
          <p:cNvPr id="3" name="Title 2"/>
          <p:cNvSpPr>
            <a:spLocks noGrp="1"/>
          </p:cNvSpPr>
          <p:nvPr>
            <p:ph type="title"/>
          </p:nvPr>
        </p:nvSpPr>
        <p:spPr/>
        <p:txBody>
          <a:bodyPr/>
          <a:lstStyle/>
          <a:p>
            <a:r>
              <a:rPr lang="id-ID" sz="3600" dirty="0" smtClean="0"/>
              <a:t>Karakteristik Perkembangan Pada Periode Anak Usia Sekolah Dasar</a:t>
            </a:r>
            <a:endParaRPr lang="id-ID" sz="3600" dirty="0"/>
          </a:p>
        </p:txBody>
      </p:sp>
    </p:spTree>
    <p:extLst>
      <p:ext uri="{BB962C8B-B14F-4D97-AF65-F5344CB8AC3E}">
        <p14:creationId xmlns:p14="http://schemas.microsoft.com/office/powerpoint/2010/main" val="2830438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Lingkungan </a:t>
            </a:r>
            <a:r>
              <a:rPr lang="id-ID" dirty="0" smtClean="0"/>
              <a:t>keluarga</a:t>
            </a:r>
          </a:p>
          <a:p>
            <a:r>
              <a:rPr lang="id-ID" dirty="0" smtClean="0"/>
              <a:t>Kematangan</a:t>
            </a:r>
          </a:p>
          <a:p>
            <a:r>
              <a:rPr lang="id-ID" dirty="0"/>
              <a:t>Status sosial </a:t>
            </a:r>
            <a:r>
              <a:rPr lang="id-ID" dirty="0" smtClean="0"/>
              <a:t>ekonomi</a:t>
            </a:r>
          </a:p>
          <a:p>
            <a:r>
              <a:rPr lang="id-ID" dirty="0" smtClean="0"/>
              <a:t>Pendidikan</a:t>
            </a:r>
          </a:p>
          <a:p>
            <a:r>
              <a:rPr lang="id-ID" dirty="0"/>
              <a:t>Kapasitas mental : Emosi dan Intelegensi</a:t>
            </a:r>
            <a:endParaRPr lang="id-ID" dirty="0"/>
          </a:p>
        </p:txBody>
      </p:sp>
      <p:sp>
        <p:nvSpPr>
          <p:cNvPr id="3" name="Title 2"/>
          <p:cNvSpPr>
            <a:spLocks noGrp="1"/>
          </p:cNvSpPr>
          <p:nvPr>
            <p:ph type="title"/>
          </p:nvPr>
        </p:nvSpPr>
        <p:spPr/>
        <p:txBody>
          <a:bodyPr/>
          <a:lstStyle/>
          <a:p>
            <a:r>
              <a:rPr lang="id-ID" sz="3600" b="1" dirty="0"/>
              <a:t>Faktor-faktor yang Mempengaruhi Perkembangan Sosial</a:t>
            </a:r>
            <a:endParaRPr lang="id-ID" sz="3600" dirty="0"/>
          </a:p>
        </p:txBody>
      </p:sp>
    </p:spTree>
    <p:extLst>
      <p:ext uri="{BB962C8B-B14F-4D97-AF65-F5344CB8AC3E}">
        <p14:creationId xmlns:p14="http://schemas.microsoft.com/office/powerpoint/2010/main" val="1011765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Perkembangan moral adalah perkembangan yang berkaitan dengan aturan dan konvensi mengenai apa yang seharusnya dilakukan oleh manusia dalam interaksinya dengan orang lain ( Santrock,1995). Anak-anak ketika dlahirkan tidak memiliki moral (imoral). Tetapi dalan dirinya terdapat potensi moral yang siap untuk dikembangkan.</a:t>
            </a:r>
            <a:endParaRPr lang="id-ID" dirty="0"/>
          </a:p>
        </p:txBody>
      </p:sp>
      <p:sp>
        <p:nvSpPr>
          <p:cNvPr id="3" name="Title 2"/>
          <p:cNvSpPr>
            <a:spLocks noGrp="1"/>
          </p:cNvSpPr>
          <p:nvPr>
            <p:ph type="title"/>
          </p:nvPr>
        </p:nvSpPr>
        <p:spPr/>
        <p:txBody>
          <a:bodyPr/>
          <a:lstStyle/>
          <a:p>
            <a:r>
              <a:rPr lang="id-ID" sz="4400" dirty="0" smtClean="0"/>
              <a:t>PERKEMBANGAN MORAL PESERTA DIDIK</a:t>
            </a:r>
            <a:endParaRPr lang="id-ID" sz="4400" dirty="0"/>
          </a:p>
        </p:txBody>
      </p:sp>
    </p:spTree>
    <p:extLst>
      <p:ext uri="{BB962C8B-B14F-4D97-AF65-F5344CB8AC3E}">
        <p14:creationId xmlns:p14="http://schemas.microsoft.com/office/powerpoint/2010/main" val="1866507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a:t>Dalam menggambarkan perkembangan moral, teori psikoanalisa dengan pembagian struktur kepribadian manusia atas tiga, yaitu :</a:t>
            </a:r>
            <a:endParaRPr lang="id-ID" dirty="0"/>
          </a:p>
          <a:p>
            <a:r>
              <a:rPr lang="id-ID" i="1" dirty="0" smtClean="0"/>
              <a:t>Id</a:t>
            </a:r>
            <a:r>
              <a:rPr lang="id-ID" dirty="0" smtClean="0"/>
              <a:t> </a:t>
            </a:r>
            <a:r>
              <a:rPr lang="id-ID" dirty="0"/>
              <a:t>adalah struktur kepribadian yang terdiri atas aspek biologis yang irasional dan tidak disadari.</a:t>
            </a:r>
            <a:endParaRPr lang="id-ID" dirty="0"/>
          </a:p>
          <a:p>
            <a:r>
              <a:rPr lang="id-ID" i="1" dirty="0" smtClean="0"/>
              <a:t>Ego</a:t>
            </a:r>
            <a:r>
              <a:rPr lang="id-ID" dirty="0" smtClean="0"/>
              <a:t> </a:t>
            </a:r>
            <a:r>
              <a:rPr lang="id-ID" dirty="0"/>
              <a:t>adalah struktur kepribadian yang terdiri atas aspek psikologis, yaitu subsistem ego yang rasional dan disadari, namun tidak memiliki moralitas.</a:t>
            </a:r>
            <a:endParaRPr lang="id-ID" dirty="0"/>
          </a:p>
          <a:p>
            <a:r>
              <a:rPr lang="id-ID" i="1" dirty="0" smtClean="0"/>
              <a:t>Superego</a:t>
            </a:r>
            <a:r>
              <a:rPr lang="id-ID" dirty="0" smtClean="0"/>
              <a:t> </a:t>
            </a:r>
            <a:r>
              <a:rPr lang="id-ID" dirty="0"/>
              <a:t>adalah struktur kepribadian yang terdiri atas aspek sosial yang berisikan sistem niali dan moral, yang benar-benar memperhitungkan “benar’atau “salahnya” sesuatu.</a:t>
            </a:r>
            <a:endParaRPr lang="id-ID" dirty="0"/>
          </a:p>
          <a:p>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4275388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Sekolah sebagai lembaga pendidikan dituntut untuk membantu peserta didik dalam mengembangkan moral mereka, sehingga mereka dapat menjadi manusia  yang moralis</a:t>
            </a:r>
            <a:r>
              <a:rPr lang="id-ID" dirty="0" smtClean="0"/>
              <a:t>. Beberapa hal yang dapat dilakukan guru atau sekolah untuk mengembangkan serta memaksimalkan perkembangan moral peserta didik adalah sebagai berikut:</a:t>
            </a:r>
          </a:p>
          <a:p>
            <a:pPr algn="just"/>
            <a:endParaRPr lang="id-ID" dirty="0"/>
          </a:p>
        </p:txBody>
      </p:sp>
      <p:sp>
        <p:nvSpPr>
          <p:cNvPr id="3" name="Title 2"/>
          <p:cNvSpPr>
            <a:spLocks noGrp="1"/>
          </p:cNvSpPr>
          <p:nvPr>
            <p:ph type="title"/>
          </p:nvPr>
        </p:nvSpPr>
        <p:spPr/>
        <p:txBody>
          <a:bodyPr/>
          <a:lstStyle/>
          <a:p>
            <a:r>
              <a:rPr lang="id-ID" sz="4000" b="1" dirty="0"/>
              <a:t>I</a:t>
            </a:r>
            <a:r>
              <a:rPr lang="id-ID" sz="4000" b="1" dirty="0" smtClean="0"/>
              <a:t>mplikasi </a:t>
            </a:r>
            <a:r>
              <a:rPr lang="id-ID" sz="4000" b="1" dirty="0"/>
              <a:t>Perkembangan Moral terhadap Pendidikan</a:t>
            </a:r>
            <a:endParaRPr lang="id-ID" sz="4000" dirty="0"/>
          </a:p>
        </p:txBody>
      </p:sp>
    </p:spTree>
    <p:extLst>
      <p:ext uri="{BB962C8B-B14F-4D97-AF65-F5344CB8AC3E}">
        <p14:creationId xmlns:p14="http://schemas.microsoft.com/office/powerpoint/2010/main" val="3493859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Memberikan pendidikan moral melalui kurikulum tersembunyi </a:t>
            </a:r>
            <a:r>
              <a:rPr lang="id-ID" i="1" dirty="0"/>
              <a:t>(hidden curriculum</a:t>
            </a:r>
            <a:r>
              <a:rPr lang="id-ID" dirty="0"/>
              <a:t>), yakni menjadi sekolah sebagai atmosfer moral secara keseluruhan. Atmosfer di sini termasuk peraturan sekolah dan kelas, sikap terhadap kegiatan akademik dan ekstrakurikuler, orientasi moral yang dimiliki guru dan pegawai serta teks yang digunakan.</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428647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Memberikan pendidikan moral langsung </a:t>
            </a:r>
            <a:r>
              <a:rPr lang="id-ID" i="1" dirty="0"/>
              <a:t>( direct moral education</a:t>
            </a:r>
            <a:r>
              <a:rPr lang="id-ID" dirty="0"/>
              <a:t>), yakni pendidikan moral dengan pendekatan pada nilai dan juga sifat selama jangka waktu tertentu atau menyatukan nilai-niali dan sifat-sifat tersebut ke dalam kurikulum.</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7567698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Memberikan pendekatan moral melalui pendekatan klarifikasi nilai (</a:t>
            </a:r>
            <a:r>
              <a:rPr lang="id-ID" i="1" dirty="0"/>
              <a:t>values clarification)</a:t>
            </a:r>
            <a:r>
              <a:rPr lang="id-ID" dirty="0"/>
              <a:t>, yaitu pendekatan pendidikan moral tidak langsung yang berfokus pada upaya membantu siswa untuk memperoleh kejelasan mengenai tujuan hidup mereka dan apa yang berharga untuk dicari.</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183549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a:t>Menjadikan pendidikan wahana yang kondusif bagi peserta didik untuk menghayati agamanya, tidak hanya sekedar bersifat teoritis, tetapi penghayatan yang benar-benar dikonstruksi dari pengalaman keberagamaan.</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714685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dirty="0"/>
              <a:t>Dalam psikologi memang sulit ditetapkan batas-batas usia yang tegas bagi masing-masing masa pekembangan tersebut diatas. Seorang yang berusia 16tahun misalnya bisa sudah menunjukkan perilaku dewasa (sudah menikah, mempunyai anak, mempunyai pekerjaan tetap, dst), akan tetapi bisa juga orang yang berumur 16tahun itu masih menunjukkan tingkah laku anak-anak. Dalam psikologi, perkembangan jiwa sangat bersifat perorangan. Akan tetapi dalam praktik, seringkali diperlukan </a:t>
            </a:r>
            <a:r>
              <a:rPr lang="id-ID" dirty="0" smtClean="0"/>
              <a:t>batasan-batasan yang </a:t>
            </a:r>
            <a:r>
              <a:rPr lang="id-ID" dirty="0"/>
              <a:t>tegas.</a:t>
            </a:r>
          </a:p>
        </p:txBody>
      </p:sp>
      <p:sp>
        <p:nvSpPr>
          <p:cNvPr id="3" name="Title 2"/>
          <p:cNvSpPr>
            <a:spLocks noGrp="1"/>
          </p:cNvSpPr>
          <p:nvPr>
            <p:ph type="title"/>
          </p:nvPr>
        </p:nvSpPr>
        <p:spPr/>
        <p:txBody>
          <a:bodyPr/>
          <a:lstStyle/>
          <a:p>
            <a:r>
              <a:rPr lang="id-ID" sz="4000" dirty="0" smtClean="0"/>
              <a:t>BATASAN USIA DAN CIRI ANAK BERANJAK DEWASA</a:t>
            </a:r>
            <a:endParaRPr lang="id-ID" sz="4000" dirty="0"/>
          </a:p>
        </p:txBody>
      </p:sp>
    </p:spTree>
    <p:extLst>
      <p:ext uri="{BB962C8B-B14F-4D97-AF65-F5344CB8AC3E}">
        <p14:creationId xmlns:p14="http://schemas.microsoft.com/office/powerpoint/2010/main" val="3042073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t> Indonesia merupakan negara hukum</a:t>
            </a:r>
            <a:r>
              <a:rPr lang="id-ID" dirty="0"/>
              <a:t>, </a:t>
            </a:r>
            <a:r>
              <a:rPr lang="id-ID" dirty="0" smtClean="0"/>
              <a:t>maka dari itu, </a:t>
            </a:r>
            <a:r>
              <a:rPr lang="id-ID" dirty="0"/>
              <a:t>memerlukan batasan yang tegas, kapan seseorang itu disebut anak dan kapan ia disebut </a:t>
            </a:r>
            <a:r>
              <a:rPr lang="id-ID" dirty="0" smtClean="0"/>
              <a:t>dewasa. </a:t>
            </a:r>
            <a:r>
              <a:rPr lang="id-ID" dirty="0"/>
              <a:t>H</a:t>
            </a:r>
            <a:r>
              <a:rPr lang="id-ID" dirty="0" smtClean="0"/>
              <a:t>ukum </a:t>
            </a:r>
            <a:r>
              <a:rPr lang="id-ID" dirty="0"/>
              <a:t>memberi batasannya sendiri, misalnyaUndang-undang perkawinan menetapkan umur 16tahun (bagi wanita) dan 19tahun(bagi pria) untuk batas usia minimal perkawinan. Undang-undang Kesejahteraan Anak dan Hukum Pidana menetapkan 21 tahun sebagai batas anatara periode anak dan dewasa.</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26893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0" indent="-457200">
              <a:buFont typeface="+mj-lt"/>
              <a:buAutoNum type="arabicPeriod"/>
            </a:pPr>
            <a:r>
              <a:rPr lang="sv-SE" b="1" dirty="0" smtClean="0"/>
              <a:t>Mempelajari </a:t>
            </a:r>
            <a:r>
              <a:rPr lang="sv-SE" b="1" dirty="0"/>
              <a:t>keterampilan fisik yang diperlukan untuk melakukan berbagai permainan</a:t>
            </a:r>
            <a:r>
              <a:rPr lang="sv-SE" b="1" dirty="0" smtClean="0"/>
              <a:t>.</a:t>
            </a:r>
            <a:endParaRPr lang="id-ID" b="1" dirty="0" smtClean="0"/>
          </a:p>
          <a:p>
            <a:pPr algn="just"/>
            <a:r>
              <a:rPr lang="id-ID" dirty="0"/>
              <a:t>Pada periode ini pertumbuhan otot dan tulang berlangsung secara cepat, anak belajar menggunakan otot-ototnya utnuk mempelajari berbagai keterampilan. Oleh karena itu, kebutuhan untuk beraktivitas dan bermain sangantlah tinggi. Anak laki-laki aktivitasnya lebih tinggi jika dibandingkan dengan anak wanita. Baik laki-laki dan wanita senang bermain dalam kelompok. Makin tinggi kelas anak (usia) makin jelas ciri khas permainan mereka. Implikasinya </a:t>
            </a:r>
            <a:r>
              <a:rPr lang="id-ID" dirty="0" smtClean="0"/>
              <a:t>terhadap </a:t>
            </a:r>
            <a:r>
              <a:rPr lang="id-ID" dirty="0"/>
              <a:t>sekolah adalah bahwa sekolah berkewajiban untuk membantu anak untuk mencapai tugas perkembangan ini secara optimal.</a:t>
            </a:r>
          </a:p>
        </p:txBody>
      </p:sp>
      <p:sp>
        <p:nvSpPr>
          <p:cNvPr id="3" name="Title 2"/>
          <p:cNvSpPr>
            <a:spLocks noGrp="1"/>
          </p:cNvSpPr>
          <p:nvPr>
            <p:ph type="title"/>
          </p:nvPr>
        </p:nvSpPr>
        <p:spPr/>
        <p:txBody>
          <a:bodyPr/>
          <a:lstStyle/>
          <a:p>
            <a:r>
              <a:rPr lang="id-ID" sz="4400" dirty="0"/>
              <a:t>Havig Hurst dan Erikson</a:t>
            </a:r>
          </a:p>
        </p:txBody>
      </p:sp>
    </p:spTree>
    <p:extLst>
      <p:ext uri="{BB962C8B-B14F-4D97-AF65-F5344CB8AC3E}">
        <p14:creationId xmlns:p14="http://schemas.microsoft.com/office/powerpoint/2010/main" val="18198144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smtClean="0"/>
              <a:t>Batasan usia perkembangan </a:t>
            </a:r>
            <a:r>
              <a:rPr lang="id-ID" dirty="0"/>
              <a:t>menurut </a:t>
            </a:r>
            <a:r>
              <a:rPr lang="id-ID" dirty="0" smtClean="0"/>
              <a:t>Hurlock:</a:t>
            </a:r>
          </a:p>
          <a:p>
            <a:pPr marL="457200" indent="-457200" algn="just">
              <a:buFont typeface="+mj-lt"/>
              <a:buAutoNum type="arabicPeriod"/>
            </a:pPr>
            <a:r>
              <a:rPr lang="id-ID" dirty="0" smtClean="0"/>
              <a:t>Prenatal</a:t>
            </a:r>
          </a:p>
          <a:p>
            <a:pPr marL="457200" indent="-457200" algn="just">
              <a:buFont typeface="+mj-lt"/>
              <a:buAutoNum type="arabicPeriod"/>
            </a:pPr>
            <a:r>
              <a:rPr lang="id-ID" dirty="0" smtClean="0"/>
              <a:t>0-2 </a:t>
            </a:r>
            <a:r>
              <a:rPr lang="id-ID" dirty="0"/>
              <a:t>minggu : orok (</a:t>
            </a:r>
            <a:r>
              <a:rPr lang="id-ID" dirty="0" smtClean="0"/>
              <a:t>infancy)</a:t>
            </a:r>
          </a:p>
          <a:p>
            <a:pPr marL="457200" indent="-457200" algn="just">
              <a:buFont typeface="+mj-lt"/>
              <a:buAutoNum type="arabicPeriod"/>
            </a:pPr>
            <a:r>
              <a:rPr lang="id-ID" dirty="0" smtClean="0"/>
              <a:t>2 </a:t>
            </a:r>
            <a:r>
              <a:rPr lang="id-ID" dirty="0"/>
              <a:t>minggu – 2 tahun : bayi (</a:t>
            </a:r>
            <a:r>
              <a:rPr lang="id-ID" dirty="0" smtClean="0"/>
              <a:t>babyhood)</a:t>
            </a:r>
          </a:p>
          <a:p>
            <a:pPr marL="457200" indent="-457200" algn="just">
              <a:buFont typeface="+mj-lt"/>
              <a:buAutoNum type="arabicPeriod"/>
            </a:pPr>
            <a:r>
              <a:rPr lang="id-ID" dirty="0" smtClean="0"/>
              <a:t>2-6 </a:t>
            </a:r>
            <a:r>
              <a:rPr lang="id-ID" dirty="0"/>
              <a:t>tahun : anak-anak awal (early </a:t>
            </a:r>
            <a:r>
              <a:rPr lang="id-ID" dirty="0" smtClean="0"/>
              <a:t>childhood)</a:t>
            </a:r>
          </a:p>
          <a:p>
            <a:pPr marL="457200" indent="-457200" algn="just">
              <a:buFont typeface="+mj-lt"/>
              <a:buAutoNum type="arabicPeriod"/>
            </a:pPr>
            <a:r>
              <a:rPr lang="id-ID" dirty="0" smtClean="0"/>
              <a:t>6-12 </a:t>
            </a:r>
            <a:r>
              <a:rPr lang="id-ID" dirty="0"/>
              <a:t>tahun : anak-anak akhir (late </a:t>
            </a:r>
            <a:r>
              <a:rPr lang="id-ID" dirty="0" smtClean="0"/>
              <a:t>childhood)</a:t>
            </a:r>
          </a:p>
          <a:p>
            <a:pPr marL="457200" indent="-457200" algn="just">
              <a:buFont typeface="+mj-lt"/>
              <a:buAutoNum type="arabicPeriod"/>
            </a:pPr>
            <a:r>
              <a:rPr lang="id-ID" dirty="0" smtClean="0"/>
              <a:t>12-14 </a:t>
            </a:r>
            <a:r>
              <a:rPr lang="id-ID" dirty="0"/>
              <a:t>tahun : pubertas (</a:t>
            </a:r>
            <a:r>
              <a:rPr lang="id-ID" dirty="0" smtClean="0"/>
              <a:t>puberty)</a:t>
            </a:r>
          </a:p>
          <a:p>
            <a:pPr marL="457200" indent="-457200" algn="just">
              <a:buFont typeface="+mj-lt"/>
              <a:buAutoNum type="arabicPeriod"/>
            </a:pPr>
            <a:r>
              <a:rPr lang="id-ID" dirty="0" smtClean="0"/>
              <a:t>14-17 </a:t>
            </a:r>
            <a:r>
              <a:rPr lang="id-ID" dirty="0"/>
              <a:t>tahun :remaja awal (early </a:t>
            </a:r>
            <a:r>
              <a:rPr lang="id-ID" dirty="0" smtClean="0"/>
              <a:t>adolescene)</a:t>
            </a:r>
          </a:p>
          <a:p>
            <a:pPr marL="457200" indent="-457200" algn="just">
              <a:buFont typeface="+mj-lt"/>
              <a:buAutoNum type="arabicPeriod"/>
            </a:pPr>
            <a:r>
              <a:rPr lang="id-ID" dirty="0" smtClean="0"/>
              <a:t>17-21 </a:t>
            </a:r>
            <a:r>
              <a:rPr lang="id-ID" dirty="0"/>
              <a:t>tahun : remaja akhir (late </a:t>
            </a:r>
            <a:r>
              <a:rPr lang="id-ID" dirty="0" smtClean="0"/>
              <a:t>adolescene)</a:t>
            </a:r>
          </a:p>
          <a:p>
            <a:pPr marL="457200" indent="-457200" algn="just">
              <a:buFont typeface="+mj-lt"/>
              <a:buAutoNum type="arabicPeriod"/>
            </a:pPr>
            <a:r>
              <a:rPr lang="id-ID" dirty="0" smtClean="0"/>
              <a:t>21-40 </a:t>
            </a:r>
            <a:r>
              <a:rPr lang="id-ID" dirty="0"/>
              <a:t>tahun : dewasa awal (early </a:t>
            </a:r>
            <a:r>
              <a:rPr lang="id-ID" dirty="0" smtClean="0"/>
              <a:t>adulthood)</a:t>
            </a:r>
          </a:p>
          <a:p>
            <a:pPr marL="457200" indent="-457200" algn="just">
              <a:buFont typeface="+mj-lt"/>
              <a:buAutoNum type="arabicPeriod"/>
            </a:pPr>
            <a:r>
              <a:rPr lang="id-ID" dirty="0" smtClean="0"/>
              <a:t>40-60 </a:t>
            </a:r>
            <a:r>
              <a:rPr lang="id-ID" dirty="0"/>
              <a:t>tahun : setengah baya (middle </a:t>
            </a:r>
            <a:r>
              <a:rPr lang="id-ID" dirty="0" smtClean="0"/>
              <a:t>age)</a:t>
            </a:r>
          </a:p>
          <a:p>
            <a:pPr marL="457200" indent="-457200" algn="just">
              <a:buFont typeface="+mj-lt"/>
              <a:buAutoNum type="arabicPeriod"/>
            </a:pPr>
            <a:r>
              <a:rPr lang="id-ID" dirty="0" smtClean="0"/>
              <a:t>60 </a:t>
            </a:r>
            <a:r>
              <a:rPr lang="id-ID" dirty="0"/>
              <a:t>tahun ke atas : tua (senescene)</a:t>
            </a:r>
          </a:p>
          <a:p>
            <a:pPr algn="just"/>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9247510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b="1" dirty="0"/>
              <a:t>Memilih – milih </a:t>
            </a:r>
            <a:r>
              <a:rPr lang="id-ID" b="1" dirty="0" smtClean="0"/>
              <a:t>teman</a:t>
            </a:r>
          </a:p>
          <a:p>
            <a:r>
              <a:rPr lang="id-ID" b="1" dirty="0"/>
              <a:t>Merapikan bahasa </a:t>
            </a:r>
            <a:r>
              <a:rPr lang="id-ID" b="1" dirty="0" smtClean="0"/>
              <a:t>bicara</a:t>
            </a:r>
          </a:p>
          <a:p>
            <a:r>
              <a:rPr lang="id-ID" b="1" dirty="0" smtClean="0"/>
              <a:t>Menabung</a:t>
            </a:r>
          </a:p>
          <a:p>
            <a:r>
              <a:rPr lang="fi-FI" b="1" dirty="0"/>
              <a:t>Membuang pikiran “semua orang akan menerimaku</a:t>
            </a:r>
            <a:r>
              <a:rPr lang="fi-FI" b="1" dirty="0" smtClean="0"/>
              <a:t>”</a:t>
            </a:r>
            <a:endParaRPr lang="id-ID" b="1" dirty="0" smtClean="0"/>
          </a:p>
          <a:p>
            <a:r>
              <a:rPr lang="id-ID" b="1" dirty="0"/>
              <a:t>Ada orang yang penyayang dan ada orang yang </a:t>
            </a:r>
            <a:r>
              <a:rPr lang="id-ID" b="1" dirty="0" smtClean="0"/>
              <a:t>pembenci</a:t>
            </a:r>
          </a:p>
          <a:p>
            <a:r>
              <a:rPr lang="id-ID" b="1" dirty="0"/>
              <a:t>Menjadi sosok pendengar yang </a:t>
            </a:r>
            <a:r>
              <a:rPr lang="id-ID" b="1" dirty="0" smtClean="0"/>
              <a:t>baik</a:t>
            </a:r>
          </a:p>
          <a:p>
            <a:r>
              <a:rPr lang="id-ID" b="1" dirty="0"/>
              <a:t>Membedakan mana yang privasi dan mana yang publik</a:t>
            </a:r>
            <a:endParaRPr lang="id-ID" dirty="0"/>
          </a:p>
        </p:txBody>
      </p:sp>
      <p:sp>
        <p:nvSpPr>
          <p:cNvPr id="3" name="Title 2"/>
          <p:cNvSpPr>
            <a:spLocks noGrp="1"/>
          </p:cNvSpPr>
          <p:nvPr>
            <p:ph type="title"/>
          </p:nvPr>
        </p:nvSpPr>
        <p:spPr/>
        <p:txBody>
          <a:bodyPr/>
          <a:lstStyle/>
          <a:p>
            <a:r>
              <a:rPr lang="id-ID" sz="3600" dirty="0" smtClean="0"/>
              <a:t>CIRI ANAK BERANJAK DEWASA</a:t>
            </a:r>
            <a:endParaRPr lang="id-ID" sz="3600" dirty="0"/>
          </a:p>
        </p:txBody>
      </p:sp>
    </p:spTree>
    <p:extLst>
      <p:ext uri="{BB962C8B-B14F-4D97-AF65-F5344CB8AC3E}">
        <p14:creationId xmlns:p14="http://schemas.microsoft.com/office/powerpoint/2010/main" val="7140406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t>Terkadang  </a:t>
            </a:r>
            <a:r>
              <a:rPr lang="id-ID" b="1" dirty="0" smtClean="0"/>
              <a:t>perlu diam</a:t>
            </a:r>
          </a:p>
          <a:p>
            <a:r>
              <a:rPr lang="id-ID" b="1" dirty="0"/>
              <a:t>Memperluas </a:t>
            </a:r>
            <a:r>
              <a:rPr lang="id-ID" b="1" dirty="0" smtClean="0"/>
              <a:t>pengetahuan</a:t>
            </a:r>
          </a:p>
          <a:p>
            <a:r>
              <a:rPr lang="id-ID" b="1" dirty="0" smtClean="0"/>
              <a:t>Berbahagia</a:t>
            </a:r>
          </a:p>
          <a:p>
            <a:r>
              <a:rPr lang="id-ID" b="1" dirty="0"/>
              <a:t>Mengawali segalanya dengan berpikiran </a:t>
            </a:r>
            <a:r>
              <a:rPr lang="id-ID" b="1" dirty="0" smtClean="0"/>
              <a:t>positif</a:t>
            </a:r>
          </a:p>
          <a:p>
            <a:r>
              <a:rPr lang="id-ID" b="1" dirty="0" smtClean="0"/>
              <a:t>Tidak menjadi </a:t>
            </a:r>
            <a:r>
              <a:rPr lang="id-ID" b="1" dirty="0"/>
              <a:t>sosok yang “Hiperbola</a:t>
            </a:r>
            <a:r>
              <a:rPr lang="id-ID" b="1" dirty="0" smtClean="0"/>
              <a:t>”</a:t>
            </a:r>
          </a:p>
          <a:p>
            <a:r>
              <a:rPr lang="id-ID" b="1" dirty="0" smtClean="0"/>
              <a:t>Bersyukur</a:t>
            </a:r>
          </a:p>
          <a:p>
            <a:r>
              <a:rPr lang="id-ID" b="1" dirty="0"/>
              <a:t>Mengurangi kata “Aku</a:t>
            </a:r>
            <a:r>
              <a:rPr lang="id-ID" b="1" dirty="0" smtClean="0"/>
              <a:t>”</a:t>
            </a:r>
          </a:p>
        </p:txBody>
      </p:sp>
      <p:sp>
        <p:nvSpPr>
          <p:cNvPr id="3" name="Title 2"/>
          <p:cNvSpPr>
            <a:spLocks noGrp="1"/>
          </p:cNvSpPr>
          <p:nvPr>
            <p:ph type="title"/>
          </p:nvPr>
        </p:nvSpPr>
        <p:spPr/>
        <p:txBody>
          <a:bodyPr/>
          <a:lstStyle/>
          <a:p>
            <a:r>
              <a:rPr lang="id-ID" sz="3600" dirty="0" smtClean="0"/>
              <a:t>CIRI ANAK BERANJAK DEWASA</a:t>
            </a:r>
            <a:endParaRPr lang="id-ID" sz="3600" dirty="0"/>
          </a:p>
        </p:txBody>
      </p:sp>
    </p:spTree>
    <p:extLst>
      <p:ext uri="{BB962C8B-B14F-4D97-AF65-F5344CB8AC3E}">
        <p14:creationId xmlns:p14="http://schemas.microsoft.com/office/powerpoint/2010/main" val="2250137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a:xfrm>
            <a:off x="683568" y="2996952"/>
            <a:ext cx="7756263" cy="1054250"/>
          </a:xfrm>
        </p:spPr>
        <p:txBody>
          <a:bodyPr/>
          <a:lstStyle/>
          <a:p>
            <a:r>
              <a:rPr lang="id-ID" dirty="0" smtClean="0"/>
              <a:t>TERIMA KASIH</a:t>
            </a:r>
            <a:endParaRPr lang="id-ID" dirty="0"/>
          </a:p>
        </p:txBody>
      </p:sp>
    </p:spTree>
    <p:extLst>
      <p:ext uri="{BB962C8B-B14F-4D97-AF65-F5344CB8AC3E}">
        <p14:creationId xmlns:p14="http://schemas.microsoft.com/office/powerpoint/2010/main" val="360901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b="1" dirty="0" smtClean="0"/>
              <a:t>2. Membina </a:t>
            </a:r>
            <a:r>
              <a:rPr lang="id-ID" b="1" dirty="0"/>
              <a:t>sikap hidup yang sehat terhadap diri sendiri, sebagai individu yang sedang berkembang</a:t>
            </a:r>
            <a:r>
              <a:rPr lang="id-ID" b="1" dirty="0" smtClean="0"/>
              <a:t>.</a:t>
            </a:r>
          </a:p>
          <a:p>
            <a:pPr algn="just">
              <a:buFont typeface="Wingdings" pitchFamily="2" charset="2"/>
              <a:buChar char="v"/>
            </a:pPr>
            <a:r>
              <a:rPr lang="id-ID" dirty="0"/>
              <a:t>Anak hendaknya mampu mengembangkan kebiasaan untuk hidup sehat dan melakukan berbagai kebiasaan untuk memelihara keselamatan, kesehatan dan kebersihan diri sendiri. Anak telah tahu bahaya dan penderitaan yang dialami, apabila ia bertingkah laku yang membahayakan kesehatan dirinya sendiri.</a:t>
            </a:r>
          </a:p>
        </p:txBody>
      </p:sp>
      <p:sp>
        <p:nvSpPr>
          <p:cNvPr id="3" name="Title 2"/>
          <p:cNvSpPr>
            <a:spLocks noGrp="1"/>
          </p:cNvSpPr>
          <p:nvPr>
            <p:ph type="title"/>
          </p:nvPr>
        </p:nvSpPr>
        <p:spPr/>
        <p:txBody>
          <a:bodyPr/>
          <a:lstStyle/>
          <a:p>
            <a:endParaRPr lang="id-ID" dirty="0"/>
          </a:p>
        </p:txBody>
      </p:sp>
    </p:spTree>
    <p:extLst>
      <p:ext uri="{BB962C8B-B14F-4D97-AF65-F5344CB8AC3E}">
        <p14:creationId xmlns:p14="http://schemas.microsoft.com/office/powerpoint/2010/main" val="144693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id-ID" b="1" dirty="0" smtClean="0"/>
              <a:t>3. </a:t>
            </a:r>
            <a:r>
              <a:rPr lang="sv-SE" b="1" dirty="0" smtClean="0"/>
              <a:t>Belajar </a:t>
            </a:r>
            <a:r>
              <a:rPr lang="sv-SE" b="1" dirty="0"/>
              <a:t>bergaul dengan teman </a:t>
            </a:r>
            <a:r>
              <a:rPr lang="sv-SE" b="1" dirty="0" smtClean="0"/>
              <a:t>sebaya</a:t>
            </a:r>
            <a:endParaRPr lang="id-ID" b="1" dirty="0" smtClean="0"/>
          </a:p>
          <a:p>
            <a:pPr algn="just">
              <a:buFont typeface="Wingdings" pitchFamily="2" charset="2"/>
              <a:buChar char="v"/>
            </a:pPr>
            <a:r>
              <a:rPr lang="id-ID" dirty="0"/>
              <a:t>Anak hendaknya mampu membina keakraban dengan orang lain diluar lingkunagn keluarga. Anak mampu menguasai pola pergaulan yang penuh kasih sayang, keramahan dan memehami perasaan orang lain, khusunya teman sebaya, sifat suka menolong, bertenggang rasa, dan jujur perlu dipelajari anak.</a:t>
            </a:r>
            <a:endParaRPr lang="id-ID" b="1"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29508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b="1" dirty="0"/>
              <a:t>Mulai mengembangkan peran sesuai dengan jenis kelamin secara </a:t>
            </a:r>
            <a:r>
              <a:rPr lang="id-ID" b="1" dirty="0" smtClean="0"/>
              <a:t>tepat</a:t>
            </a:r>
          </a:p>
          <a:p>
            <a:pPr algn="just">
              <a:buFont typeface="Wingdings" pitchFamily="2" charset="2"/>
              <a:buChar char="v"/>
            </a:pPr>
            <a:r>
              <a:rPr lang="id-ID" dirty="0"/>
              <a:t>Pada usia 9 dan 10 tahun anak mulai menyadari peranna sesuai dengan jenis kelaminnya. Annak wanita menampilkan tingkah lakunya sesuai dengan yang diharapkan masyarakat sebagai wanita, demikian juga dengan anak pria.</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78737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b="1" dirty="0"/>
              <a:t>Mengembangkan keterampilan dasar untuk membaca, menulis dan </a:t>
            </a:r>
            <a:r>
              <a:rPr lang="id-ID" b="1" dirty="0" smtClean="0"/>
              <a:t>berhitung</a:t>
            </a:r>
          </a:p>
          <a:p>
            <a:pPr algn="just">
              <a:buFont typeface="Wingdings" pitchFamily="2" charset="2"/>
              <a:buChar char="v"/>
            </a:pPr>
            <a:r>
              <a:rPr lang="id-ID" dirty="0"/>
              <a:t>Karena perkembangan intelektual dan biologis sudah matang untuk bersekolah, maka anak telah mampu belajar di sekolah. Anak dapat belajar membaca, menulis dan berhitung, karena kemampuan berfikirnya yang memungkinkan memahami konsep-konsep dan simbol-simbol.</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7355011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85</TotalTime>
  <Words>2775</Words>
  <Application>Microsoft Office PowerPoint</Application>
  <PresentationFormat>On-screen Show (4:3)</PresentationFormat>
  <Paragraphs>164</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Hardcover</vt:lpstr>
      <vt:lpstr>PERKEMBANGAN PESERTA DIDIK</vt:lpstr>
      <vt:lpstr>Tugas Perkembangan Anak Usia Sekolah Dasar</vt:lpstr>
      <vt:lpstr>PowerPoint Presentation</vt:lpstr>
      <vt:lpstr>Karakteristik Perkembangan Pada Periode Anak Usia Sekolah Dasar</vt:lpstr>
      <vt:lpstr>Havig Hurst dan Erikson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PERKEMBANGAN PRANATAL</vt:lpstr>
      <vt:lpstr>PowerPoint Presentation</vt:lpstr>
      <vt:lpstr>Arti Penting Masa Pranatal Bagi Perkembangan</vt:lpstr>
      <vt:lpstr>PERKEMBANGAN MASA AWAL KANAK-KANAK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PERKEMBANGAN REMAJA</vt:lpstr>
      <vt:lpstr>PowerPoint Presentation</vt:lpstr>
      <vt:lpstr>PowerPoint Presentation</vt:lpstr>
      <vt:lpstr>PowerPoint Presentation</vt:lpstr>
      <vt:lpstr> CIRI-CIRI PERKEMBANGAN REMAJA </vt:lpstr>
      <vt:lpstr>PowerPoint Presentation</vt:lpstr>
      <vt:lpstr>PowerPoint Presentation</vt:lpstr>
      <vt:lpstr>PENGARUH EMOSI TERHADAP PERKEMBANGAN PESERTA DIDIK</vt:lpstr>
      <vt:lpstr>PowerPoint Presentation</vt:lpstr>
      <vt:lpstr>PERKEMBANGAN SOSIAL</vt:lpstr>
      <vt:lpstr>KARAKTERISTIK TEORI PERKEMBANGAN SOSIAL</vt:lpstr>
      <vt:lpstr>PowerPoint Presentation</vt:lpstr>
      <vt:lpstr>PowerPoint Presentation</vt:lpstr>
      <vt:lpstr>BENTUK-BENTUK TINGKAH LAKU SOSIAL</vt:lpstr>
      <vt:lpstr>Faktor-faktor yang Mempengaruhi Perkembangan Sosial</vt:lpstr>
      <vt:lpstr>PERKEMBANGAN MORAL PESERTA DIDIK</vt:lpstr>
      <vt:lpstr>PowerPoint Presentation</vt:lpstr>
      <vt:lpstr>Implikasi Perkembangan Moral terhadap Pendidikan</vt:lpstr>
      <vt:lpstr>PowerPoint Presentation</vt:lpstr>
      <vt:lpstr>PowerPoint Presentation</vt:lpstr>
      <vt:lpstr>PowerPoint Presentation</vt:lpstr>
      <vt:lpstr>PowerPoint Presentation</vt:lpstr>
      <vt:lpstr>BATASAN USIA DAN CIRI ANAK BERANJAK DEWASA</vt:lpstr>
      <vt:lpstr>PowerPoint Presentation</vt:lpstr>
      <vt:lpstr>PowerPoint Presentation</vt:lpstr>
      <vt:lpstr>CIRI ANAK BERANJAK DEWASA</vt:lpstr>
      <vt:lpstr>CIRI ANAK BERANJAK DEWASA</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PESERTA DIDIK</dc:title>
  <dc:creator>X-200 MA</dc:creator>
  <cp:lastModifiedBy>X-200 MA</cp:lastModifiedBy>
  <cp:revision>12</cp:revision>
  <dcterms:created xsi:type="dcterms:W3CDTF">2018-05-13T11:32:03Z</dcterms:created>
  <dcterms:modified xsi:type="dcterms:W3CDTF">2018-05-13T12:57:21Z</dcterms:modified>
</cp:coreProperties>
</file>