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85" r:id="rId5"/>
    <p:sldId id="286" r:id="rId6"/>
    <p:sldId id="287" r:id="rId7"/>
    <p:sldId id="265" r:id="rId8"/>
    <p:sldId id="267" r:id="rId9"/>
    <p:sldId id="268" r:id="rId10"/>
    <p:sldId id="269" r:id="rId11"/>
    <p:sldId id="281" r:id="rId12"/>
    <p:sldId id="282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DBF98-2390-4457-AE1E-C88BC21EEC1D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13EC2-1D39-48EC-9D55-CCCAF2518E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Sanyata_js@plasa.com.</a:t>
            </a: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Sanyata_js@plasa.com.</a:t>
            </a: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135" y="8685071"/>
            <a:ext cx="2972276" cy="45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255F01F-F719-44E6-BD93-196143074EB2}" type="slidenum">
              <a:rPr lang="de-DE" sz="1200"/>
              <a:pPr algn="r"/>
              <a:t>8</a:t>
            </a:fld>
            <a:endParaRPr lang="de-DE" sz="1200"/>
          </a:p>
        </p:txBody>
      </p:sp>
      <p:sp>
        <p:nvSpPr>
          <p:cNvPr id="38915" name="Text Box 3"/>
          <p:cNvSpPr txBox="1">
            <a:spLocks noGrp="1" noChangeArrowheads="1"/>
          </p:cNvSpPr>
          <p:nvPr/>
        </p:nvSpPr>
        <p:spPr bwMode="auto">
          <a:xfrm>
            <a:off x="3887313" y="8689787"/>
            <a:ext cx="2970688" cy="4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FE087FC-BF9E-49FF-8B13-A936DA267F2F}" type="slidenum">
              <a:rPr lang="en-GB" sz="1300"/>
              <a:pPr algn="r" defTabSz="947738"/>
              <a:t>8</a:t>
            </a:fld>
            <a:endParaRPr lang="en-GB" sz="13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36" y="4344108"/>
            <a:ext cx="5027929" cy="4114643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id-ID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4135" y="8685071"/>
            <a:ext cx="2972276" cy="45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A4F3D32-B9C7-4B3C-9AD3-03BF25D472A3}" type="slidenum">
              <a:rPr lang="de-DE" sz="1200"/>
              <a:pPr algn="r"/>
              <a:t>9</a:t>
            </a:fld>
            <a:endParaRPr lang="de-DE" sz="1200"/>
          </a:p>
        </p:txBody>
      </p:sp>
      <p:sp>
        <p:nvSpPr>
          <p:cNvPr id="39939" name="Text Box 3"/>
          <p:cNvSpPr txBox="1">
            <a:spLocks noGrp="1" noChangeArrowheads="1"/>
          </p:cNvSpPr>
          <p:nvPr/>
        </p:nvSpPr>
        <p:spPr bwMode="auto">
          <a:xfrm>
            <a:off x="3887313" y="8689787"/>
            <a:ext cx="2970688" cy="4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CB01400-0447-4F19-98D6-8B18C5C97B5E}" type="slidenum">
              <a:rPr lang="en-GB" sz="1300"/>
              <a:pPr algn="r" defTabSz="947738"/>
              <a:t>9</a:t>
            </a:fld>
            <a:endParaRPr lang="en-GB" sz="1300"/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36" y="4344108"/>
            <a:ext cx="5027929" cy="4114643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id-ID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noProof="1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8686643"/>
            <a:ext cx="2970688" cy="45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33" tIns="45966" rIns="91933" bIns="45966" anchor="b"/>
          <a:lstStyle/>
          <a:p>
            <a:pPr defTabSz="917575"/>
            <a:r>
              <a:rPr lang="en-US" sz="1200">
                <a:latin typeface="Times New Roman" pitchFamily="18" charset="0"/>
              </a:rPr>
              <a:t>Sanyata_js@plasa.com.</a:t>
            </a:r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5C63E-0439-46DF-A0E4-9449A57642BA}" type="datetimeFigureOut">
              <a:rPr lang="en-US" smtClean="0"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8CBE1-96CA-4E69-AF78-692490EFCE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WordArt 5" descr="Narrow vertical"/>
          <p:cNvSpPr>
            <a:spLocks noChangeArrowheads="1" noChangeShapeType="1" noTextEdit="1"/>
          </p:cNvSpPr>
          <p:nvPr/>
        </p:nvSpPr>
        <p:spPr bwMode="auto">
          <a:xfrm>
            <a:off x="2209800" y="4876800"/>
            <a:ext cx="4572000" cy="1066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6278"/>
              </a:avLst>
            </a:prstTxWarp>
          </a:bodyPr>
          <a:lstStyle/>
          <a:p>
            <a:pPr algn="ctr"/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/>
                </a:outerShdw>
              </a:effectLst>
              <a:latin typeface="Arial Black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9600" y="1524000"/>
            <a:ext cx="7772400" cy="39624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MEDIA PEMBELAJARAN</a:t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Alfa </a:t>
            </a:r>
            <a:r>
              <a:rPr lang="en-U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Mitri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Suhara~2016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Picture 10" descr="cutiepie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819400"/>
            <a:ext cx="1600200" cy="1600200"/>
          </a:xfrm>
          <a:prstGeom prst="rect">
            <a:avLst/>
          </a:prstGeom>
        </p:spPr>
      </p:pic>
      <p:pic>
        <p:nvPicPr>
          <p:cNvPr id="12" name="Picture 11" descr="cutieboy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955587"/>
            <a:ext cx="1447800" cy="15402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ChangeArrowheads="1"/>
          </p:cNvSpPr>
          <p:nvPr/>
        </p:nvSpPr>
        <p:spPr bwMode="gray">
          <a:xfrm>
            <a:off x="4724400" y="2133600"/>
            <a:ext cx="4164012" cy="342551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defRPr/>
            </a:pPr>
            <a:r>
              <a:rPr lang="en-US" sz="2000" dirty="0">
                <a:latin typeface="Comic Sans MS" pitchFamily="66" charset="0"/>
              </a:rPr>
              <a:t>Media yang </a:t>
            </a:r>
            <a:r>
              <a:rPr lang="en-US" sz="2000" dirty="0" err="1">
                <a:latin typeface="Comic Sans MS" pitchFamily="66" charset="0"/>
              </a:rPr>
              <a:t>tidak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diproyeksikan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adalah</a:t>
            </a:r>
            <a:r>
              <a:rPr lang="en-US" sz="2000" dirty="0">
                <a:latin typeface="Comic Sans MS" pitchFamily="66" charset="0"/>
              </a:rPr>
              <a:t> media yang </a:t>
            </a:r>
            <a:r>
              <a:rPr lang="en-US" sz="2000" dirty="0" err="1">
                <a:latin typeface="Comic Sans MS" pitchFamily="66" charset="0"/>
              </a:rPr>
              <a:t>pemanfaatannya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tidak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penampil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proyektor</a:t>
            </a:r>
            <a:r>
              <a:rPr lang="en-US" sz="2000" dirty="0">
                <a:latin typeface="Comic Sans MS" pitchFamily="66" charset="0"/>
              </a:rPr>
              <a:t>). </a:t>
            </a:r>
            <a:r>
              <a:rPr lang="en-US" sz="2000" dirty="0" err="1">
                <a:latin typeface="Comic Sans MS" pitchFamily="66" charset="0"/>
              </a:rPr>
              <a:t>Misalnya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dimensi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benda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nyata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tiruan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benda</a:t>
            </a:r>
            <a:r>
              <a:rPr lang="en-US" sz="2000" dirty="0">
                <a:latin typeface="Comic Sans MS" pitchFamily="66" charset="0"/>
              </a:rPr>
              <a:t>, model, kit multimedia, </a:t>
            </a:r>
            <a:r>
              <a:rPr lang="en-US" sz="2000" dirty="0" err="1">
                <a:latin typeface="Comic Sans MS" pitchFamily="66" charset="0"/>
              </a:rPr>
              <a:t>bahan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cetak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gambar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bagan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peta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dsb</a:t>
            </a:r>
            <a:r>
              <a:rPr lang="en-US" sz="2000" dirty="0">
                <a:latin typeface="Comic Sans MS" pitchFamily="66" charset="0"/>
              </a:rPr>
              <a:t>.</a:t>
            </a:r>
            <a:endParaRPr lang="id-ID" sz="2000" dirty="0">
              <a:latin typeface="Comic Sans MS" pitchFamily="66" charset="0"/>
            </a:endParaRPr>
          </a:p>
          <a:p>
            <a:pPr>
              <a:defRPr/>
            </a:pPr>
            <a:endParaRPr lang="id-ID" sz="2000" dirty="0">
              <a:latin typeface="Comic Sans MS" pitchFamily="66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114550"/>
            <a:ext cx="4075113" cy="3448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en-US" sz="2000" dirty="0">
                <a:latin typeface="Comic Sans MS" pitchFamily="66" charset="0"/>
              </a:rPr>
              <a:t>Media yang </a:t>
            </a:r>
            <a:r>
              <a:rPr lang="en-US" sz="2000" dirty="0" err="1">
                <a:latin typeface="Comic Sans MS" pitchFamily="66" charset="0"/>
              </a:rPr>
              <a:t>diproyeksikan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adalah</a:t>
            </a:r>
            <a:r>
              <a:rPr lang="en-US" sz="2000" dirty="0">
                <a:latin typeface="Comic Sans MS" pitchFamily="66" charset="0"/>
              </a:rPr>
              <a:t> media yang </a:t>
            </a:r>
            <a:r>
              <a:rPr lang="en-US" sz="2000" dirty="0" err="1">
                <a:latin typeface="Comic Sans MS" pitchFamily="66" charset="0"/>
              </a:rPr>
              <a:t>pemanfaatannya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penampil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proyektor</a:t>
            </a:r>
            <a:r>
              <a:rPr lang="en-US" sz="2000" dirty="0">
                <a:latin typeface="Comic Sans MS" pitchFamily="66" charset="0"/>
              </a:rPr>
              <a:t>). </a:t>
            </a:r>
            <a:r>
              <a:rPr lang="en-US" sz="2000" dirty="0" err="1">
                <a:latin typeface="Comic Sans MS" pitchFamily="66" charset="0"/>
              </a:rPr>
              <a:t>Misalnya</a:t>
            </a:r>
            <a:r>
              <a:rPr lang="en-US" sz="2000" dirty="0">
                <a:latin typeface="Comic Sans MS" pitchFamily="66" charset="0"/>
              </a:rPr>
              <a:t> overhead </a:t>
            </a:r>
            <a:r>
              <a:rPr lang="en-US" sz="2000" dirty="0" err="1">
                <a:latin typeface="Comic Sans MS" pitchFamily="66" charset="0"/>
              </a:rPr>
              <a:t>transparansi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memerlukan</a:t>
            </a:r>
            <a:r>
              <a:rPr lang="en-US" sz="2000" dirty="0">
                <a:latin typeface="Comic Sans MS" pitchFamily="66" charset="0"/>
              </a:rPr>
              <a:t> OHP, film </a:t>
            </a:r>
            <a:r>
              <a:rPr lang="en-US" sz="2000" dirty="0" err="1">
                <a:latin typeface="Comic Sans MS" pitchFamily="66" charset="0"/>
              </a:rPr>
              <a:t>memerlukan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proyektor</a:t>
            </a:r>
            <a:r>
              <a:rPr lang="en-US" sz="2000" dirty="0">
                <a:latin typeface="Comic Sans MS" pitchFamily="66" charset="0"/>
              </a:rPr>
              <a:t> film; slides, slide </a:t>
            </a:r>
            <a:r>
              <a:rPr lang="en-US" sz="2000" dirty="0" err="1">
                <a:latin typeface="Comic Sans MS" pitchFamily="66" charset="0"/>
              </a:rPr>
              <a:t>suara</a:t>
            </a:r>
            <a:r>
              <a:rPr lang="en-US" sz="2000" dirty="0">
                <a:latin typeface="Comic Sans MS" pitchFamily="66" charset="0"/>
              </a:rPr>
              <a:t>, filmstrip, </a:t>
            </a:r>
            <a:r>
              <a:rPr lang="en-US" sz="2000" dirty="0" err="1">
                <a:latin typeface="Comic Sans MS" pitchFamily="66" charset="0"/>
              </a:rPr>
              <a:t>proyektor</a:t>
            </a:r>
            <a:r>
              <a:rPr lang="en-US" sz="2000" dirty="0">
                <a:latin typeface="Comic Sans MS" pitchFamily="66" charset="0"/>
              </a:rPr>
              <a:t> opaque, </a:t>
            </a:r>
            <a:r>
              <a:rPr lang="en-US" sz="2000" dirty="0" err="1">
                <a:latin typeface="Comic Sans MS" pitchFamily="66" charset="0"/>
              </a:rPr>
              <a:t>bahan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presentasi</a:t>
            </a:r>
            <a:r>
              <a:rPr lang="en-US" sz="2000" dirty="0">
                <a:latin typeface="Comic Sans MS" pitchFamily="66" charset="0"/>
              </a:rPr>
              <a:t> power point, LCD.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17412" name="Rectangle 13"/>
          <p:cNvSpPr>
            <a:spLocks noChangeArrowheads="1"/>
          </p:cNvSpPr>
          <p:nvPr/>
        </p:nvSpPr>
        <p:spPr bwMode="auto">
          <a:xfrm>
            <a:off x="304800" y="282714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algn="ctr"/>
            <a:r>
              <a:rPr lang="id-ID" sz="2000" b="1" dirty="0" smtClean="0">
                <a:latin typeface="Comic Sans MS" pitchFamily="66" charset="0"/>
              </a:rPr>
              <a:t>KLASIFIKASI MEDIA </a:t>
            </a:r>
            <a:endParaRPr lang="en-US" sz="2000" b="1" dirty="0" smtClean="0">
              <a:latin typeface="Comic Sans MS" pitchFamily="66" charset="0"/>
            </a:endParaRPr>
          </a:p>
          <a:p>
            <a:pPr marL="268288" indent="-268288" algn="ctr"/>
            <a:r>
              <a:rPr lang="id-ID" sz="2000" b="1" dirty="0" smtClean="0">
                <a:latin typeface="Comic Sans MS" pitchFamily="66" charset="0"/>
              </a:rPr>
              <a:t>BERDAS</a:t>
            </a:r>
            <a:r>
              <a:rPr lang="en-US" sz="2000" b="1" dirty="0" smtClean="0">
                <a:latin typeface="Comic Sans MS" pitchFamily="66" charset="0"/>
              </a:rPr>
              <a:t>A</a:t>
            </a:r>
            <a:r>
              <a:rPr lang="id-ID" sz="2000" b="1" dirty="0" smtClean="0">
                <a:latin typeface="Comic Sans MS" pitchFamily="66" charset="0"/>
              </a:rPr>
              <a:t>R</a:t>
            </a:r>
            <a:r>
              <a:rPr lang="en-US" sz="2000" b="1" dirty="0" smtClean="0">
                <a:latin typeface="Comic Sans MS" pitchFamily="66" charset="0"/>
              </a:rPr>
              <a:t>KAN</a:t>
            </a:r>
            <a:r>
              <a:rPr lang="id-ID" sz="2000" b="1" dirty="0" smtClean="0">
                <a:latin typeface="Comic Sans MS" pitchFamily="66" charset="0"/>
              </a:rPr>
              <a:t> DIGUNAKAN ATAU TIDAKNYA ALAT PENAMPIL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3359" name="Rectangle 4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gray">
          <a:xfrm>
            <a:off x="4724400" y="1523999"/>
            <a:ext cx="4164012" cy="721161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defTabSz="801688" eaLnBrk="0" hangingPunct="0">
              <a:defRPr/>
            </a:pP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  <a:r>
              <a:rPr lang="id-ID" sz="2000" dirty="0" smtClean="0">
                <a:solidFill>
                  <a:schemeClr val="bg1"/>
                </a:solidFill>
                <a:latin typeface="Comic Sans MS" pitchFamily="66" charset="0"/>
              </a:rPr>
              <a:t>Media </a:t>
            </a:r>
            <a:r>
              <a:rPr lang="id-ID" sz="2000" dirty="0">
                <a:solidFill>
                  <a:schemeClr val="bg1"/>
                </a:solidFill>
                <a:latin typeface="Comic Sans MS" pitchFamily="66" charset="0"/>
              </a:rPr>
              <a:t>yang tidak diproyeksikan</a:t>
            </a: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gray">
          <a:xfrm>
            <a:off x="344487" y="1447799"/>
            <a:ext cx="4075113" cy="786891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defTabSz="801688" eaLnBrk="0" hangingPunct="0">
              <a:defRPr/>
            </a:pP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  <a:r>
              <a:rPr lang="id-ID" sz="2000" dirty="0" smtClean="0">
                <a:solidFill>
                  <a:schemeClr val="bg1"/>
                </a:solidFill>
                <a:latin typeface="Comic Sans MS" pitchFamily="66" charset="0"/>
              </a:rPr>
              <a:t>Media </a:t>
            </a:r>
            <a:r>
              <a:rPr lang="id-ID" sz="2000" dirty="0">
                <a:solidFill>
                  <a:schemeClr val="bg1"/>
                </a:solidFill>
                <a:latin typeface="Comic Sans MS" pitchFamily="66" charset="0"/>
              </a:rPr>
              <a:t>yang diproyeksikan</a:t>
            </a: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3733800" y="1524000"/>
            <a:ext cx="568325" cy="534987"/>
            <a:chOff x="2339" y="904"/>
            <a:chExt cx="358" cy="358"/>
          </a:xfrm>
        </p:grpSpPr>
        <p:sp>
          <p:nvSpPr>
            <p:cNvPr id="36891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Arial" charset="0"/>
              </a:endParaRPr>
            </a:p>
          </p:txBody>
        </p:sp>
        <p:sp>
          <p:nvSpPr>
            <p:cNvPr id="17423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89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Arial" charset="0"/>
              </a:endParaRPr>
            </a:p>
          </p:txBody>
        </p:sp>
      </p:grpSp>
      <p:grpSp>
        <p:nvGrpSpPr>
          <p:cNvPr id="19" name="Group 35"/>
          <p:cNvGrpSpPr>
            <a:grpSpLocks/>
          </p:cNvGrpSpPr>
          <p:nvPr/>
        </p:nvGrpSpPr>
        <p:grpSpPr bwMode="auto">
          <a:xfrm>
            <a:off x="8305800" y="1598613"/>
            <a:ext cx="568325" cy="534987"/>
            <a:chOff x="2339" y="904"/>
            <a:chExt cx="358" cy="358"/>
          </a:xfrm>
        </p:grpSpPr>
        <p:sp>
          <p:nvSpPr>
            <p:cNvPr id="20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Arial" charset="0"/>
              </a:endParaRPr>
            </a:p>
          </p:txBody>
        </p:sp>
        <p:sp>
          <p:nvSpPr>
            <p:cNvPr id="21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2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3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67" grpId="0" animBg="1"/>
      <p:bldP spid="13359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6632575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b="1" dirty="0" err="1" smtClean="0">
                <a:latin typeface="Comic Sans MS" pitchFamily="66" charset="0"/>
              </a:rPr>
              <a:t>Pemilihan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en-US" sz="3200" b="1" dirty="0" err="1" smtClean="0">
                <a:latin typeface="Comic Sans MS" pitchFamily="66" charset="0"/>
              </a:rPr>
              <a:t>Medi</a:t>
            </a:r>
            <a:r>
              <a:rPr lang="id-ID" sz="3200" b="1" dirty="0" smtClean="0">
                <a:latin typeface="Comic Sans MS" pitchFamily="66" charset="0"/>
              </a:rPr>
              <a:t>a</a:t>
            </a:r>
            <a:endParaRPr lang="en-GB" sz="3200" b="1" dirty="0" smtClean="0">
              <a:latin typeface="Comic Sans MS" pitchFamily="66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295400" y="1828800"/>
            <a:ext cx="6705600" cy="2806922"/>
          </a:xfrm>
          <a:prstGeom prst="rect">
            <a:avLst/>
          </a:prstGeom>
          <a:ln w="57150"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800" dirty="0" smtClean="0">
                <a:latin typeface="Comic Sans MS" pitchFamily="66" charset="0"/>
              </a:rPr>
              <a:t>1. </a:t>
            </a:r>
            <a:r>
              <a:rPr lang="en-US" sz="2800" dirty="0" err="1" smtClean="0">
                <a:latin typeface="Comic Sans MS" pitchFamily="66" charset="0"/>
              </a:rPr>
              <a:t>Pentingnya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menggunakan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media </a:t>
            </a:r>
            <a:endParaRPr lang="en-US" sz="28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800" dirty="0" smtClean="0">
                <a:latin typeface="Comic Sans MS" pitchFamily="66" charset="0"/>
              </a:rPr>
              <a:t>2. </a:t>
            </a:r>
            <a:r>
              <a:rPr lang="en-US" sz="2800" dirty="0" err="1" smtClean="0">
                <a:latin typeface="Comic Sans MS" pitchFamily="66" charset="0"/>
              </a:rPr>
              <a:t>Waktu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persiapan</a:t>
            </a:r>
            <a:r>
              <a:rPr lang="en-US" sz="2800" dirty="0">
                <a:latin typeface="Comic Sans MS" pitchFamily="66" charset="0"/>
              </a:rPr>
              <a:t> media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800" dirty="0" smtClean="0">
                <a:latin typeface="Comic Sans MS" pitchFamily="66" charset="0"/>
              </a:rPr>
              <a:t>3. </a:t>
            </a:r>
            <a:r>
              <a:rPr lang="en-US" sz="2800" dirty="0" err="1" smtClean="0">
                <a:latin typeface="Comic Sans MS" pitchFamily="66" charset="0"/>
              </a:rPr>
              <a:t>Biaya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yang </a:t>
            </a:r>
            <a:r>
              <a:rPr lang="en-US" sz="2800" dirty="0" err="1">
                <a:latin typeface="Comic Sans MS" pitchFamily="66" charset="0"/>
              </a:rPr>
              <a:t>dibutuhkan</a:t>
            </a:r>
            <a:endParaRPr lang="en-US" sz="28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800" dirty="0" smtClean="0">
                <a:latin typeface="Comic Sans MS" pitchFamily="66" charset="0"/>
              </a:rPr>
              <a:t>4. </a:t>
            </a:r>
            <a:r>
              <a:rPr lang="en-US" sz="2800" dirty="0" err="1" smtClean="0">
                <a:latin typeface="Comic Sans MS" pitchFamily="66" charset="0"/>
              </a:rPr>
              <a:t>Jenis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media</a:t>
            </a:r>
            <a:endParaRPr lang="en-GB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 advAuto="4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err="1" smtClean="0">
                <a:latin typeface="Comic Sans MS" pitchFamily="66" charset="0"/>
              </a:rPr>
              <a:t>Pertimbangan</a:t>
            </a:r>
            <a:r>
              <a:rPr lang="en-US" sz="3600" b="1" dirty="0" smtClean="0">
                <a:latin typeface="Comic Sans MS" pitchFamily="66" charset="0"/>
              </a:rPr>
              <a:t> </a:t>
            </a:r>
            <a:r>
              <a:rPr lang="en-US" sz="3600" b="1" dirty="0" err="1" smtClean="0">
                <a:latin typeface="Comic Sans MS" pitchFamily="66" charset="0"/>
              </a:rPr>
              <a:t>Pemilihan</a:t>
            </a:r>
            <a:r>
              <a:rPr lang="en-US" sz="3600" b="1" dirty="0" smtClean="0">
                <a:latin typeface="Comic Sans MS" pitchFamily="66" charset="0"/>
              </a:rPr>
              <a:t> Media</a:t>
            </a:r>
            <a:endParaRPr lang="en-GB" sz="3600" b="1" dirty="0" smtClean="0">
              <a:latin typeface="Comic Sans MS" pitchFamily="66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57200" y="2524542"/>
            <a:ext cx="4419600" cy="2123658"/>
          </a:xfrm>
          <a:prstGeom prst="rect">
            <a:avLst/>
          </a:prstGeom>
          <a:ln w="57150"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400" dirty="0" smtClean="0">
                <a:latin typeface="Comic Sans MS" pitchFamily="66" charset="0"/>
              </a:rPr>
              <a:t>1. </a:t>
            </a:r>
            <a:r>
              <a:rPr lang="en-US" sz="2400" dirty="0" err="1" smtClean="0">
                <a:latin typeface="Comic Sans MS" pitchFamily="66" charset="0"/>
              </a:rPr>
              <a:t>Tujuan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</a:rPr>
              <a:t>yang </a:t>
            </a:r>
            <a:r>
              <a:rPr lang="en-US" sz="2400" dirty="0" err="1">
                <a:latin typeface="Comic Sans MS" pitchFamily="66" charset="0"/>
              </a:rPr>
              <a:t>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dicapai</a:t>
            </a:r>
            <a:endParaRPr lang="en-US" sz="2400" dirty="0">
              <a:latin typeface="Comic Sans MS" pitchFamily="66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400" dirty="0" smtClean="0">
                <a:latin typeface="Comic Sans MS" pitchFamily="66" charset="0"/>
              </a:rPr>
              <a:t>2. </a:t>
            </a:r>
            <a:r>
              <a:rPr lang="en-US" sz="2400" dirty="0" err="1" smtClean="0">
                <a:latin typeface="Comic Sans MS" pitchFamily="66" charset="0"/>
              </a:rPr>
              <a:t>Kesesuaian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materi</a:t>
            </a:r>
            <a:endParaRPr lang="en-US" sz="2400" dirty="0">
              <a:latin typeface="Comic Sans MS" pitchFamily="66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400" dirty="0" smtClean="0">
                <a:latin typeface="Comic Sans MS" pitchFamily="66" charset="0"/>
              </a:rPr>
              <a:t>3. </a:t>
            </a:r>
            <a:r>
              <a:rPr lang="en-US" sz="2400" dirty="0" err="1" smtClean="0">
                <a:latin typeface="Comic Sans MS" pitchFamily="66" charset="0"/>
              </a:rPr>
              <a:t>Ketersediaan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</a:rPr>
              <a:t>media</a:t>
            </a:r>
          </a:p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US" sz="2400" dirty="0" smtClean="0">
                <a:latin typeface="Comic Sans MS" pitchFamily="66" charset="0"/>
              </a:rPr>
              <a:t>4. </a:t>
            </a:r>
            <a:r>
              <a:rPr lang="en-US" sz="2400" dirty="0" err="1" smtClean="0">
                <a:latin typeface="Comic Sans MS" pitchFamily="66" charset="0"/>
              </a:rPr>
              <a:t>Karakteristik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mahasiswa</a:t>
            </a:r>
            <a:endParaRPr lang="en-GB" sz="2400" dirty="0">
              <a:latin typeface="Comic Sans MS" pitchFamily="66" charset="0"/>
            </a:endParaRP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7239000" y="2743200"/>
            <a:ext cx="19050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d-ID" sz="2800">
              <a:latin typeface="Comic Sans MS" pitchFamily="66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400800" y="2621340"/>
            <a:ext cx="2133600" cy="1569660"/>
          </a:xfrm>
          <a:prstGeom prst="rect">
            <a:avLst/>
          </a:prstGeom>
          <a:ln w="57150"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GB" sz="2400" b="1" dirty="0" err="1" smtClean="0">
                <a:latin typeface="Comic Sans MS" pitchFamily="66" charset="0"/>
              </a:rPr>
              <a:t>Pengetahuan</a:t>
            </a:r>
            <a:endParaRPr lang="en-GB" sz="2400" b="1" dirty="0" smtClean="0">
              <a:latin typeface="Comic Sans MS" pitchFamily="66" charset="0"/>
            </a:endParaRPr>
          </a:p>
          <a:p>
            <a:pPr algn="ctr"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GB" sz="2400" b="1" dirty="0" err="1" smtClean="0">
                <a:latin typeface="Comic Sans MS" pitchFamily="66" charset="0"/>
              </a:rPr>
              <a:t>Psikomotor</a:t>
            </a:r>
            <a:endParaRPr lang="en-GB" sz="2400" b="1" dirty="0" smtClean="0">
              <a:latin typeface="Comic Sans MS" pitchFamily="66" charset="0"/>
            </a:endParaRPr>
          </a:p>
          <a:p>
            <a:pPr algn="ctr">
              <a:spcBef>
                <a:spcPct val="50000"/>
              </a:spcBef>
              <a:buClr>
                <a:schemeClr val="hlink"/>
              </a:buClr>
              <a:defRPr/>
            </a:pPr>
            <a:r>
              <a:rPr lang="en-GB" sz="2400" b="1" dirty="0" err="1" smtClean="0">
                <a:latin typeface="Comic Sans MS" pitchFamily="66" charset="0"/>
              </a:rPr>
              <a:t>Afektif</a:t>
            </a:r>
            <a:endParaRPr lang="en-GB" sz="2400" b="1" dirty="0">
              <a:latin typeface="Comic Sans MS" pitchFamily="66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029200" y="3048000"/>
            <a:ext cx="1219200" cy="8382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4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6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9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4" grpId="0" build="p" autoUpdateAnimBg="0" advAuto="2000"/>
      <p:bldP spid="9" grpId="0" build="p" autoUpdateAnimBg="0" advAuto="2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Comic Sans MS" pitchFamily="66" charset="0"/>
              </a:rPr>
              <a:t>TUGAS 1</a:t>
            </a:r>
            <a:br>
              <a:rPr lang="en-US" sz="3200" b="1" dirty="0" smtClean="0">
                <a:latin typeface="Comic Sans MS" pitchFamily="66" charset="0"/>
              </a:rPr>
            </a:br>
            <a:endParaRPr lang="en-US" sz="3200" b="1" dirty="0" smtClean="0">
              <a:latin typeface="Comic Sans MS" pitchFamily="66" charset="0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295400"/>
            <a:ext cx="8001000" cy="3581400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en-US" sz="1600" dirty="0" smtClean="0">
                <a:latin typeface="Comic Sans MS" pitchFamily="66" charset="0"/>
              </a:rPr>
              <a:t>  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600" b="1" dirty="0" smtClean="0">
                <a:latin typeface="Comic Sans MS" pitchFamily="66" charset="0"/>
              </a:rPr>
              <a:t>MEMBUAT </a:t>
            </a:r>
            <a:r>
              <a:rPr lang="en-US" sz="1600" b="1" dirty="0" smtClean="0">
                <a:latin typeface="Comic Sans MS" pitchFamily="66" charset="0"/>
              </a:rPr>
              <a:t>MEDIA </a:t>
            </a:r>
            <a:r>
              <a:rPr lang="en-US" sz="1600" b="1" dirty="0" smtClean="0">
                <a:latin typeface="Comic Sans MS" pitchFamily="66" charset="0"/>
              </a:rPr>
              <a:t>PENGAJARAN BERBASIS </a:t>
            </a:r>
            <a:r>
              <a:rPr lang="en-US" sz="1600" b="1" i="1" dirty="0" smtClean="0">
                <a:latin typeface="Comic Sans MS" pitchFamily="66" charset="0"/>
              </a:rPr>
              <a:t>POWER POINT</a:t>
            </a:r>
            <a:endParaRPr lang="en-US" sz="1600" b="1" i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6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dirty="0" smtClean="0">
                <a:latin typeface="Comic Sans MS" pitchFamily="66" charset="0"/>
              </a:rPr>
              <a:t>KETENTUAN</a:t>
            </a:r>
            <a:r>
              <a:rPr lang="en-US" sz="1600" b="1" dirty="0" smtClean="0"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tugas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kelompok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dengan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anggota</a:t>
            </a:r>
            <a:r>
              <a:rPr lang="en-US" sz="1600" dirty="0" smtClean="0">
                <a:latin typeface="Comic Sans MS" pitchFamily="66" charset="0"/>
              </a:rPr>
              <a:t> max 3 </a:t>
            </a:r>
            <a:r>
              <a:rPr lang="en-US" sz="1600" dirty="0" err="1" smtClean="0">
                <a:latin typeface="Comic Sans MS" pitchFamily="66" charset="0"/>
              </a:rPr>
              <a:t>orang</a:t>
            </a:r>
            <a:endParaRPr lang="en-US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materi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dirty="0" err="1" smtClean="0">
                <a:latin typeface="Comic Sans MS" pitchFamily="66" charset="0"/>
              </a:rPr>
              <a:t>merupakan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bahan</a:t>
            </a:r>
            <a:r>
              <a:rPr lang="en-US" sz="1600" dirty="0" smtClean="0">
                <a:latin typeface="Comic Sans MS" pitchFamily="66" charset="0"/>
              </a:rPr>
              <a:t> ajar </a:t>
            </a:r>
            <a:r>
              <a:rPr lang="en-US" sz="1600" dirty="0" err="1" smtClean="0">
                <a:latin typeface="Comic Sans MS" pitchFamily="66" charset="0"/>
              </a:rPr>
              <a:t>mapel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id-ID" sz="1600" dirty="0" smtClean="0">
                <a:latin typeface="Comic Sans MS" pitchFamily="66" charset="0"/>
              </a:rPr>
              <a:t>bahasa indonesia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dari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smp</a:t>
            </a:r>
            <a:r>
              <a:rPr lang="en-US" sz="1600" dirty="0" smtClean="0">
                <a:latin typeface="Comic Sans MS" pitchFamily="66" charset="0"/>
              </a:rPr>
              <a:t>/</a:t>
            </a:r>
            <a:r>
              <a:rPr lang="en-US" sz="1600" dirty="0" err="1" smtClean="0">
                <a:latin typeface="Comic Sans MS" pitchFamily="66" charset="0"/>
              </a:rPr>
              <a:t>sma</a:t>
            </a:r>
            <a:r>
              <a:rPr lang="en-US" sz="1600" dirty="0" smtClean="0">
                <a:latin typeface="Comic Sans MS" pitchFamily="66" charset="0"/>
              </a:rPr>
              <a:t> (</a:t>
            </a:r>
            <a:r>
              <a:rPr lang="en-US" sz="1600" dirty="0" err="1" smtClean="0">
                <a:latin typeface="Comic Sans MS" pitchFamily="66" charset="0"/>
              </a:rPr>
              <a:t>lihat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kurikulum</a:t>
            </a:r>
            <a:r>
              <a:rPr lang="en-US" sz="1600" dirty="0" smtClean="0">
                <a:latin typeface="Comic Sans MS" pitchFamily="66" charset="0"/>
              </a:rPr>
              <a:t> 2013)</a:t>
            </a: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powerpoint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dirty="0" err="1" smtClean="0">
                <a:latin typeface="Comic Sans MS" pitchFamily="66" charset="0"/>
              </a:rPr>
              <a:t>menampilkan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teks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dirty="0" err="1" smtClean="0">
                <a:latin typeface="Comic Sans MS" pitchFamily="66" charset="0"/>
              </a:rPr>
              <a:t>gambar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suara</a:t>
            </a:r>
            <a:r>
              <a:rPr lang="en-US" sz="1600" dirty="0" smtClean="0">
                <a:latin typeface="Comic Sans MS" pitchFamily="66" charset="0"/>
              </a:rPr>
              <a:t>  </a:t>
            </a: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jumlah</a:t>
            </a:r>
            <a:r>
              <a:rPr lang="en-US" sz="1600" dirty="0" smtClean="0">
                <a:latin typeface="Comic Sans MS" pitchFamily="66" charset="0"/>
              </a:rPr>
              <a:t> slide min. 10 slide/</a:t>
            </a:r>
            <a:r>
              <a:rPr lang="en-US" sz="1600" dirty="0" err="1" smtClean="0">
                <a:latin typeface="Comic Sans MS" pitchFamily="66" charset="0"/>
              </a:rPr>
              <a:t>hal</a:t>
            </a:r>
            <a:r>
              <a:rPr lang="en-US" sz="1600" dirty="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tugas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di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kumpulkan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dalam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bentuk</a:t>
            </a:r>
            <a:r>
              <a:rPr lang="en-US" sz="1600" dirty="0" smtClean="0">
                <a:latin typeface="Comic Sans MS" pitchFamily="66" charset="0"/>
              </a:rPr>
              <a:t> soft file</a:t>
            </a: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tugas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dikumpulkan</a:t>
            </a:r>
            <a:r>
              <a:rPr lang="en-US" sz="1600" dirty="0" smtClean="0">
                <a:latin typeface="Comic Sans MS" pitchFamily="66" charset="0"/>
              </a:rPr>
              <a:t> paling </a:t>
            </a:r>
            <a:r>
              <a:rPr lang="en-US" sz="1600" dirty="0" err="1" smtClean="0">
                <a:latin typeface="Comic Sans MS" pitchFamily="66" charset="0"/>
              </a:rPr>
              <a:t>lambat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pada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waktu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uas</a:t>
            </a:r>
            <a:endParaRPr lang="en-US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AutoNum type="arabicPeriod"/>
            </a:pPr>
            <a:r>
              <a:rPr lang="en-US" sz="1600" dirty="0" err="1" smtClean="0">
                <a:latin typeface="Comic Sans MS" pitchFamily="66" charset="0"/>
              </a:rPr>
              <a:t>apabila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terdapat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tugas</a:t>
            </a:r>
            <a:r>
              <a:rPr lang="en-US" sz="1600" dirty="0" smtClean="0">
                <a:latin typeface="Comic Sans MS" pitchFamily="66" charset="0"/>
              </a:rPr>
              <a:t> yang </a:t>
            </a:r>
            <a:r>
              <a:rPr lang="en-US" sz="1600" dirty="0" err="1" smtClean="0">
                <a:latin typeface="Comic Sans MS" pitchFamily="66" charset="0"/>
              </a:rPr>
              <a:t>sama</a:t>
            </a:r>
            <a:r>
              <a:rPr lang="en-US" sz="1600" dirty="0" smtClean="0">
                <a:latin typeface="Comic Sans MS" pitchFamily="66" charset="0"/>
              </a:rPr>
              <a:t>/</a:t>
            </a:r>
            <a:r>
              <a:rPr lang="en-US" sz="1600" dirty="0" err="1" smtClean="0">
                <a:latin typeface="Comic Sans MS" pitchFamily="66" charset="0"/>
              </a:rPr>
              <a:t>hasil</a:t>
            </a:r>
            <a:r>
              <a:rPr lang="en-US" sz="1600" dirty="0" smtClean="0">
                <a:latin typeface="Comic Sans MS" pitchFamily="66" charset="0"/>
              </a:rPr>
              <a:t> copy-an </a:t>
            </a:r>
            <a:r>
              <a:rPr lang="en-US" sz="1600" dirty="0" err="1" smtClean="0">
                <a:latin typeface="Comic Sans MS" pitchFamily="66" charset="0"/>
              </a:rPr>
              <a:t>maka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dinyatakan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gugur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semua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dianggap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tidak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mengumpulkan</a:t>
            </a:r>
            <a:endParaRPr lang="en-US" sz="16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6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6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ISTILAH DALAM KBM</a:t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PAHAMI!!!</a:t>
            </a:r>
            <a:endParaRPr lang="id-ID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3400" y="1447800"/>
            <a:ext cx="8229600" cy="1259156"/>
            <a:chOff x="823119" y="1400806"/>
            <a:chExt cx="9448800" cy="1647426"/>
          </a:xfrm>
        </p:grpSpPr>
        <p:pic>
          <p:nvPicPr>
            <p:cNvPr id="6161" name="Picture 5" descr="Bu Ad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60475" y="1400806"/>
              <a:ext cx="1378792" cy="1296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ounded Rectangle 6"/>
            <p:cNvSpPr/>
            <p:nvPr/>
          </p:nvSpPr>
          <p:spPr bwMode="auto">
            <a:xfrm>
              <a:off x="823119" y="1828647"/>
              <a:ext cx="1312333" cy="1219585"/>
            </a:xfrm>
            <a:prstGeom prst="roundRect">
              <a:avLst>
                <a:gd name="adj" fmla="val 3334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defTabSz="914108">
                <a:defRPr/>
              </a:pPr>
              <a:endParaRPr lang="id-ID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endParaRPr>
            </a:p>
            <a:p>
              <a:pPr algn="ctr" defTabSz="914108">
                <a:defRPr/>
              </a:pPr>
              <a:r>
                <a:rPr lang="id-ID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charset="0"/>
                </a:rPr>
                <a:t>Media</a:t>
              </a:r>
            </a:p>
          </p:txBody>
        </p:sp>
        <p:sp>
          <p:nvSpPr>
            <p:cNvPr id="9" name="Flowchart: Alternate Process 8"/>
            <p:cNvSpPr/>
            <p:nvPr/>
          </p:nvSpPr>
          <p:spPr bwMode="auto">
            <a:xfrm>
              <a:off x="4480548" y="1814256"/>
              <a:ext cx="5791371" cy="1219585"/>
            </a:xfrm>
            <a:prstGeom prst="flowChartAlternateProcess">
              <a:avLst/>
            </a:prstGeom>
            <a:ln>
              <a:headEnd type="none" w="sm" len="sm"/>
              <a:tailEnd type="none" w="sm" len="sm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/>
            <a:lstStyle/>
            <a:p>
              <a:pPr algn="ctr"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Segala sesuatu yang dapat </a:t>
              </a:r>
              <a:r>
                <a:rPr lang="id-ID" dirty="0">
                  <a:solidFill>
                    <a:srgbClr val="FFFF00"/>
                  </a:solidFill>
                  <a:latin typeface="Algerian" pitchFamily="82" charset="0"/>
                </a:rPr>
                <a:t>mengantar kan</a:t>
              </a:r>
            </a:p>
            <a:p>
              <a:pPr algn="ctr"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Pesan dari  pengirim kepada penerima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33400" y="4419602"/>
            <a:ext cx="8305800" cy="1219205"/>
            <a:chOff x="1299283" y="5542146"/>
            <a:chExt cx="8820236" cy="1381181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299283" y="5714796"/>
              <a:ext cx="1294714" cy="1035882"/>
            </a:xfrm>
            <a:prstGeom prst="roundRect">
              <a:avLst>
                <a:gd name="adj" fmla="val 3334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defTabSz="914108">
                <a:defRPr/>
              </a:pPr>
              <a:r>
                <a:rPr lang="id-ID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charset="0"/>
                </a:rPr>
                <a:t>Bahan</a:t>
              </a:r>
            </a:p>
            <a:p>
              <a:pPr algn="ctr" defTabSz="914108">
                <a:defRPr/>
              </a:pPr>
              <a:r>
                <a:rPr lang="id-ID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charset="0"/>
                </a:rPr>
                <a:t>Ajar</a:t>
              </a:r>
            </a:p>
          </p:txBody>
        </p:sp>
        <p:sp>
          <p:nvSpPr>
            <p:cNvPr id="15" name="Flowchart: Alternate Process 14"/>
            <p:cNvSpPr/>
            <p:nvPr/>
          </p:nvSpPr>
          <p:spPr bwMode="auto">
            <a:xfrm>
              <a:off x="4697906" y="5714797"/>
              <a:ext cx="5421613" cy="1208530"/>
            </a:xfrm>
            <a:prstGeom prst="flowChartAlternateProcess">
              <a:avLst/>
            </a:prstGeom>
            <a:ln>
              <a:headEnd type="none" w="sm" len="sm"/>
              <a:tailEnd type="none" w="sm" len="sm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/>
            <a:lstStyle/>
            <a:p>
              <a:pPr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Segala sesuatu yang </a:t>
              </a:r>
              <a:r>
                <a:rPr lang="id-ID" dirty="0">
                  <a:solidFill>
                    <a:srgbClr val="FFFF00"/>
                  </a:solidFill>
                  <a:latin typeface="Algerian" pitchFamily="82" charset="0"/>
                </a:rPr>
                <a:t>berisi</a:t>
              </a:r>
              <a:r>
                <a:rPr lang="id-ID" dirty="0">
                  <a:solidFill>
                    <a:srgbClr val="FFFF00"/>
                  </a:solidFill>
                </a:rPr>
                <a:t> </a:t>
              </a:r>
              <a:r>
                <a:rPr lang="id-ID" dirty="0">
                  <a:solidFill>
                    <a:schemeClr val="bg1"/>
                  </a:solidFill>
                </a:rPr>
                <a:t>pesan yang </a:t>
              </a:r>
            </a:p>
            <a:p>
              <a:pPr defTabSz="914108">
                <a:defRPr/>
              </a:pPr>
              <a:r>
                <a:rPr lang="id-ID" dirty="0">
                  <a:solidFill>
                    <a:schemeClr val="bg1"/>
                  </a:solidFill>
                </a:rPr>
                <a:t>Dimanfaat  dalam pembelajaran (materi </a:t>
              </a:r>
              <a:r>
                <a:rPr lang="id-ID" dirty="0"/>
                <a:t>)</a:t>
              </a:r>
              <a:endParaRPr lang="id-ID" dirty="0">
                <a:solidFill>
                  <a:schemeClr val="bg1">
                    <a:lumMod val="75000"/>
                  </a:schemeClr>
                </a:solidFill>
                <a:latin typeface="Algerian" pitchFamily="82" charset="0"/>
              </a:endParaRPr>
            </a:p>
          </p:txBody>
        </p:sp>
        <p:pic>
          <p:nvPicPr>
            <p:cNvPr id="6160" name="Picture 7" descr="bs00554_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32157" y="5542146"/>
              <a:ext cx="1409407" cy="1130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66244" y="2971801"/>
            <a:ext cx="8172956" cy="1143001"/>
            <a:chOff x="1114552" y="3622429"/>
            <a:chExt cx="8852567" cy="140677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114552" y="3997569"/>
              <a:ext cx="1259227" cy="1031628"/>
            </a:xfrm>
            <a:prstGeom prst="roundRect">
              <a:avLst>
                <a:gd name="adj" fmla="val 3334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defTabSz="914108">
                <a:defRPr/>
              </a:pPr>
              <a:r>
                <a:rPr lang="id-ID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charset="0"/>
                </a:rPr>
                <a:t>Sumber</a:t>
              </a:r>
            </a:p>
            <a:p>
              <a:pPr algn="ctr" defTabSz="914108">
                <a:defRPr/>
              </a:pPr>
              <a:r>
                <a:rPr lang="id-ID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charset="0"/>
                </a:rPr>
                <a:t>Belajar</a:t>
              </a:r>
            </a:p>
          </p:txBody>
        </p:sp>
        <p:sp>
          <p:nvSpPr>
            <p:cNvPr id="12" name="Flowchart: Alternate Process 11"/>
            <p:cNvSpPr/>
            <p:nvPr/>
          </p:nvSpPr>
          <p:spPr bwMode="auto">
            <a:xfrm>
              <a:off x="4480719" y="3809999"/>
              <a:ext cx="5486400" cy="1219200"/>
            </a:xfrm>
            <a:prstGeom prst="flowChartAlternateProcess">
              <a:avLst/>
            </a:prstGeom>
            <a:ln>
              <a:headEnd type="none" w="sm" len="sm"/>
              <a:tailEnd type="none" w="sm" len="sm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/>
            <a:lstStyle/>
            <a:p>
              <a:pPr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Segala sesuatu yang dapat </a:t>
              </a:r>
              <a:r>
                <a:rPr lang="id-ID" dirty="0">
                  <a:solidFill>
                    <a:srgbClr val="FFFF00"/>
                  </a:solidFill>
                  <a:latin typeface="Algerian" pitchFamily="82" charset="0"/>
                </a:rPr>
                <a:t>menghasilkan</a:t>
              </a:r>
              <a:r>
                <a:rPr lang="id-ID" dirty="0">
                  <a:solidFill>
                    <a:schemeClr val="bg1">
                      <a:lumMod val="75000"/>
                    </a:schemeClr>
                  </a:solidFill>
                  <a:latin typeface="Algerian" pitchFamily="82" charset="0"/>
                </a:rPr>
                <a:t> </a:t>
              </a:r>
            </a:p>
            <a:p>
              <a:pPr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Pesan sebagai  bahan/obyek kajian dalam </a:t>
              </a:r>
            </a:p>
            <a:p>
              <a:pPr defTabSz="914108">
                <a:defRPr/>
              </a:pPr>
              <a:r>
                <a:rPr lang="id-ID" dirty="0">
                  <a:solidFill>
                    <a:schemeClr val="bg1"/>
                  </a:solidFill>
                  <a:cs typeface="Times New Roman (Arabic)" pitchFamily="26" charset="-78"/>
                </a:rPr>
                <a:t>pembelajaran</a:t>
              </a:r>
            </a:p>
          </p:txBody>
        </p:sp>
        <p:pic>
          <p:nvPicPr>
            <p:cNvPr id="6156" name="Picture 5" descr="macu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8706" y="3622429"/>
              <a:ext cx="1405308" cy="1046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6477000" cy="762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 dirty="0" smtClean="0">
                <a:latin typeface="Comic Sans MS" pitchFamily="66" charset="0"/>
              </a:rPr>
              <a:t>PENGERTIAN MEDIA PEMBELAJARAN </a:t>
            </a:r>
            <a:endParaRPr lang="en-US" sz="2800" b="1" dirty="0" smtClean="0">
              <a:latin typeface="Comic Sans MS" pitchFamily="66" charset="0"/>
            </a:endParaRPr>
          </a:p>
        </p:txBody>
      </p:sp>
      <p:sp>
        <p:nvSpPr>
          <p:cNvPr id="9221" name="Rectangle 5"/>
          <p:cNvSpPr>
            <a:spLocks noRot="1" noChangeArrowheads="1"/>
          </p:cNvSpPr>
          <p:nvPr/>
        </p:nvSpPr>
        <p:spPr bwMode="auto">
          <a:xfrm>
            <a:off x="228600" y="1143000"/>
            <a:ext cx="8686800" cy="5334000"/>
          </a:xfrm>
          <a:prstGeom prst="rect">
            <a:avLst/>
          </a:prstGeom>
          <a:ln w="5715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2" tIns="45716" rIns="91432" bIns="45716"/>
          <a:lstStyle/>
          <a:p>
            <a:endParaRPr lang="en-US" sz="28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Comic Sans MS" pitchFamily="66" charset="0"/>
              </a:rPr>
              <a:t>M</a:t>
            </a:r>
            <a:r>
              <a:rPr lang="id-ID" sz="2800" dirty="0" smtClean="0">
                <a:solidFill>
                  <a:schemeClr val="tx1"/>
                </a:solidFill>
                <a:latin typeface="Comic Sans MS" pitchFamily="66" charset="0"/>
              </a:rPr>
              <a:t>edia</a:t>
            </a:r>
            <a:r>
              <a:rPr lang="en-US" sz="28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Comic Sans MS" pitchFamily="66" charset="0"/>
              </a:rPr>
              <a:t>berasal </a:t>
            </a:r>
            <a:r>
              <a:rPr lang="id-ID" sz="2800" dirty="0">
                <a:solidFill>
                  <a:schemeClr val="tx1"/>
                </a:solidFill>
                <a:latin typeface="Comic Sans MS" pitchFamily="66" charset="0"/>
              </a:rPr>
              <a:t>dari bahasa Latin, bentuk jamak dari medium, artinya </a:t>
            </a:r>
            <a:r>
              <a:rPr lang="en-US" sz="2800" dirty="0" err="1">
                <a:solidFill>
                  <a:schemeClr val="tx1"/>
                </a:solidFill>
                <a:latin typeface="Comic Sans MS" pitchFamily="66" charset="0"/>
              </a:rPr>
              <a:t>sesuatu</a:t>
            </a:r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mic Sans MS" pitchFamily="66" charset="0"/>
              </a:rPr>
              <a:t>yg</a:t>
            </a:r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mic Sans MS" pitchFamily="66" charset="0"/>
              </a:rPr>
              <a:t>terletak</a:t>
            </a:r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mic Sans MS" pitchFamily="66" charset="0"/>
              </a:rPr>
              <a:t>ditengah</a:t>
            </a:r>
            <a:r>
              <a:rPr lang="id-ID" sz="2800" dirty="0">
                <a:solidFill>
                  <a:schemeClr val="tx1"/>
                </a:solidFill>
                <a:latin typeface="Comic Sans MS" pitchFamily="66" charset="0"/>
              </a:rPr>
              <a:t>“perantara” atau “pengantar pesan” dari pengirim ke penerima </a:t>
            </a:r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p</a:t>
            </a:r>
            <a:r>
              <a:rPr lang="id-ID" sz="2800" dirty="0" smtClean="0">
                <a:solidFill>
                  <a:schemeClr val="tx1"/>
                </a:solidFill>
                <a:latin typeface="Comic Sans MS" pitchFamily="66" charset="0"/>
              </a:rPr>
              <a:t>esan</a:t>
            </a:r>
            <a:r>
              <a:rPr lang="en-US" sz="28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  <a:p>
            <a:endParaRPr lang="en-US" sz="2800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Jadi</a:t>
            </a:r>
            <a:r>
              <a:rPr lang="en-US" sz="2800" dirty="0" smtClean="0">
                <a:latin typeface="Comic Sans MS" pitchFamily="66" charset="0"/>
              </a:rPr>
              <a:t> media </a:t>
            </a:r>
            <a:r>
              <a:rPr lang="en-US" sz="2800" dirty="0" err="1" smtClean="0">
                <a:latin typeface="Comic Sans MS" pitchFamily="66" charset="0"/>
              </a:rPr>
              <a:t>pembelajaran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merupakan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</a:t>
            </a:r>
            <a:r>
              <a:rPr lang="en-US" sz="2800" dirty="0" err="1" smtClean="0">
                <a:latin typeface="Comic Sans MS" pitchFamily="66" charset="0"/>
              </a:rPr>
              <a:t>egala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sesuatu</a:t>
            </a:r>
            <a:r>
              <a:rPr lang="en-US" sz="2800" dirty="0" smtClean="0">
                <a:latin typeface="Comic Sans MS" pitchFamily="66" charset="0"/>
              </a:rPr>
              <a:t> yang </a:t>
            </a:r>
            <a:r>
              <a:rPr lang="en-US" sz="2800" dirty="0" err="1" smtClean="0">
                <a:latin typeface="Comic Sans MS" pitchFamily="66" charset="0"/>
              </a:rPr>
              <a:t>dapat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digunakan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untuk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menyalurkan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pesan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merangsang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pikiran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perasaan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perhatian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dan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kemauan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siswa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sehingga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dapat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mendorong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proses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belajar</a:t>
            </a:r>
            <a:r>
              <a:rPr lang="en-US" sz="2800" dirty="0" smtClean="0">
                <a:latin typeface="Comic Sans MS" pitchFamily="66" charset="0"/>
              </a:rPr>
              <a:t>.</a:t>
            </a:r>
          </a:p>
          <a:p>
            <a:endParaRPr lang="en-US" sz="3200" dirty="0" smtClean="0">
              <a:solidFill>
                <a:schemeClr val="tx1"/>
              </a:solidFill>
              <a:latin typeface="Tahoma" pitchFamily="34" charset="0"/>
            </a:endParaRPr>
          </a:p>
          <a:p>
            <a:endParaRPr lang="en-US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3810000" y="2514600"/>
            <a:ext cx="1970088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>
            <a:off x="7086600" y="2971800"/>
            <a:ext cx="1524000" cy="8524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latin typeface="Comic Sans MS"/>
            </a:endParaRP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>
            <a:off x="7162800" y="3657600"/>
            <a:ext cx="1524000" cy="8524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21" grpId="0" animBg="1"/>
      <p:bldP spid="9222" grpId="0" animBg="1"/>
      <p:bldP spid="9228" grpId="0" animBg="1"/>
      <p:bldP spid="92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FUNGSI MEDIA PEMBELAJARAN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29000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B</a:t>
            </a:r>
            <a:r>
              <a:rPr lang="id-ID" sz="2400" dirty="0" smtClean="0">
                <a:latin typeface="Comic Sans MS" pitchFamily="66" charset="0"/>
              </a:rPr>
              <a:t>erupa sarana yang dapat memberikan pengalaman visual kepada siswa dalam rangka mendorong motivasi belajar, memperjelas, dan mempermudah konsep yang kompleks dan abstrak menjadi lebih sederhana, konkrit, serta mudah dipahami. </a:t>
            </a: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Media </a:t>
            </a:r>
            <a:r>
              <a:rPr lang="en-US" sz="2400" dirty="0" err="1" smtClean="0">
                <a:latin typeface="Comic Sans MS" pitchFamily="66" charset="0"/>
              </a:rPr>
              <a:t>pembelajaran</a:t>
            </a:r>
            <a:r>
              <a:rPr lang="en-US" sz="2400" dirty="0" smtClean="0">
                <a:latin typeface="Comic Sans MS" pitchFamily="66" charset="0"/>
              </a:rPr>
              <a:t>: </a:t>
            </a:r>
            <a:r>
              <a:rPr lang="id-ID" sz="2400" dirty="0" smtClean="0">
                <a:latin typeface="Comic Sans MS" pitchFamily="66" charset="0"/>
              </a:rPr>
              <a:t>untuk mempertinggi daya serap dan retensi anak terhadap materi pembelajaran.</a:t>
            </a: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b="1" dirty="0" smtClean="0">
                <a:latin typeface="Comic Sans MS" pitchFamily="66" charset="0"/>
              </a:rPr>
              <a:t>FUNGSI PRAKTIS MEDIA</a:t>
            </a:r>
            <a:endParaRPr lang="en-US" sz="28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09600" indent="-609600">
              <a:buAutoNum type="arabicPeriod"/>
            </a:pPr>
            <a:r>
              <a:rPr lang="en-US" sz="2400" dirty="0" smtClean="0">
                <a:latin typeface="Comic Sans MS" pitchFamily="66" charset="0"/>
              </a:rPr>
              <a:t>M</a:t>
            </a:r>
            <a:r>
              <a:rPr lang="id-ID" sz="2400" dirty="0" smtClean="0">
                <a:latin typeface="Comic Sans MS" pitchFamily="66" charset="0"/>
              </a:rPr>
              <a:t>edia pembelajaran dapat mengatasi keterbatasan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pengalaman yang dimiliki oleh para siswa.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en-US" sz="2400" dirty="0">
                <a:latin typeface="Comic Sans MS" pitchFamily="66" charset="0"/>
              </a:rPr>
              <a:t>P</a:t>
            </a:r>
            <a:r>
              <a:rPr lang="id-ID" sz="2400" dirty="0" smtClean="0">
                <a:latin typeface="Comic Sans MS" pitchFamily="66" charset="0"/>
              </a:rPr>
              <a:t>embelajaran dapat melampaui batasan ruang kelas.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en-US" sz="2400" dirty="0">
                <a:latin typeface="Comic Sans MS" pitchFamily="66" charset="0"/>
              </a:rPr>
              <a:t>M</a:t>
            </a:r>
            <a:r>
              <a:rPr lang="id-ID" sz="2400" dirty="0" smtClean="0">
                <a:latin typeface="Comic Sans MS" pitchFamily="66" charset="0"/>
              </a:rPr>
              <a:t>edia pembelajaran memungkinkan adanya interaksi langsung antara siswa dengan lingkungannya. 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en-US" sz="2400" dirty="0" smtClean="0">
                <a:latin typeface="Comic Sans MS" pitchFamily="66" charset="0"/>
              </a:rPr>
              <a:t>M</a:t>
            </a:r>
            <a:r>
              <a:rPr lang="id-ID" sz="2400" dirty="0" smtClean="0">
                <a:latin typeface="Comic Sans MS" pitchFamily="66" charset="0"/>
              </a:rPr>
              <a:t>edia menghasilkan keseragaman pengamatan.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en-US" sz="2400" dirty="0">
                <a:latin typeface="Comic Sans MS" pitchFamily="66" charset="0"/>
              </a:rPr>
              <a:t>M</a:t>
            </a:r>
            <a:r>
              <a:rPr lang="id-ID" sz="2400" dirty="0" smtClean="0">
                <a:latin typeface="Comic Sans MS" pitchFamily="66" charset="0"/>
              </a:rPr>
              <a:t>edia pembelajaran memberikan pengalaman dan persepsi yang sama.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Memperjelas konsep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Menyederhanakan materi pelajaran yang kompleks</a:t>
            </a:r>
            <a:endParaRPr lang="id-ID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TUJUAN MEDIA PEMBELAJARAN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sz="2400" dirty="0" err="1">
                <a:latin typeface="Comic Sans MS" pitchFamily="66" charset="0"/>
              </a:rPr>
              <a:t>Membuat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konkret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konsep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abstrak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  <a:p>
            <a:pPr>
              <a:defRPr/>
            </a:pPr>
            <a:r>
              <a:rPr lang="en-US" sz="2400" dirty="0" err="1">
                <a:latin typeface="Comic Sans MS" pitchFamily="66" charset="0"/>
              </a:rPr>
              <a:t>Memperjelas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penyajian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pesan</a:t>
            </a:r>
            <a:r>
              <a:rPr lang="en-US" sz="2400" dirty="0">
                <a:latin typeface="Comic Sans MS" pitchFamily="66" charset="0"/>
              </a:rPr>
              <a:t> agar </a:t>
            </a:r>
            <a:r>
              <a:rPr lang="en-US" sz="2400" dirty="0" err="1">
                <a:latin typeface="Comic Sans MS" pitchFamily="66" charset="0"/>
              </a:rPr>
              <a:t>tidak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terlalu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bersifat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verbalistis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kata-kata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tertulis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atau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lisan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belaka</a:t>
            </a:r>
            <a:r>
              <a:rPr lang="en-US" sz="2400" dirty="0" smtClean="0">
                <a:latin typeface="Comic Sans MS" pitchFamily="66" charset="0"/>
              </a:rPr>
              <a:t>).</a:t>
            </a:r>
          </a:p>
          <a:p>
            <a:pPr>
              <a:defRPr/>
            </a:pPr>
            <a:r>
              <a:rPr lang="de-DE" sz="2400" dirty="0">
                <a:latin typeface="Comic Sans MS" pitchFamily="66" charset="0"/>
              </a:rPr>
              <a:t>Mengatasi keterbatasan ruang, waktu, dan daya indera</a:t>
            </a:r>
            <a:endParaRPr lang="en-US" sz="2400" dirty="0">
              <a:latin typeface="Comic Sans MS" pitchFamily="66" charset="0"/>
            </a:endParaRPr>
          </a:p>
          <a:p>
            <a:pPr>
              <a:defRPr/>
            </a:pPr>
            <a:r>
              <a:rPr lang="en-US" sz="2400" dirty="0" err="1">
                <a:latin typeface="Comic Sans MS" pitchFamily="66" charset="0"/>
              </a:rPr>
              <a:t>Penggunaan</a:t>
            </a:r>
            <a:r>
              <a:rPr lang="en-US" sz="2400" dirty="0">
                <a:latin typeface="Comic Sans MS" pitchFamily="66" charset="0"/>
              </a:rPr>
              <a:t> media </a:t>
            </a:r>
            <a:r>
              <a:rPr lang="en-US" sz="2400" dirty="0" err="1">
                <a:latin typeface="Comic Sans MS" pitchFamily="66" charset="0"/>
              </a:rPr>
              <a:t>pendidikan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secara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tepat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bervariasi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dapat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mengatasi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sikap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pasif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anak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didik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  <a:p>
            <a:pPr>
              <a:defRPr/>
            </a:pPr>
            <a:r>
              <a:rPr lang="en-US" sz="2400" dirty="0" err="1" smtClean="0">
                <a:latin typeface="Comic Sans MS" pitchFamily="66" charset="0"/>
              </a:rPr>
              <a:t>Mempersamakan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rangsangan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pengalaman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persepsi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>
              <a:defRPr/>
            </a:pPr>
            <a:r>
              <a:rPr lang="en-US" sz="2400" dirty="0" smtClean="0">
                <a:latin typeface="Comic Sans MS" pitchFamily="66" charset="0"/>
              </a:rPr>
              <a:t>Media </a:t>
            </a:r>
            <a:r>
              <a:rPr lang="en-US" sz="2400" dirty="0" err="1">
                <a:latin typeface="Comic Sans MS" pitchFamily="66" charset="0"/>
              </a:rPr>
              <a:t>pembelajaran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memungkinkan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adanya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interaksi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langsung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antarapeserta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didik</a:t>
            </a:r>
            <a:r>
              <a:rPr lang="en-US" sz="2400" dirty="0">
                <a:latin typeface="Comic Sans MS" pitchFamily="66" charset="0"/>
              </a:rPr>
              <a:t> </a:t>
            </a:r>
            <a:r>
              <a:rPr lang="en-US" sz="2400" dirty="0" err="1">
                <a:latin typeface="Comic Sans MS" pitchFamily="66" charset="0"/>
              </a:rPr>
              <a:t>dengan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lingkungannya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533400" y="2438400"/>
            <a:ext cx="8229600" cy="3785652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 eaLnBrk="0" hangingPunct="0"/>
            <a:r>
              <a:rPr kumimoji="1" lang="en-US" sz="2400" b="0" dirty="0" smtClean="0">
                <a:latin typeface="Comic Sans MS" pitchFamily="66" charset="0"/>
              </a:rPr>
              <a:t>1</a:t>
            </a:r>
            <a:r>
              <a:rPr kumimoji="1" lang="en-US" sz="2400" b="0" dirty="0">
                <a:latin typeface="Comic Sans MS" pitchFamily="66" charset="0"/>
              </a:rPr>
              <a:t>.	</a:t>
            </a:r>
            <a:r>
              <a:rPr kumimoji="1" lang="en-US" sz="2400" b="0" dirty="0" err="1">
                <a:latin typeface="Comic Sans MS" pitchFamily="66" charset="0"/>
              </a:rPr>
              <a:t>Penyampaian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materi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pelajaran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dapat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diseragamkan</a:t>
            </a:r>
            <a:endParaRPr kumimoji="1" lang="en-US" sz="2400" b="0" dirty="0">
              <a:latin typeface="Comic Sans MS" pitchFamily="66" charset="0"/>
            </a:endParaRPr>
          </a:p>
          <a:p>
            <a:pPr marL="457200" indent="-457200" eaLnBrk="0" hangingPunct="0"/>
            <a:r>
              <a:rPr kumimoji="1" lang="en-US" sz="2400" b="0" dirty="0">
                <a:latin typeface="Comic Sans MS" pitchFamily="66" charset="0"/>
              </a:rPr>
              <a:t>2.	</a:t>
            </a:r>
            <a:r>
              <a:rPr kumimoji="1" lang="en-US" sz="2400" b="0" dirty="0" err="1">
                <a:latin typeface="Comic Sans MS" pitchFamily="66" charset="0"/>
              </a:rPr>
              <a:t>Proses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pembelajaran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menjadi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lebih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jelas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menarik</a:t>
            </a:r>
            <a:r>
              <a:rPr kumimoji="1" lang="en-US" sz="2400" b="0" dirty="0">
                <a:latin typeface="Comic Sans MS" pitchFamily="66" charset="0"/>
              </a:rPr>
              <a:t> </a:t>
            </a:r>
          </a:p>
          <a:p>
            <a:pPr marL="457200" indent="-457200" eaLnBrk="0" hangingPunct="0"/>
            <a:r>
              <a:rPr kumimoji="1" lang="en-US" sz="2400" b="0" dirty="0">
                <a:latin typeface="Comic Sans MS" pitchFamily="66" charset="0"/>
              </a:rPr>
              <a:t>3.	</a:t>
            </a:r>
            <a:r>
              <a:rPr kumimoji="1" lang="en-US" sz="2400" b="0" dirty="0" err="1">
                <a:latin typeface="Comic Sans MS" pitchFamily="66" charset="0"/>
              </a:rPr>
              <a:t>Pembelajaran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lebih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interaktif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lebih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hidup</a:t>
            </a:r>
            <a:endParaRPr kumimoji="1" lang="en-US" sz="2400" b="0" i="1" dirty="0">
              <a:latin typeface="Comic Sans MS" pitchFamily="66" charset="0"/>
            </a:endParaRPr>
          </a:p>
          <a:p>
            <a:pPr marL="457200" indent="-457200" eaLnBrk="0" hangingPunct="0">
              <a:buFontTx/>
              <a:buAutoNum type="arabicPeriod" startAt="4"/>
            </a:pPr>
            <a:r>
              <a:rPr kumimoji="1" lang="en-US" sz="2400" b="0" dirty="0" err="1">
                <a:latin typeface="Comic Sans MS" pitchFamily="66" charset="0"/>
              </a:rPr>
              <a:t>Efisien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waktu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tenaga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dalam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pembelajaran</a:t>
            </a:r>
            <a:endParaRPr kumimoji="1" lang="en-US" sz="2400" b="0" dirty="0">
              <a:latin typeface="Comic Sans MS" pitchFamily="66" charset="0"/>
            </a:endParaRPr>
          </a:p>
          <a:p>
            <a:pPr marL="457200" indent="-457200" eaLnBrk="0" hangingPunct="0">
              <a:buFontTx/>
              <a:buAutoNum type="arabicPeriod" startAt="4"/>
            </a:pPr>
            <a:r>
              <a:rPr kumimoji="1" lang="en-US" sz="2400" b="0" dirty="0" err="1">
                <a:latin typeface="Comic Sans MS" pitchFamily="66" charset="0"/>
              </a:rPr>
              <a:t>Dapat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meningkatkan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hasil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belajar</a:t>
            </a:r>
            <a:endParaRPr kumimoji="1" lang="en-US" sz="2400" b="0" dirty="0">
              <a:latin typeface="Comic Sans MS" pitchFamily="66" charset="0"/>
            </a:endParaRPr>
          </a:p>
          <a:p>
            <a:pPr marL="457200" indent="-457200" eaLnBrk="0" hangingPunct="0">
              <a:buFontTx/>
              <a:buAutoNum type="arabicPeriod" startAt="6"/>
            </a:pPr>
            <a:r>
              <a:rPr kumimoji="1" lang="en-US" sz="2400" b="0" dirty="0" err="1">
                <a:latin typeface="Comic Sans MS" pitchFamily="66" charset="0"/>
              </a:rPr>
              <a:t>Pembelajaran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berbantuan</a:t>
            </a:r>
            <a:r>
              <a:rPr kumimoji="1" lang="en-US" sz="2400" b="0" dirty="0">
                <a:latin typeface="Comic Sans MS" pitchFamily="66" charset="0"/>
              </a:rPr>
              <a:t> media </a:t>
            </a:r>
            <a:r>
              <a:rPr kumimoji="1" lang="en-US" sz="2400" b="0" dirty="0" err="1">
                <a:latin typeface="Comic Sans MS" pitchFamily="66" charset="0"/>
              </a:rPr>
              <a:t>siswa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dapat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belajar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secara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leluasa</a:t>
            </a:r>
            <a:endParaRPr kumimoji="1" lang="en-US" sz="2400" b="0" dirty="0">
              <a:latin typeface="Comic Sans MS" pitchFamily="66" charset="0"/>
            </a:endParaRPr>
          </a:p>
          <a:p>
            <a:pPr marL="457200" indent="-457200" eaLnBrk="0" hangingPunct="0">
              <a:buFontTx/>
              <a:buAutoNum type="arabicPeriod" startAt="6"/>
            </a:pPr>
            <a:r>
              <a:rPr kumimoji="1" lang="en-US" sz="2400" b="0" dirty="0">
                <a:latin typeface="Comic Sans MS" pitchFamily="66" charset="0"/>
              </a:rPr>
              <a:t>Media </a:t>
            </a:r>
            <a:r>
              <a:rPr kumimoji="1" lang="en-US" sz="2400" b="0" dirty="0" err="1">
                <a:latin typeface="Comic Sans MS" pitchFamily="66" charset="0"/>
              </a:rPr>
              <a:t>dapat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menumbuhkan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sikap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terhadap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materi</a:t>
            </a:r>
            <a:r>
              <a:rPr kumimoji="1" lang="en-US" sz="2400" b="0" dirty="0">
                <a:latin typeface="Comic Sans MS" pitchFamily="66" charset="0"/>
              </a:rPr>
              <a:t> yang </a:t>
            </a:r>
            <a:r>
              <a:rPr kumimoji="1" lang="en-US" sz="2400" b="0" dirty="0" err="1">
                <a:latin typeface="Comic Sans MS" pitchFamily="66" charset="0"/>
              </a:rPr>
              <a:t>dipelajari</a:t>
            </a:r>
            <a:endParaRPr kumimoji="1" lang="en-US" sz="2400" b="0" dirty="0">
              <a:latin typeface="Comic Sans MS" pitchFamily="66" charset="0"/>
            </a:endParaRPr>
          </a:p>
          <a:p>
            <a:pPr marL="457200" indent="-457200" eaLnBrk="0" hangingPunct="0">
              <a:buFontTx/>
              <a:buAutoNum type="arabicPeriod" startAt="6"/>
            </a:pPr>
            <a:r>
              <a:rPr kumimoji="1" lang="en-US" sz="2400" b="0" dirty="0" err="1">
                <a:latin typeface="Comic Sans MS" pitchFamily="66" charset="0"/>
              </a:rPr>
              <a:t>Mengurangi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kesibukan</a:t>
            </a:r>
            <a:r>
              <a:rPr kumimoji="1" lang="en-US" sz="2400" b="0" dirty="0">
                <a:latin typeface="Comic Sans MS" pitchFamily="66" charset="0"/>
              </a:rPr>
              <a:t> guru </a:t>
            </a:r>
            <a:r>
              <a:rPr kumimoji="1" lang="en-US" sz="2400" b="0" dirty="0" err="1">
                <a:latin typeface="Comic Sans MS" pitchFamily="66" charset="0"/>
              </a:rPr>
              <a:t>sehingga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lebih</a:t>
            </a:r>
            <a:r>
              <a:rPr kumimoji="1" lang="en-US" sz="2400" b="0" dirty="0">
                <a:latin typeface="Comic Sans MS" pitchFamily="66" charset="0"/>
              </a:rPr>
              <a:t> </a:t>
            </a:r>
            <a:r>
              <a:rPr kumimoji="1" lang="en-US" sz="2400" b="0" dirty="0" err="1">
                <a:latin typeface="Comic Sans MS" pitchFamily="66" charset="0"/>
              </a:rPr>
              <a:t>produktif</a:t>
            </a:r>
            <a:endParaRPr kumimoji="1" lang="en-US" sz="2400" b="0" dirty="0">
              <a:latin typeface="Comic Sans MS" pitchFamily="66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3400" y="528935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 eaLnBrk="0" hangingPunct="0"/>
            <a:r>
              <a:rPr kumimoji="1" lang="en-US" sz="2400" b="1" dirty="0" smtClean="0">
                <a:latin typeface="Comic Sans MS" pitchFamily="66" charset="0"/>
              </a:rPr>
              <a:t>MANFAAT MEDIA PEMBELAJARAN</a:t>
            </a:r>
            <a:endParaRPr kumimoji="1" lang="en-US" sz="2400" b="1" dirty="0">
              <a:latin typeface="Comic Sans MS" pitchFamily="66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3400" y="1143000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 eaLnBrk="0" hangingPunct="0"/>
            <a:r>
              <a:rPr kumimoji="1" lang="en-US" sz="2400" b="0" dirty="0" smtClean="0">
                <a:latin typeface="Comic Sans MS" pitchFamily="66" charset="0"/>
              </a:rPr>
              <a:t>     </a:t>
            </a:r>
            <a:r>
              <a:rPr kumimoji="1" lang="en-US" sz="2400" b="0" dirty="0" err="1" smtClean="0">
                <a:latin typeface="Comic Sans MS" pitchFamily="66" charset="0"/>
              </a:rPr>
              <a:t>Secara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umum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manfaat</a:t>
            </a:r>
            <a:r>
              <a:rPr kumimoji="1" lang="en-US" sz="2400" b="0" dirty="0" smtClean="0">
                <a:latin typeface="Comic Sans MS" pitchFamily="66" charset="0"/>
              </a:rPr>
              <a:t> media </a:t>
            </a:r>
            <a:r>
              <a:rPr kumimoji="1" lang="en-US" sz="2400" b="0" dirty="0" err="1" smtClean="0">
                <a:latin typeface="Comic Sans MS" pitchFamily="66" charset="0"/>
              </a:rPr>
              <a:t>adalah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memperlancar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interaksi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antara</a:t>
            </a:r>
            <a:r>
              <a:rPr kumimoji="1" lang="en-US" sz="2400" b="0" dirty="0" smtClean="0">
                <a:latin typeface="Comic Sans MS" pitchFamily="66" charset="0"/>
              </a:rPr>
              <a:t> guru </a:t>
            </a:r>
            <a:r>
              <a:rPr kumimoji="1" lang="en-US" sz="2400" b="0" dirty="0" err="1" smtClean="0">
                <a:latin typeface="Comic Sans MS" pitchFamily="66" charset="0"/>
              </a:rPr>
              <a:t>dengan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siswa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sehingga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kegiatan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pembelajaran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dpt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efektif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dan</a:t>
            </a:r>
            <a:r>
              <a:rPr kumimoji="1" lang="en-US" sz="2400" b="0" dirty="0" smtClean="0">
                <a:latin typeface="Comic Sans MS" pitchFamily="66" charset="0"/>
              </a:rPr>
              <a:t> </a:t>
            </a:r>
            <a:r>
              <a:rPr kumimoji="1" lang="en-US" sz="2400" b="0" dirty="0" err="1" smtClean="0">
                <a:latin typeface="Comic Sans MS" pitchFamily="66" charset="0"/>
              </a:rPr>
              <a:t>efisien</a:t>
            </a:r>
            <a:r>
              <a:rPr kumimoji="1" lang="en-US" sz="2400" b="0" dirty="0" smtClean="0">
                <a:latin typeface="Comic Sans MS" pitchFamily="66" charset="0"/>
              </a:rPr>
              <a:t>.</a:t>
            </a:r>
            <a:endParaRPr kumimoji="1" lang="en-US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6" grpId="0" autoUpdateAnimBg="0"/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Freeform 3"/>
          <p:cNvSpPr>
            <a:spLocks/>
          </p:cNvSpPr>
          <p:nvPr/>
        </p:nvSpPr>
        <p:spPr bwMode="auto">
          <a:xfrm>
            <a:off x="258763" y="2060575"/>
            <a:ext cx="3125787" cy="2782888"/>
          </a:xfrm>
          <a:custGeom>
            <a:avLst/>
            <a:gdLst>
              <a:gd name="T0" fmla="*/ 2147483647 w 1969"/>
              <a:gd name="T1" fmla="*/ 0 h 1586"/>
              <a:gd name="T2" fmla="*/ 2147483647 w 1969"/>
              <a:gd name="T3" fmla="*/ 2147483647 h 1586"/>
              <a:gd name="T4" fmla="*/ 2147483647 w 1969"/>
              <a:gd name="T5" fmla="*/ 2147483647 h 1586"/>
              <a:gd name="T6" fmla="*/ 2147483647 w 1969"/>
              <a:gd name="T7" fmla="*/ 2147483647 h 1586"/>
              <a:gd name="T8" fmla="*/ 2147483647 w 1969"/>
              <a:gd name="T9" fmla="*/ 2147483647 h 1586"/>
              <a:gd name="T10" fmla="*/ 2147483647 w 1969"/>
              <a:gd name="T11" fmla="*/ 2147483647 h 1586"/>
              <a:gd name="T12" fmla="*/ 2147483647 w 1969"/>
              <a:gd name="T13" fmla="*/ 2147483647 h 1586"/>
              <a:gd name="T14" fmla="*/ 2147483647 w 1969"/>
              <a:gd name="T15" fmla="*/ 2147483647 h 1586"/>
              <a:gd name="T16" fmla="*/ 2147483647 w 1969"/>
              <a:gd name="T17" fmla="*/ 2147483647 h 1586"/>
              <a:gd name="T18" fmla="*/ 2147483647 w 1969"/>
              <a:gd name="T19" fmla="*/ 2147483647 h 1586"/>
              <a:gd name="T20" fmla="*/ 2147483647 w 1969"/>
              <a:gd name="T21" fmla="*/ 2147483647 h 1586"/>
              <a:gd name="T22" fmla="*/ 2147483647 w 1969"/>
              <a:gd name="T23" fmla="*/ 2147483647 h 1586"/>
              <a:gd name="T24" fmla="*/ 2147483647 w 1969"/>
              <a:gd name="T25" fmla="*/ 2147483647 h 1586"/>
              <a:gd name="T26" fmla="*/ 2147483647 w 1969"/>
              <a:gd name="T27" fmla="*/ 2147483647 h 1586"/>
              <a:gd name="T28" fmla="*/ 2147483647 w 1969"/>
              <a:gd name="T29" fmla="*/ 2147483647 h 1586"/>
              <a:gd name="T30" fmla="*/ 2147483647 w 1969"/>
              <a:gd name="T31" fmla="*/ 2147483647 h 1586"/>
              <a:gd name="T32" fmla="*/ 2147483647 w 1969"/>
              <a:gd name="T33" fmla="*/ 2147483647 h 1586"/>
              <a:gd name="T34" fmla="*/ 2147483647 w 1969"/>
              <a:gd name="T35" fmla="*/ 2147483647 h 1586"/>
              <a:gd name="T36" fmla="*/ 0 w 1969"/>
              <a:gd name="T37" fmla="*/ 2147483647 h 1586"/>
              <a:gd name="T38" fmla="*/ 2147483647 w 1969"/>
              <a:gd name="T39" fmla="*/ 0 h 158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969"/>
              <a:gd name="T61" fmla="*/ 0 h 1586"/>
              <a:gd name="T62" fmla="*/ 1969 w 1969"/>
              <a:gd name="T63" fmla="*/ 1586 h 158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969" h="1586">
                <a:moveTo>
                  <a:pt x="1568" y="0"/>
                </a:moveTo>
                <a:cubicBezTo>
                  <a:pt x="1555" y="24"/>
                  <a:pt x="1516" y="96"/>
                  <a:pt x="1492" y="144"/>
                </a:cubicBezTo>
                <a:lnTo>
                  <a:pt x="1422" y="289"/>
                </a:lnTo>
                <a:lnTo>
                  <a:pt x="1382" y="429"/>
                </a:lnTo>
                <a:lnTo>
                  <a:pt x="1337" y="625"/>
                </a:lnTo>
                <a:lnTo>
                  <a:pt x="1329" y="778"/>
                </a:lnTo>
                <a:lnTo>
                  <a:pt x="1335" y="900"/>
                </a:lnTo>
                <a:lnTo>
                  <a:pt x="1355" y="1018"/>
                </a:lnTo>
                <a:lnTo>
                  <a:pt x="1379" y="1089"/>
                </a:lnTo>
                <a:lnTo>
                  <a:pt x="1434" y="1197"/>
                </a:lnTo>
                <a:lnTo>
                  <a:pt x="1492" y="1266"/>
                </a:lnTo>
                <a:lnTo>
                  <a:pt x="1574" y="1365"/>
                </a:lnTo>
                <a:lnTo>
                  <a:pt x="1678" y="1441"/>
                </a:lnTo>
                <a:lnTo>
                  <a:pt x="1766" y="1488"/>
                </a:lnTo>
                <a:lnTo>
                  <a:pt x="1853" y="1540"/>
                </a:lnTo>
                <a:lnTo>
                  <a:pt x="1911" y="1552"/>
                </a:lnTo>
                <a:lnTo>
                  <a:pt x="1969" y="1586"/>
                </a:lnTo>
                <a:lnTo>
                  <a:pt x="3" y="1586"/>
                </a:lnTo>
                <a:lnTo>
                  <a:pt x="0" y="1"/>
                </a:lnTo>
                <a:cubicBezTo>
                  <a:pt x="0" y="1"/>
                  <a:pt x="1568" y="0"/>
                  <a:pt x="1568" y="0"/>
                </a:cubicBezTo>
                <a:close/>
              </a:path>
            </a:pathLst>
          </a:custGeom>
          <a:solidFill>
            <a:schemeClr val="bg2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5364" name="Rectangle 30"/>
          <p:cNvSpPr>
            <a:spLocks noChangeArrowheads="1"/>
          </p:cNvSpPr>
          <p:nvPr/>
        </p:nvSpPr>
        <p:spPr bwMode="gray">
          <a:xfrm>
            <a:off x="300038" y="58738"/>
            <a:ext cx="85201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lnSpc>
                <a:spcPct val="90000"/>
              </a:lnSpc>
            </a:pPr>
            <a:endParaRPr lang="en-US" noProof="1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 rot="-241495">
            <a:off x="3059113" y="2590876"/>
            <a:ext cx="2224087" cy="1443037"/>
            <a:chOff x="1991" y="1852"/>
            <a:chExt cx="1401" cy="909"/>
          </a:xfrm>
        </p:grpSpPr>
        <p:sp>
          <p:nvSpPr>
            <p:cNvPr id="15398" name="Oval 60"/>
            <p:cNvSpPr>
              <a:spLocks noChangeArrowheads="1"/>
            </p:cNvSpPr>
            <p:nvPr/>
          </p:nvSpPr>
          <p:spPr bwMode="auto">
            <a:xfrm rot="2804046">
              <a:off x="2250" y="1604"/>
              <a:ext cx="883" cy="1401"/>
            </a:xfrm>
            <a:prstGeom prst="ellipse">
              <a:avLst/>
            </a:prstGeom>
            <a:blipFill dpi="0" rotWithShape="1">
              <a:blip r:embed="rId3">
                <a:lum bright="-6000"/>
              </a:blip>
              <a:srcRect/>
              <a:stretch>
                <a:fillRect/>
              </a:stretch>
            </a:blipFill>
            <a:ln w="9525">
              <a:round/>
              <a:headEnd/>
              <a:tailEnd/>
            </a:ln>
            <a:scene3d>
              <a:camera prst="legacyObliqueBottomRight"/>
              <a:lightRig rig="legacyFlat3" dir="b"/>
            </a:scene3d>
            <a:sp3d extrusionH="430200" prstMaterial="legacyMetal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endParaRPr lang="en-US" noProof="1"/>
            </a:p>
          </p:txBody>
        </p:sp>
        <p:sp>
          <p:nvSpPr>
            <p:cNvPr id="15399" name="Oval 28"/>
            <p:cNvSpPr>
              <a:spLocks noChangeArrowheads="1"/>
            </p:cNvSpPr>
            <p:nvPr/>
          </p:nvSpPr>
          <p:spPr bwMode="auto">
            <a:xfrm rot="-2583413">
              <a:off x="1994" y="1852"/>
              <a:ext cx="1398" cy="90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9DC2EB">
                    <a:alpha val="29999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819400" y="1905000"/>
            <a:ext cx="3429000" cy="3200400"/>
            <a:chOff x="1229" y="1080"/>
            <a:chExt cx="3575" cy="2751"/>
          </a:xfrm>
        </p:grpSpPr>
        <p:grpSp>
          <p:nvGrpSpPr>
            <p:cNvPr id="4" name="Group 36"/>
            <p:cNvGrpSpPr>
              <a:grpSpLocks/>
            </p:cNvGrpSpPr>
            <p:nvPr/>
          </p:nvGrpSpPr>
          <p:grpSpPr bwMode="auto">
            <a:xfrm>
              <a:off x="1754" y="2851"/>
              <a:ext cx="3050" cy="978"/>
              <a:chOff x="1754" y="2851"/>
              <a:chExt cx="3050" cy="978"/>
            </a:xfrm>
          </p:grpSpPr>
          <p:sp>
            <p:nvSpPr>
              <p:cNvPr id="15394" name="Oval 8"/>
              <p:cNvSpPr>
                <a:spLocks noChangeArrowheads="1"/>
              </p:cNvSpPr>
              <p:nvPr/>
            </p:nvSpPr>
            <p:spPr bwMode="auto">
              <a:xfrm rot="-534481">
                <a:off x="2641" y="3027"/>
                <a:ext cx="1205" cy="452"/>
              </a:xfrm>
              <a:prstGeom prst="ellipse">
                <a:avLst/>
              </a:prstGeom>
              <a:solidFill>
                <a:srgbClr val="B4B4B4">
                  <a:alpha val="50195"/>
                </a:srgbClr>
              </a:solidFill>
              <a:ln w="952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1754" y="2851"/>
                <a:ext cx="3050" cy="978"/>
                <a:chOff x="532" y="2851"/>
                <a:chExt cx="3050" cy="978"/>
              </a:xfrm>
            </p:grpSpPr>
            <p:sp>
              <p:nvSpPr>
                <p:cNvPr id="15396" name="Freeform 38"/>
                <p:cNvSpPr>
                  <a:spLocks/>
                </p:cNvSpPr>
                <p:nvPr/>
              </p:nvSpPr>
              <p:spPr bwMode="auto">
                <a:xfrm>
                  <a:off x="1132" y="2851"/>
                  <a:ext cx="2450" cy="520"/>
                </a:xfrm>
                <a:custGeom>
                  <a:avLst/>
                  <a:gdLst>
                    <a:gd name="T0" fmla="*/ 2147483647 w 1678"/>
                    <a:gd name="T1" fmla="*/ 216895 h 1010"/>
                    <a:gd name="T2" fmla="*/ 2147483647 w 1678"/>
                    <a:gd name="T3" fmla="*/ 58395 h 1010"/>
                    <a:gd name="T4" fmla="*/ 2147483647 w 1678"/>
                    <a:gd name="T5" fmla="*/ 147609 h 1010"/>
                    <a:gd name="T6" fmla="*/ 0 w 1678"/>
                    <a:gd name="T7" fmla="*/ 139731 h 1010"/>
                    <a:gd name="T8" fmla="*/ 2147483647 w 1678"/>
                    <a:gd name="T9" fmla="*/ 14599 h 1010"/>
                    <a:gd name="T10" fmla="*/ 2147483647 w 1678"/>
                    <a:gd name="T11" fmla="*/ 234043 h 1010"/>
                    <a:gd name="T12" fmla="*/ 2147483647 w 1678"/>
                    <a:gd name="T13" fmla="*/ 216895 h 101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678"/>
                    <a:gd name="T22" fmla="*/ 0 h 1010"/>
                    <a:gd name="T23" fmla="*/ 1678 w 1678"/>
                    <a:gd name="T24" fmla="*/ 1010 h 101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678" h="1010">
                      <a:moveTo>
                        <a:pt x="1162" y="936"/>
                      </a:moveTo>
                      <a:cubicBezTo>
                        <a:pt x="1222" y="836"/>
                        <a:pt x="1371" y="388"/>
                        <a:pt x="985" y="252"/>
                      </a:cubicBezTo>
                      <a:cubicBezTo>
                        <a:pt x="471" y="122"/>
                        <a:pt x="116" y="637"/>
                        <a:pt x="116" y="637"/>
                      </a:cubicBezTo>
                      <a:cubicBezTo>
                        <a:pt x="116" y="637"/>
                        <a:pt x="116" y="637"/>
                        <a:pt x="0" y="603"/>
                      </a:cubicBezTo>
                      <a:cubicBezTo>
                        <a:pt x="272" y="215"/>
                        <a:pt x="727" y="0"/>
                        <a:pt x="1077" y="63"/>
                      </a:cubicBezTo>
                      <a:cubicBezTo>
                        <a:pt x="1416" y="123"/>
                        <a:pt x="1678" y="452"/>
                        <a:pt x="1422" y="1010"/>
                      </a:cubicBezTo>
                      <a:cubicBezTo>
                        <a:pt x="1357" y="994"/>
                        <a:pt x="1209" y="950"/>
                        <a:pt x="1162" y="936"/>
                      </a:cubicBezTo>
                      <a:close/>
                    </a:path>
                  </a:pathLst>
                </a:custGeom>
                <a:solidFill>
                  <a:srgbClr val="B4B4B4">
                    <a:alpha val="50195"/>
                  </a:srgbClr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  <p:sp>
              <p:nvSpPr>
                <p:cNvPr id="15397" name="Freeform 39"/>
                <p:cNvSpPr>
                  <a:spLocks/>
                </p:cNvSpPr>
                <p:nvPr/>
              </p:nvSpPr>
              <p:spPr bwMode="auto">
                <a:xfrm>
                  <a:off x="532" y="3191"/>
                  <a:ext cx="2600" cy="638"/>
                </a:xfrm>
                <a:custGeom>
                  <a:avLst/>
                  <a:gdLst>
                    <a:gd name="T0" fmla="*/ 2147483647 w 1781"/>
                    <a:gd name="T1" fmla="*/ 8748 h 1235"/>
                    <a:gd name="T2" fmla="*/ 2147483647 w 1781"/>
                    <a:gd name="T3" fmla="*/ 190742 h 1235"/>
                    <a:gd name="T4" fmla="*/ 2147483647 w 1781"/>
                    <a:gd name="T5" fmla="*/ 88204 h 1235"/>
                    <a:gd name="T6" fmla="*/ 2147483647 w 1781"/>
                    <a:gd name="T7" fmla="*/ 107885 h 1235"/>
                    <a:gd name="T8" fmla="*/ 2147483647 w 1781"/>
                    <a:gd name="T9" fmla="*/ 242498 h 1235"/>
                    <a:gd name="T10" fmla="*/ 2147483647 w 1781"/>
                    <a:gd name="T11" fmla="*/ 0 h 1235"/>
                    <a:gd name="T12" fmla="*/ 2147483647 w 1781"/>
                    <a:gd name="T13" fmla="*/ 8748 h 12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81"/>
                    <a:gd name="T22" fmla="*/ 0 h 1235"/>
                    <a:gd name="T23" fmla="*/ 1781 w 1781"/>
                    <a:gd name="T24" fmla="*/ 1235 h 123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81" h="1235">
                      <a:moveTo>
                        <a:pt x="487" y="36"/>
                      </a:moveTo>
                      <a:cubicBezTo>
                        <a:pt x="412" y="169"/>
                        <a:pt x="208" y="597"/>
                        <a:pt x="609" y="785"/>
                      </a:cubicBezTo>
                      <a:cubicBezTo>
                        <a:pt x="830" y="873"/>
                        <a:pt x="1204" y="807"/>
                        <a:pt x="1523" y="363"/>
                      </a:cubicBezTo>
                      <a:cubicBezTo>
                        <a:pt x="1586" y="379"/>
                        <a:pt x="1709" y="419"/>
                        <a:pt x="1781" y="444"/>
                      </a:cubicBezTo>
                      <a:cubicBezTo>
                        <a:pt x="1502" y="949"/>
                        <a:pt x="806" y="1235"/>
                        <a:pt x="452" y="998"/>
                      </a:cubicBezTo>
                      <a:cubicBezTo>
                        <a:pt x="0" y="701"/>
                        <a:pt x="278" y="135"/>
                        <a:pt x="372" y="0"/>
                      </a:cubicBezTo>
                      <a:cubicBezTo>
                        <a:pt x="430" y="17"/>
                        <a:pt x="411" y="11"/>
                        <a:pt x="487" y="36"/>
                      </a:cubicBezTo>
                      <a:close/>
                    </a:path>
                  </a:pathLst>
                </a:custGeom>
                <a:solidFill>
                  <a:srgbClr val="B4B4B4">
                    <a:alpha val="50195"/>
                  </a:srgbClr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</p:grp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1229" y="1080"/>
              <a:ext cx="3050" cy="2751"/>
              <a:chOff x="7" y="1080"/>
              <a:chExt cx="3050" cy="2751"/>
            </a:xfrm>
          </p:grpSpPr>
          <p:grpSp>
            <p:nvGrpSpPr>
              <p:cNvPr id="7" name="Group 14"/>
              <p:cNvGrpSpPr>
                <a:grpSpLocks/>
              </p:cNvGrpSpPr>
              <p:nvPr/>
            </p:nvGrpSpPr>
            <p:grpSpPr bwMode="auto">
              <a:xfrm>
                <a:off x="7" y="2013"/>
                <a:ext cx="2663" cy="1818"/>
                <a:chOff x="7" y="2013"/>
                <a:chExt cx="2663" cy="1818"/>
              </a:xfrm>
            </p:grpSpPr>
            <p:sp>
              <p:nvSpPr>
                <p:cNvPr id="15391" name="Freeform 41"/>
                <p:cNvSpPr>
                  <a:spLocks/>
                </p:cNvSpPr>
                <p:nvPr/>
              </p:nvSpPr>
              <p:spPr bwMode="auto">
                <a:xfrm>
                  <a:off x="7" y="2013"/>
                  <a:ext cx="2599" cy="1803"/>
                </a:xfrm>
                <a:custGeom>
                  <a:avLst/>
                  <a:gdLst>
                    <a:gd name="T0" fmla="*/ 2147483647 w 1781"/>
                    <a:gd name="T1" fmla="*/ 2147483647 h 1235"/>
                    <a:gd name="T2" fmla="*/ 2147483647 w 1781"/>
                    <a:gd name="T3" fmla="*/ 2147483647 h 1235"/>
                    <a:gd name="T4" fmla="*/ 2147483647 w 1781"/>
                    <a:gd name="T5" fmla="*/ 2147483647 h 1235"/>
                    <a:gd name="T6" fmla="*/ 2147483647 w 1781"/>
                    <a:gd name="T7" fmla="*/ 2147483647 h 1235"/>
                    <a:gd name="T8" fmla="*/ 2147483647 w 1781"/>
                    <a:gd name="T9" fmla="*/ 2147483647 h 1235"/>
                    <a:gd name="T10" fmla="*/ 2147483647 w 1781"/>
                    <a:gd name="T11" fmla="*/ 0 h 1235"/>
                    <a:gd name="T12" fmla="*/ 2147483647 w 1781"/>
                    <a:gd name="T13" fmla="*/ 2147483647 h 12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81"/>
                    <a:gd name="T22" fmla="*/ 0 h 1235"/>
                    <a:gd name="T23" fmla="*/ 1781 w 1781"/>
                    <a:gd name="T24" fmla="*/ 1235 h 123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81" h="1235">
                      <a:moveTo>
                        <a:pt x="487" y="36"/>
                      </a:moveTo>
                      <a:cubicBezTo>
                        <a:pt x="412" y="169"/>
                        <a:pt x="208" y="597"/>
                        <a:pt x="609" y="785"/>
                      </a:cubicBezTo>
                      <a:cubicBezTo>
                        <a:pt x="830" y="873"/>
                        <a:pt x="1204" y="807"/>
                        <a:pt x="1523" y="363"/>
                      </a:cubicBezTo>
                      <a:cubicBezTo>
                        <a:pt x="1586" y="379"/>
                        <a:pt x="1709" y="419"/>
                        <a:pt x="1781" y="444"/>
                      </a:cubicBezTo>
                      <a:cubicBezTo>
                        <a:pt x="1502" y="949"/>
                        <a:pt x="806" y="1235"/>
                        <a:pt x="452" y="998"/>
                      </a:cubicBezTo>
                      <a:cubicBezTo>
                        <a:pt x="0" y="701"/>
                        <a:pt x="278" y="135"/>
                        <a:pt x="372" y="0"/>
                      </a:cubicBezTo>
                      <a:cubicBezTo>
                        <a:pt x="430" y="17"/>
                        <a:pt x="411" y="11"/>
                        <a:pt x="487" y="3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100000">
                      <a:srgbClr val="79ACD7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  <p:sp>
              <p:nvSpPr>
                <p:cNvPr id="15392" name="Freeform 42"/>
                <p:cNvSpPr>
                  <a:spLocks/>
                </p:cNvSpPr>
                <p:nvPr/>
              </p:nvSpPr>
              <p:spPr bwMode="auto">
                <a:xfrm>
                  <a:off x="755" y="2659"/>
                  <a:ext cx="1915" cy="1172"/>
                </a:xfrm>
                <a:custGeom>
                  <a:avLst/>
                  <a:gdLst>
                    <a:gd name="T0" fmla="*/ 0 w 1312"/>
                    <a:gd name="T1" fmla="*/ 2147483647 h 803"/>
                    <a:gd name="T2" fmla="*/ 2147483647 w 1312"/>
                    <a:gd name="T3" fmla="*/ 2147483647 h 803"/>
                    <a:gd name="T4" fmla="*/ 2147483647 w 1312"/>
                    <a:gd name="T5" fmla="*/ 0 h 803"/>
                    <a:gd name="T6" fmla="*/ 2147483647 w 1312"/>
                    <a:gd name="T7" fmla="*/ 2147483647 h 803"/>
                    <a:gd name="T8" fmla="*/ 2147483647 w 1312"/>
                    <a:gd name="T9" fmla="*/ 2147483647 h 803"/>
                    <a:gd name="T10" fmla="*/ 0 w 1312"/>
                    <a:gd name="T11" fmla="*/ 2147483647 h 80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2"/>
                    <a:gd name="T19" fmla="*/ 0 h 803"/>
                    <a:gd name="T20" fmla="*/ 1312 w 1312"/>
                    <a:gd name="T21" fmla="*/ 803 h 80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2" h="803">
                      <a:moveTo>
                        <a:pt x="0" y="589"/>
                      </a:moveTo>
                      <a:cubicBezTo>
                        <a:pt x="0" y="589"/>
                        <a:pt x="399" y="803"/>
                        <a:pt x="989" y="335"/>
                      </a:cubicBezTo>
                      <a:cubicBezTo>
                        <a:pt x="1163" y="189"/>
                        <a:pt x="1267" y="0"/>
                        <a:pt x="1267" y="0"/>
                      </a:cubicBezTo>
                      <a:cubicBezTo>
                        <a:pt x="1312" y="63"/>
                        <a:pt x="1312" y="63"/>
                        <a:pt x="1312" y="63"/>
                      </a:cubicBezTo>
                      <a:cubicBezTo>
                        <a:pt x="1312" y="63"/>
                        <a:pt x="999" y="633"/>
                        <a:pt x="400" y="678"/>
                      </a:cubicBezTo>
                      <a:cubicBezTo>
                        <a:pt x="148" y="694"/>
                        <a:pt x="0" y="589"/>
                        <a:pt x="0" y="58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50000">
                      <a:srgbClr val="003D70"/>
                    </a:gs>
                    <a:gs pos="100000">
                      <a:srgbClr val="0061B3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  <p:sp>
              <p:nvSpPr>
                <p:cNvPr id="15393" name="Freeform 43"/>
                <p:cNvSpPr>
                  <a:spLocks/>
                </p:cNvSpPr>
                <p:nvPr/>
              </p:nvSpPr>
              <p:spPr bwMode="auto">
                <a:xfrm>
                  <a:off x="419" y="2066"/>
                  <a:ext cx="389" cy="1042"/>
                </a:xfrm>
                <a:custGeom>
                  <a:avLst/>
                  <a:gdLst>
                    <a:gd name="T0" fmla="*/ 2147483647 w 267"/>
                    <a:gd name="T1" fmla="*/ 0 h 714"/>
                    <a:gd name="T2" fmla="*/ 2147483647 w 267"/>
                    <a:gd name="T3" fmla="*/ 2147483647 h 714"/>
                    <a:gd name="T4" fmla="*/ 2147483647 w 267"/>
                    <a:gd name="T5" fmla="*/ 2147483647 h 714"/>
                    <a:gd name="T6" fmla="*/ 2147483647 w 267"/>
                    <a:gd name="T7" fmla="*/ 2147483647 h 714"/>
                    <a:gd name="T8" fmla="*/ 2147483647 w 267"/>
                    <a:gd name="T9" fmla="*/ 0 h 7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7"/>
                    <a:gd name="T16" fmla="*/ 0 h 714"/>
                    <a:gd name="T17" fmla="*/ 267 w 267"/>
                    <a:gd name="T18" fmla="*/ 714 h 7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7" h="714">
                      <a:moveTo>
                        <a:pt x="205" y="0"/>
                      </a:moveTo>
                      <a:cubicBezTo>
                        <a:pt x="205" y="0"/>
                        <a:pt x="254" y="45"/>
                        <a:pt x="261" y="50"/>
                      </a:cubicBezTo>
                      <a:cubicBezTo>
                        <a:pt x="267" y="61"/>
                        <a:pt x="0" y="424"/>
                        <a:pt x="264" y="714"/>
                      </a:cubicBezTo>
                      <a:cubicBezTo>
                        <a:pt x="69" y="593"/>
                        <a:pt x="85" y="409"/>
                        <a:pt x="87" y="363"/>
                      </a:cubicBezTo>
                      <a:cubicBezTo>
                        <a:pt x="88" y="197"/>
                        <a:pt x="205" y="0"/>
                        <a:pt x="205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61B3"/>
                    </a:gs>
                    <a:gs pos="50000">
                      <a:srgbClr val="003D70"/>
                    </a:gs>
                    <a:gs pos="100000">
                      <a:srgbClr val="0061B3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</p:grp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6" y="1080"/>
                <a:ext cx="2451" cy="1570"/>
                <a:chOff x="606" y="1010"/>
                <a:chExt cx="2451" cy="1570"/>
              </a:xfrm>
            </p:grpSpPr>
            <p:sp>
              <p:nvSpPr>
                <p:cNvPr id="15384" name="Freeform 46"/>
                <p:cNvSpPr>
                  <a:spLocks/>
                </p:cNvSpPr>
                <p:nvPr/>
              </p:nvSpPr>
              <p:spPr bwMode="auto">
                <a:xfrm>
                  <a:off x="2683" y="1564"/>
                  <a:ext cx="261" cy="1016"/>
                </a:xfrm>
                <a:custGeom>
                  <a:avLst/>
                  <a:gdLst>
                    <a:gd name="T0" fmla="*/ 0 w 179"/>
                    <a:gd name="T1" fmla="*/ 2147483647 h 696"/>
                    <a:gd name="T2" fmla="*/ 2147483647 w 179"/>
                    <a:gd name="T3" fmla="*/ 2147483647 h 696"/>
                    <a:gd name="T4" fmla="*/ 2147483647 w 179"/>
                    <a:gd name="T5" fmla="*/ 2147483647 h 696"/>
                    <a:gd name="T6" fmla="*/ 2147483647 w 179"/>
                    <a:gd name="T7" fmla="*/ 2147483647 h 696"/>
                    <a:gd name="T8" fmla="*/ 2147483647 w 179"/>
                    <a:gd name="T9" fmla="*/ 0 h 696"/>
                    <a:gd name="T10" fmla="*/ 0 w 179"/>
                    <a:gd name="T11" fmla="*/ 2147483647 h 6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9"/>
                    <a:gd name="T19" fmla="*/ 0 h 696"/>
                    <a:gd name="T20" fmla="*/ 179 w 179"/>
                    <a:gd name="T21" fmla="*/ 696 h 69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9" h="696">
                      <a:moveTo>
                        <a:pt x="0" y="630"/>
                      </a:moveTo>
                      <a:cubicBezTo>
                        <a:pt x="19" y="659"/>
                        <a:pt x="42" y="696"/>
                        <a:pt x="42" y="696"/>
                      </a:cubicBezTo>
                      <a:cubicBezTo>
                        <a:pt x="42" y="696"/>
                        <a:pt x="134" y="518"/>
                        <a:pt x="139" y="315"/>
                      </a:cubicBezTo>
                      <a:cubicBezTo>
                        <a:pt x="146" y="172"/>
                        <a:pt x="91" y="63"/>
                        <a:pt x="91" y="63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0"/>
                        <a:pt x="179" y="245"/>
                        <a:pt x="0" y="63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C1C1C1"/>
                    </a:gs>
                    <a:gs pos="50000">
                      <a:srgbClr val="565656"/>
                    </a:gs>
                    <a:gs pos="100000">
                      <a:srgbClr val="C1C1C1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noProof="1"/>
                </a:p>
              </p:txBody>
            </p:sp>
            <p:grpSp>
              <p:nvGrpSpPr>
                <p:cNvPr id="9" name="Group 20"/>
                <p:cNvGrpSpPr>
                  <a:grpSpLocks/>
                </p:cNvGrpSpPr>
                <p:nvPr/>
              </p:nvGrpSpPr>
              <p:grpSpPr bwMode="auto">
                <a:xfrm>
                  <a:off x="606" y="1010"/>
                  <a:ext cx="2451" cy="1570"/>
                  <a:chOff x="606" y="1010"/>
                  <a:chExt cx="2451" cy="1570"/>
                </a:xfrm>
              </p:grpSpPr>
              <p:sp>
                <p:nvSpPr>
                  <p:cNvPr id="15386" name="Freeform 48"/>
                  <p:cNvSpPr>
                    <a:spLocks/>
                  </p:cNvSpPr>
                  <p:nvPr/>
                </p:nvSpPr>
                <p:spPr bwMode="auto">
                  <a:xfrm>
                    <a:off x="2303" y="2376"/>
                    <a:ext cx="440" cy="204"/>
                  </a:xfrm>
                  <a:custGeom>
                    <a:avLst/>
                    <a:gdLst>
                      <a:gd name="T0" fmla="*/ 0 w 469"/>
                      <a:gd name="T1" fmla="*/ 0 h 218"/>
                      <a:gd name="T2" fmla="*/ 416606137 w 469"/>
                      <a:gd name="T3" fmla="*/ 114433921 h 218"/>
                      <a:gd name="T4" fmla="*/ 483633884 w 469"/>
                      <a:gd name="T5" fmla="*/ 216927236 h 218"/>
                      <a:gd name="T6" fmla="*/ 75277875 w 469"/>
                      <a:gd name="T7" fmla="*/ 99507923 h 218"/>
                      <a:gd name="T8" fmla="*/ 0 w 469"/>
                      <a:gd name="T9" fmla="*/ 0 h 2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69"/>
                      <a:gd name="T16" fmla="*/ 0 h 218"/>
                      <a:gd name="T17" fmla="*/ 469 w 469"/>
                      <a:gd name="T18" fmla="*/ 218 h 21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69" h="218">
                        <a:moveTo>
                          <a:pt x="0" y="0"/>
                        </a:moveTo>
                        <a:lnTo>
                          <a:pt x="404" y="115"/>
                        </a:lnTo>
                        <a:lnTo>
                          <a:pt x="469" y="218"/>
                        </a:lnTo>
                        <a:lnTo>
                          <a:pt x="73" y="1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BDBDBD"/>
                      </a:gs>
                      <a:gs pos="100000">
                        <a:srgbClr val="4B4B4B"/>
                      </a:gs>
                    </a:gsLst>
                    <a:lin ang="27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noProof="1"/>
                  </a:p>
                </p:txBody>
              </p:sp>
              <p:grpSp>
                <p:nvGrpSpPr>
                  <p:cNvPr id="10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606" y="1010"/>
                    <a:ext cx="2451" cy="1473"/>
                    <a:chOff x="606" y="1010"/>
                    <a:chExt cx="2451" cy="1473"/>
                  </a:xfrm>
                </p:grpSpPr>
                <p:sp>
                  <p:nvSpPr>
                    <p:cNvPr id="15388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606" y="1010"/>
                      <a:ext cx="2451" cy="1473"/>
                    </a:xfrm>
                    <a:custGeom>
                      <a:avLst/>
                      <a:gdLst>
                        <a:gd name="T0" fmla="*/ 2147483647 w 1678"/>
                        <a:gd name="T1" fmla="*/ 2147483647 h 1010"/>
                        <a:gd name="T2" fmla="*/ 2147483647 w 1678"/>
                        <a:gd name="T3" fmla="*/ 2147483647 h 1010"/>
                        <a:gd name="T4" fmla="*/ 2147483647 w 1678"/>
                        <a:gd name="T5" fmla="*/ 2147483647 h 1010"/>
                        <a:gd name="T6" fmla="*/ 0 w 1678"/>
                        <a:gd name="T7" fmla="*/ 2147483647 h 1010"/>
                        <a:gd name="T8" fmla="*/ 2147483647 w 1678"/>
                        <a:gd name="T9" fmla="*/ 2147483647 h 1010"/>
                        <a:gd name="T10" fmla="*/ 2147483647 w 1678"/>
                        <a:gd name="T11" fmla="*/ 2147483647 h 1010"/>
                        <a:gd name="T12" fmla="*/ 2147483647 w 1678"/>
                        <a:gd name="T13" fmla="*/ 2147483647 h 101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678"/>
                        <a:gd name="T22" fmla="*/ 0 h 1010"/>
                        <a:gd name="T23" fmla="*/ 1678 w 1678"/>
                        <a:gd name="T24" fmla="*/ 1010 h 1010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678" h="1010">
                          <a:moveTo>
                            <a:pt x="1162" y="936"/>
                          </a:moveTo>
                          <a:cubicBezTo>
                            <a:pt x="1222" y="836"/>
                            <a:pt x="1371" y="388"/>
                            <a:pt x="985" y="252"/>
                          </a:cubicBezTo>
                          <a:cubicBezTo>
                            <a:pt x="471" y="122"/>
                            <a:pt x="116" y="637"/>
                            <a:pt x="116" y="637"/>
                          </a:cubicBezTo>
                          <a:cubicBezTo>
                            <a:pt x="116" y="637"/>
                            <a:pt x="116" y="637"/>
                            <a:pt x="0" y="603"/>
                          </a:cubicBezTo>
                          <a:cubicBezTo>
                            <a:pt x="272" y="215"/>
                            <a:pt x="727" y="0"/>
                            <a:pt x="1077" y="63"/>
                          </a:cubicBezTo>
                          <a:cubicBezTo>
                            <a:pt x="1416" y="123"/>
                            <a:pt x="1678" y="452"/>
                            <a:pt x="1422" y="1010"/>
                          </a:cubicBezTo>
                          <a:cubicBezTo>
                            <a:pt x="1357" y="994"/>
                            <a:pt x="1209" y="950"/>
                            <a:pt x="1162" y="936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F6F6F6"/>
                        </a:gs>
                        <a:gs pos="100000">
                          <a:srgbClr val="717171"/>
                        </a:gs>
                      </a:gsLst>
                      <a:lin ang="27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noProof="1"/>
                    </a:p>
                  </p:txBody>
                </p:sp>
                <p:sp>
                  <p:nvSpPr>
                    <p:cNvPr id="15389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775" y="1187"/>
                      <a:ext cx="1606" cy="826"/>
                    </a:xfrm>
                    <a:custGeom>
                      <a:avLst/>
                      <a:gdLst>
                        <a:gd name="T0" fmla="*/ 2147483647 w 1100"/>
                        <a:gd name="T1" fmla="*/ 2147483647 h 565"/>
                        <a:gd name="T2" fmla="*/ 0 w 1100"/>
                        <a:gd name="T3" fmla="*/ 2147483647 h 565"/>
                        <a:gd name="T4" fmla="*/ 2147483647 w 1100"/>
                        <a:gd name="T5" fmla="*/ 2147483647 h 565"/>
                        <a:gd name="T6" fmla="*/ 2147483647 w 1100"/>
                        <a:gd name="T7" fmla="*/ 2147483647 h 565"/>
                        <a:gd name="T8" fmla="*/ 2147483647 w 1100"/>
                        <a:gd name="T9" fmla="*/ 2147483647 h 565"/>
                        <a:gd name="T10" fmla="*/ 2147483647 w 1100"/>
                        <a:gd name="T11" fmla="*/ 2147483647 h 565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100"/>
                        <a:gd name="T19" fmla="*/ 0 h 565"/>
                        <a:gd name="T20" fmla="*/ 1100 w 1100"/>
                        <a:gd name="T21" fmla="*/ 565 h 565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100" h="565">
                          <a:moveTo>
                            <a:pt x="869" y="130"/>
                          </a:moveTo>
                          <a:cubicBezTo>
                            <a:pt x="355" y="0"/>
                            <a:pt x="0" y="515"/>
                            <a:pt x="0" y="515"/>
                          </a:cubicBezTo>
                          <a:cubicBezTo>
                            <a:pt x="0" y="515"/>
                            <a:pt x="0" y="515"/>
                            <a:pt x="54" y="565"/>
                          </a:cubicBezTo>
                          <a:cubicBezTo>
                            <a:pt x="279" y="285"/>
                            <a:pt x="580" y="120"/>
                            <a:pt x="866" y="186"/>
                          </a:cubicBezTo>
                          <a:cubicBezTo>
                            <a:pt x="1050" y="226"/>
                            <a:pt x="1100" y="347"/>
                            <a:pt x="1100" y="347"/>
                          </a:cubicBezTo>
                          <a:cubicBezTo>
                            <a:pt x="1084" y="303"/>
                            <a:pt x="1043" y="192"/>
                            <a:pt x="869" y="130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A3A3A3"/>
                        </a:gs>
                        <a:gs pos="50000">
                          <a:srgbClr val="525252"/>
                        </a:gs>
                        <a:gs pos="100000">
                          <a:srgbClr val="A3A3A3"/>
                        </a:gs>
                      </a:gsLst>
                      <a:lin ang="189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noProof="1"/>
                    </a:p>
                  </p:txBody>
                </p:sp>
                <p:sp>
                  <p:nvSpPr>
                    <p:cNvPr id="15390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606" y="1890"/>
                      <a:ext cx="249" cy="123"/>
                    </a:xfrm>
                    <a:custGeom>
                      <a:avLst/>
                      <a:gdLst>
                        <a:gd name="T0" fmla="*/ 200002563 w 264"/>
                        <a:gd name="T1" fmla="*/ 55281380 h 131"/>
                        <a:gd name="T2" fmla="*/ 293336110 w 264"/>
                        <a:gd name="T3" fmla="*/ 136638086 h 131"/>
                        <a:gd name="T4" fmla="*/ 92223008 w 264"/>
                        <a:gd name="T5" fmla="*/ 81356752 h 131"/>
                        <a:gd name="T6" fmla="*/ 0 w 264"/>
                        <a:gd name="T7" fmla="*/ 0 h 131"/>
                        <a:gd name="T8" fmla="*/ 200002563 w 264"/>
                        <a:gd name="T9" fmla="*/ 55281380 h 1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64"/>
                        <a:gd name="T16" fmla="*/ 0 h 131"/>
                        <a:gd name="T17" fmla="*/ 264 w 264"/>
                        <a:gd name="T18" fmla="*/ 131 h 13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64" h="131">
                          <a:moveTo>
                            <a:pt x="180" y="53"/>
                          </a:moveTo>
                          <a:lnTo>
                            <a:pt x="264" y="131"/>
                          </a:lnTo>
                          <a:lnTo>
                            <a:pt x="83" y="78"/>
                          </a:lnTo>
                          <a:lnTo>
                            <a:pt x="0" y="0"/>
                          </a:lnTo>
                          <a:lnTo>
                            <a:pt x="180" y="53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BDBDBD"/>
                        </a:gs>
                        <a:gs pos="100000">
                          <a:srgbClr val="4B4B4B"/>
                        </a:gs>
                      </a:gsLst>
                      <a:lin ang="27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noProof="1"/>
                    </a:p>
                  </p:txBody>
                </p:sp>
              </p:grpSp>
            </p:grpSp>
          </p:grpSp>
        </p:grpSp>
        <p:sp>
          <p:nvSpPr>
            <p:cNvPr id="15380" name="WordArt 51"/>
            <p:cNvSpPr>
              <a:spLocks noChangeArrowheads="1" noChangeShapeType="1" noTextEdit="1"/>
            </p:cNvSpPr>
            <p:nvPr/>
          </p:nvSpPr>
          <p:spPr bwMode="auto">
            <a:xfrm rot="1871965">
              <a:off x="1601" y="2329"/>
              <a:ext cx="1321" cy="1082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1740005"/>
                </a:avLst>
              </a:prstTxWarp>
            </a:bodyPr>
            <a:lstStyle/>
            <a:p>
              <a:pPr algn="ctr"/>
              <a:endParaRPr lang="en-US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endParaRPr>
            </a:p>
          </p:txBody>
        </p:sp>
        <p:sp>
          <p:nvSpPr>
            <p:cNvPr id="15381" name="WordArt 58"/>
            <p:cNvSpPr>
              <a:spLocks noChangeArrowheads="1" noChangeShapeType="1" noTextEdit="1"/>
            </p:cNvSpPr>
            <p:nvPr/>
          </p:nvSpPr>
          <p:spPr bwMode="auto">
            <a:xfrm rot="2571658">
              <a:off x="2189" y="1180"/>
              <a:ext cx="1418" cy="207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295596"/>
                </a:avLst>
              </a:prstTxWarp>
            </a:bodyPr>
            <a:lstStyle/>
            <a:p>
              <a:pPr algn="ctr"/>
              <a:endParaRPr lang="en-US" kern="1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latin typeface="Arial Black"/>
              </a:endParaRPr>
            </a:p>
          </p:txBody>
        </p:sp>
      </p:grpSp>
      <p:sp>
        <p:nvSpPr>
          <p:cNvPr id="15367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US" sz="2000" noProof="1"/>
          </a:p>
        </p:txBody>
      </p:sp>
      <p:sp>
        <p:nvSpPr>
          <p:cNvPr id="333857" name="Text Box 45"/>
          <p:cNvSpPr txBox="1">
            <a:spLocks noChangeArrowheads="1"/>
          </p:cNvSpPr>
          <p:nvPr/>
        </p:nvSpPr>
        <p:spPr bwMode="auto">
          <a:xfrm>
            <a:off x="293688" y="1905000"/>
            <a:ext cx="2754312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en-US" sz="2000" b="1" dirty="0" smtClean="0">
                <a:latin typeface="Comic Sans MS" pitchFamily="66" charset="0"/>
              </a:rPr>
              <a:t>MEDIA BESAR</a:t>
            </a:r>
          </a:p>
          <a:p>
            <a:pPr algn="ctr" defTabSz="801688">
              <a:spcBef>
                <a:spcPct val="20000"/>
              </a:spcBef>
            </a:pPr>
            <a:r>
              <a:rPr lang="en-US" sz="2000" dirty="0" smtClean="0">
                <a:latin typeface="Comic Sans MS" pitchFamily="66" charset="0"/>
              </a:rPr>
              <a:t>Media </a:t>
            </a:r>
            <a:r>
              <a:rPr lang="en-US" sz="2000" dirty="0" err="1">
                <a:latin typeface="Comic Sans MS" pitchFamily="66" charset="0"/>
              </a:rPr>
              <a:t>besar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adalah</a:t>
            </a:r>
            <a:r>
              <a:rPr lang="en-US" sz="2000" dirty="0">
                <a:latin typeface="Comic Sans MS" pitchFamily="66" charset="0"/>
              </a:rPr>
              <a:t> media yang  </a:t>
            </a:r>
            <a:r>
              <a:rPr lang="en-US" sz="2000" dirty="0" err="1">
                <a:latin typeface="Comic Sans MS" pitchFamily="66" charset="0"/>
              </a:rPr>
              <a:t>segi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pembuatan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maupun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pemanfaatannya</a:t>
            </a:r>
            <a:r>
              <a:rPr lang="en-US" sz="2000" dirty="0">
                <a:latin typeface="Comic Sans MS" pitchFamily="66" charset="0"/>
              </a:rPr>
              <a:t>  </a:t>
            </a:r>
            <a:r>
              <a:rPr lang="en-US" sz="2000" dirty="0" err="1">
                <a:latin typeface="Comic Sans MS" pitchFamily="66" charset="0"/>
              </a:rPr>
              <a:t>bersifat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kompleks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rumit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Ditinjau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biaya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biaya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besar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Contoh</a:t>
            </a:r>
            <a:r>
              <a:rPr lang="en-US" sz="2000" dirty="0">
                <a:latin typeface="Comic Sans MS" pitchFamily="66" charset="0"/>
              </a:rPr>
              <a:t> media </a:t>
            </a:r>
            <a:r>
              <a:rPr lang="en-US" sz="2000" dirty="0" err="1">
                <a:latin typeface="Comic Sans MS" pitchFamily="66" charset="0"/>
              </a:rPr>
              <a:t>besar</a:t>
            </a:r>
            <a:r>
              <a:rPr lang="en-US" sz="2000" dirty="0">
                <a:latin typeface="Comic Sans MS" pitchFamily="66" charset="0"/>
              </a:rPr>
              <a:t>: </a:t>
            </a:r>
            <a:r>
              <a:rPr lang="en-US" sz="2000" dirty="0" err="1">
                <a:latin typeface="Comic Sans MS" pitchFamily="66" charset="0"/>
              </a:rPr>
              <a:t>komputer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televisi</a:t>
            </a:r>
            <a:r>
              <a:rPr lang="en-US" sz="2000" dirty="0">
                <a:latin typeface="Comic Sans MS" pitchFamily="66" charset="0"/>
              </a:rPr>
              <a:t>, internet</a:t>
            </a:r>
            <a:endParaRPr lang="en-US" sz="2000" noProof="1">
              <a:latin typeface="Comic Sans MS" pitchFamily="66" charset="0"/>
            </a:endParaRPr>
          </a:p>
        </p:txBody>
      </p:sp>
      <p:sp>
        <p:nvSpPr>
          <p:cNvPr id="333858" name="Text Box 45"/>
          <p:cNvSpPr txBox="1">
            <a:spLocks noChangeArrowheads="1"/>
          </p:cNvSpPr>
          <p:nvPr/>
        </p:nvSpPr>
        <p:spPr bwMode="auto">
          <a:xfrm>
            <a:off x="5867400" y="1977747"/>
            <a:ext cx="30480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en-US" sz="2000" b="1" dirty="0" smtClean="0">
                <a:latin typeface="Comic Sans MS" pitchFamily="66" charset="0"/>
              </a:rPr>
              <a:t>MEDIA KECIL</a:t>
            </a:r>
          </a:p>
          <a:p>
            <a:pPr algn="ctr" defTabSz="801688">
              <a:spcBef>
                <a:spcPct val="20000"/>
              </a:spcBef>
            </a:pPr>
            <a:endParaRPr lang="en-US" sz="2000" b="1" dirty="0" smtClean="0">
              <a:latin typeface="Comic Sans MS" pitchFamily="66" charset="0"/>
            </a:endParaRPr>
          </a:p>
          <a:p>
            <a:pPr algn="ctr" defTabSz="801688">
              <a:spcBef>
                <a:spcPct val="20000"/>
              </a:spcBef>
            </a:pPr>
            <a:r>
              <a:rPr lang="en-US" sz="2000" dirty="0" smtClean="0">
                <a:latin typeface="Comic Sans MS" pitchFamily="66" charset="0"/>
              </a:rPr>
              <a:t>Media </a:t>
            </a:r>
            <a:r>
              <a:rPr lang="en-US" sz="2000" dirty="0" err="1">
                <a:latin typeface="Comic Sans MS" pitchFamily="66" charset="0"/>
              </a:rPr>
              <a:t>kecil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adalah</a:t>
            </a:r>
            <a:r>
              <a:rPr lang="en-US" sz="2000" dirty="0">
                <a:latin typeface="Comic Sans MS" pitchFamily="66" charset="0"/>
              </a:rPr>
              <a:t> media yang </a:t>
            </a:r>
            <a:r>
              <a:rPr lang="en-US" sz="2000" dirty="0" err="1">
                <a:latin typeface="Comic Sans MS" pitchFamily="66" charset="0"/>
              </a:rPr>
              <a:t>ditinjau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pembuatan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maupun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pemanfaatannya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relatif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sederhana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Ditinjau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harga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tidak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terlalu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mahal</a:t>
            </a:r>
            <a:r>
              <a:rPr lang="en-US" sz="2000" dirty="0">
                <a:latin typeface="Comic Sans MS" pitchFamily="66" charset="0"/>
              </a:rPr>
              <a:t>. </a:t>
            </a:r>
            <a:r>
              <a:rPr lang="en-US" sz="2000" dirty="0" err="1">
                <a:latin typeface="Comic Sans MS" pitchFamily="66" charset="0"/>
              </a:rPr>
              <a:t>Misalnya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peraga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matematika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sederhana</a:t>
            </a:r>
            <a:endParaRPr lang="en-US" sz="2000" noProof="1">
              <a:latin typeface="Comic Sans MS" pitchFamily="66" charset="0"/>
            </a:endParaRPr>
          </a:p>
        </p:txBody>
      </p:sp>
      <p:sp>
        <p:nvSpPr>
          <p:cNvPr id="333863" name="Rectangle 3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762000" y="528935"/>
            <a:ext cx="75961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atin typeface="Comic Sans MS" pitchFamily="66" charset="0"/>
              </a:rPr>
              <a:t>KLASIFIKASI MEDIA </a:t>
            </a:r>
            <a:endParaRPr lang="en-US" sz="2400" b="1" dirty="0" smtClean="0">
              <a:latin typeface="Comic Sans MS" pitchFamily="66" charset="0"/>
            </a:endParaRPr>
          </a:p>
          <a:p>
            <a:pPr algn="ctr"/>
            <a:r>
              <a:rPr lang="id-ID" sz="2400" b="1" dirty="0" smtClean="0">
                <a:latin typeface="Comic Sans MS" pitchFamily="66" charset="0"/>
              </a:rPr>
              <a:t>BERDASAR</a:t>
            </a:r>
            <a:r>
              <a:rPr lang="en-US" sz="2400" b="1" dirty="0" smtClean="0">
                <a:latin typeface="Comic Sans MS" pitchFamily="66" charset="0"/>
              </a:rPr>
              <a:t>KAN</a:t>
            </a:r>
            <a:r>
              <a:rPr lang="id-ID" sz="2400" b="1" dirty="0" smtClean="0">
                <a:latin typeface="Comic Sans MS" pitchFamily="66" charset="0"/>
              </a:rPr>
              <a:t> KOMPLEKS</a:t>
            </a:r>
            <a:r>
              <a:rPr lang="en-US" sz="2400" b="1" dirty="0" smtClean="0">
                <a:latin typeface="Comic Sans MS" pitchFamily="66" charset="0"/>
              </a:rPr>
              <a:t>I</a:t>
            </a:r>
            <a:r>
              <a:rPr lang="id-ID" sz="2400" b="1" dirty="0" smtClean="0">
                <a:latin typeface="Comic Sans MS" pitchFamily="66" charset="0"/>
              </a:rPr>
              <a:t>TASNYA</a:t>
            </a:r>
            <a:endParaRPr lang="en-GB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3338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3338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7" grpId="0" animBg="1"/>
      <p:bldP spid="333863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6553200" y="1143000"/>
            <a:ext cx="2362200" cy="256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en-GB" sz="1600" b="1" dirty="0">
                <a:solidFill>
                  <a:srgbClr val="292929"/>
                </a:solidFill>
              </a:rPr>
              <a:t>b. </a:t>
            </a:r>
            <a:r>
              <a:rPr lang="id-ID" sz="1600" b="1" dirty="0">
                <a:solidFill>
                  <a:srgbClr val="292929"/>
                </a:solidFill>
              </a:rPr>
              <a:t>Media audio</a:t>
            </a:r>
          </a:p>
          <a:p>
            <a:pPr defTabSz="801688">
              <a:spcBef>
                <a:spcPct val="20000"/>
              </a:spcBef>
            </a:pPr>
            <a:r>
              <a:rPr lang="en-US" sz="1600" dirty="0"/>
              <a:t>Media audio </a:t>
            </a:r>
            <a:r>
              <a:rPr lang="en-US" sz="1600" dirty="0" err="1"/>
              <a:t>adalah</a:t>
            </a:r>
            <a:r>
              <a:rPr lang="en-US" sz="1600" dirty="0"/>
              <a:t> media yang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pemanfaatannya</a:t>
            </a:r>
            <a:r>
              <a:rPr lang="en-US" sz="1600" dirty="0"/>
              <a:t> </a:t>
            </a:r>
            <a:r>
              <a:rPr lang="en-US" sz="1600" dirty="0" err="1"/>
              <a:t>memerlukan</a:t>
            </a:r>
            <a:r>
              <a:rPr lang="en-US" sz="1600" dirty="0"/>
              <a:t> </a:t>
            </a:r>
            <a:r>
              <a:rPr lang="en-US" sz="1600" dirty="0" err="1"/>
              <a:t>indera</a:t>
            </a:r>
            <a:r>
              <a:rPr lang="en-US" sz="1600" dirty="0"/>
              <a:t>  </a:t>
            </a:r>
            <a:r>
              <a:rPr lang="en-US" sz="1600" dirty="0" err="1"/>
              <a:t>pendengaran</a:t>
            </a:r>
            <a:r>
              <a:rPr lang="en-US" sz="1600" dirty="0"/>
              <a:t> (</a:t>
            </a:r>
            <a:r>
              <a:rPr lang="en-US" sz="1600" dirty="0" err="1"/>
              <a:t>telinga</a:t>
            </a:r>
            <a:r>
              <a:rPr lang="en-US" sz="1600" dirty="0"/>
              <a:t>), </a:t>
            </a:r>
            <a:r>
              <a:rPr lang="en-US" sz="1600" dirty="0" err="1"/>
              <a:t>misalnya</a:t>
            </a:r>
            <a:r>
              <a:rPr lang="en-US" sz="1600" dirty="0"/>
              <a:t> program radio, program </a:t>
            </a:r>
            <a:r>
              <a:rPr lang="en-US" sz="1600" dirty="0" err="1"/>
              <a:t>kaset</a:t>
            </a:r>
            <a:r>
              <a:rPr lang="en-US" sz="1600" dirty="0"/>
              <a:t> audio, </a:t>
            </a:r>
            <a:r>
              <a:rPr lang="en-US" sz="1600" dirty="0" err="1"/>
              <a:t>telephon</a:t>
            </a:r>
            <a:r>
              <a:rPr lang="en-US" sz="1600" dirty="0"/>
              <a:t>, </a:t>
            </a:r>
            <a:r>
              <a:rPr lang="en-US" sz="1600" dirty="0" err="1"/>
              <a:t>pengeras</a:t>
            </a:r>
            <a:r>
              <a:rPr lang="en-US" sz="1600" dirty="0"/>
              <a:t> </a:t>
            </a:r>
            <a:r>
              <a:rPr lang="en-US" sz="1600" dirty="0" err="1"/>
              <a:t>suara</a:t>
            </a:r>
            <a:endParaRPr lang="en-US" sz="1600" dirty="0"/>
          </a:p>
          <a:p>
            <a:pPr defTabSz="801688">
              <a:spcBef>
                <a:spcPct val="20000"/>
              </a:spcBef>
            </a:pPr>
            <a:endParaRPr lang="en-GB" sz="1600" i="1" dirty="0">
              <a:solidFill>
                <a:srgbClr val="292929"/>
              </a:solidFill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152400" y="1143000"/>
            <a:ext cx="24384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342900" indent="-342900" defTabSz="801688">
              <a:spcBef>
                <a:spcPct val="20000"/>
              </a:spcBef>
              <a:buFontTx/>
              <a:buAutoNum type="alphaLcPeriod"/>
              <a:defRPr/>
            </a:pPr>
            <a:r>
              <a:rPr lang="id-ID" sz="1600" b="1" dirty="0">
                <a:solidFill>
                  <a:srgbClr val="292929"/>
                </a:solidFill>
                <a:latin typeface="Arial" charset="0"/>
              </a:rPr>
              <a:t>Media visual</a:t>
            </a:r>
          </a:p>
          <a:p>
            <a:pPr marL="342900" indent="19050" defTabSz="801688">
              <a:spcBef>
                <a:spcPct val="20000"/>
              </a:spcBef>
              <a:defRPr/>
            </a:pPr>
            <a:r>
              <a:rPr lang="en-US" sz="1600" dirty="0">
                <a:latin typeface="Arial" charset="0"/>
              </a:rPr>
              <a:t>Media visual </a:t>
            </a:r>
            <a:r>
              <a:rPr lang="en-US" sz="1600" dirty="0" err="1">
                <a:latin typeface="Arial" charset="0"/>
              </a:rPr>
              <a:t>adalah</a:t>
            </a:r>
            <a:r>
              <a:rPr lang="en-US" sz="1600" dirty="0">
                <a:latin typeface="Arial" charset="0"/>
              </a:rPr>
              <a:t> media yang </a:t>
            </a:r>
            <a:r>
              <a:rPr lang="en-US" sz="1600" dirty="0" err="1">
                <a:latin typeface="Arial" charset="0"/>
              </a:rPr>
              <a:t>dalam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pemanfaatannya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memerlukan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indera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penglihatan</a:t>
            </a:r>
            <a:r>
              <a:rPr lang="en-US" sz="1600" dirty="0">
                <a:latin typeface="Arial" charset="0"/>
              </a:rPr>
              <a:t>. </a:t>
            </a:r>
            <a:r>
              <a:rPr lang="en-US" sz="1600" dirty="0" err="1">
                <a:latin typeface="Arial" charset="0"/>
              </a:rPr>
              <a:t>Misalnya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gambar</a:t>
            </a:r>
            <a:r>
              <a:rPr lang="en-US" sz="1600" dirty="0">
                <a:latin typeface="Arial" charset="0"/>
              </a:rPr>
              <a:t>, film, poster, </a:t>
            </a:r>
            <a:r>
              <a:rPr lang="en-US" sz="1600" dirty="0" err="1">
                <a:latin typeface="Arial" charset="0"/>
              </a:rPr>
              <a:t>baliho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err="1">
                <a:latin typeface="Arial" charset="0"/>
              </a:rPr>
              <a:t>foto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err="1">
                <a:latin typeface="Arial" charset="0"/>
              </a:rPr>
              <a:t>dsb</a:t>
            </a:r>
            <a:endParaRPr lang="en-GB" sz="1600" dirty="0">
              <a:solidFill>
                <a:srgbClr val="292929"/>
              </a:solidFill>
              <a:latin typeface="Arial" charset="0"/>
            </a:endParaRPr>
          </a:p>
        </p:txBody>
      </p:sp>
      <p:pic>
        <p:nvPicPr>
          <p:cNvPr id="233477" name="Picture 5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2403475" y="4229100"/>
            <a:ext cx="428783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2046288"/>
            <a:ext cx="1841500" cy="2781300"/>
          </a:xfrm>
          <a:custGeom>
            <a:avLst/>
            <a:gdLst>
              <a:gd name="T0" fmla="*/ 2147483647 w 794"/>
              <a:gd name="T1" fmla="*/ 2147483647 h 1200"/>
              <a:gd name="T2" fmla="*/ 2147483647 w 794"/>
              <a:gd name="T3" fmla="*/ 2147483647 h 1200"/>
              <a:gd name="T4" fmla="*/ 2147483647 w 794"/>
              <a:gd name="T5" fmla="*/ 2147483647 h 1200"/>
              <a:gd name="T6" fmla="*/ 2147483647 w 794"/>
              <a:gd name="T7" fmla="*/ 2147483647 h 1200"/>
              <a:gd name="T8" fmla="*/ 2147483647 w 794"/>
              <a:gd name="T9" fmla="*/ 2147483647 h 1200"/>
              <a:gd name="T10" fmla="*/ 2147483647 w 794"/>
              <a:gd name="T11" fmla="*/ 2147483647 h 1200"/>
              <a:gd name="T12" fmla="*/ 2147483647 w 794"/>
              <a:gd name="T13" fmla="*/ 2147483647 h 1200"/>
              <a:gd name="T14" fmla="*/ 2147483647 w 794"/>
              <a:gd name="T15" fmla="*/ 2147483647 h 1200"/>
              <a:gd name="T16" fmla="*/ 2147483647 w 794"/>
              <a:gd name="T17" fmla="*/ 2147483647 h 1200"/>
              <a:gd name="T18" fmla="*/ 2147483647 w 794"/>
              <a:gd name="T19" fmla="*/ 2147483647 h 1200"/>
              <a:gd name="T20" fmla="*/ 2147483647 w 794"/>
              <a:gd name="T21" fmla="*/ 2147483647 h 1200"/>
              <a:gd name="T22" fmla="*/ 2147483647 w 794"/>
              <a:gd name="T23" fmla="*/ 2147483647 h 1200"/>
              <a:gd name="T24" fmla="*/ 2147483647 w 794"/>
              <a:gd name="T25" fmla="*/ 2147483647 h 1200"/>
              <a:gd name="T26" fmla="*/ 2147483647 w 794"/>
              <a:gd name="T27" fmla="*/ 2147483647 h 1200"/>
              <a:gd name="T28" fmla="*/ 0 w 794"/>
              <a:gd name="T29" fmla="*/ 2147483647 h 1200"/>
              <a:gd name="T30" fmla="*/ 0 w 794"/>
              <a:gd name="T31" fmla="*/ 2147483647 h 1200"/>
              <a:gd name="T32" fmla="*/ 0 w 794"/>
              <a:gd name="T33" fmla="*/ 2147483647 h 1200"/>
              <a:gd name="T34" fmla="*/ 2147483647 w 794"/>
              <a:gd name="T35" fmla="*/ 2147483647 h 1200"/>
              <a:gd name="T36" fmla="*/ 2147483647 w 794"/>
              <a:gd name="T37" fmla="*/ 2147483647 h 1200"/>
              <a:gd name="T38" fmla="*/ 2147483647 w 794"/>
              <a:gd name="T39" fmla="*/ 2147483647 h 1200"/>
              <a:gd name="T40" fmla="*/ 2147483647 w 794"/>
              <a:gd name="T41" fmla="*/ 2147483647 h 1200"/>
              <a:gd name="T42" fmla="*/ 2147483647 w 794"/>
              <a:gd name="T43" fmla="*/ 2147483647 h 1200"/>
              <a:gd name="T44" fmla="*/ 2147483647 w 794"/>
              <a:gd name="T45" fmla="*/ 2147483647 h 1200"/>
              <a:gd name="T46" fmla="*/ 2147483647 w 794"/>
              <a:gd name="T47" fmla="*/ 2147483647 h 1200"/>
              <a:gd name="T48" fmla="*/ 2147483647 w 794"/>
              <a:gd name="T49" fmla="*/ 2147483647 h 1200"/>
              <a:gd name="T50" fmla="*/ 0 w 794"/>
              <a:gd name="T51" fmla="*/ 2147483647 h 1200"/>
              <a:gd name="T52" fmla="*/ 0 w 794"/>
              <a:gd name="T53" fmla="*/ 2147483647 h 1200"/>
              <a:gd name="T54" fmla="*/ 0 w 794"/>
              <a:gd name="T55" fmla="*/ 2147483647 h 1200"/>
              <a:gd name="T56" fmla="*/ 2147483647 w 794"/>
              <a:gd name="T57" fmla="*/ 2147483647 h 1200"/>
              <a:gd name="T58" fmla="*/ 2147483647 w 794"/>
              <a:gd name="T59" fmla="*/ 2147483647 h 1200"/>
              <a:gd name="T60" fmla="*/ 2147483647 w 794"/>
              <a:gd name="T61" fmla="*/ 2147483647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543719"/>
            <a:ext cx="2003425" cy="2760663"/>
          </a:xfrm>
          <a:custGeom>
            <a:avLst/>
            <a:gdLst>
              <a:gd name="T0" fmla="*/ 2147483647 w 864"/>
              <a:gd name="T1" fmla="*/ 2147483647 h 1191"/>
              <a:gd name="T2" fmla="*/ 2147483647 w 864"/>
              <a:gd name="T3" fmla="*/ 2147483647 h 1191"/>
              <a:gd name="T4" fmla="*/ 2147483647 w 864"/>
              <a:gd name="T5" fmla="*/ 2147483647 h 1191"/>
              <a:gd name="T6" fmla="*/ 2147483647 w 864"/>
              <a:gd name="T7" fmla="*/ 2147483647 h 1191"/>
              <a:gd name="T8" fmla="*/ 2147483647 w 864"/>
              <a:gd name="T9" fmla="*/ 2147483647 h 1191"/>
              <a:gd name="T10" fmla="*/ 2147483647 w 864"/>
              <a:gd name="T11" fmla="*/ 2147483647 h 1191"/>
              <a:gd name="T12" fmla="*/ 2147483647 w 864"/>
              <a:gd name="T13" fmla="*/ 2147483647 h 1191"/>
              <a:gd name="T14" fmla="*/ 2147483647 w 864"/>
              <a:gd name="T15" fmla="*/ 2147483647 h 1191"/>
              <a:gd name="T16" fmla="*/ 2147483647 w 864"/>
              <a:gd name="T17" fmla="*/ 2147483647 h 1191"/>
              <a:gd name="T18" fmla="*/ 2147483647 w 864"/>
              <a:gd name="T19" fmla="*/ 2147483647 h 1191"/>
              <a:gd name="T20" fmla="*/ 2147483647 w 864"/>
              <a:gd name="T21" fmla="*/ 2147483647 h 1191"/>
              <a:gd name="T22" fmla="*/ 2147483647 w 864"/>
              <a:gd name="T23" fmla="*/ 2147483647 h 1191"/>
              <a:gd name="T24" fmla="*/ 2147483647 w 864"/>
              <a:gd name="T25" fmla="*/ 2147483647 h 1191"/>
              <a:gd name="T26" fmla="*/ 2147483647 w 864"/>
              <a:gd name="T27" fmla="*/ 2147483647 h 1191"/>
              <a:gd name="T28" fmla="*/ 2147483647 w 864"/>
              <a:gd name="T29" fmla="*/ 2147483647 h 1191"/>
              <a:gd name="T30" fmla="*/ 2147483647 w 864"/>
              <a:gd name="T31" fmla="*/ 2147483647 h 1191"/>
              <a:gd name="T32" fmla="*/ 2147483647 w 864"/>
              <a:gd name="T33" fmla="*/ 2147483647 h 1191"/>
              <a:gd name="T34" fmla="*/ 2147483647 w 864"/>
              <a:gd name="T35" fmla="*/ 2147483647 h 1191"/>
              <a:gd name="T36" fmla="*/ 2147483647 w 864"/>
              <a:gd name="T37" fmla="*/ 2147483647 h 1191"/>
              <a:gd name="T38" fmla="*/ 2147483647 w 864"/>
              <a:gd name="T39" fmla="*/ 2147483647 h 1191"/>
              <a:gd name="T40" fmla="*/ 2147483647 w 864"/>
              <a:gd name="T41" fmla="*/ 0 h 1191"/>
              <a:gd name="T42" fmla="*/ 0 w 864"/>
              <a:gd name="T43" fmla="*/ 2147483647 h 1191"/>
              <a:gd name="T44" fmla="*/ 2147483647 w 864"/>
              <a:gd name="T45" fmla="*/ 2147483647 h 1191"/>
              <a:gd name="T46" fmla="*/ 2147483647 w 864"/>
              <a:gd name="T47" fmla="*/ 2147483647 h 1191"/>
              <a:gd name="T48" fmla="*/ 2147483647 w 864"/>
              <a:gd name="T49" fmla="*/ 2147483647 h 1191"/>
              <a:gd name="T50" fmla="*/ 2147483647 w 864"/>
              <a:gd name="T51" fmla="*/ 2147483647 h 1191"/>
              <a:gd name="T52" fmla="*/ 2147483647 w 864"/>
              <a:gd name="T53" fmla="*/ 2147483647 h 1191"/>
              <a:gd name="T54" fmla="*/ 2147483647 w 864"/>
              <a:gd name="T55" fmla="*/ 2147483647 h 1191"/>
              <a:gd name="T56" fmla="*/ 2147483647 w 864"/>
              <a:gd name="T57" fmla="*/ 2147483647 h 1191"/>
              <a:gd name="T58" fmla="*/ 2147483647 w 864"/>
              <a:gd name="T59" fmla="*/ 2147483647 h 1191"/>
              <a:gd name="T60" fmla="*/ 2147483647 w 864"/>
              <a:gd name="T61" fmla="*/ 2147483647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1193801"/>
            <a:ext cx="3190875" cy="1219200"/>
          </a:xfrm>
          <a:custGeom>
            <a:avLst/>
            <a:gdLst>
              <a:gd name="T0" fmla="*/ 2147483647 w 1375"/>
              <a:gd name="T1" fmla="*/ 2147483647 h 527"/>
              <a:gd name="T2" fmla="*/ 2147483647 w 1375"/>
              <a:gd name="T3" fmla="*/ 2147483647 h 527"/>
              <a:gd name="T4" fmla="*/ 2147483647 w 1375"/>
              <a:gd name="T5" fmla="*/ 2147483647 h 527"/>
              <a:gd name="T6" fmla="*/ 2147483647 w 1375"/>
              <a:gd name="T7" fmla="*/ 2147483647 h 527"/>
              <a:gd name="T8" fmla="*/ 2147483647 w 1375"/>
              <a:gd name="T9" fmla="*/ 2147483647 h 527"/>
              <a:gd name="T10" fmla="*/ 2147483647 w 1375"/>
              <a:gd name="T11" fmla="*/ 2147483647 h 527"/>
              <a:gd name="T12" fmla="*/ 2147483647 w 1375"/>
              <a:gd name="T13" fmla="*/ 2147483647 h 527"/>
              <a:gd name="T14" fmla="*/ 2147483647 w 1375"/>
              <a:gd name="T15" fmla="*/ 2147483647 h 527"/>
              <a:gd name="T16" fmla="*/ 2147483647 w 1375"/>
              <a:gd name="T17" fmla="*/ 2147483647 h 527"/>
              <a:gd name="T18" fmla="*/ 2147483647 w 1375"/>
              <a:gd name="T19" fmla="*/ 2147483647 h 527"/>
              <a:gd name="T20" fmla="*/ 2147483647 w 1375"/>
              <a:gd name="T21" fmla="*/ 2147483647 h 527"/>
              <a:gd name="T22" fmla="*/ 2147483647 w 1375"/>
              <a:gd name="T23" fmla="*/ 2147483647 h 527"/>
              <a:gd name="T24" fmla="*/ 2147483647 w 1375"/>
              <a:gd name="T25" fmla="*/ 0 h 527"/>
              <a:gd name="T26" fmla="*/ 0 w 1375"/>
              <a:gd name="T27" fmla="*/ 2147483647 h 527"/>
              <a:gd name="T28" fmla="*/ 2147483647 w 1375"/>
              <a:gd name="T29" fmla="*/ 2147483647 h 527"/>
              <a:gd name="T30" fmla="*/ 2147483647 w 1375"/>
              <a:gd name="T31" fmla="*/ 2147483647 h 527"/>
              <a:gd name="T32" fmla="*/ 2147483647 w 1375"/>
              <a:gd name="T33" fmla="*/ 2147483647 h 527"/>
              <a:gd name="T34" fmla="*/ 2147483647 w 1375"/>
              <a:gd name="T35" fmla="*/ 2147483647 h 527"/>
              <a:gd name="T36" fmla="*/ 2147483647 w 1375"/>
              <a:gd name="T37" fmla="*/ 2147483647 h 527"/>
              <a:gd name="T38" fmla="*/ 2147483647 w 1375"/>
              <a:gd name="T39" fmla="*/ 2147483647 h 527"/>
              <a:gd name="T40" fmla="*/ 2147483647 w 1375"/>
              <a:gd name="T41" fmla="*/ 2147483647 h 527"/>
              <a:gd name="T42" fmla="*/ 2147483647 w 1375"/>
              <a:gd name="T43" fmla="*/ 2147483647 h 527"/>
              <a:gd name="T44" fmla="*/ 2147483647 w 1375"/>
              <a:gd name="T45" fmla="*/ 2147483647 h 527"/>
              <a:gd name="T46" fmla="*/ 2147483647 w 1375"/>
              <a:gd name="T47" fmla="*/ 2147483647 h 527"/>
              <a:gd name="T48" fmla="*/ 2147483647 w 1375"/>
              <a:gd name="T49" fmla="*/ 2147483647 h 527"/>
              <a:gd name="T50" fmla="*/ 2147483647 w 1375"/>
              <a:gd name="T51" fmla="*/ 2147483647 h 527"/>
              <a:gd name="T52" fmla="*/ 2147483647 w 1375"/>
              <a:gd name="T53" fmla="*/ 2147483647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1045369"/>
            <a:ext cx="1282700" cy="1944688"/>
          </a:xfrm>
          <a:custGeom>
            <a:avLst/>
            <a:gdLst>
              <a:gd name="T0" fmla="*/ 2147483647 w 550"/>
              <a:gd name="T1" fmla="*/ 2147483647 h 836"/>
              <a:gd name="T2" fmla="*/ 2147483647 w 550"/>
              <a:gd name="T3" fmla="*/ 2147483647 h 836"/>
              <a:gd name="T4" fmla="*/ 2147483647 w 550"/>
              <a:gd name="T5" fmla="*/ 2147483647 h 836"/>
              <a:gd name="T6" fmla="*/ 2147483647 w 550"/>
              <a:gd name="T7" fmla="*/ 2147483647 h 836"/>
              <a:gd name="T8" fmla="*/ 2147483647 w 550"/>
              <a:gd name="T9" fmla="*/ 2147483647 h 836"/>
              <a:gd name="T10" fmla="*/ 2147483647 w 550"/>
              <a:gd name="T11" fmla="*/ 2147483647 h 836"/>
              <a:gd name="T12" fmla="*/ 2147483647 w 550"/>
              <a:gd name="T13" fmla="*/ 2147483647 h 836"/>
              <a:gd name="T14" fmla="*/ 2147483647 w 550"/>
              <a:gd name="T15" fmla="*/ 2147483647 h 836"/>
              <a:gd name="T16" fmla="*/ 2147483647 w 550"/>
              <a:gd name="T17" fmla="*/ 2147483647 h 836"/>
              <a:gd name="T18" fmla="*/ 2147483647 w 550"/>
              <a:gd name="T19" fmla="*/ 2147483647 h 836"/>
              <a:gd name="T20" fmla="*/ 2147483647 w 550"/>
              <a:gd name="T21" fmla="*/ 2147483647 h 836"/>
              <a:gd name="T22" fmla="*/ 2147483647 w 550"/>
              <a:gd name="T23" fmla="*/ 0 h 836"/>
              <a:gd name="T24" fmla="*/ 0 w 550"/>
              <a:gd name="T25" fmla="*/ 2147483647 h 836"/>
              <a:gd name="T26" fmla="*/ 2147483647 w 550"/>
              <a:gd name="T27" fmla="*/ 2147483647 h 836"/>
              <a:gd name="T28" fmla="*/ 2147483647 w 550"/>
              <a:gd name="T29" fmla="*/ 2147483647 h 836"/>
              <a:gd name="T30" fmla="*/ 2147483647 w 550"/>
              <a:gd name="T31" fmla="*/ 2147483647 h 836"/>
              <a:gd name="T32" fmla="*/ 2147483647 w 550"/>
              <a:gd name="T33" fmla="*/ 2147483647 h 836"/>
              <a:gd name="T34" fmla="*/ 2147483647 w 550"/>
              <a:gd name="T35" fmla="*/ 2147483647 h 836"/>
              <a:gd name="T36" fmla="*/ 2147483647 w 550"/>
              <a:gd name="T37" fmla="*/ 2147483647 h 836"/>
              <a:gd name="T38" fmla="*/ 2147483647 w 550"/>
              <a:gd name="T39" fmla="*/ 2147483647 h 836"/>
              <a:gd name="T40" fmla="*/ 2147483647 w 550"/>
              <a:gd name="T41" fmla="*/ 2147483647 h 836"/>
              <a:gd name="T42" fmla="*/ 2147483647 w 550"/>
              <a:gd name="T43" fmla="*/ 2147483647 h 836"/>
              <a:gd name="T44" fmla="*/ 2147483647 w 550"/>
              <a:gd name="T45" fmla="*/ 2147483647 h 836"/>
              <a:gd name="T46" fmla="*/ 2147483647 w 550"/>
              <a:gd name="T47" fmla="*/ 2147483647 h 836"/>
              <a:gd name="T48" fmla="*/ 2147483647 w 550"/>
              <a:gd name="T49" fmla="*/ 2147483647 h 836"/>
              <a:gd name="T50" fmla="*/ 2147483647 w 550"/>
              <a:gd name="T51" fmla="*/ 2147483647 h 836"/>
              <a:gd name="T52" fmla="*/ 2147483647 w 550"/>
              <a:gd name="T53" fmla="*/ 2147483647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2101850"/>
            <a:ext cx="1447800" cy="1920875"/>
          </a:xfrm>
          <a:custGeom>
            <a:avLst/>
            <a:gdLst>
              <a:gd name="T0" fmla="*/ 2147483647 w 621"/>
              <a:gd name="T1" fmla="*/ 0 h 826"/>
              <a:gd name="T2" fmla="*/ 2147483647 w 621"/>
              <a:gd name="T3" fmla="*/ 2147483647 h 826"/>
              <a:gd name="T4" fmla="*/ 2147483647 w 621"/>
              <a:gd name="T5" fmla="*/ 2147483647 h 826"/>
              <a:gd name="T6" fmla="*/ 2147483647 w 621"/>
              <a:gd name="T7" fmla="*/ 2147483647 h 826"/>
              <a:gd name="T8" fmla="*/ 2147483647 w 621"/>
              <a:gd name="T9" fmla="*/ 2147483647 h 826"/>
              <a:gd name="T10" fmla="*/ 2147483647 w 621"/>
              <a:gd name="T11" fmla="*/ 2147483647 h 826"/>
              <a:gd name="T12" fmla="*/ 0 w 621"/>
              <a:gd name="T13" fmla="*/ 2147483647 h 826"/>
              <a:gd name="T14" fmla="*/ 2147483647 w 621"/>
              <a:gd name="T15" fmla="*/ 2147483647 h 826"/>
              <a:gd name="T16" fmla="*/ 2147483647 w 621"/>
              <a:gd name="T17" fmla="*/ 2147483647 h 826"/>
              <a:gd name="T18" fmla="*/ 2147483647 w 621"/>
              <a:gd name="T19" fmla="*/ 2147483647 h 826"/>
              <a:gd name="T20" fmla="*/ 2147483647 w 621"/>
              <a:gd name="T21" fmla="*/ 2147483647 h 826"/>
              <a:gd name="T22" fmla="*/ 2147483647 w 621"/>
              <a:gd name="T23" fmla="*/ 2147483647 h 826"/>
              <a:gd name="T24" fmla="*/ 2147483647 w 621"/>
              <a:gd name="T25" fmla="*/ 2147483647 h 826"/>
              <a:gd name="T26" fmla="*/ 2147483647 w 621"/>
              <a:gd name="T27" fmla="*/ 2147483647 h 826"/>
              <a:gd name="T28" fmla="*/ 2147483647 w 621"/>
              <a:gd name="T29" fmla="*/ 2147483647 h 826"/>
              <a:gd name="T30" fmla="*/ 2147483647 w 621"/>
              <a:gd name="T31" fmla="*/ 2147483647 h 826"/>
              <a:gd name="T32" fmla="*/ 2147483647 w 621"/>
              <a:gd name="T33" fmla="*/ 2147483647 h 826"/>
              <a:gd name="T34" fmla="*/ 2147483647 w 621"/>
              <a:gd name="T35" fmla="*/ 2147483647 h 826"/>
              <a:gd name="T36" fmla="*/ 2147483647 w 621"/>
              <a:gd name="T37" fmla="*/ 2147483647 h 826"/>
              <a:gd name="T38" fmla="*/ 2147483647 w 621"/>
              <a:gd name="T39" fmla="*/ 2147483647 h 826"/>
              <a:gd name="T40" fmla="*/ 2147483647 w 621"/>
              <a:gd name="T41" fmla="*/ 2147483647 h 826"/>
              <a:gd name="T42" fmla="*/ 2147483647 w 621"/>
              <a:gd name="T43" fmla="*/ 2147483647 h 826"/>
              <a:gd name="T44" fmla="*/ 2147483647 w 621"/>
              <a:gd name="T45" fmla="*/ 2147483647 h 826"/>
              <a:gd name="T46" fmla="*/ 2147483647 w 621"/>
              <a:gd name="T47" fmla="*/ 2147483647 h 826"/>
              <a:gd name="T48" fmla="*/ 2147483647 w 621"/>
              <a:gd name="T49" fmla="*/ 2147483647 h 826"/>
              <a:gd name="T50" fmla="*/ 2147483647 w 621"/>
              <a:gd name="T51" fmla="*/ 2147483647 h 826"/>
              <a:gd name="T52" fmla="*/ 2147483647 w 621"/>
              <a:gd name="T53" fmla="*/ 2147483647 h 826"/>
              <a:gd name="T54" fmla="*/ 2147483647 w 621"/>
              <a:gd name="T55" fmla="*/ 2147483647 h 826"/>
              <a:gd name="T56" fmla="*/ 2147483647 w 621"/>
              <a:gd name="T57" fmla="*/ 2147483647 h 826"/>
              <a:gd name="T58" fmla="*/ 2147483647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1544638"/>
            <a:ext cx="2217738" cy="931862"/>
          </a:xfrm>
          <a:custGeom>
            <a:avLst/>
            <a:gdLst>
              <a:gd name="T0" fmla="*/ 2147483647 w 953"/>
              <a:gd name="T1" fmla="*/ 2147483647 h 400"/>
              <a:gd name="T2" fmla="*/ 2147483647 w 953"/>
              <a:gd name="T3" fmla="*/ 2147483647 h 400"/>
              <a:gd name="T4" fmla="*/ 2147483647 w 953"/>
              <a:gd name="T5" fmla="*/ 2147483647 h 400"/>
              <a:gd name="T6" fmla="*/ 2147483647 w 953"/>
              <a:gd name="T7" fmla="*/ 2147483647 h 400"/>
              <a:gd name="T8" fmla="*/ 2147483647 w 953"/>
              <a:gd name="T9" fmla="*/ 2147483647 h 400"/>
              <a:gd name="T10" fmla="*/ 2147483647 w 953"/>
              <a:gd name="T11" fmla="*/ 2147483647 h 400"/>
              <a:gd name="T12" fmla="*/ 2147483647 w 953"/>
              <a:gd name="T13" fmla="*/ 2147483647 h 400"/>
              <a:gd name="T14" fmla="*/ 2147483647 w 953"/>
              <a:gd name="T15" fmla="*/ 2147483647 h 400"/>
              <a:gd name="T16" fmla="*/ 2147483647 w 953"/>
              <a:gd name="T17" fmla="*/ 2147483647 h 400"/>
              <a:gd name="T18" fmla="*/ 2147483647 w 953"/>
              <a:gd name="T19" fmla="*/ 2147483647 h 400"/>
              <a:gd name="T20" fmla="*/ 2147483647 w 953"/>
              <a:gd name="T21" fmla="*/ 2147483647 h 400"/>
              <a:gd name="T22" fmla="*/ 2147483647 w 953"/>
              <a:gd name="T23" fmla="*/ 2147483647 h 400"/>
              <a:gd name="T24" fmla="*/ 2147483647 w 953"/>
              <a:gd name="T25" fmla="*/ 2147483647 h 400"/>
              <a:gd name="T26" fmla="*/ 2147483647 w 953"/>
              <a:gd name="T27" fmla="*/ 2147483647 h 400"/>
              <a:gd name="T28" fmla="*/ 2147483647 w 953"/>
              <a:gd name="T29" fmla="*/ 2147483647 h 400"/>
              <a:gd name="T30" fmla="*/ 2147483647 w 953"/>
              <a:gd name="T31" fmla="*/ 2147483647 h 400"/>
              <a:gd name="T32" fmla="*/ 2147483647 w 953"/>
              <a:gd name="T33" fmla="*/ 2147483647 h 400"/>
              <a:gd name="T34" fmla="*/ 2147483647 w 953"/>
              <a:gd name="T35" fmla="*/ 2147483647 h 400"/>
              <a:gd name="T36" fmla="*/ 2147483647 w 953"/>
              <a:gd name="T37" fmla="*/ 2147483647 h 400"/>
              <a:gd name="T38" fmla="*/ 2147483647 w 953"/>
              <a:gd name="T39" fmla="*/ 2147483647 h 400"/>
              <a:gd name="T40" fmla="*/ 2147483647 w 953"/>
              <a:gd name="T41" fmla="*/ 2147483647 h 400"/>
              <a:gd name="T42" fmla="*/ 0 w 953"/>
              <a:gd name="T43" fmla="*/ 2147483647 h 400"/>
              <a:gd name="T44" fmla="*/ 2147483647 w 953"/>
              <a:gd name="T45" fmla="*/ 2147483647 h 400"/>
              <a:gd name="T46" fmla="*/ 2147483647 w 953"/>
              <a:gd name="T47" fmla="*/ 2147483647 h 400"/>
              <a:gd name="T48" fmla="*/ 2147483647 w 953"/>
              <a:gd name="T49" fmla="*/ 2147483647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1795463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/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214313" y="685800"/>
            <a:ext cx="2874962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011863" y="685800"/>
            <a:ext cx="288925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8" name="Rectangle 12"/>
          <p:cNvSpPr>
            <a:spLocks noChangeArrowheads="1"/>
          </p:cNvSpPr>
          <p:nvPr/>
        </p:nvSpPr>
        <p:spPr bwMode="gray">
          <a:xfrm>
            <a:off x="214313" y="428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/>
            <a:r>
              <a:rPr lang="id-ID" sz="2800">
                <a:latin typeface="Comic Sans MS" pitchFamily="66" charset="0"/>
              </a:rPr>
              <a:t>Klasifikasi Media</a:t>
            </a:r>
            <a:endParaRPr lang="en-GB" sz="2800">
              <a:latin typeface="Comic Sans MS" pitchFamily="66" charset="0"/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2286000" y="4901184"/>
            <a:ext cx="4495800" cy="157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en-GB" sz="1600" b="1" dirty="0">
                <a:solidFill>
                  <a:srgbClr val="292929"/>
                </a:solidFill>
              </a:rPr>
              <a:t>c. </a:t>
            </a:r>
            <a:r>
              <a:rPr lang="id-ID" sz="1600" b="1" dirty="0">
                <a:solidFill>
                  <a:srgbClr val="292929"/>
                </a:solidFill>
              </a:rPr>
              <a:t>Media audiovisual</a:t>
            </a:r>
          </a:p>
          <a:p>
            <a:pPr algn="ctr" defTabSz="801688">
              <a:spcBef>
                <a:spcPct val="20000"/>
              </a:spcBef>
            </a:pPr>
            <a:r>
              <a:rPr lang="en-US" sz="1600" dirty="0"/>
              <a:t>Media yang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penggunaannya</a:t>
            </a:r>
            <a:r>
              <a:rPr lang="en-US" sz="1600" dirty="0"/>
              <a:t> </a:t>
            </a:r>
            <a:r>
              <a:rPr lang="en-US" sz="1600" dirty="0" err="1"/>
              <a:t>memerlukan</a:t>
            </a:r>
            <a:r>
              <a:rPr lang="en-US" sz="1600" dirty="0"/>
              <a:t>  </a:t>
            </a:r>
            <a:r>
              <a:rPr lang="en-US" sz="1600" dirty="0" err="1"/>
              <a:t>indera</a:t>
            </a:r>
            <a:r>
              <a:rPr lang="en-US" sz="1600" dirty="0"/>
              <a:t> </a:t>
            </a:r>
            <a:r>
              <a:rPr lang="en-US" sz="1600" dirty="0" err="1"/>
              <a:t>penglihatan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err="1"/>
              <a:t>pendengaran</a:t>
            </a:r>
            <a:r>
              <a:rPr lang="en-US" sz="1600" dirty="0"/>
              <a:t> </a:t>
            </a:r>
            <a:r>
              <a:rPr lang="en-US" sz="1600" dirty="0" err="1"/>
              <a:t>sekaligus</a:t>
            </a:r>
            <a:r>
              <a:rPr lang="en-US" sz="1600" dirty="0"/>
              <a:t>. </a:t>
            </a:r>
            <a:r>
              <a:rPr lang="en-US" sz="1600" dirty="0" err="1"/>
              <a:t>Contoh</a:t>
            </a:r>
            <a:r>
              <a:rPr lang="en-US" sz="1600" dirty="0"/>
              <a:t>: film </a:t>
            </a:r>
            <a:r>
              <a:rPr lang="en-US" sz="1600" dirty="0" err="1"/>
              <a:t>bersuara</a:t>
            </a:r>
            <a:r>
              <a:rPr lang="en-US" sz="1600" dirty="0"/>
              <a:t>, </a:t>
            </a:r>
            <a:r>
              <a:rPr lang="en-US" sz="1600" dirty="0" err="1"/>
              <a:t>kaset</a:t>
            </a:r>
            <a:r>
              <a:rPr lang="en-US" sz="1600" dirty="0"/>
              <a:t> video, </a:t>
            </a:r>
            <a:r>
              <a:rPr lang="en-US" sz="1600" dirty="0" err="1"/>
              <a:t>siaran</a:t>
            </a:r>
            <a:r>
              <a:rPr lang="en-US" sz="1600" dirty="0"/>
              <a:t> </a:t>
            </a:r>
            <a:r>
              <a:rPr lang="en-US" sz="1600" dirty="0" err="1"/>
              <a:t>televis</a:t>
            </a:r>
            <a:r>
              <a:rPr lang="id-ID" sz="1600" dirty="0"/>
              <a:t>i</a:t>
            </a:r>
            <a:r>
              <a:rPr lang="en-US" sz="1600" dirty="0"/>
              <a:t>, VCD, DVD</a:t>
            </a:r>
          </a:p>
          <a:p>
            <a:pPr algn="ctr" defTabSz="801688">
              <a:spcBef>
                <a:spcPct val="20000"/>
              </a:spcBef>
            </a:pPr>
            <a:endParaRPr lang="en-GB" sz="1600" i="1" dirty="0">
              <a:solidFill>
                <a:srgbClr val="292929"/>
              </a:solidFill>
            </a:endParaRPr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3048000" y="1981200"/>
            <a:ext cx="304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 algn="ctr"/>
            <a:r>
              <a:rPr lang="id-ID" sz="2000">
                <a:solidFill>
                  <a:schemeClr val="tx2"/>
                </a:solidFill>
              </a:rPr>
              <a:t> Media audio, visual, dan audiovisual</a:t>
            </a:r>
            <a:endParaRPr lang="en-GB" sz="20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6" grpId="0" animBg="1"/>
      <p:bldP spid="233487" grpId="0" animBg="1"/>
      <p:bldP spid="233491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707</Words>
  <Application>Microsoft Office PowerPoint</Application>
  <PresentationFormat>On-screen Show (4:3)</PresentationFormat>
  <Paragraphs>103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MEDIA PEMBELAJARAN    Alfa Mitri Suhara~2016</vt:lpstr>
      <vt:lpstr>ISTILAH DALAM KBM PAHAMI!!!</vt:lpstr>
      <vt:lpstr>PENGERTIAN MEDIA PEMBELAJARAN </vt:lpstr>
      <vt:lpstr>FUNGSI MEDIA PEMBELAJARAN</vt:lpstr>
      <vt:lpstr>FUNGSI PRAKTIS MEDIA</vt:lpstr>
      <vt:lpstr>TUJUAN MEDIA PEMBELAJARAN</vt:lpstr>
      <vt:lpstr>Slide 7</vt:lpstr>
      <vt:lpstr>Slide 8</vt:lpstr>
      <vt:lpstr>Slide 9</vt:lpstr>
      <vt:lpstr>Slide 10</vt:lpstr>
      <vt:lpstr>Pemilihan Media</vt:lpstr>
      <vt:lpstr>Pertimbangan Pemilihan Media</vt:lpstr>
      <vt:lpstr>TUGAS 1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PEMBELAJARAN    Alfa Mitri Suhara~2016</dc:title>
  <dc:creator>ACER</dc:creator>
  <cp:lastModifiedBy>ACER</cp:lastModifiedBy>
  <cp:revision>7</cp:revision>
  <dcterms:created xsi:type="dcterms:W3CDTF">2018-08-23T21:28:03Z</dcterms:created>
  <dcterms:modified xsi:type="dcterms:W3CDTF">2018-08-23T22:30:44Z</dcterms:modified>
</cp:coreProperties>
</file>