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9" autoAdjust="0"/>
    <p:restoredTop sz="94660"/>
  </p:normalViewPr>
  <p:slideViewPr>
    <p:cSldViewPr snapToGrid="0">
      <p:cViewPr varScale="1">
        <p:scale>
          <a:sx n="52" d="100"/>
          <a:sy n="52" d="100"/>
        </p:scale>
        <p:origin x="546"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10/1/2017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10/1/2017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10/1/2017</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latin typeface="Arabic Typesetting" panose="03020402040406030203" pitchFamily="66" charset="-78"/>
                <a:cs typeface="Arabic Typesetting" panose="03020402040406030203" pitchFamily="66" charset="-78"/>
              </a:rPr>
              <a:t>LANGUAGE IN SOCIETY</a:t>
            </a:r>
            <a:endParaRPr lang="en-US" b="1" dirty="0">
              <a:latin typeface="Arabic Typesetting" panose="03020402040406030203" pitchFamily="66" charset="-78"/>
              <a:cs typeface="Arabic Typesetting" panose="03020402040406030203" pitchFamily="66" charset="-78"/>
            </a:endParaRPr>
          </a:p>
        </p:txBody>
      </p:sp>
      <p:sp>
        <p:nvSpPr>
          <p:cNvPr id="3" name="Subtitle 2"/>
          <p:cNvSpPr>
            <a:spLocks noGrp="1"/>
          </p:cNvSpPr>
          <p:nvPr>
            <p:ph type="subTitle" idx="1"/>
          </p:nvPr>
        </p:nvSpPr>
        <p:spPr/>
        <p:txBody>
          <a:bodyPr/>
          <a:lstStyle/>
          <a:p>
            <a:r>
              <a:rPr lang="en-US" b="1" dirty="0" err="1" smtClean="0"/>
              <a:t>Nai</a:t>
            </a:r>
            <a:r>
              <a:rPr lang="en-US" b="1" dirty="0" smtClean="0"/>
              <a:t> </a:t>
            </a:r>
            <a:r>
              <a:rPr lang="en-US" b="1" dirty="0" err="1" smtClean="0"/>
              <a:t>Supartini</a:t>
            </a:r>
            <a:r>
              <a:rPr lang="en-US" b="1" dirty="0" smtClean="0"/>
              <a:t> </a:t>
            </a:r>
            <a:r>
              <a:rPr lang="en-US" b="1" dirty="0" err="1" smtClean="0"/>
              <a:t>Atmawidjaja</a:t>
            </a:r>
            <a:r>
              <a:rPr lang="en-US" b="1" dirty="0" smtClean="0"/>
              <a:t>, S.S., </a:t>
            </a:r>
            <a:r>
              <a:rPr lang="en-US" b="1" dirty="0" err="1" smtClean="0"/>
              <a:t>M.Hum</a:t>
            </a:r>
            <a:endParaRPr lang="en-US" b="1" dirty="0" smtClean="0"/>
          </a:p>
          <a:p>
            <a:endParaRPr lang="en-US" dirty="0"/>
          </a:p>
        </p:txBody>
      </p:sp>
    </p:spTree>
    <p:extLst>
      <p:ext uri="{BB962C8B-B14F-4D97-AF65-F5344CB8AC3E}">
        <p14:creationId xmlns:p14="http://schemas.microsoft.com/office/powerpoint/2010/main" val="3390217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97346"/>
            <a:ext cx="6096000" cy="6463308"/>
          </a:xfrm>
          <a:prstGeom prst="rect">
            <a:avLst/>
          </a:prstGeom>
        </p:spPr>
        <p:txBody>
          <a:bodyPr>
            <a:spAutoFit/>
          </a:bodyPr>
          <a:lstStyle/>
          <a:p>
            <a:pPr indent="457200" algn="just">
              <a:lnSpc>
                <a:spcPct val="115000"/>
              </a:lnSpc>
              <a:spcAft>
                <a:spcPts val="1000"/>
              </a:spcAft>
              <a:tabLst>
                <a:tab pos="1743075" algn="l"/>
              </a:tabLst>
            </a:pPr>
            <a:r>
              <a:rPr lang="en-US" i="1" dirty="0">
                <a:latin typeface="Times New Roman" panose="02020603050405020304" pitchFamily="18" charset="0"/>
                <a:ea typeface="Calibri" panose="020F0502020204030204" pitchFamily="34" charset="0"/>
                <a:cs typeface="Times New Roman" panose="02020603050405020304" pitchFamily="18" charset="0"/>
              </a:rPr>
              <a:t>Language: </a:t>
            </a:r>
            <a:r>
              <a:rPr lang="en-US" b="1" dirty="0">
                <a:latin typeface="Times New Roman" panose="02020603050405020304" pitchFamily="18" charset="0"/>
                <a:ea typeface="Calibri" panose="020F0502020204030204" pitchFamily="34" charset="0"/>
                <a:cs typeface="Times New Roman" panose="02020603050405020304" pitchFamily="18" charset="0"/>
              </a:rPr>
              <a:t>Bell (1976:147-157) </a:t>
            </a:r>
            <a:r>
              <a:rPr lang="en-US" dirty="0">
                <a:latin typeface="Times New Roman" panose="02020603050405020304" pitchFamily="18" charset="0"/>
                <a:ea typeface="Calibri" panose="020F0502020204030204" pitchFamily="34" charset="0"/>
                <a:cs typeface="Times New Roman" panose="02020603050405020304" pitchFamily="18" charset="0"/>
              </a:rPr>
              <a:t>has listed seven criteria that may be useful in discussing different kinds of languages: </a:t>
            </a:r>
            <a:r>
              <a:rPr lang="en-US" b="1" i="1" dirty="0">
                <a:latin typeface="Times New Roman" panose="02020603050405020304" pitchFamily="18" charset="0"/>
                <a:ea typeface="Calibri" panose="020F0502020204030204" pitchFamily="34" charset="0"/>
                <a:cs typeface="Times New Roman" panose="02020603050405020304" pitchFamily="18" charset="0"/>
              </a:rPr>
              <a:t>standardization</a:t>
            </a:r>
            <a:r>
              <a:rPr lang="en-US" i="1" dirty="0">
                <a:latin typeface="Times New Roman" panose="02020603050405020304" pitchFamily="18" charset="0"/>
                <a:ea typeface="Calibri" panose="020F0502020204030204" pitchFamily="34" charset="0"/>
                <a:cs typeface="Times New Roman" panose="02020603050405020304" pitchFamily="18" charset="0"/>
              </a:rPr>
              <a:t> (refers to the process by which a language has been codified in some way. That process usually involves the development of such things as grammars, spelling books, and dictionaries, and possibly a literature), </a:t>
            </a:r>
            <a:r>
              <a:rPr lang="en-US" b="1" i="1" dirty="0">
                <a:latin typeface="Times New Roman" panose="02020603050405020304" pitchFamily="18" charset="0"/>
                <a:ea typeface="Calibri" panose="020F0502020204030204" pitchFamily="34" charset="0"/>
                <a:cs typeface="Times New Roman" panose="02020603050405020304" pitchFamily="18" charset="0"/>
              </a:rPr>
              <a:t>vitality</a:t>
            </a:r>
            <a:r>
              <a:rPr lang="en-US" i="1" dirty="0">
                <a:latin typeface="Times New Roman" panose="02020603050405020304" pitchFamily="18" charset="0"/>
                <a:ea typeface="Calibri" panose="020F0502020204030204" pitchFamily="34" charset="0"/>
                <a:cs typeface="Times New Roman" panose="02020603050405020304" pitchFamily="18" charset="0"/>
              </a:rPr>
              <a:t> (refers to the existence of a living community of speakers. This criterion can be used to distinguish languages that are ‘alive’ from those that are ‘dead’), </a:t>
            </a:r>
            <a:r>
              <a:rPr lang="en-US" b="1" i="1" dirty="0">
                <a:latin typeface="Times New Roman" panose="02020603050405020304" pitchFamily="18" charset="0"/>
                <a:ea typeface="Calibri" panose="020F0502020204030204" pitchFamily="34" charset="0"/>
                <a:cs typeface="Times New Roman" panose="02020603050405020304" pitchFamily="18" charset="0"/>
              </a:rPr>
              <a:t>historicity</a:t>
            </a:r>
            <a:r>
              <a:rPr lang="en-US" i="1" dirty="0">
                <a:latin typeface="Times New Roman" panose="02020603050405020304" pitchFamily="18" charset="0"/>
                <a:ea typeface="Calibri" panose="020F0502020204030204" pitchFamily="34" charset="0"/>
                <a:cs typeface="Times New Roman" panose="02020603050405020304" pitchFamily="18" charset="0"/>
              </a:rPr>
              <a:t> (refers to the fact that a particular group of people finds a sense of identity through using a particular language : it belongs to them), </a:t>
            </a:r>
            <a:r>
              <a:rPr lang="en-US" b="1" i="1" dirty="0">
                <a:latin typeface="Times New Roman" panose="02020603050405020304" pitchFamily="18" charset="0"/>
                <a:ea typeface="Calibri" panose="020F0502020204030204" pitchFamily="34" charset="0"/>
                <a:cs typeface="Times New Roman" panose="02020603050405020304" pitchFamily="18" charset="0"/>
              </a:rPr>
              <a:t>autonomy</a:t>
            </a:r>
            <a:r>
              <a:rPr lang="en-US" i="1" dirty="0">
                <a:latin typeface="Times New Roman" panose="02020603050405020304" pitchFamily="18" charset="0"/>
                <a:ea typeface="Calibri" panose="020F0502020204030204" pitchFamily="34" charset="0"/>
                <a:cs typeface="Times New Roman" panose="02020603050405020304" pitchFamily="18" charset="0"/>
              </a:rPr>
              <a:t> (is an interesting concept because it is really one of feeling. A language must be felt by its speakers to be different from other languages), </a:t>
            </a:r>
            <a:r>
              <a:rPr lang="en-US" b="1" i="1" dirty="0">
                <a:latin typeface="Times New Roman" panose="02020603050405020304" pitchFamily="18" charset="0"/>
                <a:ea typeface="Calibri" panose="020F0502020204030204" pitchFamily="34" charset="0"/>
                <a:cs typeface="Times New Roman" panose="02020603050405020304" pitchFamily="18" charset="0"/>
              </a:rPr>
              <a:t>reduction </a:t>
            </a:r>
            <a:r>
              <a:rPr lang="en-US" i="1" dirty="0">
                <a:latin typeface="Times New Roman" panose="02020603050405020304" pitchFamily="18" charset="0"/>
                <a:ea typeface="Calibri" panose="020F0502020204030204" pitchFamily="34" charset="0"/>
                <a:cs typeface="Times New Roman" panose="02020603050405020304" pitchFamily="18" charset="0"/>
              </a:rPr>
              <a:t>(refers to the fact that a particular variety may be regarded as a sub-variety rather than as an independent entity), </a:t>
            </a:r>
            <a:r>
              <a:rPr lang="en-US" b="1" i="1" dirty="0">
                <a:latin typeface="Times New Roman" panose="02020603050405020304" pitchFamily="18" charset="0"/>
                <a:ea typeface="Calibri" panose="020F0502020204030204" pitchFamily="34" charset="0"/>
                <a:cs typeface="Times New Roman" panose="02020603050405020304" pitchFamily="18" charset="0"/>
              </a:rPr>
              <a:t>mixture</a:t>
            </a:r>
            <a:r>
              <a:rPr lang="en-US" i="1" dirty="0">
                <a:latin typeface="Times New Roman" panose="02020603050405020304" pitchFamily="18" charset="0"/>
                <a:ea typeface="Calibri" panose="020F0502020204030204" pitchFamily="34" charset="0"/>
                <a:cs typeface="Times New Roman" panose="02020603050405020304" pitchFamily="18" charset="0"/>
              </a:rPr>
              <a:t> (refers to feelings speakers have about the ‘purity’ of the variety they speak),</a:t>
            </a:r>
            <a:r>
              <a:rPr lang="en-US" dirty="0">
                <a:latin typeface="Times New Roman" panose="02020603050405020304" pitchFamily="18" charset="0"/>
                <a:ea typeface="Calibri" panose="020F0502020204030204" pitchFamily="34" charset="0"/>
                <a:cs typeface="Times New Roman" panose="02020603050405020304" pitchFamily="18" charset="0"/>
              </a:rPr>
              <a:t> and </a:t>
            </a:r>
            <a:r>
              <a:rPr lang="en-US" b="1" dirty="0">
                <a:latin typeface="Times New Roman" panose="02020603050405020304" pitchFamily="18" charset="0"/>
                <a:ea typeface="Calibri" panose="020F0502020204030204" pitchFamily="34" charset="0"/>
                <a:cs typeface="Times New Roman" panose="02020603050405020304" pitchFamily="18" charset="0"/>
              </a:rPr>
              <a:t>de facto norms</a:t>
            </a:r>
            <a:r>
              <a:rPr lang="en-US" dirty="0">
                <a:latin typeface="Times New Roman" panose="02020603050405020304" pitchFamily="18" charset="0"/>
                <a:ea typeface="Calibri" panose="020F0502020204030204" pitchFamily="34" charset="0"/>
                <a:cs typeface="Times New Roman" panose="02020603050405020304" pitchFamily="18" charset="0"/>
              </a:rPr>
              <a:t> (refers to the feeling that many speakers have that there are both ‘good’ speakers and ‘poor’ speakers and that the good speakers represent the norms of proper usage).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8200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119907"/>
            <a:ext cx="6096000" cy="4618187"/>
          </a:xfrm>
          <a:prstGeom prst="rect">
            <a:avLst/>
          </a:prstGeom>
        </p:spPr>
        <p:txBody>
          <a:bodyPr>
            <a:spAutoFit/>
          </a:bodyPr>
          <a:lstStyle/>
          <a:p>
            <a:pPr indent="457200" algn="just">
              <a:lnSpc>
                <a:spcPct val="115000"/>
              </a:lnSpc>
              <a:spcAft>
                <a:spcPts val="1000"/>
              </a:spcAft>
            </a:pPr>
            <a:r>
              <a:rPr lang="en-US" i="1" dirty="0">
                <a:latin typeface="Times New Roman" panose="02020603050405020304" pitchFamily="18" charset="0"/>
                <a:ea typeface="Calibri" panose="020F0502020204030204" pitchFamily="34" charset="0"/>
                <a:cs typeface="Times New Roman" panose="02020603050405020304" pitchFamily="18" charset="0"/>
              </a:rPr>
              <a:t>Dialect :</a:t>
            </a:r>
            <a:r>
              <a:rPr lang="en-US" dirty="0">
                <a:latin typeface="Times New Roman" panose="02020603050405020304" pitchFamily="18" charset="0"/>
                <a:ea typeface="Calibri" panose="020F0502020204030204" pitchFamily="34" charset="0"/>
                <a:cs typeface="Times New Roman" panose="02020603050405020304" pitchFamily="18" charset="0"/>
              </a:rPr>
              <a:t> is a subordinate variety of a language, so that we can say that Texas English and Swiss German are respectively, dialects of English and German.</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ts val="1000"/>
              </a:spcAft>
            </a:pPr>
            <a:r>
              <a:rPr lang="en-US" i="1" dirty="0">
                <a:latin typeface="Times New Roman" panose="02020603050405020304" pitchFamily="18" charset="0"/>
                <a:ea typeface="Calibri" panose="020F0502020204030204" pitchFamily="34" charset="0"/>
                <a:cs typeface="Times New Roman" panose="02020603050405020304" pitchFamily="18" charset="0"/>
              </a:rPr>
              <a:t>Vernacular </a:t>
            </a:r>
            <a:r>
              <a:rPr lang="en-US" dirty="0">
                <a:latin typeface="Times New Roman" panose="02020603050405020304" pitchFamily="18" charset="0"/>
                <a:ea typeface="Calibri" panose="020F0502020204030204" pitchFamily="34" charset="0"/>
                <a:cs typeface="Times New Roman" panose="02020603050405020304" pitchFamily="18" charset="0"/>
              </a:rPr>
              <a:t>: ‘the speech of a particular country or region’ OR more technically ‘a form of speech transmitted from parent to child as a primary medium of communication’.</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ts val="1000"/>
              </a:spcAft>
            </a:pPr>
            <a:r>
              <a:rPr lang="en-US" i="1" dirty="0" err="1">
                <a:latin typeface="Times New Roman" panose="02020603050405020304" pitchFamily="18" charset="0"/>
                <a:ea typeface="Calibri" panose="020F0502020204030204" pitchFamily="34" charset="0"/>
                <a:cs typeface="Times New Roman" panose="02020603050405020304" pitchFamily="18" charset="0"/>
              </a:rPr>
              <a:t>Koine</a:t>
            </a:r>
            <a:r>
              <a:rPr lang="en-US" dirty="0">
                <a:latin typeface="Times New Roman" panose="02020603050405020304" pitchFamily="18" charset="0"/>
                <a:ea typeface="Calibri" panose="020F0502020204030204" pitchFamily="34" charset="0"/>
                <a:cs typeface="Times New Roman" panose="02020603050405020304" pitchFamily="18" charset="0"/>
              </a:rPr>
              <a:t> : a form of speech shared by people of different vernaculars-though for some of them the </a:t>
            </a:r>
            <a:r>
              <a:rPr lang="en-US" i="1" dirty="0" err="1">
                <a:latin typeface="Times New Roman" panose="02020603050405020304" pitchFamily="18" charset="0"/>
                <a:ea typeface="Calibri" panose="020F0502020204030204" pitchFamily="34" charset="0"/>
                <a:cs typeface="Times New Roman" panose="02020603050405020304" pitchFamily="18" charset="0"/>
              </a:rPr>
              <a:t>koine</a:t>
            </a:r>
            <a:r>
              <a:rPr lang="en-US" dirty="0">
                <a:latin typeface="Times New Roman" panose="02020603050405020304" pitchFamily="18" charset="0"/>
                <a:ea typeface="Calibri" panose="020F0502020204030204" pitchFamily="34" charset="0"/>
                <a:cs typeface="Times New Roman" panose="02020603050405020304" pitchFamily="18" charset="0"/>
              </a:rPr>
              <a:t> itself may be their vernacular. A </a:t>
            </a:r>
            <a:r>
              <a:rPr lang="en-US" i="1" dirty="0" err="1">
                <a:latin typeface="Times New Roman" panose="02020603050405020304" pitchFamily="18" charset="0"/>
                <a:ea typeface="Calibri" panose="020F0502020204030204" pitchFamily="34" charset="0"/>
                <a:cs typeface="Times New Roman" panose="02020603050405020304" pitchFamily="18" charset="0"/>
              </a:rPr>
              <a:t>koine</a:t>
            </a:r>
            <a:r>
              <a:rPr lang="en-US" dirty="0">
                <a:latin typeface="Times New Roman" panose="02020603050405020304" pitchFamily="18" charset="0"/>
                <a:ea typeface="Calibri" panose="020F0502020204030204" pitchFamily="34" charset="0"/>
                <a:cs typeface="Times New Roman" panose="02020603050405020304" pitchFamily="18" charset="0"/>
              </a:rPr>
              <a:t> is a common language, but not necessarily a standard one.</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ts val="1000"/>
              </a:spcAft>
            </a:pPr>
            <a:r>
              <a:rPr lang="en-US" i="1" dirty="0">
                <a:latin typeface="Times New Roman" panose="02020603050405020304" pitchFamily="18" charset="0"/>
                <a:ea typeface="Calibri" panose="020F0502020204030204" pitchFamily="34" charset="0"/>
                <a:cs typeface="Times New Roman" panose="02020603050405020304" pitchFamily="18" charset="0"/>
              </a:rPr>
              <a:t>Social Dialects </a:t>
            </a:r>
            <a:r>
              <a:rPr lang="en-US" dirty="0">
                <a:latin typeface="Times New Roman" panose="02020603050405020304" pitchFamily="18" charset="0"/>
                <a:ea typeface="Calibri" panose="020F0502020204030204" pitchFamily="34" charset="0"/>
                <a:cs typeface="Times New Roman" panose="02020603050405020304" pitchFamily="18" charset="0"/>
              </a:rPr>
              <a:t>: can also be used to describe differences in speech associated with various social groups or classes. Social dialectology refer to this branch of linguistic study.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749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MATERIAL</a:t>
            </a:r>
            <a:endParaRPr lang="en-US" dirty="0"/>
          </a:p>
        </p:txBody>
      </p:sp>
      <p:sp>
        <p:nvSpPr>
          <p:cNvPr id="3" name="Content Placeholder 2"/>
          <p:cNvSpPr>
            <a:spLocks noGrp="1"/>
          </p:cNvSpPr>
          <p:nvPr>
            <p:ph idx="1"/>
          </p:nvPr>
        </p:nvSpPr>
        <p:spPr/>
        <p:txBody>
          <a:bodyPr>
            <a:normAutofit fontScale="92500" lnSpcReduction="20000"/>
          </a:bodyPr>
          <a:lstStyle/>
          <a:p>
            <a:r>
              <a:rPr lang="en-US" i="1" dirty="0"/>
              <a:t>1</a:t>
            </a:r>
            <a:r>
              <a:rPr lang="en-US" i="1" baseline="30000" dirty="0"/>
              <a:t>st</a:t>
            </a:r>
            <a:r>
              <a:rPr lang="en-US" i="1" dirty="0"/>
              <a:t> meeting</a:t>
            </a:r>
            <a:r>
              <a:rPr lang="en-US" dirty="0"/>
              <a:t>: </a:t>
            </a:r>
            <a:r>
              <a:rPr lang="en-US" b="1" u="sng" dirty="0"/>
              <a:t>Some Basic Methodological Concerns</a:t>
            </a:r>
            <a:endParaRPr lang="en-US" dirty="0"/>
          </a:p>
          <a:p>
            <a:r>
              <a:rPr lang="en-US" b="1" dirty="0"/>
              <a:t>A society</a:t>
            </a:r>
            <a:r>
              <a:rPr lang="en-US" dirty="0"/>
              <a:t> is </a:t>
            </a:r>
            <a:r>
              <a:rPr lang="en-US" i="1" dirty="0"/>
              <a:t>any group of people who are drawn together for a certain purpose or purposes.</a:t>
            </a:r>
            <a:endParaRPr lang="en-US" dirty="0"/>
          </a:p>
          <a:p>
            <a:r>
              <a:rPr lang="en-US" b="1" dirty="0"/>
              <a:t>A language</a:t>
            </a:r>
            <a:r>
              <a:rPr lang="en-US" dirty="0"/>
              <a:t> is </a:t>
            </a:r>
            <a:r>
              <a:rPr lang="en-US" i="1" dirty="0"/>
              <a:t>what the members of a particular society speak</a:t>
            </a:r>
            <a:r>
              <a:rPr lang="en-US" dirty="0"/>
              <a:t>. Definitions of language and society are not independent: the definition of language includes in it a reference to society. When two or more people communicate with each other in speech, we can call the system of communication that they employ a code. In most cases that code will be something we may also want to call a language. We should also note that two speakers who are bilingual, that is, who have access to two codes, and who for one reason or another shift back and forth between the two languages as they converse, either by code-switching or code-mixing, are actually using a third code, one which draws on those two languages. Noam Chomsky has distinguished between what he has called competence and performance. He claims that it is the linguist’s task to characterize what with their language, i.e., their competence, not what they do with their language, i.e., their performance.  </a:t>
            </a:r>
          </a:p>
          <a:p>
            <a:endParaRPr lang="en-US" dirty="0"/>
          </a:p>
        </p:txBody>
      </p:sp>
    </p:spTree>
    <p:extLst>
      <p:ext uri="{BB962C8B-B14F-4D97-AF65-F5344CB8AC3E}">
        <p14:creationId xmlns:p14="http://schemas.microsoft.com/office/powerpoint/2010/main" val="2865929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546929"/>
            <a:ext cx="6096000" cy="5764142"/>
          </a:xfrm>
          <a:prstGeom prst="rect">
            <a:avLst/>
          </a:prstGeom>
        </p:spPr>
        <p:txBody>
          <a:bodyPr>
            <a:spAutoFit/>
          </a:bodyPr>
          <a:lstStyle/>
          <a:p>
            <a:pPr algn="just">
              <a:lnSpc>
                <a:spcPct val="115000"/>
              </a:lnSpc>
              <a:spcAft>
                <a:spcPts val="1000"/>
              </a:spcAft>
            </a:pPr>
            <a:r>
              <a:rPr lang="en-US" i="1" u="sng" dirty="0">
                <a:latin typeface="Times New Roman" panose="02020603050405020304" pitchFamily="18" charset="0"/>
                <a:ea typeface="Calibri" panose="020F0502020204030204" pitchFamily="34" charset="0"/>
                <a:cs typeface="Times New Roman" panose="02020603050405020304" pitchFamily="18" charset="0"/>
              </a:rPr>
              <a:t>Relationships Between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b="1" i="1" dirty="0">
                <a:latin typeface="Times New Roman" panose="02020603050405020304" pitchFamily="18" charset="0"/>
                <a:ea typeface="Calibri" panose="020F0502020204030204" pitchFamily="34" charset="0"/>
                <a:cs typeface="Times New Roman" panose="02020603050405020304" pitchFamily="18" charset="0"/>
              </a:rPr>
              <a:t>Language</a:t>
            </a:r>
            <a:r>
              <a:rPr lang="en-US" dirty="0">
                <a:latin typeface="Times New Roman" panose="02020603050405020304" pitchFamily="18" charset="0"/>
                <a:ea typeface="Calibri" panose="020F0502020204030204" pitchFamily="34" charset="0"/>
                <a:cs typeface="Times New Roman" panose="02020603050405020304" pitchFamily="18" charset="0"/>
              </a:rPr>
              <a:t> and </a:t>
            </a:r>
            <a:r>
              <a:rPr lang="en-US" b="1" i="1" dirty="0">
                <a:latin typeface="Times New Roman" panose="02020603050405020304" pitchFamily="18" charset="0"/>
                <a:ea typeface="Calibri" panose="020F0502020204030204" pitchFamily="34" charset="0"/>
                <a:cs typeface="Times New Roman" panose="02020603050405020304" pitchFamily="18" charset="0"/>
              </a:rPr>
              <a:t>Society</a:t>
            </a:r>
            <a:r>
              <a:rPr lang="en-US" dirty="0">
                <a:latin typeface="Times New Roman" panose="02020603050405020304" pitchFamily="18" charset="0"/>
                <a:ea typeface="Calibri" panose="020F0502020204030204" pitchFamily="34" charset="0"/>
                <a:cs typeface="Times New Roman" panose="02020603050405020304" pitchFamily="18" charset="0"/>
              </a:rPr>
              <a:t>:</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pPr>
            <a:r>
              <a:rPr lang="en-US" dirty="0">
                <a:latin typeface="Times New Roman" panose="02020603050405020304" pitchFamily="18" charset="0"/>
                <a:ea typeface="Calibri" panose="020F0502020204030204" pitchFamily="34" charset="0"/>
                <a:cs typeface="Times New Roman" panose="02020603050405020304" pitchFamily="18" charset="0"/>
              </a:rPr>
              <a:t>That social structure may either influence or determine linguistic structure and/or behavior.</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pPr>
            <a:r>
              <a:rPr lang="en-US" dirty="0">
                <a:latin typeface="Times New Roman" panose="02020603050405020304" pitchFamily="18" charset="0"/>
                <a:ea typeface="Calibri" panose="020F0502020204030204" pitchFamily="34" charset="0"/>
                <a:cs typeface="Times New Roman" panose="02020603050405020304" pitchFamily="18" charset="0"/>
              </a:rPr>
              <a:t>Directly opposed to the first: linguistic structure and/or behavior may either influence or determine social structure.</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pPr>
            <a:r>
              <a:rPr lang="en-US" dirty="0">
                <a:latin typeface="Times New Roman" panose="02020603050405020304" pitchFamily="18" charset="0"/>
                <a:ea typeface="Calibri" panose="020F0502020204030204" pitchFamily="34" charset="0"/>
                <a:cs typeface="Times New Roman" panose="02020603050405020304" pitchFamily="18" charset="0"/>
              </a:rPr>
              <a:t>That the influence is bi-directional: language and society may influence each other.</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mj-lt"/>
              <a:buAutoNum type="arabicPeriod"/>
            </a:pPr>
            <a:r>
              <a:rPr lang="en-US" dirty="0">
                <a:latin typeface="Times New Roman" panose="02020603050405020304" pitchFamily="18" charset="0"/>
                <a:ea typeface="Calibri" panose="020F0502020204030204" pitchFamily="34" charset="0"/>
                <a:cs typeface="Times New Roman" panose="02020603050405020304" pitchFamily="18" charset="0"/>
              </a:rPr>
              <a:t>To assume that there is no relationship at all between linguistic structure and social structure and that each is independent of the other.</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b="1" dirty="0" err="1">
                <a:latin typeface="Times New Roman" panose="02020603050405020304" pitchFamily="18" charset="0"/>
                <a:ea typeface="Calibri" panose="020F0502020204030204" pitchFamily="34" charset="0"/>
                <a:cs typeface="Times New Roman" panose="02020603050405020304" pitchFamily="18" charset="0"/>
              </a:rPr>
              <a:t>Gumperz</a:t>
            </a:r>
            <a:r>
              <a:rPr lang="en-US" b="1" dirty="0">
                <a:latin typeface="Times New Roman" panose="02020603050405020304" pitchFamily="18" charset="0"/>
                <a:ea typeface="Calibri" panose="020F0502020204030204" pitchFamily="34" charset="0"/>
                <a:cs typeface="Times New Roman" panose="02020603050405020304" pitchFamily="18" charset="0"/>
              </a:rPr>
              <a:t> (1971:223) </a:t>
            </a:r>
            <a:r>
              <a:rPr lang="en-US" dirty="0">
                <a:latin typeface="Times New Roman" panose="02020603050405020304" pitchFamily="18" charset="0"/>
                <a:ea typeface="Calibri" panose="020F0502020204030204" pitchFamily="34" charset="0"/>
                <a:cs typeface="Times New Roman" panose="02020603050405020304" pitchFamily="18" charset="0"/>
              </a:rPr>
              <a:t>has observed that </a:t>
            </a:r>
            <a:r>
              <a:rPr lang="en-US" i="1" dirty="0">
                <a:latin typeface="Times New Roman" panose="02020603050405020304" pitchFamily="18" charset="0"/>
                <a:ea typeface="Calibri" panose="020F0502020204030204" pitchFamily="34" charset="0"/>
                <a:cs typeface="Times New Roman" panose="02020603050405020304" pitchFamily="18" charset="0"/>
              </a:rPr>
              <a:t>sociolinguistics is an attempt to find correlations between social structure and linguistic structure and to observe any changes that occur</a:t>
            </a:r>
            <a:r>
              <a:rPr lang="en-US" dirty="0">
                <a:latin typeface="Times New Roman" panose="02020603050405020304" pitchFamily="18" charset="0"/>
                <a:ea typeface="Calibri" panose="020F0502020204030204" pitchFamily="34" charset="0"/>
                <a:cs typeface="Times New Roman" panose="02020603050405020304" pitchFamily="18" charset="0"/>
              </a:rPr>
              <a:t>. Social structure itself may be measured by reference to such factors as social class and educational background; we can then attempt to relate verbal behavior and performance to these factors.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9671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661850"/>
            <a:ext cx="6096000" cy="3534301"/>
          </a:xfrm>
          <a:prstGeom prst="rect">
            <a:avLst/>
          </a:prstGeom>
        </p:spPr>
        <p:txBody>
          <a:bodyPr>
            <a:spAutoFit/>
          </a:bodyPr>
          <a:lstStyle/>
          <a:p>
            <a:pPr algn="just">
              <a:lnSpc>
                <a:spcPct val="115000"/>
              </a:lnSpc>
              <a:spcAft>
                <a:spcPts val="1000"/>
              </a:spcAft>
            </a:pPr>
            <a:r>
              <a:rPr lang="en-US" dirty="0">
                <a:latin typeface="Times New Roman" panose="02020603050405020304" pitchFamily="18" charset="0"/>
                <a:ea typeface="Calibri" panose="020F0502020204030204" pitchFamily="34" charset="0"/>
                <a:cs typeface="Times New Roman" panose="02020603050405020304" pitchFamily="18" charset="0"/>
              </a:rPr>
              <a:t>A distinction  between </a:t>
            </a:r>
            <a:r>
              <a:rPr lang="en-US" b="1" i="1" dirty="0">
                <a:latin typeface="Times New Roman" panose="02020603050405020304" pitchFamily="18" charset="0"/>
                <a:ea typeface="Calibri" panose="020F0502020204030204" pitchFamily="34" charset="0"/>
                <a:cs typeface="Times New Roman" panose="02020603050405020304" pitchFamily="18" charset="0"/>
              </a:rPr>
              <a:t>sociolinguistics</a:t>
            </a:r>
            <a:r>
              <a:rPr lang="en-US" dirty="0">
                <a:latin typeface="Times New Roman" panose="02020603050405020304" pitchFamily="18" charset="0"/>
                <a:ea typeface="Calibri" panose="020F0502020204030204" pitchFamily="34" charset="0"/>
                <a:cs typeface="Times New Roman" panose="02020603050405020304" pitchFamily="18" charset="0"/>
              </a:rPr>
              <a:t> and </a:t>
            </a:r>
            <a:r>
              <a:rPr lang="en-US" b="1" i="1" dirty="0">
                <a:latin typeface="Times New Roman" panose="02020603050405020304" pitchFamily="18" charset="0"/>
                <a:ea typeface="Calibri" panose="020F0502020204030204" pitchFamily="34" charset="0"/>
                <a:cs typeface="Times New Roman" panose="02020603050405020304" pitchFamily="18" charset="0"/>
              </a:rPr>
              <a:t>the sociology of language</a:t>
            </a:r>
            <a:r>
              <a:rPr lang="en-US" dirty="0">
                <a:latin typeface="Times New Roman" panose="02020603050405020304" pitchFamily="18" charset="0"/>
                <a:ea typeface="Calibri" panose="020F0502020204030204" pitchFamily="34" charset="0"/>
                <a:cs typeface="Times New Roman" panose="02020603050405020304" pitchFamily="18" charset="0"/>
              </a:rPr>
              <a:t>:</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b="1" dirty="0">
                <a:latin typeface="Times New Roman" panose="02020603050405020304" pitchFamily="18" charset="0"/>
                <a:ea typeface="Calibri" panose="020F0502020204030204" pitchFamily="34" charset="0"/>
                <a:cs typeface="Times New Roman" panose="02020603050405020304" pitchFamily="18" charset="0"/>
              </a:rPr>
              <a:t>Sociolinguistics</a:t>
            </a:r>
            <a:r>
              <a:rPr lang="en-US" dirty="0">
                <a:latin typeface="Times New Roman" panose="02020603050405020304" pitchFamily="18" charset="0"/>
                <a:ea typeface="Calibri" panose="020F0502020204030204" pitchFamily="34" charset="0"/>
                <a:cs typeface="Times New Roman" panose="02020603050405020304" pitchFamily="18" charset="0"/>
              </a:rPr>
              <a:t> is concerned with investigating the relationship between language and society with the goal being a better understanding of the structure of language and how language function in communication.</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b="1" dirty="0">
                <a:latin typeface="Times New Roman" panose="02020603050405020304" pitchFamily="18" charset="0"/>
                <a:ea typeface="Calibri" panose="020F0502020204030204" pitchFamily="34" charset="0"/>
                <a:cs typeface="Times New Roman" panose="02020603050405020304" pitchFamily="18" charset="0"/>
              </a:rPr>
              <a:t>Sociology of language</a:t>
            </a:r>
            <a:r>
              <a:rPr lang="en-US" dirty="0">
                <a:latin typeface="Times New Roman" panose="02020603050405020304" pitchFamily="18" charset="0"/>
                <a:ea typeface="Calibri" panose="020F0502020204030204" pitchFamily="34" charset="0"/>
                <a:cs typeface="Times New Roman" panose="02020603050405020304" pitchFamily="18" charset="0"/>
              </a:rPr>
              <a:t> is trying to discover how social structure can be better understood through the study of  language, e.g., how certain linguistic features serve to characterize particular social arrangements.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9472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0" y="1980399"/>
            <a:ext cx="6096000" cy="2897203"/>
          </a:xfrm>
          <a:prstGeom prst="rect">
            <a:avLst/>
          </a:prstGeom>
        </p:spPr>
        <p:txBody>
          <a:bodyPr>
            <a:spAutoFit/>
          </a:bodyPr>
          <a:lstStyle/>
          <a:p>
            <a:pPr algn="just">
              <a:lnSpc>
                <a:spcPct val="115000"/>
              </a:lnSpc>
              <a:spcAft>
                <a:spcPts val="1000"/>
              </a:spcAft>
            </a:pPr>
            <a:r>
              <a:rPr lang="en-US" dirty="0">
                <a:latin typeface="Times New Roman" panose="02020603050405020304" pitchFamily="18" charset="0"/>
                <a:ea typeface="Calibri" panose="020F0502020204030204" pitchFamily="34" charset="0"/>
                <a:cs typeface="Times New Roman" panose="02020603050405020304" pitchFamily="18" charset="0"/>
              </a:rPr>
              <a:t>According to </a:t>
            </a:r>
            <a:r>
              <a:rPr lang="en-US" b="1" dirty="0">
                <a:latin typeface="Times New Roman" panose="02020603050405020304" pitchFamily="18" charset="0"/>
                <a:ea typeface="Calibri" panose="020F0502020204030204" pitchFamily="34" charset="0"/>
                <a:cs typeface="Times New Roman" panose="02020603050405020304" pitchFamily="18" charset="0"/>
              </a:rPr>
              <a:t>Hudson (1980:4-5)</a:t>
            </a:r>
            <a:r>
              <a:rPr lang="en-US" dirty="0">
                <a:latin typeface="Times New Roman" panose="02020603050405020304" pitchFamily="18" charset="0"/>
                <a:ea typeface="Calibri" panose="020F0502020204030204" pitchFamily="34" charset="0"/>
                <a:cs typeface="Times New Roman" panose="02020603050405020304" pitchFamily="18" charset="0"/>
              </a:rPr>
              <a:t> has described the difference as follows:</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b="1" dirty="0">
                <a:latin typeface="Times New Roman" panose="02020603050405020304" pitchFamily="18" charset="0"/>
                <a:ea typeface="Calibri" panose="020F0502020204030204" pitchFamily="34" charset="0"/>
                <a:cs typeface="Times New Roman" panose="02020603050405020304" pitchFamily="18" charset="0"/>
              </a:rPr>
              <a:t>Sociolinguistics</a:t>
            </a:r>
            <a:r>
              <a:rPr lang="en-US" dirty="0">
                <a:latin typeface="Times New Roman" panose="02020603050405020304" pitchFamily="18" charset="0"/>
                <a:ea typeface="Calibri" panose="020F0502020204030204" pitchFamily="34" charset="0"/>
                <a:cs typeface="Times New Roman" panose="02020603050405020304" pitchFamily="18" charset="0"/>
              </a:rPr>
              <a:t> is </a:t>
            </a:r>
            <a:r>
              <a:rPr lang="en-US" i="1" dirty="0">
                <a:latin typeface="Times New Roman" panose="02020603050405020304" pitchFamily="18" charset="0"/>
                <a:ea typeface="Calibri" panose="020F0502020204030204" pitchFamily="34" charset="0"/>
                <a:cs typeface="Times New Roman" panose="02020603050405020304" pitchFamily="18" charset="0"/>
              </a:rPr>
              <a:t>the study of language in relation to society</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b="1" dirty="0">
                <a:latin typeface="Times New Roman" panose="02020603050405020304" pitchFamily="18" charset="0"/>
                <a:ea typeface="Calibri" panose="020F0502020204030204" pitchFamily="34" charset="0"/>
                <a:cs typeface="Times New Roman" panose="02020603050405020304" pitchFamily="18" charset="0"/>
              </a:rPr>
              <a:t>Sociology of language</a:t>
            </a:r>
            <a:r>
              <a:rPr lang="en-US" dirty="0">
                <a:latin typeface="Times New Roman" panose="02020603050405020304" pitchFamily="18" charset="0"/>
                <a:ea typeface="Calibri" panose="020F0502020204030204" pitchFamily="34" charset="0"/>
                <a:cs typeface="Times New Roman" panose="02020603050405020304" pitchFamily="18" charset="0"/>
              </a:rPr>
              <a:t> is </a:t>
            </a:r>
            <a:r>
              <a:rPr lang="en-US" i="1" dirty="0">
                <a:latin typeface="Times New Roman" panose="02020603050405020304" pitchFamily="18" charset="0"/>
                <a:ea typeface="Calibri" panose="020F0502020204030204" pitchFamily="34" charset="0"/>
                <a:cs typeface="Times New Roman" panose="02020603050405020304" pitchFamily="18" charset="0"/>
              </a:rPr>
              <a:t>the study of society in relation to language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b="1" i="1" dirty="0">
                <a:latin typeface="Times New Roman" panose="02020603050405020304" pitchFamily="18" charset="0"/>
                <a:ea typeface="Calibri" panose="020F0502020204030204" pitchFamily="34" charset="0"/>
                <a:cs typeface="Times New Roman" panose="02020603050405020304" pitchFamily="18" charset="0"/>
              </a:rPr>
              <a:t>In other words</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u="sng" dirty="0">
                <a:latin typeface="Times New Roman" panose="02020603050405020304" pitchFamily="18" charset="0"/>
                <a:ea typeface="Calibri" panose="020F0502020204030204" pitchFamily="34" charset="0"/>
                <a:cs typeface="Times New Roman" panose="02020603050405020304" pitchFamily="18" charset="0"/>
              </a:rPr>
              <a:t>in sociolinguistics</a:t>
            </a:r>
            <a:r>
              <a:rPr lang="en-US" dirty="0">
                <a:latin typeface="Times New Roman" panose="02020603050405020304" pitchFamily="18" charset="0"/>
                <a:ea typeface="Calibri" panose="020F0502020204030204" pitchFamily="34" charset="0"/>
                <a:cs typeface="Times New Roman" panose="02020603050405020304" pitchFamily="18" charset="0"/>
              </a:rPr>
              <a:t> we study society in order to find out as much as we can about what kind of thing language is, and </a:t>
            </a:r>
            <a:r>
              <a:rPr lang="en-US" u="sng" dirty="0">
                <a:latin typeface="Times New Roman" panose="02020603050405020304" pitchFamily="18" charset="0"/>
                <a:ea typeface="Calibri" panose="020F0502020204030204" pitchFamily="34" charset="0"/>
                <a:cs typeface="Times New Roman" panose="02020603050405020304" pitchFamily="18" charset="0"/>
              </a:rPr>
              <a:t>in the sociology of language</a:t>
            </a:r>
            <a:r>
              <a:rPr lang="en-US" dirty="0">
                <a:latin typeface="Times New Roman" panose="02020603050405020304" pitchFamily="18" charset="0"/>
                <a:ea typeface="Calibri" panose="020F0502020204030204" pitchFamily="34" charset="0"/>
                <a:cs typeface="Times New Roman" panose="02020603050405020304" pitchFamily="18" charset="0"/>
              </a:rPr>
              <a:t> we reverse the direction of our interest.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1268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611049"/>
            <a:ext cx="6096000" cy="5635902"/>
          </a:xfrm>
          <a:prstGeom prst="rect">
            <a:avLst/>
          </a:prstGeom>
        </p:spPr>
        <p:txBody>
          <a:bodyPr>
            <a:spAutoFit/>
          </a:bodyPr>
          <a:lstStyle/>
          <a:p>
            <a:pPr algn="just">
              <a:lnSpc>
                <a:spcPct val="115000"/>
              </a:lnSpc>
              <a:spcAft>
                <a:spcPts val="1000"/>
              </a:spcAft>
            </a:pPr>
            <a:r>
              <a:rPr lang="en-US" dirty="0">
                <a:latin typeface="Times New Roman" panose="02020603050405020304" pitchFamily="18" charset="0"/>
                <a:ea typeface="Calibri" panose="020F0502020204030204" pitchFamily="34" charset="0"/>
                <a:cs typeface="Times New Roman" panose="02020603050405020304" pitchFamily="18" charset="0"/>
              </a:rPr>
              <a:t>According to </a:t>
            </a:r>
            <a:r>
              <a:rPr lang="en-US" b="1" dirty="0" err="1">
                <a:latin typeface="Times New Roman" panose="02020603050405020304" pitchFamily="18" charset="0"/>
                <a:ea typeface="Calibri" panose="020F0502020204030204" pitchFamily="34" charset="0"/>
                <a:cs typeface="Times New Roman" panose="02020603050405020304" pitchFamily="18" charset="0"/>
              </a:rPr>
              <a:t>Trudgill</a:t>
            </a:r>
            <a:r>
              <a:rPr lang="en-US" b="1" dirty="0">
                <a:latin typeface="Times New Roman" panose="02020603050405020304" pitchFamily="18" charset="0"/>
                <a:ea typeface="Calibri" panose="020F0502020204030204" pitchFamily="34" charset="0"/>
                <a:cs typeface="Times New Roman" panose="02020603050405020304" pitchFamily="18" charset="0"/>
              </a:rPr>
              <a:t> (1978):</a:t>
            </a:r>
            <a:r>
              <a:rPr lang="en-US" dirty="0">
                <a:latin typeface="Times New Roman" panose="02020603050405020304" pitchFamily="18" charset="0"/>
                <a:ea typeface="Calibri" panose="020F0502020204030204" pitchFamily="34" charset="0"/>
                <a:cs typeface="Times New Roman" panose="02020603050405020304" pitchFamily="18" charset="0"/>
              </a:rPr>
              <a:t>  ‘while everybody would agree that sociolinguistics has something to do with language and society, it is clearly also not concerned with everything that could be considered ‘language and society’.</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dirty="0">
                <a:latin typeface="Times New Roman" panose="02020603050405020304" pitchFamily="18" charset="0"/>
                <a:ea typeface="Calibri" panose="020F0502020204030204" pitchFamily="34" charset="0"/>
                <a:cs typeface="Times New Roman" panose="02020603050405020304" pitchFamily="18" charset="0"/>
              </a:rPr>
              <a:t>He continued that there are certain kinds of work combine insights from sociology and linguistics : 1) structure of discourse and conversation, 2) speech acts, 3) studies in the ethnography of speaking, 4) investigations of such matters as kinship systems, 5) studies in the sociology of language : bilingualism, code-switching, and </a:t>
            </a:r>
            <a:r>
              <a:rPr lang="en-US" dirty="0" err="1">
                <a:latin typeface="Times New Roman" panose="02020603050405020304" pitchFamily="18" charset="0"/>
                <a:ea typeface="Calibri" panose="020F0502020204030204" pitchFamily="34" charset="0"/>
                <a:cs typeface="Times New Roman" panose="02020603050405020304" pitchFamily="18" charset="0"/>
              </a:rPr>
              <a:t>diglossia</a:t>
            </a:r>
            <a:r>
              <a:rPr lang="en-US" dirty="0">
                <a:latin typeface="Times New Roman" panose="02020603050405020304" pitchFamily="18" charset="0"/>
                <a:ea typeface="Calibri" panose="020F0502020204030204" pitchFamily="34" charset="0"/>
                <a:cs typeface="Times New Roman" panose="02020603050405020304" pitchFamily="18" charset="0"/>
              </a:rPr>
              <a:t>, 6) certain practical concerns such as various aspects of teaching and language behavior in classrooms. While he considers all such topics to be genuinely sociolinguistics, he prefers, however to use that term in a rather different and somewhat narrower sense. He says that such concerns are perhaps subsumed under anthropological linguistics, geo linguistics, the social psychology of language, and so 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7535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67547"/>
            <a:ext cx="6096000" cy="3122906"/>
          </a:xfrm>
          <a:prstGeom prst="rect">
            <a:avLst/>
          </a:prstGeom>
        </p:spPr>
        <p:txBody>
          <a:bodyPr>
            <a:spAutoFit/>
          </a:bodyPr>
          <a:lstStyle/>
          <a:p>
            <a:pPr algn="just">
              <a:lnSpc>
                <a:spcPct val="115000"/>
              </a:lnSpc>
              <a:spcAft>
                <a:spcPts val="1000"/>
              </a:spcAft>
            </a:pPr>
            <a:r>
              <a:rPr lang="en-US" i="1" dirty="0">
                <a:latin typeface="Times New Roman" panose="02020603050405020304" pitchFamily="18" charset="0"/>
                <a:ea typeface="Calibri" panose="020F0502020204030204" pitchFamily="34" charset="0"/>
                <a:cs typeface="Times New Roman" panose="02020603050405020304" pitchFamily="18" charset="0"/>
              </a:rPr>
              <a:t>2</a:t>
            </a:r>
            <a:r>
              <a:rPr lang="en-US" i="1" baseline="30000" dirty="0">
                <a:latin typeface="Times New Roman" panose="02020603050405020304" pitchFamily="18" charset="0"/>
                <a:ea typeface="Calibri" panose="020F0502020204030204" pitchFamily="34" charset="0"/>
                <a:cs typeface="Times New Roman" panose="02020603050405020304" pitchFamily="18" charset="0"/>
              </a:rPr>
              <a:t>nd</a:t>
            </a:r>
            <a:r>
              <a:rPr lang="en-US" i="1" dirty="0">
                <a:latin typeface="Times New Roman" panose="02020603050405020304" pitchFamily="18" charset="0"/>
                <a:ea typeface="Calibri" panose="020F0502020204030204" pitchFamily="34" charset="0"/>
                <a:cs typeface="Times New Roman" panose="02020603050405020304" pitchFamily="18" charset="0"/>
              </a:rPr>
              <a:t> meeting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a:latin typeface="Times New Roman" panose="02020603050405020304" pitchFamily="18" charset="0"/>
                <a:ea typeface="Calibri" panose="020F0502020204030204" pitchFamily="34" charset="0"/>
                <a:cs typeface="Times New Roman" panose="02020603050405020304" pitchFamily="18" charset="0"/>
              </a:rPr>
              <a:t>Language Varieties</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ts val="1000"/>
              </a:spcAft>
            </a:pPr>
            <a:r>
              <a:rPr lang="en-US" b="1" dirty="0">
                <a:latin typeface="Times New Roman" panose="02020603050405020304" pitchFamily="18" charset="0"/>
                <a:ea typeface="Calibri" panose="020F0502020204030204" pitchFamily="34" charset="0"/>
                <a:cs typeface="Times New Roman" panose="02020603050405020304" pitchFamily="18" charset="0"/>
              </a:rPr>
              <a:t>Hudson (1980:24)</a:t>
            </a:r>
            <a:r>
              <a:rPr lang="en-US" dirty="0">
                <a:latin typeface="Times New Roman" panose="02020603050405020304" pitchFamily="18" charset="0"/>
                <a:ea typeface="Calibri" panose="020F0502020204030204" pitchFamily="34" charset="0"/>
                <a:cs typeface="Times New Roman" panose="02020603050405020304" pitchFamily="18" charset="0"/>
              </a:rPr>
              <a:t> defines a variety of language as ‘a set of linguistic items with similar distribution’,  a definition that allows us to say that all of the following are varieties: English, French, London English, the English of football commentaries, and so on. The definition also allows us ‘to treat all the languages of some multilingual speaker, or community, as a single variety, since all the linguistic items concerned have a similar social distribution.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98696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267913"/>
            <a:ext cx="6096000" cy="2322174"/>
          </a:xfrm>
          <a:prstGeom prst="rect">
            <a:avLst/>
          </a:prstGeom>
        </p:spPr>
        <p:txBody>
          <a:bodyPr>
            <a:spAutoFit/>
          </a:bodyPr>
          <a:lstStyle/>
          <a:p>
            <a:pPr indent="457200" algn="just">
              <a:lnSpc>
                <a:spcPct val="115000"/>
              </a:lnSpc>
              <a:spcAft>
                <a:spcPts val="1000"/>
              </a:spcAft>
            </a:pPr>
            <a:r>
              <a:rPr lang="en-US" b="1" dirty="0">
                <a:latin typeface="Times New Roman" panose="02020603050405020304" pitchFamily="18" charset="0"/>
                <a:ea typeface="Calibri" panose="020F0502020204030204" pitchFamily="34" charset="0"/>
                <a:cs typeface="Times New Roman" panose="02020603050405020304" pitchFamily="18" charset="0"/>
              </a:rPr>
              <a:t>Ferguson (1971:30)</a:t>
            </a:r>
            <a:r>
              <a:rPr lang="en-US" dirty="0">
                <a:latin typeface="Times New Roman" panose="02020603050405020304" pitchFamily="18" charset="0"/>
                <a:ea typeface="Calibri" panose="020F0502020204030204" pitchFamily="34" charset="0"/>
                <a:cs typeface="Times New Roman" panose="02020603050405020304" pitchFamily="18" charset="0"/>
              </a:rPr>
              <a:t> defines a variety of a language as ‘any body of human speech patterns which is sufficiently homogenous to be analyzed by available techniques of synchronic description and which has a sufficiently large repertory of elements and their arrangements or processes with broad enough semantic scope to function in all formal contexts of communication.’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5375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108639"/>
            <a:ext cx="6096000" cy="2640723"/>
          </a:xfrm>
          <a:prstGeom prst="rect">
            <a:avLst/>
          </a:prstGeom>
        </p:spPr>
        <p:txBody>
          <a:bodyPr>
            <a:spAutoFit/>
          </a:bodyPr>
          <a:lstStyle/>
          <a:p>
            <a:pPr indent="457200" algn="just">
              <a:lnSpc>
                <a:spcPct val="115000"/>
              </a:lnSpc>
              <a:spcAft>
                <a:spcPts val="1000"/>
              </a:spcAft>
            </a:pPr>
            <a:r>
              <a:rPr lang="en-US" dirty="0">
                <a:latin typeface="Times New Roman" panose="02020603050405020304" pitchFamily="18" charset="0"/>
                <a:ea typeface="Calibri" panose="020F0502020204030204" pitchFamily="34" charset="0"/>
                <a:cs typeface="Times New Roman" panose="02020603050405020304" pitchFamily="18" charset="0"/>
              </a:rPr>
              <a:t>Language and Dialects: </a:t>
            </a:r>
            <a:r>
              <a:rPr lang="en-US" b="1" dirty="0">
                <a:latin typeface="Times New Roman" panose="02020603050405020304" pitchFamily="18" charset="0"/>
                <a:ea typeface="Calibri" panose="020F0502020204030204" pitchFamily="34" charset="0"/>
                <a:cs typeface="Times New Roman" panose="02020603050405020304" pitchFamily="18" charset="0"/>
              </a:rPr>
              <a:t>Haugen (1966a)</a:t>
            </a:r>
            <a:r>
              <a:rPr lang="en-US" dirty="0">
                <a:latin typeface="Times New Roman" panose="02020603050405020304" pitchFamily="18" charset="0"/>
                <a:ea typeface="Calibri" panose="020F0502020204030204" pitchFamily="34" charset="0"/>
                <a:cs typeface="Times New Roman" panose="02020603050405020304" pitchFamily="18" charset="0"/>
              </a:rPr>
              <a:t> has pointed out that language and dialect are ambiguous terms. Ordinary people use them quite freely to speak about various linguistic situations, but scholars often experience considerable difficulty in deciding that one term should be used rather than the other in certain situations. </a:t>
            </a:r>
            <a:r>
              <a:rPr lang="en-US" b="1" i="1" dirty="0">
                <a:latin typeface="Times New Roman" panose="02020603050405020304" pitchFamily="18" charset="0"/>
                <a:ea typeface="Calibri" panose="020F0502020204030204" pitchFamily="34" charset="0"/>
                <a:cs typeface="Times New Roman" panose="02020603050405020304" pitchFamily="18" charset="0"/>
              </a:rPr>
              <a:t>Language</a:t>
            </a:r>
            <a:r>
              <a:rPr lang="en-US" dirty="0">
                <a:latin typeface="Times New Roman" panose="02020603050405020304" pitchFamily="18" charset="0"/>
                <a:ea typeface="Calibri" panose="020F0502020204030204" pitchFamily="34" charset="0"/>
                <a:cs typeface="Times New Roman" panose="02020603050405020304" pitchFamily="18" charset="0"/>
              </a:rPr>
              <a:t> can be </a:t>
            </a:r>
            <a:r>
              <a:rPr lang="en-US" i="1" dirty="0">
                <a:latin typeface="Times New Roman" panose="02020603050405020304" pitchFamily="18" charset="0"/>
                <a:ea typeface="Calibri" panose="020F0502020204030204" pitchFamily="34" charset="0"/>
                <a:cs typeface="Times New Roman" panose="02020603050405020304" pitchFamily="18" charset="0"/>
              </a:rPr>
              <a:t>used to refer either to a single linguistic norm or to a group of related norms</a:t>
            </a:r>
            <a:r>
              <a:rPr lang="en-US" dirty="0">
                <a:latin typeface="Times New Roman" panose="02020603050405020304" pitchFamily="18" charset="0"/>
                <a:ea typeface="Calibri" panose="020F0502020204030204" pitchFamily="34" charset="0"/>
                <a:cs typeface="Times New Roman" panose="02020603050405020304" pitchFamily="18" charset="0"/>
              </a:rPr>
              <a:t>, and </a:t>
            </a:r>
            <a:r>
              <a:rPr lang="en-US" b="1" i="1" dirty="0">
                <a:latin typeface="Times New Roman" panose="02020603050405020304" pitchFamily="18" charset="0"/>
                <a:ea typeface="Calibri" panose="020F0502020204030204" pitchFamily="34" charset="0"/>
                <a:cs typeface="Times New Roman" panose="02020603050405020304" pitchFamily="18" charset="0"/>
              </a:rPr>
              <a:t>dialect</a:t>
            </a:r>
            <a:r>
              <a:rPr lang="en-US" dirty="0">
                <a:latin typeface="Times New Roman" panose="02020603050405020304" pitchFamily="18" charset="0"/>
                <a:ea typeface="Calibri" panose="020F0502020204030204" pitchFamily="34" charset="0"/>
                <a:cs typeface="Times New Roman" panose="02020603050405020304" pitchFamily="18" charset="0"/>
              </a:rPr>
              <a:t> to </a:t>
            </a:r>
            <a:r>
              <a:rPr lang="en-US" i="1" dirty="0">
                <a:latin typeface="Times New Roman" panose="02020603050405020304" pitchFamily="18" charset="0"/>
                <a:ea typeface="Calibri" panose="020F0502020204030204" pitchFamily="34" charset="0"/>
                <a:cs typeface="Times New Roman" panose="02020603050405020304" pitchFamily="18" charset="0"/>
              </a:rPr>
              <a:t>refer to one of the norms</a:t>
            </a:r>
            <a:r>
              <a:rPr lang="en-US" dirty="0">
                <a:latin typeface="Times New Roman" panose="02020603050405020304" pitchFamily="18" charset="0"/>
                <a:ea typeface="Calibri" panose="020F0502020204030204" pitchFamily="34"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0088060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20</TotalTime>
  <Words>1273</Words>
  <Application>Microsoft Office PowerPoint</Application>
  <PresentationFormat>Widescreen</PresentationFormat>
  <Paragraphs>29</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Arabic Typesetting</vt:lpstr>
      <vt:lpstr>Arial</vt:lpstr>
      <vt:lpstr>Calibri</vt:lpstr>
      <vt:lpstr>Times New Roman</vt:lpstr>
      <vt:lpstr>Trebuchet MS</vt:lpstr>
      <vt:lpstr>Wingdings 3</vt:lpstr>
      <vt:lpstr>Facet</vt:lpstr>
      <vt:lpstr>LANGUAGE IN SOCIETY</vt:lpstr>
      <vt:lpstr>LEARNING MATERIAL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LANGUAGE IN SOCIETY</dc:title>
  <dc:creator>USER</dc:creator>
  <cp:lastModifiedBy>USER</cp:lastModifiedBy>
  <cp:revision>4</cp:revision>
  <dcterms:created xsi:type="dcterms:W3CDTF">2017-10-01T03:36:18Z</dcterms:created>
  <dcterms:modified xsi:type="dcterms:W3CDTF">2017-10-01T04:00:20Z</dcterms:modified>
</cp:coreProperties>
</file>