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9" r:id="rId3"/>
    <p:sldId id="300" r:id="rId4"/>
    <p:sldId id="301" r:id="rId5"/>
    <p:sldId id="302" r:id="rId6"/>
    <p:sldId id="257" r:id="rId7"/>
    <p:sldId id="258" r:id="rId8"/>
    <p:sldId id="259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8000" dirty="0" smtClean="0"/>
              <a:t>NEED ANALYSIS</a:t>
            </a:r>
            <a:endParaRPr lang="id-ID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80218" y="4960137"/>
            <a:ext cx="4211781" cy="1463040"/>
          </a:xfrm>
        </p:spPr>
        <p:txBody>
          <a:bodyPr>
            <a:normAutofit/>
          </a:bodyPr>
          <a:lstStyle/>
          <a:p>
            <a:pPr algn="r"/>
            <a:r>
              <a:rPr lang="id-ID" sz="2800" dirty="0" smtClean="0"/>
              <a:t>YANUARTI APSARI, M.Pd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283299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91" y="581890"/>
            <a:ext cx="10922721" cy="5590309"/>
          </a:xfrm>
        </p:spPr>
        <p:txBody>
          <a:bodyPr>
            <a:noAutofit/>
          </a:bodyPr>
          <a:lstStyle/>
          <a:p>
            <a:pPr lvl="0" algn="just"/>
            <a:r>
              <a:rPr lang="id-ID" sz="4000" b="1" dirty="0" smtClean="0"/>
              <a:t>4.All </a:t>
            </a:r>
            <a:r>
              <a:rPr lang="id-ID" sz="4000" b="1" dirty="0"/>
              <a:t>language teaching should be based on learners’ need. Thus, in theory there is no difference between ESP and general English teaching. In practice, however, there is a great deal of difference. How far </a:t>
            </a:r>
            <a:r>
              <a:rPr lang="id-ID" sz="4000" b="1" dirty="0" smtClean="0"/>
              <a:t>would </a:t>
            </a:r>
            <a:r>
              <a:rPr lang="id-ID" sz="4000" b="1" dirty="0"/>
              <a:t>you agree with this statement</a:t>
            </a:r>
            <a:r>
              <a:rPr lang="id-ID" sz="4000" dirty="0"/>
              <a:t>? </a:t>
            </a:r>
            <a:br>
              <a:rPr lang="id-ID" sz="4000" dirty="0"/>
            </a:b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283058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576" y="420027"/>
            <a:ext cx="11596255" cy="6192982"/>
          </a:xfrm>
        </p:spPr>
        <p:txBody>
          <a:bodyPr>
            <a:normAutofit/>
          </a:bodyPr>
          <a:lstStyle/>
          <a:p>
            <a:pPr marL="3657600" lvl="8" indent="0">
              <a:buNone/>
            </a:pPr>
            <a:r>
              <a:rPr lang="id-ID" sz="2200" dirty="0" smtClean="0"/>
              <a:t>														</a:t>
            </a:r>
            <a:r>
              <a:rPr lang="id-ID" sz="1600" dirty="0" smtClean="0"/>
              <a:t>													   																			</a:t>
            </a:r>
            <a:endParaRPr lang="id-ID" sz="1600" dirty="0"/>
          </a:p>
        </p:txBody>
      </p:sp>
      <p:sp>
        <p:nvSpPr>
          <p:cNvPr id="4" name="Rectangle 3"/>
          <p:cNvSpPr/>
          <p:nvPr/>
        </p:nvSpPr>
        <p:spPr>
          <a:xfrm>
            <a:off x="197277" y="3054927"/>
            <a:ext cx="3262746" cy="1579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NEED ANALYSIS</a:t>
            </a:r>
            <a:endParaRPr lang="id-ID" sz="2800" dirty="0"/>
          </a:p>
        </p:txBody>
      </p:sp>
      <p:sp>
        <p:nvSpPr>
          <p:cNvPr id="5" name="Rectangle 4"/>
          <p:cNvSpPr/>
          <p:nvPr/>
        </p:nvSpPr>
        <p:spPr>
          <a:xfrm>
            <a:off x="3537000" y="166253"/>
            <a:ext cx="1833490" cy="15208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TARGET SITUATION ANALYSIS</a:t>
            </a:r>
            <a:r>
              <a:rPr lang="id-ID" dirty="0">
                <a:sym typeface="Wingdings" panose="05000000000000000000" pitchFamily="2" charset="2"/>
              </a:rPr>
              <a:t> </a:t>
            </a:r>
            <a:endParaRPr lang="id-ID" dirty="0" smtClean="0">
              <a:sym typeface="Wingdings" panose="05000000000000000000" pitchFamily="2" charset="2"/>
            </a:endParaRPr>
          </a:p>
          <a:p>
            <a:pPr algn="ctr"/>
            <a:r>
              <a:rPr lang="id-ID" dirty="0" smtClean="0">
                <a:sym typeface="Wingdings" panose="05000000000000000000" pitchFamily="2" charset="2"/>
              </a:rPr>
              <a:t>(Register Analysis)</a:t>
            </a:r>
            <a:r>
              <a:rPr lang="id-ID" sz="2800" dirty="0" smtClean="0">
                <a:sym typeface="Wingdings" panose="05000000000000000000" pitchFamily="2" charset="2"/>
              </a:rPr>
              <a:t> </a:t>
            </a:r>
            <a:endParaRPr lang="id-ID" sz="2800" dirty="0"/>
          </a:p>
        </p:txBody>
      </p:sp>
      <p:sp>
        <p:nvSpPr>
          <p:cNvPr id="6" name="Rectangle 5"/>
          <p:cNvSpPr/>
          <p:nvPr/>
        </p:nvSpPr>
        <p:spPr>
          <a:xfrm>
            <a:off x="4062257" y="5345903"/>
            <a:ext cx="1552045" cy="15794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ANALYZING LEARNING NEED</a:t>
            </a:r>
            <a:endParaRPr lang="id-ID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398302" y="1339401"/>
            <a:ext cx="2140528" cy="170410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2"/>
          </p:cNvCxnSpPr>
          <p:nvPr/>
        </p:nvCxnSpPr>
        <p:spPr>
          <a:xfrm>
            <a:off x="1828650" y="4634345"/>
            <a:ext cx="2182089" cy="170411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6078828" y="321385"/>
            <a:ext cx="3386257" cy="12106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Analyzing </a:t>
            </a:r>
            <a:r>
              <a:rPr lang="id-ID" b="1" dirty="0"/>
              <a:t>THE LINGUISTIC CHARACTERISTIC </a:t>
            </a:r>
            <a:r>
              <a:rPr lang="id-ID" dirty="0"/>
              <a:t>of their specialst area of the study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0275268" y="120295"/>
            <a:ext cx="1622738" cy="529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Grammar</a:t>
            </a:r>
            <a:endParaRPr lang="id-ID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9465085" y="384898"/>
            <a:ext cx="734983" cy="54179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10278107" y="713898"/>
            <a:ext cx="1622738" cy="529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Language Function</a:t>
            </a:r>
            <a:endParaRPr lang="id-ID" dirty="0"/>
          </a:p>
        </p:txBody>
      </p:sp>
      <p:sp>
        <p:nvSpPr>
          <p:cNvPr id="32" name="Rectangle 31"/>
          <p:cNvSpPr/>
          <p:nvPr/>
        </p:nvSpPr>
        <p:spPr>
          <a:xfrm>
            <a:off x="10275268" y="1339401"/>
            <a:ext cx="1622738" cy="529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Discourse</a:t>
            </a:r>
            <a:endParaRPr lang="id-ID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9465085" y="926692"/>
            <a:ext cx="734983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9465085" y="926692"/>
            <a:ext cx="734983" cy="60530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370490" y="926692"/>
            <a:ext cx="695459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269157" y="3876541"/>
            <a:ext cx="3195928" cy="726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 are the learners’ goal and expectation?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269158" y="4709277"/>
            <a:ext cx="3195927" cy="717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What do they know already about English</a:t>
            </a:r>
            <a:endParaRPr lang="id-ID" dirty="0"/>
          </a:p>
        </p:txBody>
      </p:sp>
      <p:sp>
        <p:nvSpPr>
          <p:cNvPr id="43" name="Rectangle 42"/>
          <p:cNvSpPr/>
          <p:nvPr/>
        </p:nvSpPr>
        <p:spPr>
          <a:xfrm>
            <a:off x="6263703" y="5542449"/>
            <a:ext cx="3201382" cy="5878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6088" indent="-428625">
              <a:defRPr/>
            </a:pPr>
            <a:r>
              <a:rPr lang="en-US" dirty="0"/>
              <a:t>What learning styles do </a:t>
            </a:r>
            <a:r>
              <a:rPr lang="en-US" dirty="0" smtClean="0"/>
              <a:t>the</a:t>
            </a:r>
            <a:r>
              <a:rPr lang="id-ID" dirty="0" smtClean="0"/>
              <a:t>y </a:t>
            </a:r>
            <a:r>
              <a:rPr lang="en-US" dirty="0" smtClean="0"/>
              <a:t>prefer</a:t>
            </a:r>
            <a:r>
              <a:rPr lang="en-US" dirty="0"/>
              <a:t>?</a:t>
            </a:r>
            <a:endParaRPr lang="id-ID" dirty="0"/>
          </a:p>
        </p:txBody>
      </p:sp>
      <p:sp>
        <p:nvSpPr>
          <p:cNvPr id="44" name="Rectangle 43"/>
          <p:cNvSpPr/>
          <p:nvPr/>
        </p:nvSpPr>
        <p:spPr>
          <a:xfrm>
            <a:off x="6263703" y="6185463"/>
            <a:ext cx="3201382" cy="5878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6088" indent="-428625">
              <a:defRPr/>
            </a:pPr>
            <a:r>
              <a:rPr lang="en-US" dirty="0"/>
              <a:t>What teaching approach do they favor?</a:t>
            </a:r>
          </a:p>
        </p:txBody>
      </p:sp>
      <p:cxnSp>
        <p:nvCxnSpPr>
          <p:cNvPr id="46" name="Straight Arrow Connector 45"/>
          <p:cNvCxnSpPr>
            <a:stCxn id="6" idx="3"/>
          </p:cNvCxnSpPr>
          <p:nvPr/>
        </p:nvCxnSpPr>
        <p:spPr>
          <a:xfrm flipV="1">
            <a:off x="5614302" y="4276087"/>
            <a:ext cx="649401" cy="1859525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6" idx="3"/>
            <a:endCxn id="41" idx="1"/>
          </p:cNvCxnSpPr>
          <p:nvPr/>
        </p:nvCxnSpPr>
        <p:spPr>
          <a:xfrm flipV="1">
            <a:off x="5614302" y="5067980"/>
            <a:ext cx="654856" cy="10676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6" idx="3"/>
            <a:endCxn id="43" idx="1"/>
          </p:cNvCxnSpPr>
          <p:nvPr/>
        </p:nvCxnSpPr>
        <p:spPr>
          <a:xfrm flipV="1">
            <a:off x="5614302" y="5836396"/>
            <a:ext cx="649401" cy="29921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6" idx="3"/>
            <a:endCxn id="44" idx="1"/>
          </p:cNvCxnSpPr>
          <p:nvPr/>
        </p:nvCxnSpPr>
        <p:spPr>
          <a:xfrm>
            <a:off x="5614302" y="6135612"/>
            <a:ext cx="649401" cy="343798"/>
          </a:xfrm>
          <a:prstGeom prst="straightConnector1">
            <a:avLst/>
          </a:prstGeom>
          <a:ln w="571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785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8" grpId="0" animBg="1"/>
      <p:bldP spid="31" grpId="0" animBg="1"/>
      <p:bldP spid="39" grpId="0" animBg="1"/>
      <p:bldP spid="41" grpId="0" animBg="1"/>
      <p:bldP spid="43" grpId="0" animBg="1"/>
      <p:bldP spid="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NEED ANALYSIS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d-ID" sz="4000" dirty="0" smtClean="0"/>
              <a:t>WHAT? </a:t>
            </a:r>
          </a:p>
          <a:p>
            <a:r>
              <a:rPr lang="id-ID" sz="4000" dirty="0" smtClean="0"/>
              <a:t>WHO?</a:t>
            </a:r>
          </a:p>
          <a:p>
            <a:r>
              <a:rPr lang="id-ID" sz="4000" dirty="0" smtClean="0"/>
              <a:t>WHY?</a:t>
            </a:r>
          </a:p>
          <a:p>
            <a:r>
              <a:rPr lang="id-ID" sz="4000" dirty="0" smtClean="0"/>
              <a:t>WHEN?</a:t>
            </a:r>
          </a:p>
          <a:p>
            <a:r>
              <a:rPr lang="id-ID" sz="4000" dirty="0" smtClean="0"/>
              <a:t>WHERE?</a:t>
            </a:r>
          </a:p>
          <a:p>
            <a:r>
              <a:rPr lang="id-ID" sz="4000" dirty="0" smtClean="0"/>
              <a:t>HOW?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2011311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WHAT INFORMATION NEED TO BE COLLECTED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Who are the students?</a:t>
            </a:r>
          </a:p>
          <a:p>
            <a:r>
              <a:rPr lang="id-ID" dirty="0" smtClean="0"/>
              <a:t>How about their language abilities?</a:t>
            </a:r>
          </a:p>
          <a:p>
            <a:pPr marL="0" indent="0">
              <a:buNone/>
            </a:pPr>
            <a:r>
              <a:rPr lang="id-ID" dirty="0" smtClean="0"/>
              <a:t>Why they want to learn English?</a:t>
            </a:r>
          </a:p>
          <a:p>
            <a:pPr marL="0" indent="0">
              <a:buNone/>
            </a:pPr>
            <a:r>
              <a:rPr lang="id-ID" dirty="0" smtClean="0"/>
              <a:t>What skill, content and learning experience that they need?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19458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THE PURPOSE OF NEED ANALYSIS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1. It provides a means of obtaining wider input into the content, design and implementation of language program</a:t>
            </a:r>
          </a:p>
          <a:p>
            <a:r>
              <a:rPr lang="id-ID" dirty="0" smtClean="0"/>
              <a:t>2. it can be used in developing goal, objective and content </a:t>
            </a:r>
          </a:p>
          <a:p>
            <a:r>
              <a:rPr lang="id-ID" dirty="0" smtClean="0"/>
              <a:t>3. It can provide data for reviewing and evaluating the program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75082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WHO IS THE USER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0000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id-ID" b="1" dirty="0" smtClean="0"/>
              <a:t>NEED ANALYSIS AND ESP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ESP is an approach in  Language Teaching in which all decision for the content and method are based on the learners’ need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129140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419" y="624110"/>
            <a:ext cx="9925194" cy="128089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2. WHY WAS ESP INTRODUCED IN TEACHING SITUATION? 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05000"/>
            <a:ext cx="10361612" cy="4724400"/>
          </a:xfrm>
        </p:spPr>
        <p:txBody>
          <a:bodyPr/>
          <a:lstStyle/>
          <a:p>
            <a:r>
              <a:rPr lang="id-ID" sz="3600" dirty="0" smtClean="0"/>
              <a:t>Because learners are seen to have different need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8439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9419" y="624110"/>
            <a:ext cx="9925194" cy="2160654"/>
          </a:xfrm>
        </p:spPr>
        <p:txBody>
          <a:bodyPr>
            <a:normAutofit fontScale="90000"/>
          </a:bodyPr>
          <a:lstStyle/>
          <a:p>
            <a:pPr lvl="0"/>
            <a:r>
              <a:rPr lang="id-ID" b="1" dirty="0" smtClean="0"/>
              <a:t>3.“the </a:t>
            </a:r>
            <a:r>
              <a:rPr lang="id-ID" b="1" dirty="0"/>
              <a:t>clear </a:t>
            </a:r>
            <a:r>
              <a:rPr lang="id-ID" b="1" i="1" dirty="0" smtClean="0"/>
              <a:t>RELEVANCE</a:t>
            </a:r>
            <a:r>
              <a:rPr lang="id-ID" b="1" dirty="0" smtClean="0"/>
              <a:t> of </a:t>
            </a:r>
            <a:r>
              <a:rPr lang="id-ID" b="1" dirty="0"/>
              <a:t>the English course to the students’ need would improve their motivation and make learning better and faster</a:t>
            </a:r>
            <a:r>
              <a:rPr lang="id-ID" b="1" dirty="0" smtClean="0"/>
              <a:t>”</a:t>
            </a:r>
            <a:br>
              <a:rPr lang="id-ID" b="1" dirty="0" smtClean="0"/>
            </a:b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45" y="2784764"/>
            <a:ext cx="11720946" cy="4073236"/>
          </a:xfrm>
        </p:spPr>
        <p:txBody>
          <a:bodyPr>
            <a:normAutofit/>
          </a:bodyPr>
          <a:lstStyle/>
          <a:p>
            <a:pPr lvl="0"/>
            <a:r>
              <a:rPr lang="id-ID" sz="3200" b="1" dirty="0" smtClean="0"/>
              <a:t>3. </a:t>
            </a:r>
            <a:r>
              <a:rPr lang="id-ID" sz="3600" b="1" dirty="0" smtClean="0"/>
              <a:t>Give </a:t>
            </a:r>
            <a:r>
              <a:rPr lang="id-ID" sz="3600" b="1" dirty="0"/>
              <a:t>three ways in which ‘relevance’ can be achieved</a:t>
            </a:r>
            <a:r>
              <a:rPr lang="id-ID" sz="3600" b="1" dirty="0" smtClean="0"/>
              <a:t>.</a:t>
            </a:r>
          </a:p>
          <a:p>
            <a:pPr marL="0" lvl="0" indent="0">
              <a:buNone/>
            </a:pPr>
            <a:r>
              <a:rPr lang="id-ID" sz="3600" dirty="0" smtClean="0"/>
              <a:t>   - determining teaching material based on students’ level competences</a:t>
            </a:r>
          </a:p>
          <a:p>
            <a:pPr lvl="0">
              <a:buFontTx/>
              <a:buChar char="-"/>
            </a:pPr>
            <a:r>
              <a:rPr lang="id-ID" sz="3600" dirty="0" smtClean="0"/>
              <a:t>Determining teaching objectives based on students’ need (based on the major)</a:t>
            </a:r>
          </a:p>
          <a:p>
            <a:pPr lvl="0">
              <a:buFontTx/>
              <a:buChar char="-"/>
            </a:pPr>
            <a:r>
              <a:rPr lang="id-ID" sz="3600" dirty="0" smtClean="0"/>
              <a:t>Selecting instructional media based on students’ learning style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4486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3327" y="624110"/>
            <a:ext cx="9821285" cy="1280890"/>
          </a:xfrm>
        </p:spPr>
        <p:txBody>
          <a:bodyPr>
            <a:normAutofit fontScale="90000"/>
          </a:bodyPr>
          <a:lstStyle/>
          <a:p>
            <a:pPr lvl="0"/>
            <a:r>
              <a:rPr lang="id-ID" b="1" dirty="0"/>
              <a:t>In what ways can motivation affect language </a:t>
            </a:r>
            <a:r>
              <a:rPr lang="id-ID" b="1" dirty="0" smtClean="0"/>
              <a:t>learning?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873" y="1724891"/>
            <a:ext cx="10806545" cy="4800599"/>
          </a:xfrm>
        </p:spPr>
        <p:txBody>
          <a:bodyPr/>
          <a:lstStyle/>
          <a:p>
            <a:pPr marL="0" lvl="0" indent="0">
              <a:buNone/>
            </a:pPr>
            <a:endParaRPr lang="id-ID" dirty="0"/>
          </a:p>
          <a:p>
            <a:endParaRPr lang="id-ID" dirty="0"/>
          </a:p>
        </p:txBody>
      </p:sp>
      <p:sp>
        <p:nvSpPr>
          <p:cNvPr id="4" name="Rounded Rectangle 3"/>
          <p:cNvSpPr/>
          <p:nvPr/>
        </p:nvSpPr>
        <p:spPr>
          <a:xfrm>
            <a:off x="5179943" y="1417793"/>
            <a:ext cx="2431473" cy="11007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Learner wants to learn</a:t>
            </a:r>
            <a:endParaRPr lang="id-ID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8104907" y="2527856"/>
            <a:ext cx="2826329" cy="12323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/>
              <a:t>Learner applies  cognitive powers to acquire knowledge</a:t>
            </a:r>
            <a:endParaRPr lang="id-ID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8936181" y="4330103"/>
            <a:ext cx="2202874" cy="9802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Learning is successful</a:t>
            </a:r>
            <a:endParaRPr lang="id-ID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3491345" y="6108084"/>
            <a:ext cx="5444837" cy="6991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Learner’s competence  develops</a:t>
            </a:r>
            <a:endParaRPr lang="id-ID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786639" y="4330103"/>
            <a:ext cx="3414351" cy="12122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/>
              <a:t>Increased competence enable learner to learn more easily</a:t>
            </a:r>
            <a:endParaRPr lang="id-ID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565204" y="2459948"/>
            <a:ext cx="4114800" cy="11463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/>
              <a:t>Learner sees learning as an enjoyable and satisfying experience</a:t>
            </a:r>
            <a:endParaRPr lang="id-ID" sz="20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619173" y="1725513"/>
            <a:ext cx="2719782" cy="79306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0431888" y="3760255"/>
            <a:ext cx="1170" cy="56984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8936181" y="5386794"/>
            <a:ext cx="1392382" cy="77520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2808608" y="5561209"/>
            <a:ext cx="682737" cy="90152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497910" y="3600248"/>
            <a:ext cx="17565" cy="72401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" idx="0"/>
          </p:cNvCxnSpPr>
          <p:nvPr/>
        </p:nvCxnSpPr>
        <p:spPr>
          <a:xfrm flipV="1">
            <a:off x="2622604" y="1724891"/>
            <a:ext cx="2552069" cy="7350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842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157</TotalTime>
  <Words>376</Words>
  <Application>Microsoft Office PowerPoint</Application>
  <PresentationFormat>Widescreen</PresentationFormat>
  <Paragraphs>49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Tw Cen MT</vt:lpstr>
      <vt:lpstr>Tw Cen MT Condensed</vt:lpstr>
      <vt:lpstr>Wingdings</vt:lpstr>
      <vt:lpstr>Wingdings 3</vt:lpstr>
      <vt:lpstr>Integral</vt:lpstr>
      <vt:lpstr>NEED ANALYSIS</vt:lpstr>
      <vt:lpstr>NEED ANALYSIS</vt:lpstr>
      <vt:lpstr>WHAT INFORMATION NEED TO BE COLLECTED</vt:lpstr>
      <vt:lpstr>THE PURPOSE OF NEED ANALYSIS</vt:lpstr>
      <vt:lpstr>WHO IS THE USER</vt:lpstr>
      <vt:lpstr>NEED ANALYSIS AND ESP</vt:lpstr>
      <vt:lpstr>2. WHY WAS ESP INTRODUCED IN TEACHING SITUATION? </vt:lpstr>
      <vt:lpstr>3.“the clear RELEVANCE of the English course to the students’ need would improve their motivation and make learning better and faster” </vt:lpstr>
      <vt:lpstr>In what ways can motivation affect language learning? </vt:lpstr>
      <vt:lpstr>4.All language teaching should be based on learners’ need. Thus, in theory there is no difference between ESP and general English teaching. In practice, however, there is a great deal of difference. How far would you agree with this statement? 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NEED ANALYSIS</dc:title>
  <dc:creator>hp</dc:creator>
  <cp:lastModifiedBy>hp</cp:lastModifiedBy>
  <cp:revision>30</cp:revision>
  <dcterms:created xsi:type="dcterms:W3CDTF">2017-09-05T04:58:51Z</dcterms:created>
  <dcterms:modified xsi:type="dcterms:W3CDTF">2017-09-29T06:08:56Z</dcterms:modified>
</cp:coreProperties>
</file>