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59" r:id="rId6"/>
    <p:sldId id="260" r:id="rId7"/>
    <p:sldId id="261" r:id="rId8"/>
    <p:sldId id="262" r:id="rId9"/>
    <p:sldId id="263" r:id="rId10"/>
    <p:sldId id="264" r:id="rId11"/>
    <p:sldId id="277"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90" r:id="rId25"/>
    <p:sldId id="291" r:id="rId26"/>
    <p:sldId id="292" r:id="rId27"/>
    <p:sldId id="293" r:id="rId28"/>
    <p:sldId id="294" r:id="rId29"/>
    <p:sldId id="29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D" dirty="0" smtClean="0"/>
              <a:t>MODEL  </a:t>
            </a:r>
            <a:r>
              <a:rPr lang="en-ID" dirty="0" smtClean="0">
                <a:solidFill>
                  <a:schemeClr val="accent2">
                    <a:lumMod val="60000"/>
                    <a:lumOff val="40000"/>
                  </a:schemeClr>
                </a:solidFill>
              </a:rPr>
              <a:t>SUDUT</a:t>
            </a:r>
            <a:r>
              <a:rPr lang="en-ID" dirty="0" smtClean="0"/>
              <a:t>, </a:t>
            </a:r>
            <a:r>
              <a:rPr lang="en-ID" dirty="0" smtClean="0">
                <a:solidFill>
                  <a:srgbClr val="FFC000"/>
                </a:solidFill>
              </a:rPr>
              <a:t>AREA</a:t>
            </a:r>
            <a:r>
              <a:rPr lang="en-ID" dirty="0" smtClean="0"/>
              <a:t>, </a:t>
            </a:r>
            <a:r>
              <a:rPr lang="en-ID" dirty="0" smtClean="0">
                <a:solidFill>
                  <a:srgbClr val="FF0000"/>
                </a:solidFill>
              </a:rPr>
              <a:t>SENTRA</a:t>
            </a:r>
            <a:endParaRPr lang="en-US" dirty="0">
              <a:solidFill>
                <a:srgbClr val="FF0000"/>
              </a:solidFill>
            </a:endParaRPr>
          </a:p>
        </p:txBody>
      </p:sp>
      <p:sp>
        <p:nvSpPr>
          <p:cNvPr id="3" name="Subtitle 2"/>
          <p:cNvSpPr>
            <a:spLocks noGrp="1"/>
          </p:cNvSpPr>
          <p:nvPr>
            <p:ph type="subTitle" idx="1"/>
          </p:nvPr>
        </p:nvSpPr>
        <p:spPr/>
        <p:txBody>
          <a:bodyPr/>
          <a:lstStyle/>
          <a:p>
            <a:r>
              <a:rPr lang="en-ID" sz="2800" dirty="0" smtClean="0">
                <a:solidFill>
                  <a:srgbClr val="002060"/>
                </a:solidFill>
              </a:rPr>
              <a:t>CHANDRA ASRI WINDARSIH, S.H.,</a:t>
            </a:r>
            <a:r>
              <a:rPr lang="en-ID" sz="2800" dirty="0" err="1" smtClean="0">
                <a:solidFill>
                  <a:srgbClr val="002060"/>
                </a:solidFill>
              </a:rPr>
              <a:t>M.Pd</a:t>
            </a:r>
            <a:r>
              <a:rPr lang="en-ID" sz="2800" dirty="0" smtClean="0">
                <a:solidFill>
                  <a:srgbClr val="002060"/>
                </a:solidFill>
              </a:rPr>
              <a:t>.</a:t>
            </a:r>
            <a:endParaRPr lang="en-ID" sz="2800" dirty="0" smtClean="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a:t>MODEL AREA</a:t>
            </a:r>
            <a:endParaRPr lang="en-ID" altLang="en-US"/>
          </a:p>
        </p:txBody>
      </p:sp>
      <p:sp>
        <p:nvSpPr>
          <p:cNvPr id="3" name="Content Placeholder 2"/>
          <p:cNvSpPr>
            <a:spLocks noGrp="1"/>
          </p:cNvSpPr>
          <p:nvPr>
            <p:ph idx="1"/>
          </p:nvPr>
        </p:nvSpPr>
        <p:spPr/>
        <p:txBody>
          <a:bodyPr/>
          <a:p>
            <a:r>
              <a:rPr lang="en-US" sz="4000"/>
              <a:t>model ini dirancang untuk memenuhi kebutuhan sesuai dengan minat dan karakteristik anak serta menghormati keberagaman budaya dan didalamnya terdapat pilihan-pilihan kegiatan pembelajaran.</a:t>
            </a:r>
            <a:endParaRPr lang="en-US"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0" y="982345"/>
            <a:ext cx="9601200" cy="699135"/>
          </a:xfrm>
        </p:spPr>
        <p:txBody>
          <a:bodyPr>
            <a:normAutofit fontScale="90000"/>
          </a:bodyPr>
          <a:p>
            <a:r>
              <a:rPr lang="en-ID" altLang="en-US">
                <a:solidFill>
                  <a:srgbClr val="C00000"/>
                </a:solidFill>
                <a:sym typeface="+mn-ea"/>
              </a:rPr>
              <a:t>Model Area</a:t>
            </a:r>
            <a:endParaRPr lang="en-ID" altLang="en-US">
              <a:solidFill>
                <a:srgbClr val="C00000"/>
              </a:solidFill>
              <a:sym typeface="+mn-ea"/>
            </a:endParaRPr>
          </a:p>
        </p:txBody>
      </p:sp>
      <p:sp>
        <p:nvSpPr>
          <p:cNvPr id="3" name="Content Placeholder 2"/>
          <p:cNvSpPr>
            <a:spLocks noGrp="1"/>
          </p:cNvSpPr>
          <p:nvPr>
            <p:ph idx="1"/>
          </p:nvPr>
        </p:nvSpPr>
        <p:spPr>
          <a:xfrm>
            <a:off x="1295400" y="1682115"/>
            <a:ext cx="9601200" cy="4194175"/>
          </a:xfrm>
        </p:spPr>
        <p:txBody>
          <a:bodyPr>
            <a:noAutofit/>
          </a:bodyPr>
          <a:p>
            <a:r>
              <a:rPr lang="en-US" sz="2800"/>
              <a:t>Model pembelajaran PAUD menggunakan Model Area sesuai Kurikulum PAUD 2013 lebih memberikan kesempatan kepada anak didik untuk memilih/melakukan kegiatan sendiri sesuai dengan minatnya. </a:t>
            </a:r>
            <a:endParaRPr lang="en-US" sz="2800"/>
          </a:p>
          <a:p>
            <a:r>
              <a:rPr lang="en-US" sz="2800"/>
              <a:t>Pembelajarannya dirancang untuk memenuhi kebutuhan-kebutuhan spesifik anak dan menghormati keberagaman budaya dan menekankan pada pengalaman belajar bagi setiap anak, pilihan-pilihan kegiatan dan pusat-pusat kegiatan serta peran serta keluarga dalam proses pembelajaran.</a:t>
            </a:r>
            <a:endParaRPr 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a:sym typeface="+mn-ea"/>
              </a:rPr>
              <a:t>T</a:t>
            </a:r>
            <a:r>
              <a:rPr lang="en-US">
                <a:sym typeface="+mn-ea"/>
              </a:rPr>
              <a:t>iga </a:t>
            </a:r>
            <a:r>
              <a:rPr lang="en-ID" altLang="en-US">
                <a:sym typeface="+mn-ea"/>
              </a:rPr>
              <a:t>P</a:t>
            </a:r>
            <a:r>
              <a:rPr lang="en-US">
                <a:sym typeface="+mn-ea"/>
              </a:rPr>
              <a:t>ilar </a:t>
            </a:r>
            <a:r>
              <a:rPr lang="en-ID" altLang="en-US">
                <a:sym typeface="+mn-ea"/>
              </a:rPr>
              <a:t>U</a:t>
            </a:r>
            <a:r>
              <a:rPr lang="en-US">
                <a:sym typeface="+mn-ea"/>
              </a:rPr>
              <a:t>tama </a:t>
            </a:r>
            <a:r>
              <a:rPr lang="en-ID" altLang="en-US">
                <a:sym typeface="+mn-ea"/>
              </a:rPr>
              <a:t>Area</a:t>
            </a:r>
            <a:endParaRPr lang="en-ID" altLang="en-US">
              <a:sym typeface="+mn-ea"/>
            </a:endParaRPr>
          </a:p>
        </p:txBody>
      </p:sp>
      <p:sp>
        <p:nvSpPr>
          <p:cNvPr id="3" name="Content Placeholder 2"/>
          <p:cNvSpPr>
            <a:spLocks noGrp="1"/>
          </p:cNvSpPr>
          <p:nvPr>
            <p:ph idx="1"/>
          </p:nvPr>
        </p:nvSpPr>
        <p:spPr>
          <a:xfrm>
            <a:off x="1295400" y="2058670"/>
            <a:ext cx="9601200" cy="3817620"/>
          </a:xfrm>
        </p:spPr>
        <p:txBody>
          <a:bodyPr>
            <a:normAutofit lnSpcReduction="20000"/>
          </a:bodyPr>
          <a:p>
            <a:r>
              <a:rPr lang="en-US"/>
              <a:t> (1) konstruktivitas; </a:t>
            </a:r>
            <a:endParaRPr lang="en-US"/>
          </a:p>
          <a:p>
            <a:r>
              <a:rPr lang="en-US"/>
              <a:t>pembelajaran terjadi saat anak berusaha memahami dunia di sekelilingnya. Pembelajaran menjadi proses interaktif yang melibatkan teman sebaya anak, orang dewasa dan lingkungan. </a:t>
            </a:r>
            <a:endParaRPr lang="en-US"/>
          </a:p>
          <a:p>
            <a:r>
              <a:rPr lang="en-US"/>
              <a:t>(2) sesuai dengan perkembangan, </a:t>
            </a:r>
            <a:endParaRPr lang="en-US"/>
          </a:p>
          <a:p>
            <a:r>
              <a:rPr lang="en-US"/>
              <a:t>Setiap anak berkembang melalui tahapan yang yang berbeda, namun pada saat yang sama,</a:t>
            </a:r>
            <a:endParaRPr lang="en-US"/>
          </a:p>
          <a:p>
            <a:r>
              <a:rPr lang="en-US"/>
              <a:t>(3) pendidikan progresif.</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solidFill>
                  <a:schemeClr val="accent4"/>
                </a:solidFill>
              </a:rPr>
              <a:t>Alat bermain untuk model area sesuai dengan kurikulum PAUD 2013</a:t>
            </a:r>
            <a:r>
              <a:rPr lang="en-US"/>
              <a:t> </a:t>
            </a:r>
            <a:endParaRPr lang="en-US"/>
          </a:p>
        </p:txBody>
      </p:sp>
      <p:sp>
        <p:nvSpPr>
          <p:cNvPr id="3" name="Content Placeholder 2"/>
          <p:cNvSpPr>
            <a:spLocks noGrp="1"/>
          </p:cNvSpPr>
          <p:nvPr>
            <p:ph idx="1"/>
          </p:nvPr>
        </p:nvSpPr>
        <p:spPr/>
        <p:txBody>
          <a:bodyPr/>
          <a:p>
            <a:r>
              <a:rPr lang="en-ID" altLang="en-US">
                <a:solidFill>
                  <a:srgbClr val="FFC000"/>
                </a:solidFill>
              </a:rPr>
              <a:t>1. </a:t>
            </a:r>
            <a:r>
              <a:rPr lang="en-US">
                <a:solidFill>
                  <a:srgbClr val="FFC000"/>
                </a:solidFill>
              </a:rPr>
              <a:t>Area Drama</a:t>
            </a:r>
            <a:endParaRPr lang="en-US">
              <a:solidFill>
                <a:srgbClr val="FFC000"/>
              </a:solidFill>
            </a:endParaRPr>
          </a:p>
          <a:p>
            <a:r>
              <a:rPr lang="en-US">
                <a:solidFill>
                  <a:srgbClr val="7030A0"/>
                </a:solidFill>
              </a:rPr>
              <a:t>Area Drama merupakan tempat yang memberikan kesempatan pada anak untuk mengeksplorasi dan mengembangkan pengalaman bermain peran. </a:t>
            </a:r>
            <a:r>
              <a:rPr lang="en-US"/>
              <a:t>Area Drama memiliki baju-baju dan benda-benda lain yang mendorong anak memperagakan apa yang mereka lihat dikehidupan mereka, membantu mereka untuk memahami dunia mereka dan memainkan berbagai macam peran. Pemilihan benda-benda tergantung dari minat anak-anak dan tema yang sedang  berlangsung pada saat itu.</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a:sym typeface="+mn-ea"/>
              </a:rPr>
              <a:t>1. </a:t>
            </a:r>
            <a:r>
              <a:rPr lang="en-US">
                <a:sym typeface="+mn-ea"/>
              </a:rPr>
              <a:t>Area Membaca dan Menulis</a:t>
            </a:r>
            <a:endParaRPr lang="en-US"/>
          </a:p>
        </p:txBody>
      </p:sp>
      <p:sp>
        <p:nvSpPr>
          <p:cNvPr id="3" name="Content Placeholder 2"/>
          <p:cNvSpPr>
            <a:spLocks noGrp="1"/>
          </p:cNvSpPr>
          <p:nvPr>
            <p:ph idx="1"/>
          </p:nvPr>
        </p:nvSpPr>
        <p:spPr/>
        <p:txBody>
          <a:bodyPr/>
          <a:p>
            <a:pPr marL="0" indent="0">
              <a:buNone/>
            </a:pPr>
            <a:endParaRPr lang="en-US"/>
          </a:p>
          <a:p>
            <a:r>
              <a:rPr lang="en-US"/>
              <a:t>Area ini merupakan tempat bagi anak untuk mengeksplorasi pengalaman membaca dan menuliskan kata-kata yang ada disekitar mereka. </a:t>
            </a:r>
            <a:endParaRPr lang="en-US"/>
          </a:p>
          <a:p>
            <a:r>
              <a:rPr lang="en-US"/>
              <a:t>Area Membaca dan Menulis menyediakan berbagai buku-buku atau tulisan-tulisan dan bahan-bahan untuk kegiatan menyimak atau mendengar bahasa dan menulis. Area membaca berisi buku-buku dan bahan-bahan untuk kegiatan membaca.</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0" y="982345"/>
            <a:ext cx="9601200" cy="850265"/>
          </a:xfrm>
        </p:spPr>
        <p:txBody>
          <a:bodyPr/>
          <a:p>
            <a:r>
              <a:rPr lang="en-ID" altLang="en-US">
                <a:solidFill>
                  <a:srgbClr val="C00000"/>
                </a:solidFill>
                <a:sym typeface="+mn-ea"/>
              </a:rPr>
              <a:t>2. </a:t>
            </a:r>
            <a:r>
              <a:rPr lang="en-US">
                <a:solidFill>
                  <a:srgbClr val="C00000"/>
                </a:solidFill>
                <a:sym typeface="+mn-ea"/>
              </a:rPr>
              <a:t>Area Sains</a:t>
            </a:r>
            <a:endParaRPr lang="en-US">
              <a:solidFill>
                <a:srgbClr val="C00000"/>
              </a:solidFill>
              <a:sym typeface="+mn-ea"/>
            </a:endParaRPr>
          </a:p>
        </p:txBody>
      </p:sp>
      <p:sp>
        <p:nvSpPr>
          <p:cNvPr id="3" name="Content Placeholder 2"/>
          <p:cNvSpPr>
            <a:spLocks noGrp="1"/>
          </p:cNvSpPr>
          <p:nvPr>
            <p:ph idx="1"/>
          </p:nvPr>
        </p:nvSpPr>
        <p:spPr>
          <a:xfrm>
            <a:off x="1295400" y="2043430"/>
            <a:ext cx="9601200" cy="3832860"/>
          </a:xfrm>
        </p:spPr>
        <p:txBody>
          <a:bodyPr>
            <a:noAutofit/>
          </a:bodyPr>
          <a:p>
            <a:pPr marL="0" indent="0">
              <a:buNone/>
            </a:pPr>
            <a:endParaRPr lang="en-US"/>
          </a:p>
          <a:p>
            <a:r>
              <a:rPr lang="en-US" sz="2800">
                <a:solidFill>
                  <a:srgbClr val="002060"/>
                </a:solidFill>
              </a:rPr>
              <a:t>Area Sains menyediakan banyak kesempatan bagi anak-anak untuk menggunakan panca indera dan menyalurkan langsung minat mereka terhadap kejadian-kejadian alamiah dan benda-benda yang mereka temukan.</a:t>
            </a:r>
            <a:r>
              <a:rPr lang="en-US" sz="2800"/>
              <a:t> </a:t>
            </a:r>
            <a:endParaRPr lang="en-US" sz="2800"/>
          </a:p>
          <a:p>
            <a:r>
              <a:rPr lang="en-US" sz="2800"/>
              <a:t>Dengan mengeksplorasi bahan-bahan alami, anak menciptakan, berpikir, dan berkomunikasi. Anak-anak melatih otot halus dan kasar, mengembangkan konsep-konsep matematika, gagasan-gagasan ilmiah, dan kreativita</a:t>
            </a:r>
            <a:r>
              <a:rPr lang="en-ID" altLang="en-US" sz="2800"/>
              <a:t>s.</a:t>
            </a:r>
            <a:endParaRPr lang="en-ID" alt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0" y="740410"/>
            <a:ext cx="9601200" cy="821055"/>
          </a:xfrm>
        </p:spPr>
        <p:txBody>
          <a:bodyPr/>
          <a:p>
            <a:r>
              <a:rPr lang="en-ID" altLang="en-US">
                <a:solidFill>
                  <a:srgbClr val="C00000"/>
                </a:solidFill>
                <a:sym typeface="+mn-ea"/>
              </a:rPr>
              <a:t>3. </a:t>
            </a:r>
            <a:r>
              <a:rPr lang="en-US">
                <a:solidFill>
                  <a:srgbClr val="C00000"/>
                </a:solidFill>
                <a:sym typeface="+mn-ea"/>
              </a:rPr>
              <a:t>Area Musik</a:t>
            </a:r>
            <a:endParaRPr lang="en-US">
              <a:solidFill>
                <a:srgbClr val="C00000"/>
              </a:solidFill>
              <a:sym typeface="+mn-ea"/>
            </a:endParaRPr>
          </a:p>
        </p:txBody>
      </p:sp>
      <p:sp>
        <p:nvSpPr>
          <p:cNvPr id="3" name="Content Placeholder 2"/>
          <p:cNvSpPr>
            <a:spLocks noGrp="1"/>
          </p:cNvSpPr>
          <p:nvPr>
            <p:ph idx="1"/>
          </p:nvPr>
        </p:nvSpPr>
        <p:spPr>
          <a:xfrm>
            <a:off x="1295400" y="1696720"/>
            <a:ext cx="9601200" cy="4179570"/>
          </a:xfrm>
        </p:spPr>
        <p:txBody>
          <a:bodyPr>
            <a:noAutofit/>
          </a:bodyPr>
          <a:p>
            <a:pPr marL="0" indent="0">
              <a:buNone/>
            </a:pPr>
            <a:r>
              <a:rPr lang="en-US" sz="3200">
                <a:solidFill>
                  <a:srgbClr val="0070C0"/>
                </a:solidFill>
              </a:rPr>
              <a:t>Musik dapat dipergunakan sepanjang hari untuk menyatukan kegiatan pembelajaran. Bernyanyi, menggerakkan badan, bertepuk tangan, menari, dan memainkan alat-alat musik, atau menyimak dengan tenang kesemuanya dapat diberikan sebagai kegiatan pembelajaran sepanjang hari.</a:t>
            </a:r>
            <a:r>
              <a:rPr lang="en-US" sz="3200"/>
              <a:t> </a:t>
            </a:r>
            <a:endParaRPr lang="en-US" sz="3200"/>
          </a:p>
          <a:p>
            <a:pPr marL="0" indent="0">
              <a:buNone/>
            </a:pPr>
            <a:r>
              <a:rPr lang="en-US" sz="3200">
                <a:solidFill>
                  <a:srgbClr val="002060"/>
                </a:solidFill>
              </a:rPr>
              <a:t>Musik mengembangkan panca indera, mengajarkan ritme, berhitung dan pola kalimat, memperkuat otot halus dan kasar, dan mendorong kreatifitas.</a:t>
            </a:r>
            <a:endParaRPr lang="en-US" sz="320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a:solidFill>
                  <a:srgbClr val="C00000"/>
                </a:solidFill>
                <a:sym typeface="+mn-ea"/>
              </a:rPr>
              <a:t>4. </a:t>
            </a:r>
            <a:r>
              <a:rPr lang="en-US">
                <a:solidFill>
                  <a:srgbClr val="C00000"/>
                </a:solidFill>
                <a:sym typeface="+mn-ea"/>
              </a:rPr>
              <a:t>Area Balok</a:t>
            </a:r>
            <a:endParaRPr lang="en-US">
              <a:solidFill>
                <a:srgbClr val="C00000"/>
              </a:solidFill>
              <a:sym typeface="+mn-ea"/>
            </a:endParaRPr>
          </a:p>
        </p:txBody>
      </p:sp>
      <p:sp>
        <p:nvSpPr>
          <p:cNvPr id="3" name="Content Placeholder 2"/>
          <p:cNvSpPr>
            <a:spLocks noGrp="1"/>
          </p:cNvSpPr>
          <p:nvPr>
            <p:ph idx="1"/>
          </p:nvPr>
        </p:nvSpPr>
        <p:spPr>
          <a:xfrm>
            <a:off x="1295400" y="1816735"/>
            <a:ext cx="9601200" cy="4059555"/>
          </a:xfrm>
        </p:spPr>
        <p:txBody>
          <a:bodyPr/>
          <a:p>
            <a:pPr marL="0" indent="0">
              <a:buNone/>
            </a:pPr>
            <a:endParaRPr lang="en-US"/>
          </a:p>
          <a:p>
            <a:r>
              <a:rPr lang="en-US" sz="3200">
                <a:solidFill>
                  <a:srgbClr val="0070C0"/>
                </a:solidFill>
              </a:rPr>
              <a:t>Area Balok dilengkapi dengan berbagai macam bentuk dan ukuran balok untuk menciptakan susunan khayal atau dapat dikenali seperti bangunan, kota, pertanian, dll.</a:t>
            </a:r>
            <a:r>
              <a:rPr lang="en-US" sz="3200"/>
              <a:t> Melalui bermain balok, anak mengembangkan kemampuan matematika, kemampuan berpikir dan memecahkan masalah, kreativitas, dan memperkuat daya konsentrasi</a:t>
            </a:r>
            <a:r>
              <a:rPr lang="en-ID" altLang="en-US" sz="3200"/>
              <a:t>.</a:t>
            </a:r>
            <a:endParaRPr lang="en-ID" altLang="en-US"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a:solidFill>
                  <a:srgbClr val="C00000"/>
                </a:solidFill>
                <a:sym typeface="+mn-ea"/>
              </a:rPr>
              <a:t>5. </a:t>
            </a:r>
            <a:r>
              <a:rPr lang="en-US">
                <a:solidFill>
                  <a:srgbClr val="C00000"/>
                </a:solidFill>
                <a:sym typeface="+mn-ea"/>
              </a:rPr>
              <a:t>Area Matematika dan Berhitung</a:t>
            </a:r>
            <a:endParaRPr lang="en-US">
              <a:solidFill>
                <a:srgbClr val="C00000"/>
              </a:solidFill>
              <a:sym typeface="+mn-ea"/>
            </a:endParaRPr>
          </a:p>
        </p:txBody>
      </p:sp>
      <p:sp>
        <p:nvSpPr>
          <p:cNvPr id="3" name="Content Placeholder 2"/>
          <p:cNvSpPr>
            <a:spLocks noGrp="1"/>
          </p:cNvSpPr>
          <p:nvPr>
            <p:ph idx="1"/>
          </p:nvPr>
        </p:nvSpPr>
        <p:spPr>
          <a:xfrm>
            <a:off x="1295400" y="2159000"/>
            <a:ext cx="9601200" cy="3717290"/>
          </a:xfrm>
        </p:spPr>
        <p:txBody>
          <a:bodyPr>
            <a:normAutofit fontScale="90000"/>
          </a:bodyPr>
          <a:p>
            <a:pPr marL="0" indent="0">
              <a:buNone/>
            </a:pPr>
            <a:endParaRPr lang="en-US"/>
          </a:p>
          <a:p>
            <a:r>
              <a:rPr lang="en-US">
                <a:solidFill>
                  <a:srgbClr val="0070C0"/>
                </a:solidFill>
              </a:rPr>
              <a:t>Area Matematika dan Berhitung merupakan tempat yang menyediakan permainan-permainan yang dapat membantu anak belajar mencocokkan, berhitung, dan mengelompokkan, serta menciptakan sendiri permainan yang mereka sukai, dan berlatih kemampuan berbahasa mereka.</a:t>
            </a:r>
            <a:r>
              <a:rPr lang="en-US"/>
              <a:t> </a:t>
            </a:r>
            <a:endParaRPr lang="en-US"/>
          </a:p>
          <a:p>
            <a:r>
              <a:rPr lang="en-US"/>
              <a:t>Area Matematika dan Berhitung memiliki bahan-bahan yang dapat dipisah-pisahkan dan disatukan anak. Kegiatan-kegiatan di area ini mendorong anak mengembangkan kemampuan intelektual, otot-otot halus, koordinasi mata-tangan, dan keterampilan sosial seperti berbagi, bernegosiasi, dan memecahkan masalah.</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a:solidFill>
                  <a:srgbClr val="C00000"/>
                </a:solidFill>
                <a:sym typeface="+mn-ea"/>
              </a:rPr>
              <a:t>6. </a:t>
            </a:r>
            <a:r>
              <a:rPr lang="en-US">
                <a:solidFill>
                  <a:srgbClr val="C00000"/>
                </a:solidFill>
                <a:sym typeface="+mn-ea"/>
              </a:rPr>
              <a:t>Area Seni</a:t>
            </a:r>
            <a:endParaRPr lang="en-US">
              <a:solidFill>
                <a:srgbClr val="C00000"/>
              </a:solidFill>
              <a:sym typeface="+mn-ea"/>
            </a:endParaRPr>
          </a:p>
        </p:txBody>
      </p:sp>
      <p:sp>
        <p:nvSpPr>
          <p:cNvPr id="3" name="Content Placeholder 2"/>
          <p:cNvSpPr>
            <a:spLocks noGrp="1"/>
          </p:cNvSpPr>
          <p:nvPr>
            <p:ph idx="1"/>
          </p:nvPr>
        </p:nvSpPr>
        <p:spPr>
          <a:xfrm>
            <a:off x="1295400" y="2028825"/>
            <a:ext cx="9601200" cy="3847465"/>
          </a:xfrm>
        </p:spPr>
        <p:txBody>
          <a:bodyPr>
            <a:noAutofit/>
          </a:bodyPr>
          <a:p>
            <a:pPr marL="0" indent="0">
              <a:buNone/>
            </a:pPr>
            <a:endParaRPr lang="en-US"/>
          </a:p>
          <a:p>
            <a:r>
              <a:rPr lang="en-US" sz="3200">
                <a:solidFill>
                  <a:srgbClr val="0070C0"/>
                </a:solidFill>
              </a:rPr>
              <a:t>Area Seni dan Motorik merupakan tempat untuk mengembangkan dan mengeksplorasi kreativitas mereka serta bersenang-senang dengan bahan baru dan pengalaman fisik (tactile). </a:t>
            </a:r>
            <a:endParaRPr lang="en-US" sz="3200">
              <a:solidFill>
                <a:srgbClr val="0070C0"/>
              </a:solidFill>
            </a:endParaRPr>
          </a:p>
          <a:p>
            <a:r>
              <a:rPr lang="en-US" sz="3200"/>
              <a:t>Area Seni dan Motorik memacu kreativitas, komunikasi verbal dan non verbal, percaya diri, perkembangan motorik halus dan kasar, dan kemampuan intelektual.</a:t>
            </a:r>
            <a:endParaRPr lang="en-US"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Model </a:t>
            </a:r>
            <a:r>
              <a:rPr lang="en-US" sz="4800" dirty="0" err="1"/>
              <a:t>S</a:t>
            </a:r>
            <a:r>
              <a:rPr lang="en-US" sz="4800" dirty="0" err="1" smtClean="0"/>
              <a:t>udut</a:t>
            </a:r>
            <a:endParaRPr lang="en-US" sz="4800" dirty="0"/>
          </a:p>
        </p:txBody>
      </p:sp>
      <p:sp>
        <p:nvSpPr>
          <p:cNvPr id="3" name="Content Placeholder 2"/>
          <p:cNvSpPr>
            <a:spLocks noGrp="1"/>
          </p:cNvSpPr>
          <p:nvPr>
            <p:ph idx="1"/>
          </p:nvPr>
        </p:nvSpPr>
        <p:spPr>
          <a:xfrm>
            <a:off x="1295400" y="1968500"/>
            <a:ext cx="9601200" cy="3907790"/>
          </a:xfrm>
        </p:spPr>
        <p:txBody>
          <a:bodyPr>
            <a:noAutofit/>
          </a:bodyPr>
          <a:lstStyle/>
          <a:p>
            <a:r>
              <a:rPr lang="en-US" sz="3200" dirty="0">
                <a:solidFill>
                  <a:srgbClr val="C00000"/>
                </a:solidFill>
              </a:rPr>
              <a:t>Model pembelajaran ini menyediakan sudut-sudut kegiatan yang menjadi pusat kegiatan pembelajaran berdasarkan pada minat anak. Alat-alat dan media yang disediakan juga harus bervariasi mengingat minat anak yang beragam.</a:t>
            </a:r>
            <a:r>
              <a:rPr lang="en-US" sz="3200" dirty="0"/>
              <a:t> </a:t>
            </a:r>
            <a:endParaRPr lang="en-US" sz="3200" dirty="0"/>
          </a:p>
          <a:p>
            <a:r>
              <a:rPr lang="en-US" sz="3200" dirty="0"/>
              <a:t>Media dan alat-alat tersebut juga harus sering diganti dan diperbaharui disesuaikan dengan tema dan subtema yang dibahas.</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a:solidFill>
                  <a:srgbClr val="C00000"/>
                </a:solidFill>
                <a:sym typeface="+mn-ea"/>
              </a:rPr>
              <a:t>7. </a:t>
            </a:r>
            <a:r>
              <a:rPr lang="en-US">
                <a:solidFill>
                  <a:srgbClr val="C00000"/>
                </a:solidFill>
                <a:sym typeface="+mn-ea"/>
              </a:rPr>
              <a:t>Area Agama</a:t>
            </a:r>
            <a:endParaRPr lang="en-US">
              <a:solidFill>
                <a:srgbClr val="C00000"/>
              </a:solidFill>
              <a:sym typeface="+mn-ea"/>
            </a:endParaRPr>
          </a:p>
        </p:txBody>
      </p:sp>
      <p:sp>
        <p:nvSpPr>
          <p:cNvPr id="3" name="Content Placeholder 2"/>
          <p:cNvSpPr>
            <a:spLocks noGrp="1"/>
          </p:cNvSpPr>
          <p:nvPr>
            <p:ph idx="1"/>
          </p:nvPr>
        </p:nvSpPr>
        <p:spPr>
          <a:xfrm>
            <a:off x="1295400" y="2043430"/>
            <a:ext cx="9601200" cy="3832860"/>
          </a:xfrm>
        </p:spPr>
        <p:txBody>
          <a:bodyPr>
            <a:normAutofit lnSpcReduction="20000"/>
          </a:bodyPr>
          <a:p>
            <a:endParaRPr lang="en-US"/>
          </a:p>
          <a:p>
            <a:r>
              <a:rPr lang="en-ID" altLang="en-US" sz="3600">
                <a:solidFill>
                  <a:srgbClr val="0070C0"/>
                </a:solidFill>
              </a:rPr>
              <a:t>T</a:t>
            </a:r>
            <a:r>
              <a:rPr lang="en-US" sz="3600">
                <a:solidFill>
                  <a:srgbClr val="0070C0"/>
                </a:solidFill>
              </a:rPr>
              <a:t>empat yang memberikan pengalaman pada anak untuk mengenal agama dan mempraktekkan tatacara beribadah sesuai agama yang dianutnya.</a:t>
            </a:r>
            <a:endParaRPr lang="en-US" sz="3600">
              <a:solidFill>
                <a:srgbClr val="0070C0"/>
              </a:solidFill>
            </a:endParaRPr>
          </a:p>
          <a:p>
            <a:r>
              <a:rPr lang="en-US" sz="3600"/>
              <a:t> Area Agama menyediakan miniatur rumah ibadah, perlengkapan ibadah, buku-buku bacaan, kertas gambar dan alat-alat gamba</a:t>
            </a:r>
            <a:r>
              <a:rPr lang="en-ID" altLang="en-US" sz="3600"/>
              <a:t>r</a:t>
            </a:r>
            <a:endParaRPr lang="en-ID" altLang="en-US" sz="3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95400" y="982345"/>
            <a:ext cx="9601200" cy="895985"/>
          </a:xfrm>
        </p:spPr>
        <p:txBody>
          <a:bodyPr/>
          <a:p>
            <a:r>
              <a:rPr lang="en-ID" altLang="en-US">
                <a:solidFill>
                  <a:srgbClr val="C00000"/>
                </a:solidFill>
                <a:sym typeface="+mn-ea"/>
              </a:rPr>
              <a:t>8. </a:t>
            </a:r>
            <a:r>
              <a:rPr lang="en-US">
                <a:solidFill>
                  <a:srgbClr val="C00000"/>
                </a:solidFill>
                <a:sym typeface="+mn-ea"/>
              </a:rPr>
              <a:t>Area Bahasa</a:t>
            </a:r>
            <a:endParaRPr lang="en-US">
              <a:solidFill>
                <a:srgbClr val="C00000"/>
              </a:solidFill>
              <a:sym typeface="+mn-ea"/>
            </a:endParaRPr>
          </a:p>
        </p:txBody>
      </p:sp>
      <p:sp>
        <p:nvSpPr>
          <p:cNvPr id="3" name="Content Placeholder 2"/>
          <p:cNvSpPr>
            <a:spLocks noGrp="1"/>
          </p:cNvSpPr>
          <p:nvPr>
            <p:ph idx="1"/>
          </p:nvPr>
        </p:nvSpPr>
        <p:spPr>
          <a:xfrm>
            <a:off x="1295400" y="1878330"/>
            <a:ext cx="9601200" cy="3997960"/>
          </a:xfrm>
        </p:spPr>
        <p:txBody>
          <a:bodyPr>
            <a:normAutofit lnSpcReduction="20000"/>
          </a:bodyPr>
          <a:p>
            <a:pPr marL="0" indent="0">
              <a:buNone/>
            </a:pPr>
            <a:endParaRPr lang="en-US"/>
          </a:p>
          <a:p>
            <a:r>
              <a:rPr lang="en-ID" altLang="en-US" sz="3600"/>
              <a:t>A</a:t>
            </a:r>
            <a:r>
              <a:rPr lang="en-US" sz="3600"/>
              <a:t>rea Bahasa merupakan tempat yang tenang sehingga anak-anak dapat melihat-lihat buku, membacakan temannya, atau meminta guru atau orang tua agar membacakan buku untuk mereka. Kesusastraan dipergunakan selama hari-hari belajar anak. Anak-anak diminta untuk membuat buku sendiri, mendramatisasi dan menyimak cerita</a:t>
            </a:r>
            <a:endParaRPr lang="en-US" sz="3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a:solidFill>
                  <a:srgbClr val="C00000"/>
                </a:solidFill>
                <a:sym typeface="+mn-ea"/>
              </a:rPr>
              <a:t>10. </a:t>
            </a:r>
            <a:r>
              <a:rPr lang="en-US">
                <a:solidFill>
                  <a:srgbClr val="C00000"/>
                </a:solidFill>
                <a:sym typeface="+mn-ea"/>
              </a:rPr>
              <a:t>Area Pasir dan Air</a:t>
            </a:r>
            <a:endParaRPr lang="en-US">
              <a:solidFill>
                <a:srgbClr val="C00000"/>
              </a:solidFill>
              <a:sym typeface="+mn-ea"/>
            </a:endParaRPr>
          </a:p>
        </p:txBody>
      </p:sp>
      <p:sp>
        <p:nvSpPr>
          <p:cNvPr id="3" name="Content Placeholder 2"/>
          <p:cNvSpPr>
            <a:spLocks noGrp="1"/>
          </p:cNvSpPr>
          <p:nvPr>
            <p:ph idx="1"/>
          </p:nvPr>
        </p:nvSpPr>
        <p:spPr/>
        <p:txBody>
          <a:bodyPr>
            <a:noAutofit/>
          </a:bodyPr>
          <a:p>
            <a:r>
              <a:rPr lang="en-ID" altLang="en-US" sz="3200"/>
              <a:t>B</a:t>
            </a:r>
            <a:r>
              <a:rPr lang="en-US" sz="3200"/>
              <a:t>ermain pasir dan air dimasukkan ke dalam salah satu tempat di dalam kelas, kita dapat menggunakan pasir dan air menjadi salah satu area yang menarik untuk beraktifitas dengan anak-anak. Ini berhubungan erat dengan science. Anak secara naluri tertarik pada pasir dan air. Daya tarik alami yang dimiliki anak akan bahan-bahan ini menjadikan area pasir dan air sempurna di kelas AUD.</a:t>
            </a:r>
            <a:endParaRPr lang="en-US" sz="3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a:t>MODEL SENTRA</a:t>
            </a:r>
            <a:endParaRPr lang="en-ID" altLang="en-US"/>
          </a:p>
        </p:txBody>
      </p:sp>
      <p:sp>
        <p:nvSpPr>
          <p:cNvPr id="3" name="Content Placeholder 2"/>
          <p:cNvSpPr>
            <a:spLocks noGrp="1"/>
          </p:cNvSpPr>
          <p:nvPr>
            <p:ph idx="1"/>
          </p:nvPr>
        </p:nvSpPr>
        <p:spPr/>
        <p:txBody>
          <a:bodyPr/>
          <a:p>
            <a:r>
              <a:rPr lang="en-US"/>
              <a:t>model pembelajaran yang menitikberatkan sentra bermain pada saat pembelajaran. </a:t>
            </a:r>
            <a:endParaRPr lang="en-US"/>
          </a:p>
          <a:p>
            <a:r>
              <a:rPr lang="en-US"/>
              <a:t>Sentra bermain merupakan area kegiatan yang dirancang di dalam atau di luar kelas, berisi berbagai kegiatan bermain dengan bahan-bahan yang dibutuhkan dan disusun berdasarkan kemampuan anak serta sesuai dengan tema yang dikembangkan dan dirancang terlebih dahulu.</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a:sym typeface="+mn-ea"/>
              </a:rPr>
              <a:t>T</a:t>
            </a:r>
            <a:r>
              <a:rPr lang="en-US">
                <a:sym typeface="+mn-ea"/>
              </a:rPr>
              <a:t>ujuan dari pada pembelajaran sentra </a:t>
            </a:r>
            <a:endParaRPr lang="en-US"/>
          </a:p>
        </p:txBody>
      </p:sp>
      <p:sp>
        <p:nvSpPr>
          <p:cNvPr id="3" name="Content Placeholder 2"/>
          <p:cNvSpPr>
            <a:spLocks noGrp="1"/>
          </p:cNvSpPr>
          <p:nvPr>
            <p:ph idx="1"/>
          </p:nvPr>
        </p:nvSpPr>
        <p:spPr>
          <a:xfrm>
            <a:off x="1295400" y="1998345"/>
            <a:ext cx="9601200" cy="3877945"/>
          </a:xfrm>
        </p:spPr>
        <p:txBody>
          <a:bodyPr>
            <a:normAutofit fontScale="80000"/>
          </a:bodyPr>
          <a:p>
            <a:endParaRPr lang="en-US"/>
          </a:p>
          <a:p>
            <a:endParaRPr lang="en-US"/>
          </a:p>
          <a:p>
            <a:r>
              <a:rPr lang="en-US"/>
              <a:t>Meningkatkan pelayanan pengalaman belajar kepada anak </a:t>
            </a:r>
            <a:endParaRPr lang="en-US"/>
          </a:p>
          <a:p>
            <a:r>
              <a:rPr lang="en-US"/>
              <a:t> melatih anak-anak untuk lebih mandiri </a:t>
            </a:r>
            <a:endParaRPr lang="en-US"/>
          </a:p>
          <a:p>
            <a:r>
              <a:rPr lang="en-US"/>
              <a:t> guru sentra akan lebih fokus dalam mengembangkan sentra </a:t>
            </a:r>
            <a:endParaRPr lang="en-US"/>
          </a:p>
          <a:p>
            <a:r>
              <a:rPr lang="en-US"/>
              <a:t>Proses pembelajaran diharapkan berlangsung alamiah </a:t>
            </a:r>
            <a:endParaRPr lang="en-US"/>
          </a:p>
          <a:p>
            <a:r>
              <a:rPr lang="en-US"/>
              <a:t>Dalam konteks itu, anak mengerti apa makna belajar, </a:t>
            </a:r>
            <a:endParaRPr lang="en-US"/>
          </a:p>
          <a:p>
            <a:r>
              <a:rPr lang="en-US"/>
              <a:t> memposisikan sebagai diri sendiri yang memerlukan suatu bekal untuk hidupnya nanti</a:t>
            </a:r>
            <a:r>
              <a:rPr lang="en-ID" altLang="en-US"/>
              <a:t>.</a:t>
            </a:r>
            <a:endParaRPr lang="en-ID"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a:t>karakteristik model sentra</a:t>
            </a:r>
            <a:endParaRPr lang="en-ID" altLang="en-US"/>
          </a:p>
        </p:txBody>
      </p:sp>
      <p:sp>
        <p:nvSpPr>
          <p:cNvPr id="3" name="Content Placeholder 2"/>
          <p:cNvSpPr>
            <a:spLocks noGrp="1"/>
          </p:cNvSpPr>
          <p:nvPr>
            <p:ph idx="1"/>
          </p:nvPr>
        </p:nvSpPr>
        <p:spPr/>
        <p:txBody>
          <a:bodyPr>
            <a:normAutofit fontScale="90000"/>
          </a:bodyPr>
          <a:p>
            <a:endParaRPr lang="en-US"/>
          </a:p>
          <a:p>
            <a:r>
              <a:rPr lang="en-US"/>
              <a:t>Ruangan kelas  dimodifikasi menjadi kelas-kelas kecil, yang disebut ruangan vak atau sentra-sentra. Setiap ruangan vak atau sentra terdiri atas satu bidang pengembangan</a:t>
            </a:r>
            <a:endParaRPr lang="en-US"/>
          </a:p>
          <a:p>
            <a:r>
              <a:rPr lang="en-US"/>
              <a:t>guru harus mencintai dan menguasai bidang pengembangan masing-masing</a:t>
            </a:r>
            <a:endParaRPr lang="en-US"/>
          </a:p>
          <a:p>
            <a:r>
              <a:rPr lang="en-US"/>
              <a:t>"bermain" sebagai kegiatan inti, anak belajar melalui permainan mereka.</a:t>
            </a:r>
            <a:endParaRPr lang="en-US"/>
          </a:p>
          <a:p>
            <a:r>
              <a:rPr lang="en-US"/>
              <a:t>Ada pijakan-pijakan yang mengantarkan anak maju atau naik sendiri ke tahap perkembangan berikutnya. Ada "circle times" (saat lingkaran)</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lnSpcReduction="20000"/>
          </a:bodyPr>
          <a:p>
            <a:r>
              <a:rPr lang="en-US"/>
              <a:t> Intensitas adalah sejumlah waktu yang dibutuhkan anak untuk pengalaman tiga jenis main sepanjang hari dan sepanjang tahun. </a:t>
            </a:r>
            <a:endParaRPr lang="en-US"/>
          </a:p>
          <a:p>
            <a:r>
              <a:rPr lang="en-ID" altLang="en-US"/>
              <a:t>D</a:t>
            </a:r>
            <a:r>
              <a:rPr lang="en-US"/>
              <a:t>ensitas adalah berbagai macam cara setiap jenis main yang disediakan untuk mendukung pengalaman anak.</a:t>
            </a:r>
            <a:endParaRPr lang="en-US"/>
          </a:p>
          <a:p>
            <a:r>
              <a:rPr lang="en-US"/>
              <a:t>Bahan dan Tugas; Bahan pengajaran setiap sentra terdiri dari bahan minimal dan bahan tambahan. Bahan minimal yaitu bahan pengajaran yang berisi uraian perkembangan kemampuan minimal yang harus dikuasai setiap anak sesuai tingkat usianya. Bahan ini harus dikuasai anak dan merupakan target kemampuan minimal dalam mempelajari setiap sentra tertentu.</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normAutofit fontScale="90000" lnSpcReduction="20000"/>
          </a:bodyPr>
          <a:p>
            <a:r>
              <a:rPr lang="en-US"/>
              <a:t>Anak dan Tugasnya; Setiap anak akan mendapat tugas dan penjelasan secara klasikal. Masing-masing anak dapat memilih sentra yang akan diikutinya. Ia bebas menentukan waktu dan alat-alat untuk menyelesaikan tugasnya. Setiap anak tidak boleh mengerjakan tugas lain sebelum tugas yang dikerjakannya selesai. Untuk mengembangkan sosiobilitas, anak boleh mengerjakan tugas tertentu bersama-sama. Dengan cara ini, anak akan mempunyai kesempatan bersosialisasi, bekerja sama, tolong menolong satu dengan lainnya.</a:t>
            </a:r>
            <a:endParaRPr lang="en-US"/>
          </a:p>
          <a:p>
            <a:r>
              <a:rPr lang="en-US"/>
              <a:t>Evaluasi Kemajuan Perkembangan Anak; Pencatatan kegiatan belajar anak dilakukan setiap pertemuan dengan cara mencatat perkembangan kemampuan anak dalam hal motorik kasar, halus, berbahasa, sosial dan aspek-aspek lainnya. Pencatatan kegiatan main anak dilakukan oleh guru (pendidik</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Macam-macam Sentr</a:t>
            </a:r>
            <a:r>
              <a:rPr lang="en-ID" altLang="en-US"/>
              <a:t>a</a:t>
            </a:r>
            <a:endParaRPr lang="en-ID" altLang="en-US"/>
          </a:p>
        </p:txBody>
      </p:sp>
      <p:sp>
        <p:nvSpPr>
          <p:cNvPr id="3" name="Content Placeholder 2"/>
          <p:cNvSpPr>
            <a:spLocks noGrp="1"/>
          </p:cNvSpPr>
          <p:nvPr>
            <p:ph idx="1"/>
          </p:nvPr>
        </p:nvSpPr>
        <p:spPr/>
        <p:txBody>
          <a:bodyPr>
            <a:normAutofit fontScale="60000"/>
          </a:bodyPr>
          <a:p>
            <a:r>
              <a:rPr lang="en-US"/>
              <a:t> </a:t>
            </a:r>
            <a:r>
              <a:rPr lang="en-ID" altLang="en-US"/>
              <a:t>a. </a:t>
            </a:r>
            <a:r>
              <a:rPr lang="en-US"/>
              <a:t>Sentra Imtaq (Keimanan dan Ketaqwaan</a:t>
            </a:r>
            <a:r>
              <a:rPr lang="en-ID" altLang="en-US"/>
              <a:t>).</a:t>
            </a:r>
            <a:endParaRPr lang="en-ID" altLang="en-US"/>
          </a:p>
          <a:p>
            <a:r>
              <a:rPr lang="en-ID" altLang="en-US"/>
              <a:t>b. Sentra Bahan Alam</a:t>
            </a:r>
            <a:endParaRPr lang="en-ID" altLang="en-US"/>
          </a:p>
          <a:p>
            <a:r>
              <a:rPr lang="en-ID" altLang="en-US"/>
              <a:t>c. Sentra Seni</a:t>
            </a:r>
            <a:endParaRPr lang="en-ID" altLang="en-US"/>
          </a:p>
          <a:p>
            <a:r>
              <a:rPr lang="en-ID" altLang="en-US"/>
              <a:t>d. Sentra Bermain Peran Sesungguhnya (Macro Play)</a:t>
            </a:r>
            <a:endParaRPr lang="en-ID" altLang="en-US"/>
          </a:p>
          <a:p>
            <a:r>
              <a:rPr lang="en-ID" altLang="en-US"/>
              <a:t>e. Sentra bermain peran (micro play)</a:t>
            </a:r>
            <a:endParaRPr lang="en-ID" altLang="en-US"/>
          </a:p>
          <a:p>
            <a:r>
              <a:rPr lang="en-ID" altLang="en-US"/>
              <a:t>f. Sentra balok</a:t>
            </a:r>
            <a:endParaRPr lang="en-ID" altLang="en-US"/>
          </a:p>
          <a:p>
            <a:r>
              <a:rPr lang="en-ID" altLang="en-US"/>
              <a:t>g. entra balok membantu perkembangan anak dalam keterampilan berkonstruksi. Sentra ini terutama untuk mengembangkan kemampuan visual spasial dan matematika anak usia dini.</a:t>
            </a:r>
            <a:endParaRPr lang="en-ID" altLang="en-US"/>
          </a:p>
          <a:p>
            <a:endParaRPr lang="en-ID" altLang="en-US"/>
          </a:p>
          <a:p>
            <a:r>
              <a:rPr lang="en-ID" altLang="en-US"/>
              <a:t>g. Sentra Persiapan</a:t>
            </a:r>
            <a:endParaRPr lang="en-ID"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52539"/>
          </a:xfrm>
        </p:spPr>
        <p:txBody>
          <a:bodyPr>
            <a:normAutofit fontScale="90000"/>
          </a:bodyPr>
          <a:lstStyle/>
          <a:p>
            <a:r>
              <a:rPr lang="en-ID" dirty="0" smtClean="0"/>
              <a:t>FOKUS Model </a:t>
            </a:r>
            <a:r>
              <a:rPr lang="en-ID" dirty="0" err="1" smtClean="0"/>
              <a:t>Sudut</a:t>
            </a:r>
            <a:endParaRPr lang="en-US" dirty="0"/>
          </a:p>
        </p:txBody>
      </p:sp>
      <p:sp>
        <p:nvSpPr>
          <p:cNvPr id="3" name="Content Placeholder 2"/>
          <p:cNvSpPr>
            <a:spLocks noGrp="1"/>
          </p:cNvSpPr>
          <p:nvPr>
            <p:ph idx="1"/>
          </p:nvPr>
        </p:nvSpPr>
        <p:spPr>
          <a:xfrm>
            <a:off x="1295401" y="1734671"/>
            <a:ext cx="9601196" cy="4141197"/>
          </a:xfrm>
        </p:spPr>
        <p:txBody>
          <a:bodyPr>
            <a:normAutofit fontScale="92500" lnSpcReduction="20000"/>
          </a:bodyPr>
          <a:lstStyle/>
          <a:p>
            <a:pPr fontAlgn="base"/>
            <a:r>
              <a:rPr lang="en-US" dirty="0" err="1" smtClean="0"/>
              <a:t>Praktik</a:t>
            </a:r>
            <a:r>
              <a:rPr lang="en-US" dirty="0" smtClean="0"/>
              <a:t> </a:t>
            </a:r>
            <a:r>
              <a:rPr lang="en-US" dirty="0" err="1"/>
              <a:t>kehidupan</a:t>
            </a:r>
            <a:r>
              <a:rPr lang="en-US" dirty="0"/>
              <a:t>. </a:t>
            </a:r>
            <a:r>
              <a:rPr lang="en-US" dirty="0" err="1"/>
              <a:t>Anak-anak</a:t>
            </a:r>
            <a:r>
              <a:rPr lang="en-US" dirty="0"/>
              <a:t> </a:t>
            </a:r>
            <a:r>
              <a:rPr lang="en-US" dirty="0" err="1"/>
              <a:t>diajarkan</a:t>
            </a:r>
            <a:r>
              <a:rPr lang="en-US" dirty="0"/>
              <a:t> </a:t>
            </a:r>
            <a:r>
              <a:rPr lang="en-US" dirty="0" err="1"/>
              <a:t>berbagai</a:t>
            </a:r>
            <a:r>
              <a:rPr lang="en-US" dirty="0"/>
              <a:t> </a:t>
            </a:r>
            <a:r>
              <a:rPr lang="en-US" dirty="0" err="1"/>
              <a:t>hal</a:t>
            </a:r>
            <a:r>
              <a:rPr lang="en-US" dirty="0"/>
              <a:t> </a:t>
            </a:r>
            <a:r>
              <a:rPr lang="en-US" dirty="0" err="1"/>
              <a:t>dalam</a:t>
            </a:r>
            <a:r>
              <a:rPr lang="en-US" dirty="0"/>
              <a:t> </a:t>
            </a:r>
            <a:r>
              <a:rPr lang="en-US" dirty="0" err="1"/>
              <a:t>kehidupan</a:t>
            </a:r>
            <a:r>
              <a:rPr lang="en-US" dirty="0"/>
              <a:t> </a:t>
            </a:r>
            <a:r>
              <a:rPr lang="en-US" dirty="0" err="1"/>
              <a:t>sehari-hari</a:t>
            </a:r>
            <a:r>
              <a:rPr lang="en-US" dirty="0"/>
              <a:t> yang </a:t>
            </a:r>
            <a:r>
              <a:rPr lang="en-US" dirty="0" err="1"/>
              <a:t>melibatkan</a:t>
            </a:r>
            <a:r>
              <a:rPr lang="en-US" dirty="0"/>
              <a:t> </a:t>
            </a:r>
            <a:r>
              <a:rPr lang="en-US" dirty="0" err="1"/>
              <a:t>keterampilan</a:t>
            </a:r>
            <a:r>
              <a:rPr lang="en-US" dirty="0"/>
              <a:t> </a:t>
            </a:r>
            <a:r>
              <a:rPr lang="en-US" dirty="0" err="1"/>
              <a:t>dan</a:t>
            </a:r>
            <a:r>
              <a:rPr lang="en-US" dirty="0"/>
              <a:t> </a:t>
            </a:r>
            <a:r>
              <a:rPr lang="en-US" dirty="0" err="1"/>
              <a:t>kemandirian</a:t>
            </a:r>
            <a:r>
              <a:rPr lang="en-US" dirty="0"/>
              <a:t>, </a:t>
            </a:r>
            <a:r>
              <a:rPr lang="en-US" dirty="0" err="1"/>
              <a:t>seperti</a:t>
            </a:r>
            <a:r>
              <a:rPr lang="en-US" dirty="0"/>
              <a:t> </a:t>
            </a:r>
            <a:r>
              <a:rPr lang="en-US" dirty="0" err="1"/>
              <a:t>mengikat</a:t>
            </a:r>
            <a:r>
              <a:rPr lang="en-US" dirty="0"/>
              <a:t> </a:t>
            </a:r>
            <a:r>
              <a:rPr lang="en-US" dirty="0" err="1"/>
              <a:t>tali</a:t>
            </a:r>
            <a:r>
              <a:rPr lang="en-US" dirty="0"/>
              <a:t> </a:t>
            </a:r>
            <a:r>
              <a:rPr lang="en-US" dirty="0" err="1"/>
              <a:t>sepatu</a:t>
            </a:r>
            <a:r>
              <a:rPr lang="en-US" dirty="0"/>
              <a:t>, </a:t>
            </a:r>
            <a:r>
              <a:rPr lang="en-US" dirty="0" err="1"/>
              <a:t>menyiapkan</a:t>
            </a:r>
            <a:r>
              <a:rPr lang="en-US" dirty="0"/>
              <a:t> </a:t>
            </a:r>
            <a:r>
              <a:rPr lang="en-US" dirty="0" err="1"/>
              <a:t>bekal</a:t>
            </a:r>
            <a:r>
              <a:rPr lang="en-US" dirty="0"/>
              <a:t> </a:t>
            </a:r>
            <a:r>
              <a:rPr lang="en-US" dirty="0" err="1"/>
              <a:t>makan</a:t>
            </a:r>
            <a:r>
              <a:rPr lang="en-US" dirty="0"/>
              <a:t> </a:t>
            </a:r>
            <a:r>
              <a:rPr lang="en-US" dirty="0" err="1"/>
              <a:t>mereka</a:t>
            </a:r>
            <a:r>
              <a:rPr lang="en-US" dirty="0"/>
              <a:t>, </a:t>
            </a:r>
            <a:r>
              <a:rPr lang="en-US" dirty="0" err="1"/>
              <a:t>pergi</a:t>
            </a:r>
            <a:r>
              <a:rPr lang="en-US" dirty="0"/>
              <a:t> </a:t>
            </a:r>
            <a:r>
              <a:rPr lang="en-US" dirty="0" err="1"/>
              <a:t>ke</a:t>
            </a:r>
            <a:r>
              <a:rPr lang="en-US" dirty="0"/>
              <a:t> toilet </a:t>
            </a:r>
            <a:r>
              <a:rPr lang="en-US" dirty="0" err="1"/>
              <a:t>tanpa</a:t>
            </a:r>
            <a:r>
              <a:rPr lang="en-US" dirty="0"/>
              <a:t> </a:t>
            </a:r>
            <a:r>
              <a:rPr lang="en-US" dirty="0" err="1"/>
              <a:t>bantuan</a:t>
            </a:r>
            <a:r>
              <a:rPr lang="en-US" dirty="0"/>
              <a:t>, </a:t>
            </a:r>
            <a:r>
              <a:rPr lang="en-US" dirty="0" err="1"/>
              <a:t>dan</a:t>
            </a:r>
            <a:r>
              <a:rPr lang="en-US" dirty="0"/>
              <a:t> </a:t>
            </a:r>
            <a:r>
              <a:rPr lang="en-US" dirty="0" err="1"/>
              <a:t>membersihkan</a:t>
            </a:r>
            <a:r>
              <a:rPr lang="en-US" dirty="0"/>
              <a:t> </a:t>
            </a:r>
            <a:r>
              <a:rPr lang="en-US" dirty="0" err="1"/>
              <a:t>diri</a:t>
            </a:r>
            <a:r>
              <a:rPr lang="en-US" dirty="0"/>
              <a:t> </a:t>
            </a:r>
            <a:r>
              <a:rPr lang="en-US" dirty="0" err="1"/>
              <a:t>sendiri</a:t>
            </a:r>
            <a:r>
              <a:rPr lang="en-US" dirty="0"/>
              <a:t> </a:t>
            </a:r>
            <a:r>
              <a:rPr lang="en-US" dirty="0" err="1"/>
              <a:t>ketika</a:t>
            </a:r>
            <a:r>
              <a:rPr lang="en-US" dirty="0"/>
              <a:t> </a:t>
            </a:r>
            <a:r>
              <a:rPr lang="en-US" dirty="0" err="1"/>
              <a:t>mereka</a:t>
            </a:r>
            <a:r>
              <a:rPr lang="en-US" dirty="0"/>
              <a:t> </a:t>
            </a:r>
            <a:r>
              <a:rPr lang="en-US" dirty="0" err="1"/>
              <a:t>menumpahkan</a:t>
            </a:r>
            <a:r>
              <a:rPr lang="en-US" dirty="0"/>
              <a:t> </a:t>
            </a:r>
            <a:r>
              <a:rPr lang="en-US" dirty="0" err="1"/>
              <a:t>sesuatu</a:t>
            </a:r>
            <a:r>
              <a:rPr lang="en-US" dirty="0"/>
              <a:t>.</a:t>
            </a:r>
            <a:endParaRPr lang="en-US" dirty="0"/>
          </a:p>
          <a:p>
            <a:pPr fontAlgn="base"/>
            <a:r>
              <a:rPr lang="en-US" dirty="0" err="1"/>
              <a:t>Pendidikan</a:t>
            </a:r>
            <a:r>
              <a:rPr lang="en-US" dirty="0"/>
              <a:t> </a:t>
            </a:r>
            <a:r>
              <a:rPr lang="en-US" dirty="0" err="1"/>
              <a:t>kesadaran</a:t>
            </a:r>
            <a:r>
              <a:rPr lang="en-US" dirty="0"/>
              <a:t> </a:t>
            </a:r>
            <a:r>
              <a:rPr lang="en-US" dirty="0" err="1"/>
              <a:t>sensori</a:t>
            </a:r>
            <a:r>
              <a:rPr lang="en-US" dirty="0"/>
              <a:t>. Di </a:t>
            </a:r>
            <a:r>
              <a:rPr lang="en-US" dirty="0" err="1"/>
              <a:t>sini</a:t>
            </a:r>
            <a:r>
              <a:rPr lang="en-US" dirty="0"/>
              <a:t> </a:t>
            </a:r>
            <a:r>
              <a:rPr lang="en-US" dirty="0" err="1"/>
              <a:t>anak</a:t>
            </a:r>
            <a:r>
              <a:rPr lang="en-US" dirty="0"/>
              <a:t> </a:t>
            </a:r>
            <a:r>
              <a:rPr lang="en-US" dirty="0" err="1"/>
              <a:t>dilatih</a:t>
            </a:r>
            <a:r>
              <a:rPr lang="en-US" dirty="0"/>
              <a:t> </a:t>
            </a:r>
            <a:r>
              <a:rPr lang="en-US" dirty="0" err="1"/>
              <a:t>untuk</a:t>
            </a:r>
            <a:r>
              <a:rPr lang="en-US" dirty="0"/>
              <a:t> </a:t>
            </a:r>
            <a:r>
              <a:rPr lang="en-US" dirty="0" err="1"/>
              <a:t>peka</a:t>
            </a:r>
            <a:r>
              <a:rPr lang="en-US" dirty="0"/>
              <a:t> </a:t>
            </a:r>
            <a:r>
              <a:rPr lang="en-US" dirty="0" err="1"/>
              <a:t>menggunakan</a:t>
            </a:r>
            <a:r>
              <a:rPr lang="en-US" dirty="0"/>
              <a:t> lima </a:t>
            </a:r>
            <a:r>
              <a:rPr lang="en-US" dirty="0" err="1"/>
              <a:t>indera</a:t>
            </a:r>
            <a:r>
              <a:rPr lang="en-US" dirty="0"/>
              <a:t> yang </a:t>
            </a:r>
            <a:r>
              <a:rPr lang="en-US" dirty="0" err="1"/>
              <a:t>mereka</a:t>
            </a:r>
            <a:r>
              <a:rPr lang="en-US" dirty="0"/>
              <a:t> </a:t>
            </a:r>
            <a:r>
              <a:rPr lang="en-US" dirty="0" err="1"/>
              <a:t>miliki</a:t>
            </a:r>
            <a:r>
              <a:rPr lang="en-US" dirty="0"/>
              <a:t>.</a:t>
            </a:r>
            <a:endParaRPr lang="en-US" dirty="0"/>
          </a:p>
          <a:p>
            <a:pPr fontAlgn="base"/>
            <a:r>
              <a:rPr lang="en-US" dirty="0" err="1"/>
              <a:t>Seni</a:t>
            </a:r>
            <a:r>
              <a:rPr lang="en-US" dirty="0"/>
              <a:t> </a:t>
            </a:r>
            <a:r>
              <a:rPr lang="en-US" dirty="0" err="1"/>
              <a:t>berbahasa</a:t>
            </a:r>
            <a:r>
              <a:rPr lang="en-US" dirty="0"/>
              <a:t>. </a:t>
            </a:r>
            <a:r>
              <a:rPr lang="en-US" dirty="0" err="1"/>
              <a:t>Anak-anak</a:t>
            </a:r>
            <a:r>
              <a:rPr lang="en-US" dirty="0"/>
              <a:t> </a:t>
            </a:r>
            <a:r>
              <a:rPr lang="en-US" dirty="0" err="1"/>
              <a:t>didorong</a:t>
            </a:r>
            <a:r>
              <a:rPr lang="en-US" dirty="0"/>
              <a:t> </a:t>
            </a:r>
            <a:r>
              <a:rPr lang="en-US" dirty="0" err="1"/>
              <a:t>untuk</a:t>
            </a:r>
            <a:r>
              <a:rPr lang="en-US" dirty="0"/>
              <a:t> </a:t>
            </a:r>
            <a:r>
              <a:rPr lang="en-US" dirty="0" err="1"/>
              <a:t>mengekspresikan</a:t>
            </a:r>
            <a:r>
              <a:rPr lang="en-US" dirty="0"/>
              <a:t> </a:t>
            </a:r>
            <a:r>
              <a:rPr lang="en-US" dirty="0" err="1"/>
              <a:t>diri</a:t>
            </a:r>
            <a:r>
              <a:rPr lang="en-US" dirty="0"/>
              <a:t> </a:t>
            </a:r>
            <a:r>
              <a:rPr lang="en-US" dirty="0" err="1"/>
              <a:t>mereka</a:t>
            </a:r>
            <a:r>
              <a:rPr lang="en-US" dirty="0"/>
              <a:t> </a:t>
            </a:r>
            <a:r>
              <a:rPr lang="en-US" dirty="0" err="1"/>
              <a:t>secara</a:t>
            </a:r>
            <a:r>
              <a:rPr lang="en-US" dirty="0"/>
              <a:t> </a:t>
            </a:r>
            <a:r>
              <a:rPr lang="en-US" dirty="0" err="1"/>
              <a:t>lisan</a:t>
            </a:r>
            <a:r>
              <a:rPr lang="en-US" dirty="0"/>
              <a:t>. </a:t>
            </a:r>
            <a:r>
              <a:rPr lang="en-US" dirty="0" err="1"/>
              <a:t>Anak-anak</a:t>
            </a:r>
            <a:r>
              <a:rPr lang="en-US" dirty="0"/>
              <a:t> </a:t>
            </a:r>
            <a:r>
              <a:rPr lang="en-US" dirty="0" err="1"/>
              <a:t>juga</a:t>
            </a:r>
            <a:r>
              <a:rPr lang="en-US" dirty="0"/>
              <a:t> </a:t>
            </a:r>
            <a:r>
              <a:rPr lang="en-US" dirty="0" err="1"/>
              <a:t>belajar</a:t>
            </a:r>
            <a:r>
              <a:rPr lang="en-US" dirty="0"/>
              <a:t> </a:t>
            </a:r>
            <a:r>
              <a:rPr lang="en-US" dirty="0" err="1"/>
              <a:t>membaca</a:t>
            </a:r>
            <a:r>
              <a:rPr lang="en-US" dirty="0"/>
              <a:t>, </a:t>
            </a:r>
            <a:r>
              <a:rPr lang="en-US" dirty="0" err="1"/>
              <a:t>mengeja</a:t>
            </a:r>
            <a:r>
              <a:rPr lang="en-US" dirty="0"/>
              <a:t>, </a:t>
            </a:r>
            <a:r>
              <a:rPr lang="en-US" dirty="0" err="1"/>
              <a:t>tata</a:t>
            </a:r>
            <a:r>
              <a:rPr lang="en-US" dirty="0"/>
              <a:t> </a:t>
            </a:r>
            <a:r>
              <a:rPr lang="en-US" dirty="0" err="1"/>
              <a:t>bahasa</a:t>
            </a:r>
            <a:r>
              <a:rPr lang="en-US" dirty="0"/>
              <a:t>, </a:t>
            </a:r>
            <a:r>
              <a:rPr lang="en-US" dirty="0" err="1"/>
              <a:t>dan</a:t>
            </a:r>
            <a:r>
              <a:rPr lang="en-US" dirty="0"/>
              <a:t> </a:t>
            </a:r>
            <a:r>
              <a:rPr lang="en-US" dirty="0" err="1"/>
              <a:t>menulis</a:t>
            </a:r>
            <a:r>
              <a:rPr lang="en-US" dirty="0"/>
              <a:t>.</a:t>
            </a:r>
            <a:endParaRPr lang="en-US" dirty="0"/>
          </a:p>
          <a:p>
            <a:pPr fontAlgn="base"/>
            <a:r>
              <a:rPr lang="en-US" dirty="0" err="1"/>
              <a:t>Matematika</a:t>
            </a:r>
            <a:r>
              <a:rPr lang="en-US" dirty="0"/>
              <a:t> </a:t>
            </a:r>
            <a:r>
              <a:rPr lang="en-US" dirty="0" err="1"/>
              <a:t>dan</a:t>
            </a:r>
            <a:r>
              <a:rPr lang="en-US" dirty="0"/>
              <a:t> </a:t>
            </a:r>
            <a:r>
              <a:rPr lang="en-US" dirty="0" err="1"/>
              <a:t>bentuk</a:t>
            </a:r>
            <a:r>
              <a:rPr lang="en-US" dirty="0"/>
              <a:t> </a:t>
            </a:r>
            <a:r>
              <a:rPr lang="en-US" dirty="0" err="1"/>
              <a:t>geometris</a:t>
            </a:r>
            <a:r>
              <a:rPr lang="en-US" dirty="0"/>
              <a:t>. </a:t>
            </a:r>
            <a:r>
              <a:rPr lang="en-US" dirty="0" err="1"/>
              <a:t>Anak-anak</a:t>
            </a:r>
            <a:r>
              <a:rPr lang="en-US" dirty="0"/>
              <a:t> </a:t>
            </a:r>
            <a:r>
              <a:rPr lang="en-US" dirty="0" err="1"/>
              <a:t>diajarkan</a:t>
            </a:r>
            <a:r>
              <a:rPr lang="en-US" dirty="0"/>
              <a:t> </a:t>
            </a:r>
            <a:r>
              <a:rPr lang="en-US" dirty="0" err="1"/>
              <a:t>tentang</a:t>
            </a:r>
            <a:r>
              <a:rPr lang="en-US" dirty="0"/>
              <a:t> </a:t>
            </a:r>
            <a:r>
              <a:rPr lang="en-US" dirty="0" err="1"/>
              <a:t>angka</a:t>
            </a:r>
            <a:r>
              <a:rPr lang="en-US" dirty="0"/>
              <a:t>, </a:t>
            </a:r>
            <a:r>
              <a:rPr lang="en-US" dirty="0" err="1"/>
              <a:t>baik</a:t>
            </a:r>
            <a:r>
              <a:rPr lang="en-US" dirty="0"/>
              <a:t> </a:t>
            </a:r>
            <a:r>
              <a:rPr lang="en-US" dirty="0" err="1"/>
              <a:t>itu</a:t>
            </a:r>
            <a:r>
              <a:rPr lang="en-US" dirty="0"/>
              <a:t> </a:t>
            </a:r>
            <a:r>
              <a:rPr lang="en-US" dirty="0" err="1"/>
              <a:t>dengan</a:t>
            </a:r>
            <a:r>
              <a:rPr lang="en-US" dirty="0"/>
              <a:t> </a:t>
            </a:r>
            <a:r>
              <a:rPr lang="en-US" dirty="0" err="1"/>
              <a:t>menggunakan</a:t>
            </a:r>
            <a:r>
              <a:rPr lang="en-US" dirty="0"/>
              <a:t> </a:t>
            </a:r>
            <a:r>
              <a:rPr lang="en-US" dirty="0" err="1"/>
              <a:t>tangan</a:t>
            </a:r>
            <a:r>
              <a:rPr lang="en-US" dirty="0"/>
              <a:t> </a:t>
            </a:r>
            <a:r>
              <a:rPr lang="en-US" dirty="0" err="1"/>
              <a:t>maupun</a:t>
            </a:r>
            <a:r>
              <a:rPr lang="en-US" dirty="0"/>
              <a:t> </a:t>
            </a:r>
            <a:r>
              <a:rPr lang="en-US" dirty="0" err="1"/>
              <a:t>dengan</a:t>
            </a:r>
            <a:r>
              <a:rPr lang="en-US" dirty="0"/>
              <a:t> </a:t>
            </a:r>
            <a:r>
              <a:rPr lang="en-US" dirty="0" err="1"/>
              <a:t>alat</a:t>
            </a:r>
            <a:r>
              <a:rPr lang="en-US" dirty="0"/>
              <a:t>.</a:t>
            </a:r>
            <a:endParaRPr lang="en-US" dirty="0"/>
          </a:p>
          <a:p>
            <a:pPr fontAlgn="base"/>
            <a:r>
              <a:rPr lang="en-US" dirty="0" err="1"/>
              <a:t>Budaya</a:t>
            </a:r>
            <a:r>
              <a:rPr lang="en-US" dirty="0"/>
              <a:t>. </a:t>
            </a:r>
            <a:r>
              <a:rPr lang="en-US" dirty="0" err="1"/>
              <a:t>Pendidikan</a:t>
            </a:r>
            <a:r>
              <a:rPr lang="en-US" dirty="0"/>
              <a:t> </a:t>
            </a:r>
            <a:r>
              <a:rPr lang="en-US" dirty="0" err="1"/>
              <a:t>budaya</a:t>
            </a:r>
            <a:r>
              <a:rPr lang="en-US" dirty="0"/>
              <a:t> di </a:t>
            </a:r>
            <a:r>
              <a:rPr lang="en-US" dirty="0" err="1"/>
              <a:t>sini</a:t>
            </a:r>
            <a:r>
              <a:rPr lang="en-US" dirty="0"/>
              <a:t> </a:t>
            </a:r>
            <a:r>
              <a:rPr lang="en-US" dirty="0" err="1"/>
              <a:t>mencakup</a:t>
            </a:r>
            <a:r>
              <a:rPr lang="en-US" dirty="0"/>
              <a:t> </a:t>
            </a:r>
            <a:r>
              <a:rPr lang="en-US" dirty="0" err="1"/>
              <a:t>geografi</a:t>
            </a:r>
            <a:r>
              <a:rPr lang="en-US" dirty="0"/>
              <a:t> , </a:t>
            </a:r>
            <a:r>
              <a:rPr lang="en-US" dirty="0" err="1"/>
              <a:t>hewan</a:t>
            </a:r>
            <a:r>
              <a:rPr lang="en-US" dirty="0"/>
              <a:t>, </a:t>
            </a:r>
            <a:r>
              <a:rPr lang="en-US" dirty="0" err="1"/>
              <a:t>waktu</a:t>
            </a:r>
            <a:r>
              <a:rPr lang="en-US" dirty="0"/>
              <a:t>, </a:t>
            </a:r>
            <a:r>
              <a:rPr lang="en-US" dirty="0" err="1"/>
              <a:t>sejarah</a:t>
            </a:r>
            <a:r>
              <a:rPr lang="en-US" dirty="0"/>
              <a:t>, </a:t>
            </a:r>
            <a:r>
              <a:rPr lang="en-US" dirty="0" err="1"/>
              <a:t>musik</a:t>
            </a:r>
            <a:r>
              <a:rPr lang="en-US" dirty="0"/>
              <a:t>, </a:t>
            </a:r>
            <a:r>
              <a:rPr lang="en-US" dirty="0" err="1"/>
              <a:t>gerak</a:t>
            </a:r>
            <a:r>
              <a:rPr lang="en-US" dirty="0"/>
              <a:t>, </a:t>
            </a:r>
            <a:r>
              <a:rPr lang="en-US" dirty="0" err="1"/>
              <a:t>sains</a:t>
            </a:r>
            <a:r>
              <a:rPr lang="en-US" dirty="0"/>
              <a:t>, </a:t>
            </a:r>
            <a:r>
              <a:rPr lang="en-US" dirty="0" err="1"/>
              <a:t>dan</a:t>
            </a:r>
            <a:r>
              <a:rPr lang="en-US" dirty="0"/>
              <a:t> </a:t>
            </a:r>
            <a:r>
              <a:rPr lang="en-US" dirty="0" err="1"/>
              <a:t>seni</a:t>
            </a:r>
            <a:r>
              <a:rPr lang="en-US" dirty="0"/>
              <a:t>.</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ID" altLang="en-US" b="1" dirty="0" err="1"/>
              <a:t>1. </a:t>
            </a:r>
            <a:r>
              <a:rPr lang="en-US" b="1" dirty="0" err="1"/>
              <a:t>Sudut</a:t>
            </a:r>
            <a:r>
              <a:rPr lang="en-US" b="1" dirty="0"/>
              <a:t> </a:t>
            </a:r>
            <a:r>
              <a:rPr lang="en-US" b="1" dirty="0" err="1"/>
              <a:t>Latihan</a:t>
            </a:r>
            <a:r>
              <a:rPr lang="en-US" b="1" dirty="0"/>
              <a:t> </a:t>
            </a:r>
            <a:r>
              <a:rPr lang="en-US" b="1" dirty="0" err="1"/>
              <a:t>Kehidupan</a:t>
            </a:r>
            <a:r>
              <a:rPr lang="en-US" b="1" dirty="0"/>
              <a:t> </a:t>
            </a:r>
            <a:r>
              <a:rPr lang="en-US" b="1" dirty="0" err="1"/>
              <a:t>Praktis</a:t>
            </a:r>
            <a:r>
              <a:rPr lang="en-US" b="1" dirty="0"/>
              <a:t>  (Practical Life Corner)</a:t>
            </a:r>
            <a:endParaRPr lang="en-US" b="1" dirty="0"/>
          </a:p>
        </p:txBody>
      </p:sp>
      <p:sp>
        <p:nvSpPr>
          <p:cNvPr id="3" name="Content Placeholder 2"/>
          <p:cNvSpPr>
            <a:spLocks noGrp="1"/>
          </p:cNvSpPr>
          <p:nvPr>
            <p:ph idx="1"/>
          </p:nvPr>
        </p:nvSpPr>
        <p:spPr/>
        <p:txBody>
          <a:bodyPr>
            <a:normAutofit fontScale="85000" lnSpcReduction="10000"/>
          </a:bodyPr>
          <a:lstStyle/>
          <a:p>
            <a:pPr marL="0" indent="0">
              <a:buNone/>
            </a:pPr>
            <a:br>
              <a:rPr lang="en-US" dirty="0"/>
            </a:br>
            <a:r>
              <a:rPr lang="en-US" dirty="0">
                <a:solidFill>
                  <a:srgbClr val="FF0000"/>
                </a:solidFill>
              </a:rPr>
              <a:t>Di </a:t>
            </a:r>
            <a:r>
              <a:rPr lang="en-US" dirty="0" err="1">
                <a:solidFill>
                  <a:srgbClr val="FF0000"/>
                </a:solidFill>
              </a:rPr>
              <a:t>sudut</a:t>
            </a:r>
            <a:r>
              <a:rPr lang="en-US" dirty="0">
                <a:solidFill>
                  <a:srgbClr val="FF0000"/>
                </a:solidFill>
              </a:rPr>
              <a:t> </a:t>
            </a:r>
            <a:r>
              <a:rPr lang="en-US" dirty="0" err="1">
                <a:solidFill>
                  <a:srgbClr val="FF0000"/>
                </a:solidFill>
              </a:rPr>
              <a:t>ini</a:t>
            </a:r>
            <a:r>
              <a:rPr lang="en-US" dirty="0">
                <a:solidFill>
                  <a:srgbClr val="FF0000"/>
                </a:solidFill>
              </a:rPr>
              <a:t> </a:t>
            </a:r>
            <a:r>
              <a:rPr lang="en-US" dirty="0" err="1">
                <a:solidFill>
                  <a:srgbClr val="FF0000"/>
                </a:solidFill>
              </a:rPr>
              <a:t>anak-anak</a:t>
            </a:r>
            <a:r>
              <a:rPr lang="en-US" dirty="0">
                <a:solidFill>
                  <a:srgbClr val="FF0000"/>
                </a:solidFill>
              </a:rPr>
              <a:t> </a:t>
            </a:r>
            <a:r>
              <a:rPr lang="en-US" dirty="0" err="1">
                <a:solidFill>
                  <a:srgbClr val="FF0000"/>
                </a:solidFill>
              </a:rPr>
              <a:t>diberi</a:t>
            </a:r>
            <a:r>
              <a:rPr lang="en-US" dirty="0">
                <a:solidFill>
                  <a:srgbClr val="FF0000"/>
                </a:solidFill>
              </a:rPr>
              <a:t> </a:t>
            </a:r>
            <a:r>
              <a:rPr lang="en-US" dirty="0" err="1">
                <a:solidFill>
                  <a:srgbClr val="FF0000"/>
                </a:solidFill>
              </a:rPr>
              <a:t>kesempatan</a:t>
            </a:r>
            <a:r>
              <a:rPr lang="en-US" dirty="0">
                <a:solidFill>
                  <a:srgbClr val="FF0000"/>
                </a:solidFill>
              </a:rPr>
              <a:t> </a:t>
            </a:r>
            <a:r>
              <a:rPr lang="en-US" dirty="0" err="1">
                <a:solidFill>
                  <a:srgbClr val="FF0000"/>
                </a:solidFill>
              </a:rPr>
              <a:t>untuk</a:t>
            </a:r>
            <a:r>
              <a:rPr lang="en-US" dirty="0">
                <a:solidFill>
                  <a:srgbClr val="FF0000"/>
                </a:solidFill>
              </a:rPr>
              <a:t> </a:t>
            </a:r>
            <a:r>
              <a:rPr lang="en-US" dirty="0" err="1">
                <a:solidFill>
                  <a:srgbClr val="FF0000"/>
                </a:solidFill>
              </a:rPr>
              <a:t>meniru</a:t>
            </a:r>
            <a:r>
              <a:rPr lang="en-US" dirty="0">
                <a:solidFill>
                  <a:srgbClr val="FF0000"/>
                </a:solidFill>
              </a:rPr>
              <a:t> </a:t>
            </a:r>
            <a:r>
              <a:rPr lang="en-US" dirty="0" err="1">
                <a:solidFill>
                  <a:srgbClr val="FF0000"/>
                </a:solidFill>
              </a:rPr>
              <a:t>apa</a:t>
            </a:r>
            <a:r>
              <a:rPr lang="en-US" dirty="0">
                <a:solidFill>
                  <a:srgbClr val="FF0000"/>
                </a:solidFill>
              </a:rPr>
              <a:t> yang </a:t>
            </a:r>
            <a:r>
              <a:rPr lang="en-US" dirty="0" err="1">
                <a:solidFill>
                  <a:srgbClr val="FF0000"/>
                </a:solidFill>
              </a:rPr>
              <a:t>dilakukan</a:t>
            </a:r>
            <a:r>
              <a:rPr lang="en-US" dirty="0">
                <a:solidFill>
                  <a:srgbClr val="FF0000"/>
                </a:solidFill>
              </a:rPr>
              <a:t> </a:t>
            </a:r>
            <a:r>
              <a:rPr lang="en-US" dirty="0" err="1">
                <a:solidFill>
                  <a:srgbClr val="FF0000"/>
                </a:solidFill>
              </a:rPr>
              <a:t>oleh</a:t>
            </a:r>
            <a:r>
              <a:rPr lang="en-US" dirty="0">
                <a:solidFill>
                  <a:srgbClr val="FF0000"/>
                </a:solidFill>
              </a:rPr>
              <a:t> orang </a:t>
            </a:r>
            <a:r>
              <a:rPr lang="en-US" dirty="0" err="1">
                <a:solidFill>
                  <a:srgbClr val="FF0000"/>
                </a:solidFill>
              </a:rPr>
              <a:t>dewasa</a:t>
            </a:r>
            <a:r>
              <a:rPr lang="en-US" dirty="0">
                <a:solidFill>
                  <a:srgbClr val="FF0000"/>
                </a:solidFill>
              </a:rPr>
              <a:t> di </a:t>
            </a:r>
            <a:r>
              <a:rPr lang="en-US" dirty="0" err="1">
                <a:solidFill>
                  <a:srgbClr val="FF0000"/>
                </a:solidFill>
              </a:rPr>
              <a:t>sekitar</a:t>
            </a:r>
            <a:r>
              <a:rPr lang="en-US" dirty="0">
                <a:solidFill>
                  <a:srgbClr val="FF0000"/>
                </a:solidFill>
              </a:rPr>
              <a:t> </a:t>
            </a:r>
            <a:r>
              <a:rPr lang="en-US" dirty="0" err="1">
                <a:solidFill>
                  <a:srgbClr val="FF0000"/>
                </a:solidFill>
              </a:rPr>
              <a:t>mereka</a:t>
            </a:r>
            <a:r>
              <a:rPr lang="en-US" dirty="0">
                <a:solidFill>
                  <a:srgbClr val="FF0000"/>
                </a:solidFill>
              </a:rPr>
              <a:t> </a:t>
            </a:r>
            <a:r>
              <a:rPr lang="en-US" dirty="0" err="1">
                <a:solidFill>
                  <a:srgbClr val="FF0000"/>
                </a:solidFill>
              </a:rPr>
              <a:t>setiap</a:t>
            </a:r>
            <a:r>
              <a:rPr lang="en-US" dirty="0">
                <a:solidFill>
                  <a:srgbClr val="FF0000"/>
                </a:solidFill>
              </a:rPr>
              <a:t> </a:t>
            </a:r>
            <a:r>
              <a:rPr lang="en-US" dirty="0" err="1">
                <a:solidFill>
                  <a:srgbClr val="FF0000"/>
                </a:solidFill>
              </a:rPr>
              <a:t>hari</a:t>
            </a:r>
            <a:r>
              <a:rPr lang="en-US" dirty="0">
                <a:solidFill>
                  <a:srgbClr val="FF0000"/>
                </a:solidFill>
              </a:rPr>
              <a:t>. </a:t>
            </a:r>
            <a:endParaRPr lang="en-US" dirty="0" smtClean="0">
              <a:solidFill>
                <a:srgbClr val="FF0000"/>
              </a:solidFill>
            </a:endParaRPr>
          </a:p>
          <a:p>
            <a:pPr marL="0" indent="0">
              <a:buNone/>
            </a:pPr>
            <a:r>
              <a:rPr lang="en-US" dirty="0" err="1" smtClean="0"/>
              <a:t>Misalnya</a:t>
            </a:r>
            <a:r>
              <a:rPr lang="en-US" dirty="0"/>
              <a:t>, </a:t>
            </a:r>
            <a:r>
              <a:rPr lang="en-US" dirty="0" err="1"/>
              <a:t>mereka</a:t>
            </a:r>
            <a:r>
              <a:rPr lang="en-US" dirty="0"/>
              <a:t> </a:t>
            </a:r>
            <a:r>
              <a:rPr lang="en-US" dirty="0" err="1"/>
              <a:t>menyapu</a:t>
            </a:r>
            <a:r>
              <a:rPr lang="en-US" dirty="0"/>
              <a:t>, </a:t>
            </a:r>
            <a:r>
              <a:rPr lang="en-US" dirty="0" err="1"/>
              <a:t>mencuci</a:t>
            </a:r>
            <a:r>
              <a:rPr lang="en-US" dirty="0"/>
              <a:t>, </a:t>
            </a:r>
            <a:r>
              <a:rPr lang="en-US" dirty="0" err="1"/>
              <a:t>memindahkan</a:t>
            </a:r>
            <a:r>
              <a:rPr lang="en-US" dirty="0"/>
              <a:t> </a:t>
            </a:r>
            <a:r>
              <a:rPr lang="en-US" dirty="0" err="1"/>
              <a:t>suatu</a:t>
            </a:r>
            <a:r>
              <a:rPr lang="en-US" dirty="0"/>
              <a:t> </a:t>
            </a:r>
            <a:r>
              <a:rPr lang="en-US" dirty="0" err="1"/>
              <a:t>barang</a:t>
            </a:r>
            <a:r>
              <a:rPr lang="en-US" dirty="0"/>
              <a:t> </a:t>
            </a:r>
            <a:r>
              <a:rPr lang="en-US" dirty="0" err="1"/>
              <a:t>dengan</a:t>
            </a:r>
            <a:r>
              <a:rPr lang="en-US" dirty="0"/>
              <a:t> </a:t>
            </a:r>
            <a:r>
              <a:rPr lang="en-US" dirty="0" err="1"/>
              <a:t>berbagai</a:t>
            </a:r>
            <a:r>
              <a:rPr lang="en-US" dirty="0"/>
              <a:t> </a:t>
            </a:r>
            <a:r>
              <a:rPr lang="en-US" dirty="0" err="1"/>
              <a:t>alat</a:t>
            </a:r>
            <a:r>
              <a:rPr lang="en-US" dirty="0"/>
              <a:t> yang </a:t>
            </a:r>
            <a:r>
              <a:rPr lang="en-US" dirty="0" err="1"/>
              <a:t>berbeda</a:t>
            </a:r>
            <a:r>
              <a:rPr lang="en-US" dirty="0"/>
              <a:t> (</a:t>
            </a:r>
            <a:r>
              <a:rPr lang="en-US" dirty="0" err="1"/>
              <a:t>sendok</a:t>
            </a:r>
            <a:r>
              <a:rPr lang="en-US" dirty="0"/>
              <a:t>, </a:t>
            </a:r>
            <a:r>
              <a:rPr lang="en-US" dirty="0" err="1"/>
              <a:t>sumpit</a:t>
            </a:r>
            <a:r>
              <a:rPr lang="en-US" dirty="0"/>
              <a:t> </a:t>
            </a:r>
            <a:r>
              <a:rPr lang="en-US" dirty="0" err="1"/>
              <a:t>dan</a:t>
            </a:r>
            <a:r>
              <a:rPr lang="en-US" dirty="0"/>
              <a:t> lain-lain), </a:t>
            </a:r>
            <a:r>
              <a:rPr lang="en-US" dirty="0" err="1"/>
              <a:t>membersihkan</a:t>
            </a:r>
            <a:r>
              <a:rPr lang="en-US" dirty="0"/>
              <a:t> </a:t>
            </a:r>
            <a:r>
              <a:rPr lang="en-US" dirty="0" err="1"/>
              <a:t>kaca</a:t>
            </a:r>
            <a:r>
              <a:rPr lang="en-US" dirty="0"/>
              <a:t>, </a:t>
            </a:r>
            <a:r>
              <a:rPr lang="en-US" dirty="0" err="1"/>
              <a:t>membuka</a:t>
            </a:r>
            <a:r>
              <a:rPr lang="en-US" dirty="0"/>
              <a:t> </a:t>
            </a:r>
            <a:r>
              <a:rPr lang="en-US" dirty="0" err="1"/>
              <a:t>dan</a:t>
            </a:r>
            <a:r>
              <a:rPr lang="en-US" dirty="0"/>
              <a:t> </a:t>
            </a:r>
            <a:r>
              <a:rPr lang="en-US" dirty="0" err="1"/>
              <a:t>menutup</a:t>
            </a:r>
            <a:r>
              <a:rPr lang="en-US" dirty="0"/>
              <a:t> </a:t>
            </a:r>
            <a:r>
              <a:rPr lang="en-US" dirty="0" err="1"/>
              <a:t>kancing</a:t>
            </a:r>
            <a:r>
              <a:rPr lang="en-US" dirty="0"/>
              <a:t> </a:t>
            </a:r>
            <a:r>
              <a:rPr lang="en-US" dirty="0" err="1"/>
              <a:t>atau</a:t>
            </a:r>
            <a:r>
              <a:rPr lang="en-US" dirty="0"/>
              <a:t> </a:t>
            </a:r>
            <a:r>
              <a:rPr lang="en-US" dirty="0" err="1"/>
              <a:t>resleting</a:t>
            </a:r>
            <a:r>
              <a:rPr lang="en-US" dirty="0"/>
              <a:t>, </a:t>
            </a:r>
            <a:r>
              <a:rPr lang="en-US" dirty="0" err="1"/>
              <a:t>membuka</a:t>
            </a:r>
            <a:r>
              <a:rPr lang="en-US" dirty="0"/>
              <a:t> </a:t>
            </a:r>
            <a:r>
              <a:rPr lang="en-US" dirty="0" err="1"/>
              <a:t>dan</a:t>
            </a:r>
            <a:r>
              <a:rPr lang="en-US" dirty="0"/>
              <a:t> </a:t>
            </a:r>
            <a:r>
              <a:rPr lang="en-US" dirty="0" err="1"/>
              <a:t>menutup</a:t>
            </a:r>
            <a:r>
              <a:rPr lang="en-US" dirty="0"/>
              <a:t> </a:t>
            </a:r>
            <a:r>
              <a:rPr lang="en-US" dirty="0" err="1"/>
              <a:t>botol</a:t>
            </a:r>
            <a:r>
              <a:rPr lang="en-US" dirty="0"/>
              <a:t>/</a:t>
            </a:r>
            <a:r>
              <a:rPr lang="en-US" dirty="0" err="1"/>
              <a:t>kotak</a:t>
            </a:r>
            <a:r>
              <a:rPr lang="en-US" dirty="0"/>
              <a:t>/</a:t>
            </a:r>
            <a:r>
              <a:rPr lang="en-US" dirty="0" err="1"/>
              <a:t>kunci</a:t>
            </a:r>
            <a:r>
              <a:rPr lang="en-US" dirty="0"/>
              <a:t>, </a:t>
            </a:r>
            <a:r>
              <a:rPr lang="en-US" dirty="0" err="1"/>
              <a:t>mengelap</a:t>
            </a:r>
            <a:r>
              <a:rPr lang="en-US" dirty="0"/>
              <a:t> </a:t>
            </a:r>
            <a:r>
              <a:rPr lang="en-US" dirty="0" err="1"/>
              <a:t>gelas</a:t>
            </a:r>
            <a:r>
              <a:rPr lang="en-US" dirty="0"/>
              <a:t> yang </a:t>
            </a:r>
            <a:r>
              <a:rPr lang="en-US" dirty="0" err="1"/>
              <a:t>sudah</a:t>
            </a:r>
            <a:r>
              <a:rPr lang="en-US" dirty="0"/>
              <a:t> </a:t>
            </a:r>
            <a:r>
              <a:rPr lang="en-US" dirty="0" err="1"/>
              <a:t>dicuci</a:t>
            </a:r>
            <a:r>
              <a:rPr lang="en-US" dirty="0"/>
              <a:t> </a:t>
            </a:r>
            <a:r>
              <a:rPr lang="en-US" dirty="0" err="1"/>
              <a:t>dan</a:t>
            </a:r>
            <a:r>
              <a:rPr lang="en-US" dirty="0"/>
              <a:t> </a:t>
            </a:r>
            <a:r>
              <a:rPr lang="en-US" dirty="0" err="1"/>
              <a:t>sebagainya</a:t>
            </a:r>
            <a:r>
              <a:rPr lang="en-US" dirty="0" smtClean="0"/>
              <a:t>.</a:t>
            </a:r>
            <a:endParaRPr lang="en-US" dirty="0" smtClean="0"/>
          </a:p>
          <a:p>
            <a:pPr marL="0" indent="0">
              <a:buNone/>
            </a:pPr>
            <a:r>
              <a:rPr lang="en-US" dirty="0" smtClean="0"/>
              <a:t> </a:t>
            </a:r>
            <a:r>
              <a:rPr lang="en-US" dirty="0" err="1"/>
              <a:t>Melalui</a:t>
            </a:r>
            <a:r>
              <a:rPr lang="en-US" dirty="0"/>
              <a:t> </a:t>
            </a:r>
            <a:r>
              <a:rPr lang="en-US" dirty="0" err="1"/>
              <a:t>berbagai</a:t>
            </a:r>
            <a:r>
              <a:rPr lang="en-US" dirty="0"/>
              <a:t> </a:t>
            </a:r>
            <a:r>
              <a:rPr lang="en-US" dirty="0" err="1"/>
              <a:t>aktivitas</a:t>
            </a:r>
            <a:r>
              <a:rPr lang="en-US" dirty="0"/>
              <a:t> yang </a:t>
            </a:r>
            <a:r>
              <a:rPr lang="en-US" dirty="0" err="1"/>
              <a:t>menarik</a:t>
            </a:r>
            <a:r>
              <a:rPr lang="en-US" dirty="0"/>
              <a:t> </a:t>
            </a:r>
            <a:r>
              <a:rPr lang="en-US" dirty="0" err="1"/>
              <a:t>ini</a:t>
            </a:r>
            <a:r>
              <a:rPr lang="en-US" dirty="0"/>
              <a:t>, </a:t>
            </a:r>
            <a:r>
              <a:rPr lang="en-US" dirty="0" err="1"/>
              <a:t>anak-anak</a:t>
            </a:r>
            <a:r>
              <a:rPr lang="en-US" dirty="0"/>
              <a:t> </a:t>
            </a:r>
            <a:r>
              <a:rPr lang="en-US" dirty="0" err="1"/>
              <a:t>belajar</a:t>
            </a:r>
            <a:r>
              <a:rPr lang="en-US" dirty="0"/>
              <a:t> </a:t>
            </a:r>
            <a:r>
              <a:rPr lang="en-US" dirty="0" err="1"/>
              <a:t>untuk</a:t>
            </a:r>
            <a:r>
              <a:rPr lang="en-US" dirty="0"/>
              <a:t> </a:t>
            </a:r>
            <a:r>
              <a:rPr lang="en-US" dirty="0" err="1"/>
              <a:t>membantu</a:t>
            </a:r>
            <a:r>
              <a:rPr lang="en-US" dirty="0"/>
              <a:t> </a:t>
            </a:r>
            <a:r>
              <a:rPr lang="en-US" dirty="0" err="1"/>
              <a:t>diri</a:t>
            </a:r>
            <a:r>
              <a:rPr lang="en-US" dirty="0"/>
              <a:t> </a:t>
            </a:r>
            <a:r>
              <a:rPr lang="en-US" dirty="0" err="1"/>
              <a:t>mereka</a:t>
            </a:r>
            <a:r>
              <a:rPr lang="en-US" dirty="0"/>
              <a:t> </a:t>
            </a:r>
            <a:r>
              <a:rPr lang="en-US" dirty="0" err="1"/>
              <a:t>sendiri</a:t>
            </a:r>
            <a:r>
              <a:rPr lang="en-US" dirty="0"/>
              <a:t> (self help ), </a:t>
            </a:r>
            <a:r>
              <a:rPr lang="en-US" dirty="0" err="1"/>
              <a:t>berkonsentrasi</a:t>
            </a:r>
            <a:r>
              <a:rPr lang="en-US" dirty="0"/>
              <a:t> </a:t>
            </a:r>
            <a:r>
              <a:rPr lang="en-US" dirty="0" err="1"/>
              <a:t>dan</a:t>
            </a:r>
            <a:r>
              <a:rPr lang="en-US" dirty="0"/>
              <a:t> </a:t>
            </a:r>
            <a:r>
              <a:rPr lang="en-US" dirty="0" err="1"/>
              <a:t>mengembangkan</a:t>
            </a:r>
            <a:r>
              <a:rPr lang="en-US" dirty="0"/>
              <a:t> </a:t>
            </a:r>
            <a:r>
              <a:rPr lang="en-US" dirty="0" err="1"/>
              <a:t>kebiasaan</a:t>
            </a:r>
            <a:r>
              <a:rPr lang="en-US" dirty="0"/>
              <a:t> </a:t>
            </a:r>
            <a:r>
              <a:rPr lang="en-US" dirty="0" err="1"/>
              <a:t>bekerja</a:t>
            </a:r>
            <a:r>
              <a:rPr lang="en-US" dirty="0"/>
              <a:t> </a:t>
            </a:r>
            <a:r>
              <a:rPr lang="en-US" dirty="0" err="1"/>
              <a:t>dengan</a:t>
            </a:r>
            <a:r>
              <a:rPr lang="en-US" dirty="0"/>
              <a:t> </a:t>
            </a:r>
            <a:r>
              <a:rPr lang="en-US" dirty="0" err="1"/>
              <a:t>baik</a:t>
            </a:r>
            <a:r>
              <a:rPr lang="en-US" dirty="0"/>
              <a:t>.</a:t>
            </a:r>
            <a:br>
              <a:rPr lang="en-US" dirty="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77727"/>
          </a:xfrm>
        </p:spPr>
        <p:txBody>
          <a:bodyPr>
            <a:normAutofit fontScale="90000"/>
          </a:bodyPr>
          <a:lstStyle/>
          <a:p>
            <a:pPr fontAlgn="base"/>
            <a:r>
              <a:rPr lang="en-US" b="1" dirty="0"/>
              <a:t>2. </a:t>
            </a:r>
            <a:r>
              <a:rPr lang="en-US" b="1" dirty="0" err="1"/>
              <a:t>Sudut</a:t>
            </a:r>
            <a:r>
              <a:rPr lang="en-US" b="1" dirty="0"/>
              <a:t> </a:t>
            </a:r>
            <a:r>
              <a:rPr lang="en-US" b="1" dirty="0" err="1"/>
              <a:t>Sensorik</a:t>
            </a:r>
            <a:endParaRPr lang="en-US" b="1" dirty="0"/>
          </a:p>
        </p:txBody>
      </p:sp>
      <p:sp>
        <p:nvSpPr>
          <p:cNvPr id="3" name="Content Placeholder 2"/>
          <p:cNvSpPr>
            <a:spLocks noGrp="1"/>
          </p:cNvSpPr>
          <p:nvPr>
            <p:ph idx="1"/>
          </p:nvPr>
        </p:nvSpPr>
        <p:spPr>
          <a:xfrm>
            <a:off x="1295401" y="1559859"/>
            <a:ext cx="9601196" cy="4316009"/>
          </a:xfrm>
        </p:spPr>
        <p:txBody>
          <a:bodyPr>
            <a:normAutofit/>
          </a:bodyPr>
          <a:lstStyle/>
          <a:p>
            <a:pPr marL="0" indent="0" fontAlgn="base">
              <a:buNone/>
            </a:pPr>
            <a:br>
              <a:rPr lang="en-US" dirty="0">
                <a:solidFill>
                  <a:srgbClr val="FF0000"/>
                </a:solidFill>
              </a:rPr>
            </a:br>
            <a:r>
              <a:rPr lang="en-US" dirty="0" err="1">
                <a:solidFill>
                  <a:srgbClr val="FF0000"/>
                </a:solidFill>
              </a:rPr>
              <a:t>Sudut</a:t>
            </a:r>
            <a:r>
              <a:rPr lang="en-US" dirty="0">
                <a:solidFill>
                  <a:srgbClr val="FF0000"/>
                </a:solidFill>
              </a:rPr>
              <a:t> </a:t>
            </a:r>
            <a:r>
              <a:rPr lang="en-US" dirty="0" err="1">
                <a:solidFill>
                  <a:srgbClr val="FF0000"/>
                </a:solidFill>
              </a:rPr>
              <a:t>sensorik</a:t>
            </a:r>
            <a:r>
              <a:rPr lang="en-US" dirty="0">
                <a:solidFill>
                  <a:srgbClr val="FF0000"/>
                </a:solidFill>
              </a:rPr>
              <a:t> </a:t>
            </a:r>
            <a:r>
              <a:rPr lang="en-US" dirty="0" err="1">
                <a:solidFill>
                  <a:srgbClr val="FF0000"/>
                </a:solidFill>
              </a:rPr>
              <a:t>mengembangkan</a:t>
            </a:r>
            <a:r>
              <a:rPr lang="en-US" dirty="0">
                <a:solidFill>
                  <a:srgbClr val="FF0000"/>
                </a:solidFill>
              </a:rPr>
              <a:t> </a:t>
            </a:r>
            <a:r>
              <a:rPr lang="en-US" dirty="0" err="1">
                <a:solidFill>
                  <a:srgbClr val="FF0000"/>
                </a:solidFill>
              </a:rPr>
              <a:t>sensitivitas</a:t>
            </a:r>
            <a:r>
              <a:rPr lang="en-US" dirty="0">
                <a:solidFill>
                  <a:srgbClr val="FF0000"/>
                </a:solidFill>
              </a:rPr>
              <a:t> </a:t>
            </a:r>
            <a:r>
              <a:rPr lang="en-US" dirty="0" err="1">
                <a:solidFill>
                  <a:srgbClr val="FF0000"/>
                </a:solidFill>
              </a:rPr>
              <a:t>penginderaan</a:t>
            </a:r>
            <a:r>
              <a:rPr lang="en-US" dirty="0">
                <a:solidFill>
                  <a:srgbClr val="FF0000"/>
                </a:solidFill>
              </a:rPr>
              <a:t> </a:t>
            </a:r>
            <a:r>
              <a:rPr lang="en-US" dirty="0" err="1">
                <a:solidFill>
                  <a:srgbClr val="FF0000"/>
                </a:solidFill>
              </a:rPr>
              <a:t>anak</a:t>
            </a:r>
            <a:r>
              <a:rPr lang="en-US" dirty="0">
                <a:solidFill>
                  <a:srgbClr val="FF0000"/>
                </a:solidFill>
              </a:rPr>
              <a:t>, </a:t>
            </a:r>
            <a:r>
              <a:rPr lang="en-US" dirty="0" err="1">
                <a:solidFill>
                  <a:srgbClr val="FF0000"/>
                </a:solidFill>
              </a:rPr>
              <a:t>yakni</a:t>
            </a:r>
            <a:r>
              <a:rPr lang="en-US" dirty="0">
                <a:solidFill>
                  <a:srgbClr val="FF0000"/>
                </a:solidFill>
              </a:rPr>
              <a:t> </a:t>
            </a:r>
            <a:r>
              <a:rPr lang="en-US" dirty="0" err="1">
                <a:solidFill>
                  <a:srgbClr val="FF0000"/>
                </a:solidFill>
              </a:rPr>
              <a:t>penglihatan</a:t>
            </a:r>
            <a:r>
              <a:rPr lang="en-US" dirty="0">
                <a:solidFill>
                  <a:srgbClr val="FF0000"/>
                </a:solidFill>
              </a:rPr>
              <a:t>, </a:t>
            </a:r>
            <a:r>
              <a:rPr lang="en-US" dirty="0" err="1">
                <a:solidFill>
                  <a:srgbClr val="FF0000"/>
                </a:solidFill>
              </a:rPr>
              <a:t>pendengaran</a:t>
            </a:r>
            <a:r>
              <a:rPr lang="en-US" dirty="0">
                <a:solidFill>
                  <a:srgbClr val="FF0000"/>
                </a:solidFill>
              </a:rPr>
              <a:t>, </a:t>
            </a:r>
            <a:r>
              <a:rPr lang="en-US" dirty="0" err="1">
                <a:solidFill>
                  <a:srgbClr val="FF0000"/>
                </a:solidFill>
              </a:rPr>
              <a:t>penghiduan</a:t>
            </a:r>
            <a:r>
              <a:rPr lang="en-US" dirty="0">
                <a:solidFill>
                  <a:srgbClr val="FF0000"/>
                </a:solidFill>
              </a:rPr>
              <a:t>, </a:t>
            </a:r>
            <a:r>
              <a:rPr lang="en-US" dirty="0" err="1">
                <a:solidFill>
                  <a:srgbClr val="FF0000"/>
                </a:solidFill>
              </a:rPr>
              <a:t>perabaan</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pengecapan</a:t>
            </a:r>
            <a:r>
              <a:rPr lang="en-US" dirty="0" smtClean="0">
                <a:solidFill>
                  <a:srgbClr val="FF0000"/>
                </a:solidFill>
              </a:rPr>
              <a:t>.</a:t>
            </a:r>
            <a:endParaRPr lang="en-US" dirty="0" smtClean="0">
              <a:solidFill>
                <a:srgbClr val="FF0000"/>
              </a:solidFill>
            </a:endParaRPr>
          </a:p>
          <a:p>
            <a:pPr marL="0" indent="0" fontAlgn="base">
              <a:buNone/>
            </a:pPr>
            <a:r>
              <a:rPr lang="en-US" dirty="0" smtClean="0"/>
              <a:t>Di </a:t>
            </a:r>
            <a:r>
              <a:rPr lang="en-US" dirty="0" err="1"/>
              <a:t>sudut</a:t>
            </a:r>
            <a:r>
              <a:rPr lang="en-US" dirty="0"/>
              <a:t> </a:t>
            </a:r>
            <a:r>
              <a:rPr lang="en-US" dirty="0" err="1"/>
              <a:t>sensorik</a:t>
            </a:r>
            <a:r>
              <a:rPr lang="en-US" dirty="0"/>
              <a:t> </a:t>
            </a:r>
            <a:r>
              <a:rPr lang="en-US" dirty="0" err="1"/>
              <a:t>kegiatan</a:t>
            </a:r>
            <a:r>
              <a:rPr lang="en-US" dirty="0"/>
              <a:t> </a:t>
            </a:r>
            <a:r>
              <a:rPr lang="en-US" dirty="0" err="1"/>
              <a:t>berfokus</a:t>
            </a:r>
            <a:r>
              <a:rPr lang="en-US" dirty="0"/>
              <a:t> </a:t>
            </a:r>
            <a:r>
              <a:rPr lang="en-US" dirty="0" err="1"/>
              <a:t>pada</a:t>
            </a:r>
            <a:r>
              <a:rPr lang="en-US" dirty="0"/>
              <a:t> </a:t>
            </a:r>
            <a:r>
              <a:rPr lang="en-US" dirty="0" err="1"/>
              <a:t>pengenalan</a:t>
            </a:r>
            <a:r>
              <a:rPr lang="en-US" dirty="0"/>
              <a:t> </a:t>
            </a:r>
            <a:r>
              <a:rPr lang="en-US" dirty="0" err="1"/>
              <a:t>benda</a:t>
            </a:r>
            <a:r>
              <a:rPr lang="en-US" dirty="0"/>
              <a:t> </a:t>
            </a:r>
            <a:r>
              <a:rPr lang="en-US" dirty="0" err="1"/>
              <a:t>seperti</a:t>
            </a:r>
            <a:r>
              <a:rPr lang="en-US" dirty="0"/>
              <a:t> </a:t>
            </a:r>
            <a:r>
              <a:rPr lang="en-US" dirty="0" err="1"/>
              <a:t>berbagai</a:t>
            </a:r>
            <a:r>
              <a:rPr lang="en-US" dirty="0"/>
              <a:t> </a:t>
            </a:r>
            <a:r>
              <a:rPr lang="en-US" dirty="0" err="1"/>
              <a:t>perbedaan</a:t>
            </a:r>
            <a:r>
              <a:rPr lang="en-US" dirty="0"/>
              <a:t> </a:t>
            </a:r>
            <a:r>
              <a:rPr lang="en-US" dirty="0" err="1"/>
              <a:t>warna</a:t>
            </a:r>
            <a:r>
              <a:rPr lang="en-US" dirty="0"/>
              <a:t>, </a:t>
            </a:r>
            <a:r>
              <a:rPr lang="en-US" dirty="0" err="1"/>
              <a:t>merasakan</a:t>
            </a:r>
            <a:r>
              <a:rPr lang="en-US" dirty="0"/>
              <a:t> </a:t>
            </a:r>
            <a:r>
              <a:rPr lang="en-US" dirty="0" err="1"/>
              <a:t>berat</a:t>
            </a:r>
            <a:r>
              <a:rPr lang="en-US" dirty="0"/>
              <a:t> </a:t>
            </a:r>
            <a:r>
              <a:rPr lang="en-US" dirty="0" err="1"/>
              <a:t>ringan</a:t>
            </a:r>
            <a:r>
              <a:rPr lang="en-US" dirty="0"/>
              <a:t>, </a:t>
            </a:r>
            <a:r>
              <a:rPr lang="en-US" dirty="0" err="1"/>
              <a:t>berbagai</a:t>
            </a:r>
            <a:r>
              <a:rPr lang="en-US" dirty="0"/>
              <a:t> </a:t>
            </a:r>
            <a:r>
              <a:rPr lang="en-US" dirty="0" err="1"/>
              <a:t>bentuk</a:t>
            </a:r>
            <a:r>
              <a:rPr lang="en-US" dirty="0"/>
              <a:t> </a:t>
            </a:r>
            <a:r>
              <a:rPr lang="en-US" dirty="0" err="1"/>
              <a:t>dan</a:t>
            </a:r>
            <a:r>
              <a:rPr lang="en-US" dirty="0"/>
              <a:t> </a:t>
            </a:r>
            <a:r>
              <a:rPr lang="en-US" dirty="0" err="1"/>
              <a:t>ukuran</a:t>
            </a:r>
            <a:r>
              <a:rPr lang="en-US" dirty="0"/>
              <a:t>, </a:t>
            </a:r>
            <a:r>
              <a:rPr lang="en-US" dirty="0" err="1"/>
              <a:t>merasakan</a:t>
            </a:r>
            <a:r>
              <a:rPr lang="en-US" dirty="0"/>
              <a:t> </a:t>
            </a:r>
            <a:r>
              <a:rPr lang="en-US" dirty="0" err="1"/>
              <a:t>tekstur</a:t>
            </a:r>
            <a:r>
              <a:rPr lang="en-US" dirty="0"/>
              <a:t> </a:t>
            </a:r>
            <a:r>
              <a:rPr lang="en-US" dirty="0" err="1"/>
              <a:t>halus</a:t>
            </a:r>
            <a:r>
              <a:rPr lang="en-US" dirty="0"/>
              <a:t> </a:t>
            </a:r>
            <a:r>
              <a:rPr lang="en-US" dirty="0" err="1"/>
              <a:t>dan</a:t>
            </a:r>
            <a:r>
              <a:rPr lang="en-US" dirty="0"/>
              <a:t> </a:t>
            </a:r>
            <a:r>
              <a:rPr lang="en-US" dirty="0" err="1"/>
              <a:t>kasar</a:t>
            </a:r>
            <a:r>
              <a:rPr lang="en-US" dirty="0"/>
              <a:t>, </a:t>
            </a:r>
            <a:r>
              <a:rPr lang="en-US" dirty="0" err="1"/>
              <a:t>tinggi-rendah</a:t>
            </a:r>
            <a:r>
              <a:rPr lang="en-US" dirty="0"/>
              <a:t> </a:t>
            </a:r>
            <a:r>
              <a:rPr lang="en-US" dirty="0" err="1"/>
              <a:t>suara</a:t>
            </a:r>
            <a:r>
              <a:rPr lang="en-US" dirty="0"/>
              <a:t>, </a:t>
            </a:r>
            <a:r>
              <a:rPr lang="en-US" dirty="0" err="1"/>
              <a:t>berbagai</a:t>
            </a:r>
            <a:r>
              <a:rPr lang="en-US" dirty="0"/>
              <a:t> </a:t>
            </a:r>
            <a:r>
              <a:rPr lang="en-US" dirty="0" err="1"/>
              <a:t>bebauan</a:t>
            </a:r>
            <a:r>
              <a:rPr lang="en-US" dirty="0"/>
              <a:t> </a:t>
            </a:r>
            <a:r>
              <a:rPr lang="en-US" dirty="0" err="1"/>
              <a:t>dari</a:t>
            </a:r>
            <a:r>
              <a:rPr lang="en-US" dirty="0"/>
              <a:t> </a:t>
            </a:r>
            <a:r>
              <a:rPr lang="en-US" dirty="0" err="1"/>
              <a:t>berbagai</a:t>
            </a:r>
            <a:r>
              <a:rPr lang="en-US" dirty="0"/>
              <a:t> </a:t>
            </a:r>
            <a:r>
              <a:rPr lang="en-US" dirty="0" err="1"/>
              <a:t>benda</a:t>
            </a:r>
            <a:r>
              <a:rPr lang="en-US" dirty="0"/>
              <a:t>, </a:t>
            </a:r>
            <a:r>
              <a:rPr lang="en-US" dirty="0" err="1"/>
              <a:t>dan</a:t>
            </a:r>
            <a:r>
              <a:rPr lang="en-US" dirty="0"/>
              <a:t> </a:t>
            </a:r>
            <a:r>
              <a:rPr lang="en-US" dirty="0" err="1"/>
              <a:t>mengecap</a:t>
            </a:r>
            <a:r>
              <a:rPr lang="en-US" dirty="0"/>
              <a:t> </a:t>
            </a:r>
            <a:r>
              <a:rPr lang="en-US" dirty="0" err="1"/>
              <a:t>berbagai</a:t>
            </a:r>
            <a:r>
              <a:rPr lang="en-US" dirty="0"/>
              <a:t> rasa </a:t>
            </a:r>
            <a:r>
              <a:rPr lang="en-US" dirty="0" err="1"/>
              <a:t>dari</a:t>
            </a:r>
            <a:r>
              <a:rPr lang="en-US" dirty="0"/>
              <a:t> </a:t>
            </a:r>
            <a:r>
              <a:rPr lang="en-US" dirty="0" err="1"/>
              <a:t>benda</a:t>
            </a:r>
            <a:r>
              <a:rPr lang="en-US" dirty="0"/>
              <a:t> yang </a:t>
            </a:r>
            <a:r>
              <a:rPr lang="en-US" dirty="0" err="1"/>
              <a:t>dijumpai</a:t>
            </a:r>
            <a:r>
              <a:rPr lang="en-US" dirty="0"/>
              <a:t> </a:t>
            </a:r>
            <a:r>
              <a:rPr lang="en-US" dirty="0" err="1" smtClean="0"/>
              <a:t>sehari-hariberbagai</a:t>
            </a:r>
            <a:r>
              <a:rPr lang="en-US" dirty="0" smtClean="0"/>
              <a:t> </a:t>
            </a:r>
            <a:r>
              <a:rPr lang="en-US" dirty="0" err="1"/>
              <a:t>sumber</a:t>
            </a:r>
            <a:r>
              <a:rPr lang="en-US" dirty="0"/>
              <a:t> rasa </a:t>
            </a:r>
            <a:r>
              <a:rPr lang="en-US" dirty="0" err="1"/>
              <a:t>asin</a:t>
            </a:r>
            <a:r>
              <a:rPr lang="en-US" dirty="0"/>
              <a:t>, </a:t>
            </a:r>
            <a:r>
              <a:rPr lang="en-US" dirty="0" err="1"/>
              <a:t>manis</a:t>
            </a:r>
            <a:r>
              <a:rPr lang="en-US" dirty="0"/>
              <a:t>, </a:t>
            </a:r>
            <a:r>
              <a:rPr lang="en-US" dirty="0" err="1"/>
              <a:t>pahit</a:t>
            </a:r>
            <a:r>
              <a:rPr lang="en-US" dirty="0"/>
              <a:t>, </a:t>
            </a:r>
            <a:r>
              <a:rPr lang="en-US" dirty="0" err="1"/>
              <a:t>asam</a:t>
            </a:r>
            <a:endParaRPr lang="en-US" dirty="0"/>
          </a:p>
          <a:p>
            <a:pPr fontAlgn="base"/>
            <a:r>
              <a:rPr lang="en-US" dirty="0" err="1"/>
              <a:t>kain</a:t>
            </a:r>
            <a:r>
              <a:rPr lang="en-US" dirty="0"/>
              <a:t> </a:t>
            </a:r>
            <a:r>
              <a:rPr lang="en-US" dirty="0" err="1"/>
              <a:t>dan</a:t>
            </a:r>
            <a:r>
              <a:rPr lang="en-US" dirty="0"/>
              <a:t> </a:t>
            </a:r>
            <a:r>
              <a:rPr lang="en-US" dirty="0" err="1"/>
              <a:t>biji-bijian</a:t>
            </a:r>
            <a:r>
              <a:rPr lang="en-US" dirty="0"/>
              <a:t> </a:t>
            </a:r>
            <a:r>
              <a:rPr lang="en-US" dirty="0" err="1"/>
              <a:t>dengan</a:t>
            </a:r>
            <a:r>
              <a:rPr lang="en-US" dirty="0"/>
              <a:t> </a:t>
            </a:r>
            <a:r>
              <a:rPr lang="en-US" dirty="0" err="1"/>
              <a:t>berbagai</a:t>
            </a:r>
            <a:r>
              <a:rPr lang="en-US" dirty="0"/>
              <a:t> </a:t>
            </a:r>
            <a:r>
              <a:rPr lang="en-US" dirty="0" err="1"/>
              <a:t>tekstur</a:t>
            </a:r>
            <a:endParaRPr lang="en-US" dirty="0"/>
          </a:p>
          <a:p>
            <a:pPr fontAlgn="base"/>
            <a:r>
              <a:rPr lang="en-US" dirty="0" err="1"/>
              <a:t>menara</a:t>
            </a:r>
            <a:r>
              <a:rPr lang="en-US" dirty="0"/>
              <a:t> </a:t>
            </a:r>
            <a:r>
              <a:rPr lang="en-US" dirty="0" err="1" smtClean="0"/>
              <a:t>gelang</a:t>
            </a:r>
            <a:r>
              <a:rPr lang="en-US" dirty="0" smtClean="0"/>
              <a:t>, bola </a:t>
            </a:r>
            <a:r>
              <a:rPr lang="en-US" dirty="0" err="1" smtClean="0"/>
              <a:t>palu</a:t>
            </a:r>
            <a:r>
              <a:rPr lang="en-US" dirty="0" smtClean="0"/>
              <a:t>, </a:t>
            </a:r>
            <a:r>
              <a:rPr lang="en-US" dirty="0" err="1" smtClean="0"/>
              <a:t>lonceng</a:t>
            </a:r>
            <a:r>
              <a:rPr lang="en-US" dirty="0" smtClean="0"/>
              <a:t> </a:t>
            </a:r>
            <a:r>
              <a:rPr lang="en-US" dirty="0" err="1"/>
              <a:t>tangan</a:t>
            </a:r>
            <a:r>
              <a:rPr lang="en-US" dirty="0"/>
              <a:t>, </a:t>
            </a:r>
            <a:r>
              <a:rPr lang="en-US" dirty="0" err="1"/>
              <a:t>dll</a:t>
            </a:r>
            <a:r>
              <a:rPr lang="en-US" dirty="0"/>
              <a:t>.</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1" dirty="0"/>
              <a:t>3. </a:t>
            </a:r>
            <a:r>
              <a:rPr lang="en-US" b="1" dirty="0" err="1"/>
              <a:t>Sudut</a:t>
            </a:r>
            <a:r>
              <a:rPr lang="en-US" b="1" dirty="0"/>
              <a:t> </a:t>
            </a:r>
            <a:r>
              <a:rPr lang="en-US" b="1" dirty="0" err="1"/>
              <a:t>Matematika</a:t>
            </a:r>
            <a:r>
              <a:rPr lang="en-US" b="1" dirty="0"/>
              <a:t> </a:t>
            </a:r>
            <a:br>
              <a:rPr lang="en-US" b="1" dirty="0"/>
            </a:br>
            <a:r>
              <a:rPr lang="en-US" b="1" dirty="0"/>
              <a:t>(Pre Math and Perception Corner)</a:t>
            </a:r>
            <a:endParaRPr lang="en-US" b="1" dirty="0"/>
          </a:p>
        </p:txBody>
      </p:sp>
      <p:sp>
        <p:nvSpPr>
          <p:cNvPr id="3" name="Content Placeholder 2"/>
          <p:cNvSpPr>
            <a:spLocks noGrp="1"/>
          </p:cNvSpPr>
          <p:nvPr>
            <p:ph idx="1"/>
          </p:nvPr>
        </p:nvSpPr>
        <p:spPr>
          <a:xfrm>
            <a:off x="1295401" y="2164976"/>
            <a:ext cx="9601196" cy="3710892"/>
          </a:xfrm>
        </p:spPr>
        <p:txBody>
          <a:bodyPr>
            <a:normAutofit fontScale="92500"/>
          </a:bodyPr>
          <a:lstStyle/>
          <a:p>
            <a:pPr marL="0" indent="0">
              <a:buNone/>
            </a:pPr>
            <a:br>
              <a:rPr lang="en-US" dirty="0"/>
            </a:br>
            <a:r>
              <a:rPr lang="en-US" dirty="0">
                <a:solidFill>
                  <a:srgbClr val="FF0000"/>
                </a:solidFill>
              </a:rPr>
              <a:t>Di </a:t>
            </a:r>
            <a:r>
              <a:rPr lang="en-US" dirty="0" err="1">
                <a:solidFill>
                  <a:srgbClr val="FF0000"/>
                </a:solidFill>
              </a:rPr>
              <a:t>sudut</a:t>
            </a:r>
            <a:r>
              <a:rPr lang="en-US" dirty="0">
                <a:solidFill>
                  <a:srgbClr val="FF0000"/>
                </a:solidFill>
              </a:rPr>
              <a:t> </a:t>
            </a:r>
            <a:r>
              <a:rPr lang="en-US" dirty="0" err="1">
                <a:solidFill>
                  <a:srgbClr val="FF0000"/>
                </a:solidFill>
              </a:rPr>
              <a:t>ini</a:t>
            </a:r>
            <a:r>
              <a:rPr lang="en-US" dirty="0">
                <a:solidFill>
                  <a:srgbClr val="FF0000"/>
                </a:solidFill>
              </a:rPr>
              <a:t> </a:t>
            </a:r>
            <a:r>
              <a:rPr lang="en-US" dirty="0" err="1">
                <a:solidFill>
                  <a:srgbClr val="FF0000"/>
                </a:solidFill>
              </a:rPr>
              <a:t>matematika</a:t>
            </a:r>
            <a:r>
              <a:rPr lang="en-US" dirty="0">
                <a:solidFill>
                  <a:srgbClr val="FF0000"/>
                </a:solidFill>
              </a:rPr>
              <a:t> </a:t>
            </a:r>
            <a:r>
              <a:rPr lang="en-US" dirty="0" err="1">
                <a:solidFill>
                  <a:srgbClr val="FF0000"/>
                </a:solidFill>
              </a:rPr>
              <a:t>diperkenalkan</a:t>
            </a:r>
            <a:r>
              <a:rPr lang="en-US" dirty="0">
                <a:solidFill>
                  <a:srgbClr val="FF0000"/>
                </a:solidFill>
              </a:rPr>
              <a:t> </a:t>
            </a:r>
            <a:r>
              <a:rPr lang="en-US" dirty="0" err="1">
                <a:solidFill>
                  <a:srgbClr val="FF0000"/>
                </a:solidFill>
              </a:rPr>
              <a:t>kepada</a:t>
            </a:r>
            <a:r>
              <a:rPr lang="en-US" dirty="0">
                <a:solidFill>
                  <a:srgbClr val="FF0000"/>
                </a:solidFill>
              </a:rPr>
              <a:t> </a:t>
            </a:r>
            <a:r>
              <a:rPr lang="en-US" dirty="0" err="1">
                <a:solidFill>
                  <a:srgbClr val="FF0000"/>
                </a:solidFill>
              </a:rPr>
              <a:t>anak-anak</a:t>
            </a:r>
            <a:r>
              <a:rPr lang="en-US" dirty="0">
                <a:solidFill>
                  <a:srgbClr val="FF0000"/>
                </a:solidFill>
              </a:rPr>
              <a:t> </a:t>
            </a:r>
            <a:r>
              <a:rPr lang="en-US" dirty="0" err="1">
                <a:solidFill>
                  <a:srgbClr val="FF0000"/>
                </a:solidFill>
              </a:rPr>
              <a:t>melalui</a:t>
            </a:r>
            <a:r>
              <a:rPr lang="en-US" dirty="0">
                <a:solidFill>
                  <a:srgbClr val="FF0000"/>
                </a:solidFill>
              </a:rPr>
              <a:t> </a:t>
            </a:r>
            <a:r>
              <a:rPr lang="en-US" dirty="0" err="1">
                <a:solidFill>
                  <a:srgbClr val="FF0000"/>
                </a:solidFill>
              </a:rPr>
              <a:t>konsep-konsep</a:t>
            </a:r>
            <a:r>
              <a:rPr lang="en-US" dirty="0">
                <a:solidFill>
                  <a:srgbClr val="FF0000"/>
                </a:solidFill>
              </a:rPr>
              <a:t> </a:t>
            </a:r>
            <a:r>
              <a:rPr lang="en-US" dirty="0" err="1">
                <a:solidFill>
                  <a:srgbClr val="FF0000"/>
                </a:solidFill>
              </a:rPr>
              <a:t>matematika</a:t>
            </a:r>
            <a:r>
              <a:rPr lang="en-US" dirty="0">
                <a:solidFill>
                  <a:srgbClr val="FF0000"/>
                </a:solidFill>
              </a:rPr>
              <a:t> yang </a:t>
            </a:r>
            <a:r>
              <a:rPr lang="en-US" dirty="0" err="1">
                <a:solidFill>
                  <a:srgbClr val="FF0000"/>
                </a:solidFill>
              </a:rPr>
              <a:t>jelas</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menarik</a:t>
            </a:r>
            <a:r>
              <a:rPr lang="en-US" dirty="0">
                <a:solidFill>
                  <a:srgbClr val="FF0000"/>
                </a:solidFill>
              </a:rPr>
              <a:t> </a:t>
            </a:r>
            <a:r>
              <a:rPr lang="en-US" dirty="0" err="1">
                <a:solidFill>
                  <a:srgbClr val="FF0000"/>
                </a:solidFill>
              </a:rPr>
              <a:t>mulai</a:t>
            </a:r>
            <a:r>
              <a:rPr lang="en-US" dirty="0">
                <a:solidFill>
                  <a:srgbClr val="FF0000"/>
                </a:solidFill>
              </a:rPr>
              <a:t> </a:t>
            </a:r>
            <a:r>
              <a:rPr lang="en-US" dirty="0" err="1">
                <a:solidFill>
                  <a:srgbClr val="FF0000"/>
                </a:solidFill>
              </a:rPr>
              <a:t>dari</a:t>
            </a:r>
            <a:r>
              <a:rPr lang="en-US" dirty="0">
                <a:solidFill>
                  <a:srgbClr val="FF0000"/>
                </a:solidFill>
              </a:rPr>
              <a:t> </a:t>
            </a:r>
            <a:r>
              <a:rPr lang="en-US" dirty="0" err="1">
                <a:solidFill>
                  <a:srgbClr val="FF0000"/>
                </a:solidFill>
              </a:rPr>
              <a:t>hal</a:t>
            </a:r>
            <a:r>
              <a:rPr lang="en-US" dirty="0">
                <a:solidFill>
                  <a:srgbClr val="FF0000"/>
                </a:solidFill>
              </a:rPr>
              <a:t> yang </a:t>
            </a:r>
            <a:r>
              <a:rPr lang="en-US" dirty="0" err="1">
                <a:solidFill>
                  <a:srgbClr val="FF0000"/>
                </a:solidFill>
              </a:rPr>
              <a:t>konkret</a:t>
            </a:r>
            <a:r>
              <a:rPr lang="en-US" dirty="0">
                <a:solidFill>
                  <a:srgbClr val="FF0000"/>
                </a:solidFill>
              </a:rPr>
              <a:t> </a:t>
            </a:r>
            <a:r>
              <a:rPr lang="en-US" dirty="0" err="1">
                <a:solidFill>
                  <a:srgbClr val="FF0000"/>
                </a:solidFill>
              </a:rPr>
              <a:t>hingga</a:t>
            </a:r>
            <a:r>
              <a:rPr lang="en-US" dirty="0">
                <a:solidFill>
                  <a:srgbClr val="FF0000"/>
                </a:solidFill>
              </a:rPr>
              <a:t> </a:t>
            </a:r>
            <a:r>
              <a:rPr lang="en-US" dirty="0" err="1">
                <a:solidFill>
                  <a:srgbClr val="FF0000"/>
                </a:solidFill>
              </a:rPr>
              <a:t>abstrak</a:t>
            </a:r>
            <a:r>
              <a:rPr lang="en-US" dirty="0" smtClean="0">
                <a:solidFill>
                  <a:srgbClr val="FF0000"/>
                </a:solidFill>
              </a:rPr>
              <a:t>.</a:t>
            </a:r>
            <a:endParaRPr lang="en-US" dirty="0" smtClean="0">
              <a:solidFill>
                <a:srgbClr val="FF0000"/>
              </a:solidFill>
            </a:endParaRPr>
          </a:p>
          <a:p>
            <a:pPr marL="0" indent="0">
              <a:buNone/>
            </a:pPr>
            <a:r>
              <a:rPr lang="en-US" dirty="0" smtClean="0"/>
              <a:t> </a:t>
            </a:r>
            <a:r>
              <a:rPr lang="en-US" dirty="0" err="1"/>
              <a:t>Anak-anak</a:t>
            </a:r>
            <a:r>
              <a:rPr lang="en-US" dirty="0"/>
              <a:t> </a:t>
            </a:r>
            <a:r>
              <a:rPr lang="en-US" dirty="0" err="1"/>
              <a:t>belajar</a:t>
            </a:r>
            <a:r>
              <a:rPr lang="en-US" dirty="0"/>
              <a:t> </a:t>
            </a:r>
            <a:r>
              <a:rPr lang="en-US" dirty="0" err="1"/>
              <a:t>memahami</a:t>
            </a:r>
            <a:r>
              <a:rPr lang="en-US" dirty="0"/>
              <a:t> </a:t>
            </a:r>
            <a:r>
              <a:rPr lang="en-US" dirty="0" err="1"/>
              <a:t>konsep</a:t>
            </a:r>
            <a:r>
              <a:rPr lang="en-US" dirty="0"/>
              <a:t> </a:t>
            </a:r>
            <a:r>
              <a:rPr lang="en-US" dirty="0" err="1"/>
              <a:t>dasar</a:t>
            </a:r>
            <a:r>
              <a:rPr lang="en-US" dirty="0"/>
              <a:t> </a:t>
            </a:r>
            <a:r>
              <a:rPr lang="en-US" dirty="0" err="1"/>
              <a:t>kuantitas</a:t>
            </a:r>
            <a:r>
              <a:rPr lang="en-US" dirty="0"/>
              <a:t>/</a:t>
            </a:r>
            <a:r>
              <a:rPr lang="en-US" dirty="0" err="1"/>
              <a:t>jumlah</a:t>
            </a:r>
            <a:r>
              <a:rPr lang="en-US" dirty="0"/>
              <a:t> </a:t>
            </a:r>
            <a:r>
              <a:rPr lang="en-US" dirty="0" err="1"/>
              <a:t>dan</a:t>
            </a:r>
            <a:r>
              <a:rPr lang="en-US" dirty="0"/>
              <a:t> </a:t>
            </a:r>
            <a:r>
              <a:rPr lang="en-US" dirty="0" err="1"/>
              <a:t>hubungannya</a:t>
            </a:r>
            <a:r>
              <a:rPr lang="en-US" dirty="0"/>
              <a:t> </a:t>
            </a:r>
            <a:r>
              <a:rPr lang="en-US" dirty="0" err="1"/>
              <a:t>dengan</a:t>
            </a:r>
            <a:r>
              <a:rPr lang="en-US" dirty="0"/>
              <a:t> </a:t>
            </a:r>
            <a:r>
              <a:rPr lang="en-US" dirty="0" err="1"/>
              <a:t>lambang-lambang</a:t>
            </a:r>
            <a:r>
              <a:rPr lang="en-US" dirty="0"/>
              <a:t> </a:t>
            </a:r>
            <a:r>
              <a:rPr lang="en-US" dirty="0" err="1"/>
              <a:t>serta</a:t>
            </a:r>
            <a:r>
              <a:rPr lang="en-US" dirty="0"/>
              <a:t> </a:t>
            </a:r>
            <a:r>
              <a:rPr lang="en-US" dirty="0" err="1"/>
              <a:t>mempelajari</a:t>
            </a:r>
            <a:r>
              <a:rPr lang="en-US" dirty="0"/>
              <a:t> </a:t>
            </a:r>
            <a:r>
              <a:rPr lang="en-US" dirty="0" err="1"/>
              <a:t>angka-angka</a:t>
            </a:r>
            <a:r>
              <a:rPr lang="en-US" dirty="0"/>
              <a:t> yang </a:t>
            </a:r>
            <a:r>
              <a:rPr lang="en-US" dirty="0" err="1"/>
              <a:t>lebih</a:t>
            </a:r>
            <a:r>
              <a:rPr lang="en-US" dirty="0"/>
              <a:t> </a:t>
            </a:r>
            <a:r>
              <a:rPr lang="en-US" dirty="0" err="1"/>
              <a:t>besar</a:t>
            </a:r>
            <a:r>
              <a:rPr lang="en-US" dirty="0"/>
              <a:t> </a:t>
            </a:r>
            <a:r>
              <a:rPr lang="en-US" dirty="0" err="1"/>
              <a:t>dan</a:t>
            </a:r>
            <a:r>
              <a:rPr lang="en-US" dirty="0"/>
              <a:t> </a:t>
            </a:r>
            <a:r>
              <a:rPr lang="en-US" dirty="0" err="1"/>
              <a:t>operasi</a:t>
            </a:r>
            <a:r>
              <a:rPr lang="en-US" dirty="0"/>
              <a:t> </a:t>
            </a:r>
            <a:r>
              <a:rPr lang="en-US" dirty="0" err="1"/>
              <a:t>matematika</a:t>
            </a:r>
            <a:r>
              <a:rPr lang="en-US" dirty="0"/>
              <a:t> </a:t>
            </a:r>
            <a:r>
              <a:rPr lang="en-US" dirty="0" err="1"/>
              <a:t>seperti</a:t>
            </a:r>
            <a:r>
              <a:rPr lang="en-US" dirty="0"/>
              <a:t> </a:t>
            </a:r>
            <a:r>
              <a:rPr lang="en-US" dirty="0" err="1"/>
              <a:t>penjumlahan</a:t>
            </a:r>
            <a:r>
              <a:rPr lang="en-US" dirty="0"/>
              <a:t>, </a:t>
            </a:r>
            <a:r>
              <a:rPr lang="en-US" dirty="0" err="1"/>
              <a:t>pengurangan</a:t>
            </a:r>
            <a:r>
              <a:rPr lang="en-US" dirty="0"/>
              <a:t>, </a:t>
            </a:r>
            <a:r>
              <a:rPr lang="en-US" dirty="0" err="1"/>
              <a:t>perkalian</a:t>
            </a:r>
            <a:r>
              <a:rPr lang="en-US" dirty="0"/>
              <a:t> </a:t>
            </a:r>
            <a:r>
              <a:rPr lang="en-US" dirty="0" err="1"/>
              <a:t>dan</a:t>
            </a:r>
            <a:r>
              <a:rPr lang="en-US" dirty="0"/>
              <a:t> </a:t>
            </a:r>
            <a:r>
              <a:rPr lang="en-US" dirty="0" err="1"/>
              <a:t>pembagian</a:t>
            </a:r>
            <a:r>
              <a:rPr lang="en-US" dirty="0"/>
              <a:t> </a:t>
            </a:r>
            <a:r>
              <a:rPr lang="en-US" dirty="0" err="1"/>
              <a:t>secara</a:t>
            </a:r>
            <a:r>
              <a:rPr lang="en-US" dirty="0"/>
              <a:t> </a:t>
            </a:r>
            <a:r>
              <a:rPr lang="en-US" dirty="0" err="1"/>
              <a:t>alami</a:t>
            </a:r>
            <a:r>
              <a:rPr lang="en-US" dirty="0"/>
              <a:t>. </a:t>
            </a:r>
            <a:endParaRPr lang="en-US" dirty="0" smtClean="0"/>
          </a:p>
          <a:p>
            <a:pPr marL="0" indent="0">
              <a:buNone/>
            </a:pPr>
            <a:r>
              <a:rPr lang="en-US" dirty="0" err="1" smtClean="0"/>
              <a:t>Selain</a:t>
            </a:r>
            <a:r>
              <a:rPr lang="en-US" dirty="0" smtClean="0"/>
              <a:t> </a:t>
            </a:r>
            <a:r>
              <a:rPr lang="en-US" dirty="0" err="1"/>
              <a:t>itu</a:t>
            </a:r>
            <a:r>
              <a:rPr lang="en-US" dirty="0"/>
              <a:t>, di </a:t>
            </a:r>
            <a:r>
              <a:rPr lang="en-US" dirty="0" err="1"/>
              <a:t>sudut</a:t>
            </a:r>
            <a:r>
              <a:rPr lang="en-US" dirty="0"/>
              <a:t> </a:t>
            </a:r>
            <a:r>
              <a:rPr lang="en-US" dirty="0" err="1"/>
              <a:t>ini</a:t>
            </a:r>
            <a:r>
              <a:rPr lang="en-US" dirty="0"/>
              <a:t> </a:t>
            </a:r>
            <a:r>
              <a:rPr lang="en-US" dirty="0" err="1"/>
              <a:t>anak</a:t>
            </a:r>
            <a:r>
              <a:rPr lang="en-US" dirty="0"/>
              <a:t> </a:t>
            </a:r>
            <a:r>
              <a:rPr lang="en-US" dirty="0" err="1"/>
              <a:t>dapat</a:t>
            </a:r>
            <a:r>
              <a:rPr lang="en-US" dirty="0"/>
              <a:t> </a:t>
            </a:r>
            <a:r>
              <a:rPr lang="en-US" dirty="0" err="1"/>
              <a:t>belajar</a:t>
            </a:r>
            <a:r>
              <a:rPr lang="en-US" dirty="0"/>
              <a:t> </a:t>
            </a:r>
            <a:r>
              <a:rPr lang="en-US" dirty="0" err="1"/>
              <a:t>matematika</a:t>
            </a:r>
            <a:r>
              <a:rPr lang="en-US" dirty="0"/>
              <a:t> </a:t>
            </a:r>
            <a:r>
              <a:rPr lang="en-US" dirty="0" err="1"/>
              <a:t>melalui</a:t>
            </a:r>
            <a:r>
              <a:rPr lang="en-US" dirty="0"/>
              <a:t> </a:t>
            </a:r>
            <a:r>
              <a:rPr lang="en-US" dirty="0" err="1"/>
              <a:t>pengukuran</a:t>
            </a:r>
            <a:r>
              <a:rPr lang="en-US" dirty="0"/>
              <a:t>, </a:t>
            </a:r>
            <a:r>
              <a:rPr lang="en-US" dirty="0" err="1"/>
              <a:t>seperti</a:t>
            </a:r>
            <a:r>
              <a:rPr lang="en-US" dirty="0"/>
              <a:t> </a:t>
            </a:r>
            <a:r>
              <a:rPr lang="en-US" dirty="0" err="1"/>
              <a:t>mengukur</a:t>
            </a:r>
            <a:r>
              <a:rPr lang="en-US" dirty="0"/>
              <a:t> </a:t>
            </a:r>
            <a:r>
              <a:rPr lang="en-US" dirty="0" err="1"/>
              <a:t>jarak</a:t>
            </a:r>
            <a:r>
              <a:rPr lang="en-US" dirty="0"/>
              <a:t>, </a:t>
            </a:r>
            <a:r>
              <a:rPr lang="en-US" dirty="0" err="1"/>
              <a:t>mengukur</a:t>
            </a:r>
            <a:r>
              <a:rPr lang="en-US" dirty="0"/>
              <a:t> </a:t>
            </a:r>
            <a:r>
              <a:rPr lang="en-US" dirty="0" err="1"/>
              <a:t>literan</a:t>
            </a:r>
            <a:r>
              <a:rPr lang="en-US" dirty="0"/>
              <a:t>, </a:t>
            </a:r>
            <a:r>
              <a:rPr lang="en-US" dirty="0" err="1"/>
              <a:t>dan</a:t>
            </a:r>
            <a:r>
              <a:rPr lang="en-US" dirty="0"/>
              <a:t> </a:t>
            </a:r>
            <a:r>
              <a:rPr lang="en-US" dirty="0" err="1"/>
              <a:t>mengukur</a:t>
            </a:r>
            <a:r>
              <a:rPr lang="en-US" dirty="0"/>
              <a:t> </a:t>
            </a:r>
            <a:r>
              <a:rPr lang="en-US" dirty="0" err="1"/>
              <a:t>besar</a:t>
            </a:r>
            <a:r>
              <a:rPr lang="en-US" dirty="0"/>
              <a:t> </a:t>
            </a:r>
            <a:r>
              <a:rPr lang="en-US" dirty="0" err="1"/>
              <a:t>kecil</a:t>
            </a:r>
            <a:r>
              <a:rPr lang="en-US" dirty="0"/>
              <a:t>.</a:t>
            </a:r>
            <a:br>
              <a:rPr lang="en-US" dirty="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1" dirty="0"/>
              <a:t>4. </a:t>
            </a:r>
            <a:r>
              <a:rPr lang="en-US" b="1" dirty="0" err="1"/>
              <a:t>Sudut</a:t>
            </a:r>
            <a:r>
              <a:rPr lang="en-US" b="1" dirty="0"/>
              <a:t> </a:t>
            </a:r>
            <a:r>
              <a:rPr lang="en-US" b="1" dirty="0" err="1"/>
              <a:t>Bahasa</a:t>
            </a:r>
            <a:r>
              <a:rPr lang="en-US" b="1" dirty="0"/>
              <a:t> </a:t>
            </a:r>
            <a:br>
              <a:rPr lang="en-US" b="1" dirty="0"/>
            </a:br>
            <a:r>
              <a:rPr lang="en-US" b="1" dirty="0"/>
              <a:t>(Language and Vocabulary Corner)</a:t>
            </a:r>
            <a:endParaRPr lang="en-US" b="1" dirty="0"/>
          </a:p>
        </p:txBody>
      </p:sp>
      <p:sp>
        <p:nvSpPr>
          <p:cNvPr id="3" name="Content Placeholder 2"/>
          <p:cNvSpPr>
            <a:spLocks noGrp="1"/>
          </p:cNvSpPr>
          <p:nvPr>
            <p:ph idx="1"/>
          </p:nvPr>
        </p:nvSpPr>
        <p:spPr>
          <a:xfrm>
            <a:off x="1295401" y="2124635"/>
            <a:ext cx="9601196" cy="3751233"/>
          </a:xfrm>
        </p:spPr>
        <p:txBody>
          <a:bodyPr>
            <a:normAutofit lnSpcReduction="10000"/>
          </a:bodyPr>
          <a:lstStyle/>
          <a:p>
            <a:pPr marL="0" indent="0" fontAlgn="base">
              <a:buNone/>
            </a:pPr>
            <a:br>
              <a:rPr lang="en-US" dirty="0">
                <a:solidFill>
                  <a:srgbClr val="FF0000"/>
                </a:solidFill>
              </a:rPr>
            </a:br>
            <a:r>
              <a:rPr lang="en-US" dirty="0">
                <a:solidFill>
                  <a:srgbClr val="FF0000"/>
                </a:solidFill>
              </a:rPr>
              <a:t>Di </a:t>
            </a:r>
            <a:r>
              <a:rPr lang="en-US" dirty="0" err="1">
                <a:solidFill>
                  <a:srgbClr val="FF0000"/>
                </a:solidFill>
              </a:rPr>
              <a:t>sudut</a:t>
            </a:r>
            <a:r>
              <a:rPr lang="en-US" dirty="0">
                <a:solidFill>
                  <a:srgbClr val="FF0000"/>
                </a:solidFill>
              </a:rPr>
              <a:t> </a:t>
            </a:r>
            <a:r>
              <a:rPr lang="en-US" dirty="0" err="1">
                <a:solidFill>
                  <a:srgbClr val="FF0000"/>
                </a:solidFill>
              </a:rPr>
              <a:t>ini</a:t>
            </a:r>
            <a:r>
              <a:rPr lang="en-US" dirty="0">
                <a:solidFill>
                  <a:srgbClr val="FF0000"/>
                </a:solidFill>
              </a:rPr>
              <a:t> </a:t>
            </a:r>
            <a:r>
              <a:rPr lang="en-US" dirty="0" err="1">
                <a:solidFill>
                  <a:srgbClr val="FF0000"/>
                </a:solidFill>
              </a:rPr>
              <a:t>anak-anak</a:t>
            </a:r>
            <a:r>
              <a:rPr lang="en-US" dirty="0">
                <a:solidFill>
                  <a:srgbClr val="FF0000"/>
                </a:solidFill>
              </a:rPr>
              <a:t> </a:t>
            </a:r>
            <a:r>
              <a:rPr lang="en-US" dirty="0" err="1">
                <a:solidFill>
                  <a:srgbClr val="FF0000"/>
                </a:solidFill>
              </a:rPr>
              <a:t>belajar</a:t>
            </a:r>
            <a:r>
              <a:rPr lang="en-US" dirty="0">
                <a:solidFill>
                  <a:srgbClr val="FF0000"/>
                </a:solidFill>
              </a:rPr>
              <a:t> </a:t>
            </a:r>
            <a:r>
              <a:rPr lang="en-US" dirty="0" err="1">
                <a:solidFill>
                  <a:srgbClr val="FF0000"/>
                </a:solidFill>
              </a:rPr>
              <a:t>mendengar</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menggunakan</a:t>
            </a:r>
            <a:r>
              <a:rPr lang="en-US" dirty="0">
                <a:solidFill>
                  <a:srgbClr val="FF0000"/>
                </a:solidFill>
              </a:rPr>
              <a:t> </a:t>
            </a:r>
            <a:r>
              <a:rPr lang="en-US" dirty="0" err="1">
                <a:solidFill>
                  <a:srgbClr val="FF0000"/>
                </a:solidFill>
              </a:rPr>
              <a:t>kosakata</a:t>
            </a:r>
            <a:r>
              <a:rPr lang="en-US" dirty="0">
                <a:solidFill>
                  <a:srgbClr val="FF0000"/>
                </a:solidFill>
              </a:rPr>
              <a:t> yang </a:t>
            </a:r>
            <a:r>
              <a:rPr lang="en-US" dirty="0" err="1">
                <a:solidFill>
                  <a:srgbClr val="FF0000"/>
                </a:solidFill>
              </a:rPr>
              <a:t>tepat</a:t>
            </a:r>
            <a:r>
              <a:rPr lang="en-US" dirty="0">
                <a:solidFill>
                  <a:srgbClr val="FF0000"/>
                </a:solidFill>
              </a:rPr>
              <a:t> </a:t>
            </a:r>
            <a:r>
              <a:rPr lang="en-US" dirty="0" err="1">
                <a:solidFill>
                  <a:srgbClr val="FF0000"/>
                </a:solidFill>
              </a:rPr>
              <a:t>untuk</a:t>
            </a:r>
            <a:r>
              <a:rPr lang="en-US" dirty="0">
                <a:solidFill>
                  <a:srgbClr val="FF0000"/>
                </a:solidFill>
              </a:rPr>
              <a:t> </a:t>
            </a:r>
            <a:r>
              <a:rPr lang="en-US" dirty="0" err="1">
                <a:solidFill>
                  <a:srgbClr val="FF0000"/>
                </a:solidFill>
              </a:rPr>
              <a:t>seluruh</a:t>
            </a:r>
            <a:r>
              <a:rPr lang="en-US" dirty="0">
                <a:solidFill>
                  <a:srgbClr val="FF0000"/>
                </a:solidFill>
              </a:rPr>
              <a:t> </a:t>
            </a:r>
            <a:r>
              <a:rPr lang="en-US" dirty="0" err="1">
                <a:solidFill>
                  <a:srgbClr val="FF0000"/>
                </a:solidFill>
              </a:rPr>
              <a:t>kegiatan</a:t>
            </a:r>
            <a:r>
              <a:rPr lang="en-US" dirty="0">
                <a:solidFill>
                  <a:srgbClr val="FF0000"/>
                </a:solidFill>
              </a:rPr>
              <a:t>, </a:t>
            </a:r>
            <a:r>
              <a:rPr lang="en-US" dirty="0" err="1">
                <a:solidFill>
                  <a:srgbClr val="FF0000"/>
                </a:solidFill>
              </a:rPr>
              <a:t>mempelajari</a:t>
            </a:r>
            <a:r>
              <a:rPr lang="en-US" dirty="0">
                <a:solidFill>
                  <a:srgbClr val="FF0000"/>
                </a:solidFill>
              </a:rPr>
              <a:t> </a:t>
            </a:r>
            <a:r>
              <a:rPr lang="en-US" dirty="0" err="1">
                <a:solidFill>
                  <a:srgbClr val="FF0000"/>
                </a:solidFill>
              </a:rPr>
              <a:t>nama-nama</a:t>
            </a:r>
            <a:r>
              <a:rPr lang="en-US" dirty="0">
                <a:solidFill>
                  <a:srgbClr val="FF0000"/>
                </a:solidFill>
              </a:rPr>
              <a:t> </a:t>
            </a:r>
            <a:r>
              <a:rPr lang="en-US" dirty="0" err="1">
                <a:solidFill>
                  <a:srgbClr val="FF0000"/>
                </a:solidFill>
              </a:rPr>
              <a:t>susunan</a:t>
            </a:r>
            <a:r>
              <a:rPr lang="en-US" dirty="0">
                <a:solidFill>
                  <a:srgbClr val="FF0000"/>
                </a:solidFill>
              </a:rPr>
              <a:t>, </a:t>
            </a:r>
            <a:r>
              <a:rPr lang="en-US" dirty="0" err="1">
                <a:solidFill>
                  <a:srgbClr val="FF0000"/>
                </a:solidFill>
              </a:rPr>
              <a:t>bentuk</a:t>
            </a:r>
            <a:r>
              <a:rPr lang="en-US" dirty="0">
                <a:solidFill>
                  <a:srgbClr val="FF0000"/>
                </a:solidFill>
              </a:rPr>
              <a:t> </a:t>
            </a:r>
            <a:r>
              <a:rPr lang="en-US" dirty="0" err="1">
                <a:solidFill>
                  <a:srgbClr val="FF0000"/>
                </a:solidFill>
              </a:rPr>
              <a:t>geometris</a:t>
            </a:r>
            <a:r>
              <a:rPr lang="en-US" dirty="0">
                <a:solidFill>
                  <a:srgbClr val="FF0000"/>
                </a:solidFill>
              </a:rPr>
              <a:t>, </a:t>
            </a:r>
            <a:r>
              <a:rPr lang="en-US" dirty="0" err="1">
                <a:solidFill>
                  <a:srgbClr val="FF0000"/>
                </a:solidFill>
              </a:rPr>
              <a:t>komposisi</a:t>
            </a:r>
            <a:r>
              <a:rPr lang="en-US" dirty="0">
                <a:solidFill>
                  <a:srgbClr val="FF0000"/>
                </a:solidFill>
              </a:rPr>
              <a:t>, </a:t>
            </a:r>
            <a:r>
              <a:rPr lang="en-US" dirty="0" err="1">
                <a:solidFill>
                  <a:srgbClr val="FF0000"/>
                </a:solidFill>
              </a:rPr>
              <a:t>tumbuh-tumbuhan</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sebagainya</a:t>
            </a:r>
            <a:r>
              <a:rPr lang="en-US" dirty="0">
                <a:solidFill>
                  <a:srgbClr val="FF0000"/>
                </a:solidFill>
              </a:rPr>
              <a:t>. </a:t>
            </a:r>
            <a:r>
              <a:rPr lang="en-US" dirty="0" err="1">
                <a:solidFill>
                  <a:srgbClr val="FF0000"/>
                </a:solidFill>
              </a:rPr>
              <a:t>Selain</a:t>
            </a:r>
            <a:r>
              <a:rPr lang="en-US" dirty="0">
                <a:solidFill>
                  <a:srgbClr val="FF0000"/>
                </a:solidFill>
              </a:rPr>
              <a:t> </a:t>
            </a:r>
            <a:r>
              <a:rPr lang="en-US" dirty="0" err="1">
                <a:solidFill>
                  <a:srgbClr val="FF0000"/>
                </a:solidFill>
              </a:rPr>
              <a:t>itu</a:t>
            </a:r>
            <a:r>
              <a:rPr lang="en-US" dirty="0">
                <a:solidFill>
                  <a:srgbClr val="FF0000"/>
                </a:solidFill>
              </a:rPr>
              <a:t>, </a:t>
            </a:r>
            <a:r>
              <a:rPr lang="en-US" dirty="0" err="1">
                <a:solidFill>
                  <a:srgbClr val="FF0000"/>
                </a:solidFill>
              </a:rPr>
              <a:t>anak-anak</a:t>
            </a:r>
            <a:r>
              <a:rPr lang="en-US" dirty="0">
                <a:solidFill>
                  <a:srgbClr val="FF0000"/>
                </a:solidFill>
              </a:rPr>
              <a:t> </a:t>
            </a:r>
            <a:r>
              <a:rPr lang="en-US" dirty="0" err="1">
                <a:solidFill>
                  <a:srgbClr val="FF0000"/>
                </a:solidFill>
              </a:rPr>
              <a:t>mulai</a:t>
            </a:r>
            <a:r>
              <a:rPr lang="en-US" dirty="0">
                <a:solidFill>
                  <a:srgbClr val="FF0000"/>
                </a:solidFill>
              </a:rPr>
              <a:t> </a:t>
            </a:r>
            <a:r>
              <a:rPr lang="en-US" dirty="0" err="1">
                <a:solidFill>
                  <a:srgbClr val="FF0000"/>
                </a:solidFill>
              </a:rPr>
              <a:t>diperkenalkan</a:t>
            </a:r>
            <a:r>
              <a:rPr lang="en-US" dirty="0">
                <a:solidFill>
                  <a:srgbClr val="FF0000"/>
                </a:solidFill>
              </a:rPr>
              <a:t> </a:t>
            </a:r>
            <a:r>
              <a:rPr lang="en-US" dirty="0" err="1">
                <a:solidFill>
                  <a:srgbClr val="FF0000"/>
                </a:solidFill>
              </a:rPr>
              <a:t>tentang</a:t>
            </a:r>
            <a:r>
              <a:rPr lang="en-US" dirty="0">
                <a:solidFill>
                  <a:srgbClr val="FF0000"/>
                </a:solidFill>
              </a:rPr>
              <a:t> </a:t>
            </a:r>
            <a:r>
              <a:rPr lang="en-US" dirty="0" err="1">
                <a:solidFill>
                  <a:srgbClr val="FF0000"/>
                </a:solidFill>
              </a:rPr>
              <a:t>komposisi</a:t>
            </a:r>
            <a:r>
              <a:rPr lang="en-US" dirty="0">
                <a:solidFill>
                  <a:srgbClr val="FF0000"/>
                </a:solidFill>
              </a:rPr>
              <a:t>/</a:t>
            </a:r>
            <a:r>
              <a:rPr lang="en-US" dirty="0" err="1">
                <a:solidFill>
                  <a:srgbClr val="FF0000"/>
                </a:solidFill>
              </a:rPr>
              <a:t>susunan</a:t>
            </a:r>
            <a:r>
              <a:rPr lang="en-US" dirty="0">
                <a:solidFill>
                  <a:srgbClr val="FF0000"/>
                </a:solidFill>
              </a:rPr>
              <a:t> kata, </a:t>
            </a:r>
            <a:r>
              <a:rPr lang="en-US" dirty="0" err="1">
                <a:solidFill>
                  <a:srgbClr val="FF0000"/>
                </a:solidFill>
              </a:rPr>
              <a:t>kalimat</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cerita</a:t>
            </a:r>
            <a:r>
              <a:rPr lang="en-US" dirty="0">
                <a:solidFill>
                  <a:srgbClr val="FF0000"/>
                </a:solidFill>
              </a:rPr>
              <a:t>.</a:t>
            </a:r>
            <a:br>
              <a:rPr lang="en-US" dirty="0"/>
            </a:br>
            <a:br>
              <a:rPr lang="en-US" dirty="0"/>
            </a:br>
            <a:r>
              <a:rPr lang="en-US" dirty="0" err="1"/>
              <a:t>Bahan</a:t>
            </a:r>
            <a:r>
              <a:rPr lang="en-US" dirty="0"/>
              <a:t> </a:t>
            </a:r>
            <a:r>
              <a:rPr lang="en-US" dirty="0" err="1"/>
              <a:t>dan</a:t>
            </a:r>
            <a:r>
              <a:rPr lang="en-US" dirty="0"/>
              <a:t> </a:t>
            </a:r>
            <a:r>
              <a:rPr lang="en-US" dirty="0" err="1"/>
              <a:t>alat</a:t>
            </a:r>
            <a:r>
              <a:rPr lang="en-US" dirty="0"/>
              <a:t> main yang </a:t>
            </a:r>
            <a:r>
              <a:rPr lang="en-US" dirty="0" err="1"/>
              <a:t>disediakan</a:t>
            </a:r>
            <a:r>
              <a:rPr lang="en-US" dirty="0"/>
              <a:t> </a:t>
            </a:r>
            <a:r>
              <a:rPr lang="en-US" dirty="0" err="1"/>
              <a:t>pada</a:t>
            </a:r>
            <a:r>
              <a:rPr lang="en-US" dirty="0"/>
              <a:t> </a:t>
            </a:r>
            <a:r>
              <a:rPr lang="en-US" dirty="0" err="1"/>
              <a:t>sudut</a:t>
            </a:r>
            <a:r>
              <a:rPr lang="en-US" dirty="0"/>
              <a:t> </a:t>
            </a:r>
            <a:r>
              <a:rPr lang="en-US" dirty="0" err="1"/>
              <a:t>ini</a:t>
            </a:r>
            <a:r>
              <a:rPr lang="en-US" dirty="0"/>
              <a:t> </a:t>
            </a:r>
            <a:r>
              <a:rPr lang="en-US" dirty="0" err="1"/>
              <a:t>dapat</a:t>
            </a:r>
            <a:r>
              <a:rPr lang="en-US" dirty="0"/>
              <a:t> </a:t>
            </a:r>
            <a:r>
              <a:rPr lang="en-US" dirty="0" err="1"/>
              <a:t>berupa</a:t>
            </a:r>
            <a:r>
              <a:rPr lang="en-US" dirty="0"/>
              <a:t>:</a:t>
            </a:r>
            <a:br>
              <a:rPr lang="en-US" dirty="0"/>
            </a:br>
            <a:r>
              <a:rPr lang="en-US" dirty="0" err="1"/>
              <a:t>rak</a:t>
            </a:r>
            <a:r>
              <a:rPr lang="en-US" dirty="0"/>
              <a:t> </a:t>
            </a:r>
            <a:r>
              <a:rPr lang="en-US" dirty="0" err="1"/>
              <a:t>barang</a:t>
            </a:r>
            <a:endParaRPr lang="en-US" dirty="0"/>
          </a:p>
          <a:p>
            <a:pPr fontAlgn="base"/>
            <a:r>
              <a:rPr lang="en-US" dirty="0" err="1"/>
              <a:t>kartu</a:t>
            </a:r>
            <a:r>
              <a:rPr lang="en-US" dirty="0"/>
              <a:t> </a:t>
            </a:r>
            <a:r>
              <a:rPr lang="en-US" dirty="0" err="1" smtClean="0"/>
              <a:t>huruf</a:t>
            </a:r>
            <a:r>
              <a:rPr lang="en-US" dirty="0" smtClean="0"/>
              <a:t>, folder </a:t>
            </a:r>
            <a:r>
              <a:rPr lang="en-US" dirty="0" err="1" smtClean="0"/>
              <a:t>anak</a:t>
            </a:r>
            <a:r>
              <a:rPr lang="en-US" dirty="0" smtClean="0"/>
              <a:t>, </a:t>
            </a:r>
            <a:r>
              <a:rPr lang="en-US" dirty="0" err="1" smtClean="0"/>
              <a:t>macam-macam</a:t>
            </a:r>
            <a:r>
              <a:rPr lang="en-US" dirty="0" smtClean="0"/>
              <a:t> </a:t>
            </a:r>
            <a:r>
              <a:rPr lang="en-US" dirty="0" err="1" smtClean="0"/>
              <a:t>gambar</a:t>
            </a:r>
            <a:r>
              <a:rPr lang="en-US" dirty="0" smtClean="0"/>
              <a:t>, </a:t>
            </a:r>
            <a:r>
              <a:rPr lang="en-US" dirty="0" err="1" smtClean="0"/>
              <a:t>kartu</a:t>
            </a:r>
            <a:r>
              <a:rPr lang="en-US" dirty="0" smtClean="0"/>
              <a:t> kata, </a:t>
            </a:r>
            <a:r>
              <a:rPr lang="en-US" dirty="0" err="1" smtClean="0"/>
              <a:t>kertas</a:t>
            </a:r>
            <a:r>
              <a:rPr lang="en-US" dirty="0"/>
              <a:t>, </a:t>
            </a:r>
            <a:r>
              <a:rPr lang="en-US" dirty="0" err="1"/>
              <a:t>alat</a:t>
            </a:r>
            <a:r>
              <a:rPr lang="en-US" dirty="0"/>
              <a:t> </a:t>
            </a:r>
            <a:r>
              <a:rPr lang="en-US" dirty="0" err="1" smtClean="0"/>
              <a:t>tulis</a:t>
            </a:r>
            <a:r>
              <a:rPr lang="en-US" dirty="0" smtClean="0"/>
              <a:t>, </a:t>
            </a:r>
            <a:r>
              <a:rPr lang="en-US" dirty="0" err="1" smtClean="0"/>
              <a:t>gambar</a:t>
            </a:r>
            <a:r>
              <a:rPr lang="en-US" dirty="0" smtClean="0"/>
              <a:t> </a:t>
            </a:r>
            <a:r>
              <a:rPr lang="en-US" dirty="0" err="1" smtClean="0"/>
              <a:t>seri</a:t>
            </a:r>
            <a:r>
              <a:rPr lang="en-US" dirty="0" smtClean="0"/>
              <a:t>, </a:t>
            </a:r>
            <a:r>
              <a:rPr lang="en-US" dirty="0" err="1" smtClean="0"/>
              <a:t>karpet</a:t>
            </a:r>
            <a:r>
              <a:rPr lang="en-US" dirty="0" smtClean="0"/>
              <a:t> </a:t>
            </a:r>
            <a:r>
              <a:rPr lang="en-US" dirty="0"/>
              <a:t>puzzle </a:t>
            </a:r>
            <a:r>
              <a:rPr lang="en-US" dirty="0" err="1" smtClean="0"/>
              <a:t>huruf</a:t>
            </a:r>
            <a:r>
              <a:rPr lang="en-US" dirty="0" smtClean="0"/>
              <a:t>, </a:t>
            </a:r>
            <a:r>
              <a:rPr lang="en-US" dirty="0" err="1" smtClean="0"/>
              <a:t>karpet</a:t>
            </a:r>
            <a:r>
              <a:rPr lang="en-US" dirty="0" smtClean="0"/>
              <a:t> </a:t>
            </a:r>
            <a:r>
              <a:rPr lang="en-US" dirty="0"/>
              <a:t>puzzle </a:t>
            </a:r>
            <a:r>
              <a:rPr lang="en-US" dirty="0" err="1"/>
              <a:t>benda-benda</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1" dirty="0"/>
              <a:t>5. </a:t>
            </a:r>
            <a:r>
              <a:rPr lang="en-US" b="1" dirty="0" err="1"/>
              <a:t>Sudut</a:t>
            </a:r>
            <a:r>
              <a:rPr lang="en-US" b="1" dirty="0"/>
              <a:t> </a:t>
            </a:r>
            <a:r>
              <a:rPr lang="en-US" b="1" dirty="0" err="1"/>
              <a:t>Kebudayaan</a:t>
            </a:r>
            <a:r>
              <a:rPr lang="en-US" b="1" dirty="0"/>
              <a:t> </a:t>
            </a:r>
            <a:br>
              <a:rPr lang="en-US" b="1" dirty="0"/>
            </a:br>
            <a:r>
              <a:rPr lang="en-US" b="1" dirty="0"/>
              <a:t>(Culture and Library Corner)</a:t>
            </a:r>
            <a:endParaRPr lang="en-US" b="1" dirty="0"/>
          </a:p>
        </p:txBody>
      </p:sp>
      <p:sp>
        <p:nvSpPr>
          <p:cNvPr id="3" name="Content Placeholder 2"/>
          <p:cNvSpPr>
            <a:spLocks noGrp="1"/>
          </p:cNvSpPr>
          <p:nvPr>
            <p:ph idx="1"/>
          </p:nvPr>
        </p:nvSpPr>
        <p:spPr>
          <a:xfrm>
            <a:off x="1295402" y="2070847"/>
            <a:ext cx="9601196" cy="3778127"/>
          </a:xfrm>
        </p:spPr>
        <p:txBody>
          <a:bodyPr>
            <a:normAutofit fontScale="92500" lnSpcReduction="20000"/>
          </a:bodyPr>
          <a:lstStyle/>
          <a:p>
            <a:pPr marL="0" indent="0" fontAlgn="base">
              <a:buNone/>
            </a:pPr>
            <a:br>
              <a:rPr lang="en-US" dirty="0"/>
            </a:br>
            <a:r>
              <a:rPr lang="en-US" dirty="0">
                <a:solidFill>
                  <a:srgbClr val="FF0000"/>
                </a:solidFill>
              </a:rPr>
              <a:t>Di </a:t>
            </a:r>
            <a:r>
              <a:rPr lang="en-US" dirty="0" err="1">
                <a:solidFill>
                  <a:srgbClr val="FF0000"/>
                </a:solidFill>
              </a:rPr>
              <a:t>sudut</a:t>
            </a:r>
            <a:r>
              <a:rPr lang="en-US" dirty="0">
                <a:solidFill>
                  <a:srgbClr val="FF0000"/>
                </a:solidFill>
              </a:rPr>
              <a:t> </a:t>
            </a:r>
            <a:r>
              <a:rPr lang="en-US" dirty="0" err="1">
                <a:solidFill>
                  <a:srgbClr val="FF0000"/>
                </a:solidFill>
              </a:rPr>
              <a:t>ini</a:t>
            </a:r>
            <a:r>
              <a:rPr lang="en-US" dirty="0">
                <a:solidFill>
                  <a:srgbClr val="FF0000"/>
                </a:solidFill>
              </a:rPr>
              <a:t> </a:t>
            </a:r>
            <a:r>
              <a:rPr lang="en-US" dirty="0" err="1">
                <a:solidFill>
                  <a:srgbClr val="FF0000"/>
                </a:solidFill>
              </a:rPr>
              <a:t>anak-anak</a:t>
            </a:r>
            <a:r>
              <a:rPr lang="en-US" dirty="0">
                <a:solidFill>
                  <a:srgbClr val="FF0000"/>
                </a:solidFill>
              </a:rPr>
              <a:t> </a:t>
            </a:r>
            <a:r>
              <a:rPr lang="en-US" dirty="0" err="1">
                <a:solidFill>
                  <a:srgbClr val="FF0000"/>
                </a:solidFill>
              </a:rPr>
              <a:t>diperkenalkan</a:t>
            </a:r>
            <a:r>
              <a:rPr lang="en-US" dirty="0">
                <a:solidFill>
                  <a:srgbClr val="FF0000"/>
                </a:solidFill>
              </a:rPr>
              <a:t> </a:t>
            </a:r>
            <a:r>
              <a:rPr lang="en-US" dirty="0" err="1">
                <a:solidFill>
                  <a:srgbClr val="FF0000"/>
                </a:solidFill>
              </a:rPr>
              <a:t>mempelajari</a:t>
            </a:r>
            <a:r>
              <a:rPr lang="en-US" dirty="0">
                <a:solidFill>
                  <a:srgbClr val="FF0000"/>
                </a:solidFill>
              </a:rPr>
              <a:t> </a:t>
            </a:r>
            <a:r>
              <a:rPr lang="en-US" dirty="0" err="1">
                <a:solidFill>
                  <a:srgbClr val="FF0000"/>
                </a:solidFill>
              </a:rPr>
              <a:t>Geografi</a:t>
            </a:r>
            <a:r>
              <a:rPr lang="en-US" dirty="0">
                <a:solidFill>
                  <a:srgbClr val="FF0000"/>
                </a:solidFill>
              </a:rPr>
              <a:t> , </a:t>
            </a:r>
            <a:r>
              <a:rPr lang="en-US" dirty="0" err="1">
                <a:solidFill>
                  <a:srgbClr val="FF0000"/>
                </a:solidFill>
              </a:rPr>
              <a:t>Sejarah</a:t>
            </a:r>
            <a:r>
              <a:rPr lang="en-US" dirty="0">
                <a:solidFill>
                  <a:srgbClr val="FF0000"/>
                </a:solidFill>
              </a:rPr>
              <a:t>, </a:t>
            </a:r>
            <a:r>
              <a:rPr lang="en-US" dirty="0" err="1">
                <a:solidFill>
                  <a:srgbClr val="FF0000"/>
                </a:solidFill>
              </a:rPr>
              <a:t>iImu</a:t>
            </a:r>
            <a:r>
              <a:rPr lang="en-US" dirty="0">
                <a:solidFill>
                  <a:srgbClr val="FF0000"/>
                </a:solidFill>
              </a:rPr>
              <a:t> </a:t>
            </a:r>
            <a:r>
              <a:rPr lang="en-US" dirty="0" err="1">
                <a:solidFill>
                  <a:srgbClr val="FF0000"/>
                </a:solidFill>
              </a:rPr>
              <a:t>tentang</a:t>
            </a:r>
            <a:r>
              <a:rPr lang="en-US" dirty="0">
                <a:solidFill>
                  <a:srgbClr val="FF0000"/>
                </a:solidFill>
              </a:rPr>
              <a:t> </a:t>
            </a:r>
            <a:r>
              <a:rPr lang="en-US" dirty="0" err="1">
                <a:solidFill>
                  <a:srgbClr val="FF0000"/>
                </a:solidFill>
              </a:rPr>
              <a:t>tumbuh-tumbuhan</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iImu</a:t>
            </a:r>
            <a:r>
              <a:rPr lang="en-US" dirty="0">
                <a:solidFill>
                  <a:srgbClr val="FF0000"/>
                </a:solidFill>
              </a:rPr>
              <a:t> </a:t>
            </a:r>
            <a:r>
              <a:rPr lang="en-US" dirty="0" err="1">
                <a:solidFill>
                  <a:srgbClr val="FF0000"/>
                </a:solidFill>
              </a:rPr>
              <a:t>pengetahuan</a:t>
            </a:r>
            <a:r>
              <a:rPr lang="en-US" dirty="0">
                <a:solidFill>
                  <a:srgbClr val="FF0000"/>
                </a:solidFill>
              </a:rPr>
              <a:t> yang </a:t>
            </a:r>
            <a:r>
              <a:rPr lang="en-US" dirty="0" err="1">
                <a:solidFill>
                  <a:srgbClr val="FF0000"/>
                </a:solidFill>
              </a:rPr>
              <a:t>sederhana</a:t>
            </a:r>
            <a:r>
              <a:rPr lang="en-US" dirty="0">
                <a:solidFill>
                  <a:srgbClr val="FF0000"/>
                </a:solidFill>
              </a:rPr>
              <a:t>. </a:t>
            </a:r>
            <a:r>
              <a:rPr lang="en-US" dirty="0" err="1">
                <a:solidFill>
                  <a:srgbClr val="FF0000"/>
                </a:solidFill>
              </a:rPr>
              <a:t>Anak-anak</a:t>
            </a:r>
            <a:r>
              <a:rPr lang="en-US" dirty="0">
                <a:solidFill>
                  <a:srgbClr val="FF0000"/>
                </a:solidFill>
              </a:rPr>
              <a:t> </a:t>
            </a:r>
            <a:r>
              <a:rPr lang="en-US" dirty="0" err="1">
                <a:solidFill>
                  <a:srgbClr val="FF0000"/>
                </a:solidFill>
              </a:rPr>
              <a:t>belajar</a:t>
            </a:r>
            <a:r>
              <a:rPr lang="en-US" dirty="0">
                <a:solidFill>
                  <a:srgbClr val="FF0000"/>
                </a:solidFill>
              </a:rPr>
              <a:t> </a:t>
            </a:r>
            <a:r>
              <a:rPr lang="en-US" dirty="0" err="1">
                <a:solidFill>
                  <a:srgbClr val="FF0000"/>
                </a:solidFill>
              </a:rPr>
              <a:t>secara</a:t>
            </a:r>
            <a:r>
              <a:rPr lang="en-US" dirty="0">
                <a:solidFill>
                  <a:srgbClr val="FF0000"/>
                </a:solidFill>
              </a:rPr>
              <a:t> individual, </a:t>
            </a:r>
            <a:r>
              <a:rPr lang="en-US" dirty="0" err="1">
                <a:solidFill>
                  <a:srgbClr val="FF0000"/>
                </a:solidFill>
              </a:rPr>
              <a:t>kelompok</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diskusi</a:t>
            </a:r>
            <a:r>
              <a:rPr lang="en-US" dirty="0">
                <a:solidFill>
                  <a:srgbClr val="FF0000"/>
                </a:solidFill>
              </a:rPr>
              <a:t> </a:t>
            </a:r>
            <a:r>
              <a:rPr lang="en-US" dirty="0" err="1">
                <a:solidFill>
                  <a:srgbClr val="FF0000"/>
                </a:solidFill>
              </a:rPr>
              <a:t>mengenai</a:t>
            </a:r>
            <a:r>
              <a:rPr lang="en-US" dirty="0">
                <a:solidFill>
                  <a:srgbClr val="FF0000"/>
                </a:solidFill>
              </a:rPr>
              <a:t> </a:t>
            </a:r>
            <a:r>
              <a:rPr lang="en-US" dirty="0" err="1">
                <a:solidFill>
                  <a:srgbClr val="FF0000"/>
                </a:solidFill>
              </a:rPr>
              <a:t>dunia</a:t>
            </a:r>
            <a:r>
              <a:rPr lang="en-US" dirty="0">
                <a:solidFill>
                  <a:srgbClr val="FF0000"/>
                </a:solidFill>
              </a:rPr>
              <a:t> </a:t>
            </a:r>
            <a:r>
              <a:rPr lang="en-US" dirty="0" err="1">
                <a:solidFill>
                  <a:srgbClr val="FF0000"/>
                </a:solidFill>
              </a:rPr>
              <a:t>sekitar</a:t>
            </a:r>
            <a:r>
              <a:rPr lang="en-US" dirty="0">
                <a:solidFill>
                  <a:srgbClr val="FF0000"/>
                </a:solidFill>
              </a:rPr>
              <a:t> </a:t>
            </a:r>
            <a:r>
              <a:rPr lang="en-US" dirty="0" err="1">
                <a:solidFill>
                  <a:srgbClr val="FF0000"/>
                </a:solidFill>
              </a:rPr>
              <a:t>mereka</a:t>
            </a:r>
            <a:r>
              <a:rPr lang="en-US" dirty="0">
                <a:solidFill>
                  <a:srgbClr val="FF0000"/>
                </a:solidFill>
              </a:rPr>
              <a:t> </a:t>
            </a:r>
            <a:r>
              <a:rPr lang="en-US" dirty="0" err="1">
                <a:solidFill>
                  <a:srgbClr val="FF0000"/>
                </a:solidFill>
              </a:rPr>
              <a:t>pada</a:t>
            </a:r>
            <a:r>
              <a:rPr lang="en-US" dirty="0">
                <a:solidFill>
                  <a:srgbClr val="FF0000"/>
                </a:solidFill>
              </a:rPr>
              <a:t> </a:t>
            </a:r>
            <a:r>
              <a:rPr lang="en-US" dirty="0" err="1">
                <a:solidFill>
                  <a:srgbClr val="FF0000"/>
                </a:solidFill>
              </a:rPr>
              <a:t>saat</a:t>
            </a:r>
            <a:r>
              <a:rPr lang="en-US" dirty="0">
                <a:solidFill>
                  <a:srgbClr val="FF0000"/>
                </a:solidFill>
              </a:rPr>
              <a:t> </a:t>
            </a:r>
            <a:r>
              <a:rPr lang="en-US" dirty="0" err="1">
                <a:solidFill>
                  <a:srgbClr val="FF0000"/>
                </a:solidFill>
              </a:rPr>
              <a:t>ini</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masa</a:t>
            </a:r>
            <a:r>
              <a:rPr lang="en-US" dirty="0">
                <a:solidFill>
                  <a:srgbClr val="FF0000"/>
                </a:solidFill>
              </a:rPr>
              <a:t> </a:t>
            </a:r>
            <a:r>
              <a:rPr lang="en-US" dirty="0" err="1">
                <a:solidFill>
                  <a:srgbClr val="FF0000"/>
                </a:solidFill>
              </a:rPr>
              <a:t>lalu</a:t>
            </a:r>
            <a:r>
              <a:rPr lang="en-US" dirty="0" smtClean="0">
                <a:solidFill>
                  <a:srgbClr val="FF0000"/>
                </a:solidFill>
              </a:rPr>
              <a:t>.</a:t>
            </a:r>
            <a:endParaRPr lang="en-US" dirty="0" smtClean="0">
              <a:solidFill>
                <a:srgbClr val="FF0000"/>
              </a:solidFill>
            </a:endParaRPr>
          </a:p>
          <a:p>
            <a:pPr marL="0" indent="0" fontAlgn="base">
              <a:buNone/>
            </a:pPr>
            <a:r>
              <a:rPr lang="en-US" dirty="0" smtClean="0"/>
              <a:t> </a:t>
            </a:r>
            <a:r>
              <a:rPr lang="en-US" dirty="0" err="1"/>
              <a:t>Pengenalan</a:t>
            </a:r>
            <a:r>
              <a:rPr lang="en-US" dirty="0"/>
              <a:t> </a:t>
            </a:r>
            <a:r>
              <a:rPr lang="en-US" dirty="0" err="1"/>
              <a:t>akan</a:t>
            </a:r>
            <a:r>
              <a:rPr lang="en-US" dirty="0"/>
              <a:t> </a:t>
            </a:r>
            <a:r>
              <a:rPr lang="en-US" dirty="0" err="1"/>
              <a:t>tumbuh-tumbuhan</a:t>
            </a:r>
            <a:r>
              <a:rPr lang="en-US" dirty="0"/>
              <a:t> </a:t>
            </a:r>
            <a:r>
              <a:rPr lang="en-US" dirty="0" err="1"/>
              <a:t>dan</a:t>
            </a:r>
            <a:r>
              <a:rPr lang="en-US" dirty="0"/>
              <a:t> </a:t>
            </a:r>
            <a:r>
              <a:rPr lang="en-US" dirty="0" err="1"/>
              <a:t>kehidupan</a:t>
            </a:r>
            <a:r>
              <a:rPr lang="en-US" dirty="0"/>
              <a:t> </a:t>
            </a:r>
            <a:r>
              <a:rPr lang="en-US" dirty="0" err="1"/>
              <a:t>binatang</a:t>
            </a:r>
            <a:r>
              <a:rPr lang="en-US" dirty="0"/>
              <a:t> </a:t>
            </a:r>
            <a:r>
              <a:rPr lang="en-US" dirty="0" err="1"/>
              <a:t>seperti</a:t>
            </a:r>
            <a:r>
              <a:rPr lang="en-US" dirty="0"/>
              <a:t> </a:t>
            </a:r>
            <a:r>
              <a:rPr lang="en-US" dirty="0" err="1"/>
              <a:t>juga</a:t>
            </a:r>
            <a:r>
              <a:rPr lang="en-US" dirty="0"/>
              <a:t> </a:t>
            </a:r>
            <a:r>
              <a:rPr lang="en-US" dirty="0" err="1"/>
              <a:t>pengalaman</a:t>
            </a:r>
            <a:r>
              <a:rPr lang="en-US" dirty="0"/>
              <a:t> </a:t>
            </a:r>
            <a:r>
              <a:rPr lang="en-US" dirty="0" err="1"/>
              <a:t>sederhana</a:t>
            </a:r>
            <a:r>
              <a:rPr lang="en-US" dirty="0"/>
              <a:t> </a:t>
            </a:r>
            <a:r>
              <a:rPr lang="en-US" dirty="0" err="1"/>
              <a:t>untuk</a:t>
            </a:r>
            <a:r>
              <a:rPr lang="en-US" dirty="0"/>
              <a:t> </a:t>
            </a:r>
            <a:r>
              <a:rPr lang="en-US" dirty="0" err="1"/>
              <a:t>mengetahui</a:t>
            </a:r>
            <a:r>
              <a:rPr lang="en-US" dirty="0"/>
              <a:t> </a:t>
            </a:r>
            <a:r>
              <a:rPr lang="en-US" dirty="0" err="1"/>
              <a:t>lebih</a:t>
            </a:r>
            <a:r>
              <a:rPr lang="en-US" dirty="0"/>
              <a:t> </a:t>
            </a:r>
            <a:r>
              <a:rPr lang="en-US" dirty="0" err="1"/>
              <a:t>jauh</a:t>
            </a:r>
            <a:r>
              <a:rPr lang="en-US" dirty="0"/>
              <a:t> </a:t>
            </a:r>
            <a:r>
              <a:rPr lang="en-US" dirty="0" err="1"/>
              <a:t>tentang</a:t>
            </a:r>
            <a:r>
              <a:rPr lang="en-US" dirty="0"/>
              <a:t> </a:t>
            </a:r>
            <a:r>
              <a:rPr lang="en-US" dirty="0" err="1"/>
              <a:t>ilmu</a:t>
            </a:r>
            <a:r>
              <a:rPr lang="en-US" dirty="0"/>
              <a:t> </a:t>
            </a:r>
            <a:r>
              <a:rPr lang="en-US" dirty="0" err="1"/>
              <a:t>pengetahuan</a:t>
            </a:r>
            <a:r>
              <a:rPr lang="en-US" dirty="0"/>
              <a:t> </a:t>
            </a:r>
            <a:r>
              <a:rPr lang="en-US" dirty="0" err="1"/>
              <a:t>alam</a:t>
            </a:r>
            <a:r>
              <a:rPr lang="en-US" dirty="0"/>
              <a:t>. </a:t>
            </a:r>
            <a:r>
              <a:rPr lang="en-US" dirty="0" err="1"/>
              <a:t>Selain</a:t>
            </a:r>
            <a:r>
              <a:rPr lang="en-US" dirty="0"/>
              <a:t> </a:t>
            </a:r>
            <a:r>
              <a:rPr lang="en-US" dirty="0" err="1"/>
              <a:t>itu</a:t>
            </a:r>
            <a:r>
              <a:rPr lang="en-US" dirty="0"/>
              <a:t>, </a:t>
            </a:r>
            <a:r>
              <a:rPr lang="en-US" dirty="0" err="1"/>
              <a:t>anak-anak</a:t>
            </a:r>
            <a:r>
              <a:rPr lang="en-US" dirty="0"/>
              <a:t> pun </a:t>
            </a:r>
            <a:r>
              <a:rPr lang="en-US" dirty="0" err="1"/>
              <a:t>diperkenalkan</a:t>
            </a:r>
            <a:r>
              <a:rPr lang="en-US" dirty="0"/>
              <a:t> </a:t>
            </a:r>
            <a:r>
              <a:rPr lang="en-US" dirty="0" err="1"/>
              <a:t>tentang</a:t>
            </a:r>
            <a:r>
              <a:rPr lang="en-US" dirty="0"/>
              <a:t> </a:t>
            </a:r>
            <a:r>
              <a:rPr lang="en-US" dirty="0" err="1"/>
              <a:t>masakan</a:t>
            </a:r>
            <a:r>
              <a:rPr lang="en-US" dirty="0"/>
              <a:t> </a:t>
            </a:r>
            <a:r>
              <a:rPr lang="en-US" dirty="0" err="1"/>
              <a:t>khas</a:t>
            </a:r>
            <a:r>
              <a:rPr lang="en-US" dirty="0"/>
              <a:t> </a:t>
            </a:r>
            <a:r>
              <a:rPr lang="en-US" dirty="0" err="1"/>
              <a:t>daerah</a:t>
            </a:r>
            <a:r>
              <a:rPr lang="en-US" dirty="0"/>
              <a:t> </a:t>
            </a:r>
            <a:r>
              <a:rPr lang="en-US" dirty="0" err="1"/>
              <a:t>melalui</a:t>
            </a:r>
            <a:r>
              <a:rPr lang="en-US" dirty="0"/>
              <a:t> </a:t>
            </a:r>
            <a:r>
              <a:rPr lang="en-US" dirty="0" err="1"/>
              <a:t>kegiatan</a:t>
            </a:r>
            <a:r>
              <a:rPr lang="en-US" dirty="0"/>
              <a:t> </a:t>
            </a:r>
            <a:r>
              <a:rPr lang="en-US" dirty="0" err="1"/>
              <a:t>memasak</a:t>
            </a:r>
            <a:r>
              <a:rPr lang="en-US" dirty="0"/>
              <a:t>.</a:t>
            </a:r>
            <a:br>
              <a:rPr lang="en-US" dirty="0"/>
            </a:br>
            <a:br>
              <a:rPr lang="en-US" dirty="0"/>
            </a:br>
            <a:r>
              <a:rPr lang="en-US" dirty="0" err="1"/>
              <a:t>Bahan</a:t>
            </a:r>
            <a:r>
              <a:rPr lang="en-US" dirty="0"/>
              <a:t> </a:t>
            </a:r>
            <a:r>
              <a:rPr lang="en-US" dirty="0" err="1"/>
              <a:t>dan</a:t>
            </a:r>
            <a:r>
              <a:rPr lang="en-US" dirty="0"/>
              <a:t> </a:t>
            </a:r>
            <a:r>
              <a:rPr lang="en-US" dirty="0" err="1"/>
              <a:t>alat</a:t>
            </a:r>
            <a:r>
              <a:rPr lang="en-US" dirty="0"/>
              <a:t> main yang </a:t>
            </a:r>
            <a:r>
              <a:rPr lang="en-US" dirty="0" err="1"/>
              <a:t>disediakan</a:t>
            </a:r>
            <a:r>
              <a:rPr lang="en-US" dirty="0"/>
              <a:t> </a:t>
            </a:r>
            <a:r>
              <a:rPr lang="en-US" dirty="0" err="1"/>
              <a:t>pada</a:t>
            </a:r>
            <a:r>
              <a:rPr lang="en-US" dirty="0"/>
              <a:t> </a:t>
            </a:r>
            <a:r>
              <a:rPr lang="en-US" dirty="0" err="1"/>
              <a:t>sudut</a:t>
            </a:r>
            <a:r>
              <a:rPr lang="en-US" dirty="0"/>
              <a:t> </a:t>
            </a:r>
            <a:r>
              <a:rPr lang="en-US" dirty="0" err="1"/>
              <a:t>ini</a:t>
            </a:r>
            <a:r>
              <a:rPr lang="en-US" dirty="0"/>
              <a:t> </a:t>
            </a:r>
            <a:r>
              <a:rPr lang="en-US" dirty="0" err="1"/>
              <a:t>dapat</a:t>
            </a:r>
            <a:r>
              <a:rPr lang="en-US" dirty="0"/>
              <a:t> </a:t>
            </a:r>
            <a:r>
              <a:rPr lang="en-US" dirty="0" err="1"/>
              <a:t>berupa</a:t>
            </a:r>
            <a:r>
              <a:rPr lang="en-US" dirty="0"/>
              <a:t>:</a:t>
            </a:r>
            <a:br>
              <a:rPr lang="en-US" dirty="0"/>
            </a:br>
            <a:r>
              <a:rPr lang="en-US" dirty="0" err="1"/>
              <a:t>berbagai</a:t>
            </a:r>
            <a:r>
              <a:rPr lang="en-US" dirty="0"/>
              <a:t> </a:t>
            </a:r>
            <a:r>
              <a:rPr lang="en-US" dirty="0" err="1"/>
              <a:t>macam</a:t>
            </a:r>
            <a:r>
              <a:rPr lang="en-US" dirty="0"/>
              <a:t> </a:t>
            </a:r>
            <a:r>
              <a:rPr lang="en-US" dirty="0" err="1"/>
              <a:t>buku</a:t>
            </a:r>
            <a:r>
              <a:rPr lang="en-US" dirty="0"/>
              <a:t> </a:t>
            </a:r>
            <a:r>
              <a:rPr lang="en-US" dirty="0" err="1" smtClean="0"/>
              <a:t>cerita</a:t>
            </a:r>
            <a:r>
              <a:rPr lang="en-US" dirty="0"/>
              <a:t> </a:t>
            </a:r>
            <a:r>
              <a:rPr lang="en-US" dirty="0" err="1" smtClean="0"/>
              <a:t>ensiklopedia</a:t>
            </a:r>
            <a:r>
              <a:rPr lang="en-US" dirty="0" smtClean="0"/>
              <a:t> </a:t>
            </a:r>
            <a:r>
              <a:rPr lang="en-US" dirty="0" err="1" smtClean="0"/>
              <a:t>anak</a:t>
            </a:r>
            <a:r>
              <a:rPr lang="en-US" dirty="0" smtClean="0"/>
              <a:t>, </a:t>
            </a:r>
            <a:r>
              <a:rPr lang="en-US" dirty="0" err="1" smtClean="0"/>
              <a:t>Meja</a:t>
            </a:r>
            <a:r>
              <a:rPr lang="en-US" dirty="0" smtClean="0"/>
              <a:t>, </a:t>
            </a:r>
            <a:r>
              <a:rPr lang="en-US" dirty="0" err="1" smtClean="0"/>
              <a:t>bantal</a:t>
            </a:r>
            <a:r>
              <a:rPr lang="en-US" dirty="0" smtClean="0"/>
              <a:t> </a:t>
            </a:r>
            <a:r>
              <a:rPr lang="en-US" dirty="0" err="1" smtClean="0"/>
              <a:t>baca</a:t>
            </a:r>
            <a:r>
              <a:rPr lang="en-US" dirty="0" smtClean="0"/>
              <a:t>, </a:t>
            </a:r>
            <a:r>
              <a:rPr lang="en-US" dirty="0" err="1" smtClean="0"/>
              <a:t>alat</a:t>
            </a:r>
            <a:r>
              <a:rPr lang="en-US" dirty="0" smtClean="0"/>
              <a:t> </a:t>
            </a:r>
            <a:r>
              <a:rPr lang="en-US" dirty="0" err="1" smtClean="0"/>
              <a:t>gambar</a:t>
            </a:r>
            <a:r>
              <a:rPr lang="en-US" dirty="0" smtClean="0"/>
              <a:t>/</a:t>
            </a:r>
            <a:r>
              <a:rPr lang="en-US" dirty="0" err="1" smtClean="0"/>
              <a:t>lukis</a:t>
            </a:r>
            <a:r>
              <a:rPr lang="en-US" dirty="0" smtClean="0"/>
              <a:t>/</a:t>
            </a:r>
            <a:r>
              <a:rPr lang="en-US" dirty="0" err="1" smtClean="0"/>
              <a:t>mencap</a:t>
            </a:r>
            <a:r>
              <a:rPr lang="en-US" dirty="0" smtClean="0"/>
              <a:t>, </a:t>
            </a:r>
            <a:r>
              <a:rPr lang="en-US" dirty="0" err="1" smtClean="0"/>
              <a:t>alat</a:t>
            </a:r>
            <a:r>
              <a:rPr lang="en-US" dirty="0" smtClean="0"/>
              <a:t> </a:t>
            </a:r>
            <a:r>
              <a:rPr lang="en-US" dirty="0" err="1" smtClean="0"/>
              <a:t>pertukangan</a:t>
            </a:r>
            <a:r>
              <a:rPr lang="en-US" dirty="0" smtClean="0"/>
              <a:t>, </a:t>
            </a:r>
            <a:r>
              <a:rPr lang="en-US" dirty="0" err="1" smtClean="0"/>
              <a:t>alat</a:t>
            </a:r>
            <a:r>
              <a:rPr lang="en-US" dirty="0" smtClean="0"/>
              <a:t> </a:t>
            </a:r>
            <a:r>
              <a:rPr lang="en-US" dirty="0" err="1" smtClean="0"/>
              <a:t>elektronik</a:t>
            </a:r>
            <a:r>
              <a:rPr lang="en-US" dirty="0" smtClean="0"/>
              <a:t>, </a:t>
            </a:r>
            <a:r>
              <a:rPr lang="en-US" dirty="0" err="1" smtClean="0"/>
              <a:t>playdough</a:t>
            </a:r>
            <a:r>
              <a:rPr lang="en-US" dirty="0" smtClean="0"/>
              <a:t>/</a:t>
            </a:r>
            <a:r>
              <a:rPr lang="en-US" dirty="0" err="1" smtClean="0"/>
              <a:t>plastisin</a:t>
            </a:r>
            <a:r>
              <a:rPr lang="en-US" dirty="0" smtClean="0"/>
              <a:t>, </a:t>
            </a:r>
            <a:r>
              <a:rPr lang="en-US" dirty="0" err="1" smtClean="0"/>
              <a:t>tanah</a:t>
            </a:r>
            <a:r>
              <a:rPr lang="en-US" dirty="0" smtClean="0"/>
              <a:t> </a:t>
            </a:r>
            <a:r>
              <a:rPr lang="en-US" dirty="0" err="1"/>
              <a:t>liat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30885"/>
            <a:ext cx="9601200" cy="1195705"/>
          </a:xfrm>
        </p:spPr>
        <p:txBody>
          <a:bodyPr>
            <a:normAutofit fontScale="90000"/>
          </a:bodyPr>
          <a:lstStyle/>
          <a:p>
            <a:r>
              <a:rPr lang="en-US"/>
              <a:t>Beberapa hal yang perlu diperhatikan </a:t>
            </a:r>
            <a:r>
              <a:rPr lang="en-ID" altLang="en-US"/>
              <a:t>dalam model sudut</a:t>
            </a:r>
            <a:endParaRPr lang="en-ID" altLang="en-US"/>
          </a:p>
        </p:txBody>
      </p:sp>
      <p:sp>
        <p:nvSpPr>
          <p:cNvPr id="3" name="Content Placeholder 2"/>
          <p:cNvSpPr>
            <a:spLocks noGrp="1"/>
          </p:cNvSpPr>
          <p:nvPr>
            <p:ph idx="1"/>
          </p:nvPr>
        </p:nvSpPr>
        <p:spPr>
          <a:xfrm>
            <a:off x="1295400" y="1720215"/>
            <a:ext cx="9601200" cy="4156075"/>
          </a:xfrm>
        </p:spPr>
        <p:txBody>
          <a:bodyPr>
            <a:noAutofit/>
          </a:bodyPr>
          <a:lstStyle/>
          <a:p>
            <a:pPr marL="0" indent="0">
              <a:buNone/>
            </a:pPr>
            <a:endParaRPr lang="en-US"/>
          </a:p>
          <a:p>
            <a:r>
              <a:rPr lang="en-US">
                <a:solidFill>
                  <a:srgbClr val="FF0000"/>
                </a:solidFill>
              </a:rPr>
              <a:t>Pengaturan alat bermain dan perabot di ruangan, termasuk meja, kursi dan luasnya ruangan, disesuaikan dengan kegiatan yang akan dilaksanakan, khususnya pada sudut-sudut kegiatan.</a:t>
            </a:r>
            <a:endParaRPr lang="en-US">
              <a:solidFill>
                <a:srgbClr val="FF0000"/>
              </a:solidFill>
            </a:endParaRPr>
          </a:p>
          <a:p>
            <a:r>
              <a:rPr lang="en-US">
                <a:solidFill>
                  <a:srgbClr val="0070C0"/>
                </a:solidFill>
              </a:rPr>
              <a:t>Sumber belajar dan hasil kegiatan anak dapat dipajang di papan atau didinding ruangan. Hasil karya anak, dapat juga disimpan di laci masing-masing anak sebagai portofolio.</a:t>
            </a:r>
            <a:endParaRPr lang="en-US">
              <a:solidFill>
                <a:srgbClr val="0070C0"/>
              </a:solidFill>
            </a:endParaRPr>
          </a:p>
          <a:p>
            <a:r>
              <a:rPr lang="en-US">
                <a:solidFill>
                  <a:srgbClr val="7030A0"/>
                </a:solidFill>
              </a:rPr>
              <a:t>Setelah digunakan untuk pembelajaran, alat bermain dirapikan dan disimpan sedemikian rupa sehingga dapat melatih anak untuk pembiasaan yang ingin dicapai seperti kemandirian, tanggung jawab, membuat keputusan, kebiasaan mengatur kembali peralatan dan sebagainya.</a:t>
            </a:r>
            <a:endParaRPr lang="en-US">
              <a:solidFill>
                <a:srgbClr val="7030A0"/>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12930</Words>
  <Application>WPS Presentation</Application>
  <PresentationFormat>Widescreen</PresentationFormat>
  <Paragraphs>160</Paragraphs>
  <Slides>28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Arial</vt:lpstr>
      <vt:lpstr>SimSun</vt:lpstr>
      <vt:lpstr>Wingdings</vt:lpstr>
      <vt:lpstr>Arial</vt:lpstr>
      <vt:lpstr>Garamond</vt:lpstr>
      <vt:lpstr>Microsoft YaHei</vt:lpstr>
      <vt:lpstr>Calibri</vt:lpstr>
      <vt:lpstr>Organic</vt:lpstr>
      <vt:lpstr>MODEL  SUDUT, AREA, SENTRA</vt:lpstr>
      <vt:lpstr>Model Sudut</vt:lpstr>
      <vt:lpstr>FOKUS Model Sudut</vt:lpstr>
      <vt:lpstr>1. Sudut Latihan Kehidupan Praktis  (Practical Life Corner)</vt:lpstr>
      <vt:lpstr>2. Sudut Sensorik</vt:lpstr>
      <vt:lpstr>3. Sudut Matematika  (Pre Math and Perception Corner)</vt:lpstr>
      <vt:lpstr>4. Sudut Bahasa  (Language and Vocabulary Corner)</vt:lpstr>
      <vt:lpstr>5. Sudut Kebudayaan  (Culture and Library Corner)</vt:lpstr>
      <vt:lpstr>Beberapa hal yang perlu diperhatikan dalam model sudut</vt:lpstr>
      <vt:lpstr>MODEL AREA</vt:lpstr>
      <vt:lpstr>Model Area</vt:lpstr>
      <vt:lpstr>Tiga Pilar Utama Area</vt:lpstr>
      <vt:lpstr>Alat bermain untuk model area sesuai dengan kurikulum PAUD 2013 </vt:lpstr>
      <vt:lpstr>1. Area Membaca dan Menulis</vt:lpstr>
      <vt:lpstr>2. Area Sains</vt:lpstr>
      <vt:lpstr>3. Area Musik</vt:lpstr>
      <vt:lpstr>4. Area Balok</vt:lpstr>
      <vt:lpstr>5. Area Matematika dan Berhitung</vt:lpstr>
      <vt:lpstr>6. Area Seni</vt:lpstr>
      <vt:lpstr>7. Area Agama</vt:lpstr>
      <vt:lpstr>8. Area Bahasa</vt:lpstr>
      <vt:lpstr>10. Area Pasir dan Air</vt:lpstr>
      <vt:lpstr>MODEL SENTRA</vt:lpstr>
      <vt:lpstr>Tujuan dari pada pembelajaran sentra </vt:lpstr>
      <vt:lpstr>karakteristik model sentra</vt:lpstr>
      <vt:lpstr>PowerPoint 演示文稿</vt:lpstr>
      <vt:lpstr>PowerPoint 演示文稿</vt:lpstr>
      <vt:lpstr>Macam-macam Sentra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SENTRA, AREA, SUDUT</dc:title>
  <dc:creator>asus</dc:creator>
  <cp:lastModifiedBy>asus</cp:lastModifiedBy>
  <cp:revision>14</cp:revision>
  <dcterms:created xsi:type="dcterms:W3CDTF">2018-04-20T04:34:00Z</dcterms:created>
  <dcterms:modified xsi:type="dcterms:W3CDTF">2018-04-23T13:55:19Z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1033-10.2.0.5831</vt:lpwstr>
  </property>
</Properties>
</file>