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1DE5F23-DD23-4C96-A3A8-073ED680BD19}" type="datetimeFigureOut">
              <a:rPr lang="en-US" smtClean="0"/>
              <a:t>10/8/2018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7B6C85-5500-4DA9-8CC6-92380FA70388}" type="slidenum">
              <a:rPr lang="en-US" smtClean="0"/>
              <a:t>‹#›</a:t>
            </a:fld>
            <a:endParaRPr lang="en-US"/>
          </a:p>
        </p:txBody>
      </p:sp>
    </p:spTree>
    <p:extLst>
      <p:ext uri="{BB962C8B-B14F-4D97-AF65-F5344CB8AC3E}">
        <p14:creationId xmlns:p14="http://schemas.microsoft.com/office/powerpoint/2010/main" val="3022233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DE5F23-DD23-4C96-A3A8-073ED680BD19}" type="datetimeFigureOut">
              <a:rPr lang="en-US" smtClean="0"/>
              <a:t>10/8/2018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7B6C85-5500-4DA9-8CC6-92380FA70388}" type="slidenum">
              <a:rPr lang="en-US" smtClean="0"/>
              <a:t>‹#›</a:t>
            </a:fld>
            <a:endParaRPr lang="en-US"/>
          </a:p>
        </p:txBody>
      </p:sp>
    </p:spTree>
    <p:extLst>
      <p:ext uri="{BB962C8B-B14F-4D97-AF65-F5344CB8AC3E}">
        <p14:creationId xmlns:p14="http://schemas.microsoft.com/office/powerpoint/2010/main" val="1737377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DE5F23-DD23-4C96-A3A8-073ED680BD19}" type="datetimeFigureOut">
              <a:rPr lang="en-US" smtClean="0"/>
              <a:t>10/8/2018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7B6C85-5500-4DA9-8CC6-92380FA70388}"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3358967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DE5F23-DD23-4C96-A3A8-073ED680BD19}" type="datetimeFigureOut">
              <a:rPr lang="en-US" smtClean="0"/>
              <a:t>10/8/2018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7B6C85-5500-4DA9-8CC6-92380FA70388}" type="slidenum">
              <a:rPr lang="en-US" smtClean="0"/>
              <a:t>‹#›</a:t>
            </a:fld>
            <a:endParaRPr lang="en-US"/>
          </a:p>
        </p:txBody>
      </p:sp>
    </p:spTree>
    <p:extLst>
      <p:ext uri="{BB962C8B-B14F-4D97-AF65-F5344CB8AC3E}">
        <p14:creationId xmlns:p14="http://schemas.microsoft.com/office/powerpoint/2010/main" val="33880665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DE5F23-DD23-4C96-A3A8-073ED680BD19}" type="datetimeFigureOut">
              <a:rPr lang="en-US" smtClean="0"/>
              <a:t>10/8/2018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7B6C85-5500-4DA9-8CC6-92380FA7038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58963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DE5F23-DD23-4C96-A3A8-073ED680BD19}" type="datetimeFigureOut">
              <a:rPr lang="en-US" smtClean="0"/>
              <a:t>10/8/2018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7B6C85-5500-4DA9-8CC6-92380FA70388}" type="slidenum">
              <a:rPr lang="en-US" smtClean="0"/>
              <a:t>‹#›</a:t>
            </a:fld>
            <a:endParaRPr lang="en-US"/>
          </a:p>
        </p:txBody>
      </p:sp>
    </p:spTree>
    <p:extLst>
      <p:ext uri="{BB962C8B-B14F-4D97-AF65-F5344CB8AC3E}">
        <p14:creationId xmlns:p14="http://schemas.microsoft.com/office/powerpoint/2010/main" val="1691930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DE5F23-DD23-4C96-A3A8-073ED680BD19}" type="datetimeFigureOut">
              <a:rPr lang="en-US" smtClean="0"/>
              <a:t>10/8/2018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7B6C85-5500-4DA9-8CC6-92380FA70388}" type="slidenum">
              <a:rPr lang="en-US" smtClean="0"/>
              <a:t>‹#›</a:t>
            </a:fld>
            <a:endParaRPr lang="en-US"/>
          </a:p>
        </p:txBody>
      </p:sp>
    </p:spTree>
    <p:extLst>
      <p:ext uri="{BB962C8B-B14F-4D97-AF65-F5344CB8AC3E}">
        <p14:creationId xmlns:p14="http://schemas.microsoft.com/office/powerpoint/2010/main" val="25428019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DE5F23-DD23-4C96-A3A8-073ED680BD19}" type="datetimeFigureOut">
              <a:rPr lang="en-US" smtClean="0"/>
              <a:t>10/8/2018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7B6C85-5500-4DA9-8CC6-92380FA70388}" type="slidenum">
              <a:rPr lang="en-US" smtClean="0"/>
              <a:t>‹#›</a:t>
            </a:fld>
            <a:endParaRPr lang="en-US"/>
          </a:p>
        </p:txBody>
      </p:sp>
    </p:spTree>
    <p:extLst>
      <p:ext uri="{BB962C8B-B14F-4D97-AF65-F5344CB8AC3E}">
        <p14:creationId xmlns:p14="http://schemas.microsoft.com/office/powerpoint/2010/main" val="2143037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DE5F23-DD23-4C96-A3A8-073ED680BD19}" type="datetimeFigureOut">
              <a:rPr lang="en-US" smtClean="0"/>
              <a:t>10/8/2018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7B6C85-5500-4DA9-8CC6-92380FA70388}" type="slidenum">
              <a:rPr lang="en-US" smtClean="0"/>
              <a:t>‹#›</a:t>
            </a:fld>
            <a:endParaRPr lang="en-US"/>
          </a:p>
        </p:txBody>
      </p:sp>
    </p:spTree>
    <p:extLst>
      <p:ext uri="{BB962C8B-B14F-4D97-AF65-F5344CB8AC3E}">
        <p14:creationId xmlns:p14="http://schemas.microsoft.com/office/powerpoint/2010/main" val="3944042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DE5F23-DD23-4C96-A3A8-073ED680BD19}" type="datetimeFigureOut">
              <a:rPr lang="en-US" smtClean="0"/>
              <a:t>10/8/2018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7B6C85-5500-4DA9-8CC6-92380FA70388}" type="slidenum">
              <a:rPr lang="en-US" smtClean="0"/>
              <a:t>‹#›</a:t>
            </a:fld>
            <a:endParaRPr lang="en-US"/>
          </a:p>
        </p:txBody>
      </p:sp>
    </p:spTree>
    <p:extLst>
      <p:ext uri="{BB962C8B-B14F-4D97-AF65-F5344CB8AC3E}">
        <p14:creationId xmlns:p14="http://schemas.microsoft.com/office/powerpoint/2010/main" val="1900000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1DE5F23-DD23-4C96-A3A8-073ED680BD19}" type="datetimeFigureOut">
              <a:rPr lang="en-US" smtClean="0"/>
              <a:t>10/8/2018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7B6C85-5500-4DA9-8CC6-92380FA70388}" type="slidenum">
              <a:rPr lang="en-US" smtClean="0"/>
              <a:t>‹#›</a:t>
            </a:fld>
            <a:endParaRPr lang="en-US"/>
          </a:p>
        </p:txBody>
      </p:sp>
    </p:spTree>
    <p:extLst>
      <p:ext uri="{BB962C8B-B14F-4D97-AF65-F5344CB8AC3E}">
        <p14:creationId xmlns:p14="http://schemas.microsoft.com/office/powerpoint/2010/main" val="2827919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1DE5F23-DD23-4C96-A3A8-073ED680BD19}" type="datetimeFigureOut">
              <a:rPr lang="en-US" smtClean="0"/>
              <a:t>10/8/2018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7B6C85-5500-4DA9-8CC6-92380FA70388}" type="slidenum">
              <a:rPr lang="en-US" smtClean="0"/>
              <a:t>‹#›</a:t>
            </a:fld>
            <a:endParaRPr lang="en-US"/>
          </a:p>
        </p:txBody>
      </p:sp>
    </p:spTree>
    <p:extLst>
      <p:ext uri="{BB962C8B-B14F-4D97-AF65-F5344CB8AC3E}">
        <p14:creationId xmlns:p14="http://schemas.microsoft.com/office/powerpoint/2010/main" val="105628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1DE5F23-DD23-4C96-A3A8-073ED680BD19}" type="datetimeFigureOut">
              <a:rPr lang="en-US" smtClean="0"/>
              <a:t>10/8/2018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7B6C85-5500-4DA9-8CC6-92380FA70388}" type="slidenum">
              <a:rPr lang="en-US" smtClean="0"/>
              <a:t>‹#›</a:t>
            </a:fld>
            <a:endParaRPr lang="en-US"/>
          </a:p>
        </p:txBody>
      </p:sp>
    </p:spTree>
    <p:extLst>
      <p:ext uri="{BB962C8B-B14F-4D97-AF65-F5344CB8AC3E}">
        <p14:creationId xmlns:p14="http://schemas.microsoft.com/office/powerpoint/2010/main" val="1823157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DE5F23-DD23-4C96-A3A8-073ED680BD19}" type="datetimeFigureOut">
              <a:rPr lang="en-US" smtClean="0"/>
              <a:t>10/8/2018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7B6C85-5500-4DA9-8CC6-92380FA70388}" type="slidenum">
              <a:rPr lang="en-US" smtClean="0"/>
              <a:t>‹#›</a:t>
            </a:fld>
            <a:endParaRPr lang="en-US"/>
          </a:p>
        </p:txBody>
      </p:sp>
    </p:spTree>
    <p:extLst>
      <p:ext uri="{BB962C8B-B14F-4D97-AF65-F5344CB8AC3E}">
        <p14:creationId xmlns:p14="http://schemas.microsoft.com/office/powerpoint/2010/main" val="2775893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DE5F23-DD23-4C96-A3A8-073ED680BD19}" type="datetimeFigureOut">
              <a:rPr lang="en-US" smtClean="0"/>
              <a:t>10/8/2018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7B6C85-5500-4DA9-8CC6-92380FA70388}" type="slidenum">
              <a:rPr lang="en-US" smtClean="0"/>
              <a:t>‹#›</a:t>
            </a:fld>
            <a:endParaRPr lang="en-US"/>
          </a:p>
        </p:txBody>
      </p:sp>
    </p:spTree>
    <p:extLst>
      <p:ext uri="{BB962C8B-B14F-4D97-AF65-F5344CB8AC3E}">
        <p14:creationId xmlns:p14="http://schemas.microsoft.com/office/powerpoint/2010/main" val="2858920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DE5F23-DD23-4C96-A3A8-073ED680BD19}" type="datetimeFigureOut">
              <a:rPr lang="en-US" smtClean="0"/>
              <a:t>10/8/2018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7B6C85-5500-4DA9-8CC6-92380FA70388}" type="slidenum">
              <a:rPr lang="en-US" smtClean="0"/>
              <a:t>‹#›</a:t>
            </a:fld>
            <a:endParaRPr lang="en-US"/>
          </a:p>
        </p:txBody>
      </p:sp>
    </p:spTree>
    <p:extLst>
      <p:ext uri="{BB962C8B-B14F-4D97-AF65-F5344CB8AC3E}">
        <p14:creationId xmlns:p14="http://schemas.microsoft.com/office/powerpoint/2010/main" val="3111381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1DE5F23-DD23-4C96-A3A8-073ED680BD19}" type="datetimeFigureOut">
              <a:rPr lang="en-US" smtClean="0"/>
              <a:t>10/8/2018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7B6C85-5500-4DA9-8CC6-92380FA70388}" type="slidenum">
              <a:rPr lang="en-US" smtClean="0"/>
              <a:t>‹#›</a:t>
            </a:fld>
            <a:endParaRPr lang="en-US"/>
          </a:p>
        </p:txBody>
      </p:sp>
    </p:spTree>
    <p:extLst>
      <p:ext uri="{BB962C8B-B14F-4D97-AF65-F5344CB8AC3E}">
        <p14:creationId xmlns:p14="http://schemas.microsoft.com/office/powerpoint/2010/main" val="3990246144"/>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FILSAFAT PENDIDIKAN</a:t>
            </a:r>
            <a:endParaRPr lang="en-US" dirty="0"/>
          </a:p>
        </p:txBody>
      </p:sp>
      <p:sp>
        <p:nvSpPr>
          <p:cNvPr id="3" name="Subtitle 2"/>
          <p:cNvSpPr>
            <a:spLocks noGrp="1"/>
          </p:cNvSpPr>
          <p:nvPr>
            <p:ph type="subTitle" idx="1"/>
          </p:nvPr>
        </p:nvSpPr>
        <p:spPr>
          <a:xfrm>
            <a:off x="1507067" y="4050833"/>
            <a:ext cx="7766936" cy="2246936"/>
          </a:xfrm>
        </p:spPr>
        <p:txBody>
          <a:bodyPr>
            <a:normAutofit/>
          </a:bodyPr>
          <a:lstStyle/>
          <a:p>
            <a:pPr algn="l"/>
            <a:r>
              <a:rPr lang="en-US" b="1" dirty="0" smtClean="0"/>
              <a:t>Dr. H. Heris Hendriana, M.Pd./ Ruli Setiyadi, M.Pd.</a:t>
            </a:r>
          </a:p>
          <a:p>
            <a:pPr algn="l"/>
            <a:r>
              <a:rPr lang="en-US" b="1" dirty="0" smtClean="0"/>
              <a:t>Pendidikan Guru Sekolah Dasar</a:t>
            </a:r>
          </a:p>
          <a:p>
            <a:pPr algn="l"/>
            <a:r>
              <a:rPr lang="en-US" b="1" dirty="0" smtClean="0"/>
              <a:t>Institut Keguruan dan Ilmu Pendidikan Siliwangi</a:t>
            </a:r>
          </a:p>
          <a:p>
            <a:pPr algn="l"/>
            <a:r>
              <a:rPr lang="en-US" b="1" dirty="0" smtClean="0"/>
              <a:t>Bandung</a:t>
            </a:r>
            <a:endParaRPr lang="en-US" b="1" dirty="0"/>
          </a:p>
        </p:txBody>
      </p:sp>
    </p:spTree>
    <p:extLst>
      <p:ext uri="{BB962C8B-B14F-4D97-AF65-F5344CB8AC3E}">
        <p14:creationId xmlns:p14="http://schemas.microsoft.com/office/powerpoint/2010/main" val="29727989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Memburu Kebenaran (Berspekulatif)</a:t>
            </a:r>
            <a:endParaRPr lang="en-US" dirty="0"/>
          </a:p>
        </p:txBody>
      </p:sp>
      <p:sp>
        <p:nvSpPr>
          <p:cNvPr id="3" name="Content Placeholder 2"/>
          <p:cNvSpPr>
            <a:spLocks noGrp="1"/>
          </p:cNvSpPr>
          <p:nvPr>
            <p:ph idx="1"/>
          </p:nvPr>
        </p:nvSpPr>
        <p:spPr/>
        <p:txBody>
          <a:bodyPr/>
          <a:lstStyle/>
          <a:p>
            <a:pPr algn="just"/>
            <a:r>
              <a:rPr lang="en-US" dirty="0" smtClean="0"/>
              <a:t>artinya </a:t>
            </a:r>
            <a:r>
              <a:rPr lang="en-US" dirty="0"/>
              <a:t>hasil pemikiran yang diperoleh dijadikan dasar bagi pemikiran-pemikiran selanjutnya dan hasil pemikirannya selalu dimaksudkan sebagai media garapan (objek) yang baru pula. Berfilsafat berarti memburu kebenaran yang hakiki tentang sesuatu. Kebenaran yang diburu merupakan kebenaran hakiki yang tidak meragukan dan dapat dipertanggung jawabkan, maka setiap kebenaran harus senantiasa terbuka agar dapat diteliti ulang oleh filsuf yang lain untuk mencari kebenaran yang lebih hakiki.</a:t>
            </a:r>
          </a:p>
        </p:txBody>
      </p:sp>
    </p:spTree>
    <p:extLst>
      <p:ext uri="{BB962C8B-B14F-4D97-AF65-F5344CB8AC3E}">
        <p14:creationId xmlns:p14="http://schemas.microsoft.com/office/powerpoint/2010/main" val="18105639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Metode Kajian Filsafat</a:t>
            </a:r>
            <a:endParaRPr lang="en-US" dirty="0"/>
          </a:p>
        </p:txBody>
      </p:sp>
      <p:sp>
        <p:nvSpPr>
          <p:cNvPr id="3" name="Content Placeholder 2"/>
          <p:cNvSpPr>
            <a:spLocks noGrp="1"/>
          </p:cNvSpPr>
          <p:nvPr>
            <p:ph idx="1"/>
          </p:nvPr>
        </p:nvSpPr>
        <p:spPr/>
        <p:txBody>
          <a:bodyPr/>
          <a:lstStyle/>
          <a:p>
            <a:r>
              <a:rPr lang="en-US" b="1" dirty="0"/>
              <a:t>Metode </a:t>
            </a:r>
            <a:r>
              <a:rPr lang="en-US" b="1" dirty="0" smtClean="0"/>
              <a:t>kritis</a:t>
            </a:r>
          </a:p>
          <a:p>
            <a:r>
              <a:rPr lang="en-US" b="1" dirty="0"/>
              <a:t>Metode </a:t>
            </a:r>
            <a:r>
              <a:rPr lang="en-US" b="1" dirty="0" smtClean="0"/>
              <a:t>intuitif</a:t>
            </a:r>
          </a:p>
          <a:p>
            <a:r>
              <a:rPr lang="en-US" b="1" dirty="0"/>
              <a:t>Metode Analisis Abstraksi</a:t>
            </a:r>
            <a:endParaRPr lang="en-US" dirty="0"/>
          </a:p>
        </p:txBody>
      </p:sp>
    </p:spTree>
    <p:extLst>
      <p:ext uri="{BB962C8B-B14F-4D97-AF65-F5344CB8AC3E}">
        <p14:creationId xmlns:p14="http://schemas.microsoft.com/office/powerpoint/2010/main" val="32046831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Metode Kritis</a:t>
            </a:r>
            <a:endParaRPr lang="en-US" dirty="0"/>
          </a:p>
        </p:txBody>
      </p:sp>
      <p:sp>
        <p:nvSpPr>
          <p:cNvPr id="3" name="Content Placeholder 2"/>
          <p:cNvSpPr>
            <a:spLocks noGrp="1"/>
          </p:cNvSpPr>
          <p:nvPr>
            <p:ph idx="1"/>
          </p:nvPr>
        </p:nvSpPr>
        <p:spPr/>
        <p:txBody>
          <a:bodyPr/>
          <a:lstStyle/>
          <a:p>
            <a:pPr algn="just"/>
            <a:r>
              <a:rPr lang="en-US" dirty="0" smtClean="0"/>
              <a:t>yaitu </a:t>
            </a:r>
            <a:r>
              <a:rPr lang="en-US" dirty="0"/>
              <a:t>bersifat analisis istilah dan pendapat yang menjelaskan keyakinan dan memperlihatkan pertentangan dengan jalan bertanya atau dialog secara terus-menerus kemudian di temukan kesimpulan yang hakiki. Dengan metode ini, Socrates menemukan logika induksi dan definisi. Logika induksi merupakan pemikiran yang bertolak dari pengetahuan khusus (contoh konkrit) lalu memberikan kesimpulan yang umum.</a:t>
            </a:r>
          </a:p>
        </p:txBody>
      </p:sp>
    </p:spTree>
    <p:extLst>
      <p:ext uri="{BB962C8B-B14F-4D97-AF65-F5344CB8AC3E}">
        <p14:creationId xmlns:p14="http://schemas.microsoft.com/office/powerpoint/2010/main" val="33421915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Metode Intuitif</a:t>
            </a:r>
            <a:endParaRPr lang="en-US" dirty="0"/>
          </a:p>
        </p:txBody>
      </p:sp>
      <p:sp>
        <p:nvSpPr>
          <p:cNvPr id="3" name="Content Placeholder 2"/>
          <p:cNvSpPr>
            <a:spLocks noGrp="1"/>
          </p:cNvSpPr>
          <p:nvPr>
            <p:ph idx="1"/>
          </p:nvPr>
        </p:nvSpPr>
        <p:spPr/>
        <p:txBody>
          <a:bodyPr/>
          <a:lstStyle/>
          <a:p>
            <a:pPr algn="just"/>
            <a:r>
              <a:rPr lang="en-US" b="1" dirty="0" smtClean="0"/>
              <a:t>De</a:t>
            </a:r>
            <a:r>
              <a:rPr lang="en-US" dirty="0" smtClean="0"/>
              <a:t>ngan </a:t>
            </a:r>
            <a:r>
              <a:rPr lang="en-US" dirty="0"/>
              <a:t>jalan instrospeksi dan dengan pemakaian simbol-simbol di usahakan pembersihan. Intelektual (bersama dengan persucian moral), sehingga tercapai suatu penerangan pikiran.</a:t>
            </a:r>
          </a:p>
        </p:txBody>
      </p:sp>
    </p:spTree>
    <p:extLst>
      <p:ext uri="{BB962C8B-B14F-4D97-AF65-F5344CB8AC3E}">
        <p14:creationId xmlns:p14="http://schemas.microsoft.com/office/powerpoint/2010/main" val="14800717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Metode Analisis Abstraksi</a:t>
            </a:r>
            <a:endParaRPr lang="en-US" dirty="0"/>
          </a:p>
        </p:txBody>
      </p:sp>
      <p:sp>
        <p:nvSpPr>
          <p:cNvPr id="3" name="Content Placeholder 2"/>
          <p:cNvSpPr>
            <a:spLocks noGrp="1"/>
          </p:cNvSpPr>
          <p:nvPr>
            <p:ph idx="1"/>
          </p:nvPr>
        </p:nvSpPr>
        <p:spPr/>
        <p:txBody>
          <a:bodyPr/>
          <a:lstStyle/>
          <a:p>
            <a:pPr algn="just"/>
            <a:r>
              <a:rPr lang="en-US" b="1" dirty="0" smtClean="0"/>
              <a:t>yaitu </a:t>
            </a:r>
            <a:r>
              <a:rPr lang="en-US" b="1" dirty="0"/>
              <a:t>dengan cara memisah-misahkan atau menganalisis didalam angan-angan(didalam pikiran) hingga sampai pada hakikat (ditemukannya jawaban</a:t>
            </a:r>
            <a:r>
              <a:rPr lang="en-US" b="1" dirty="0" smtClean="0"/>
              <a:t>)</a:t>
            </a:r>
            <a:endParaRPr lang="en-US" dirty="0"/>
          </a:p>
        </p:txBody>
      </p:sp>
    </p:spTree>
    <p:extLst>
      <p:ext uri="{BB962C8B-B14F-4D97-AF65-F5344CB8AC3E}">
        <p14:creationId xmlns:p14="http://schemas.microsoft.com/office/powerpoint/2010/main" val="16275942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Cabang-cabang Filsafat</a:t>
            </a:r>
            <a:endParaRPr lang="en-US" dirty="0"/>
          </a:p>
        </p:txBody>
      </p:sp>
      <p:sp>
        <p:nvSpPr>
          <p:cNvPr id="3" name="Content Placeholder 2"/>
          <p:cNvSpPr>
            <a:spLocks noGrp="1"/>
          </p:cNvSpPr>
          <p:nvPr>
            <p:ph idx="1"/>
          </p:nvPr>
        </p:nvSpPr>
        <p:spPr/>
        <p:txBody>
          <a:bodyPr>
            <a:normAutofit lnSpcReduction="10000"/>
          </a:bodyPr>
          <a:lstStyle/>
          <a:p>
            <a:pPr marL="0" indent="0" algn="just">
              <a:buNone/>
            </a:pPr>
            <a:r>
              <a:rPr lang="en-US" dirty="0"/>
              <a:t>Wil Durant dalam bukunya yang berjudul the story of philosophy mengemukakan lima bidang studi filsafat, </a:t>
            </a:r>
            <a:r>
              <a:rPr lang="en-US" dirty="0" smtClean="0"/>
              <a:t>yaitu:</a:t>
            </a:r>
          </a:p>
          <a:p>
            <a:pPr algn="just"/>
            <a:r>
              <a:rPr lang="en-US" i="1" dirty="0" smtClean="0"/>
              <a:t>Logika</a:t>
            </a:r>
            <a:r>
              <a:rPr lang="en-US" dirty="0"/>
              <a:t>, yakni studi tentang metode berfikir dan metode penelitian ideal, yang terdiri dari observasi, introspeksi, deduksi dn induksi, hipotesis dan eksperimen serta analisis dan </a:t>
            </a:r>
            <a:r>
              <a:rPr lang="en-US" dirty="0" smtClean="0"/>
              <a:t>sintesis.</a:t>
            </a:r>
          </a:p>
          <a:p>
            <a:pPr algn="just"/>
            <a:r>
              <a:rPr lang="en-US" i="1" dirty="0" smtClean="0"/>
              <a:t>Estetika</a:t>
            </a:r>
            <a:r>
              <a:rPr lang="en-US" dirty="0" smtClean="0"/>
              <a:t> </a:t>
            </a:r>
            <a:r>
              <a:rPr lang="en-US" dirty="0"/>
              <a:t>atau disebut juga filsafat seni (</a:t>
            </a:r>
            <a:r>
              <a:rPr lang="en-US" i="1" dirty="0"/>
              <a:t>philosophy of art</a:t>
            </a:r>
            <a:r>
              <a:rPr lang="en-US" dirty="0"/>
              <a:t>), yakni filsafat yang membahas tentang bentuk ideal dan </a:t>
            </a:r>
            <a:r>
              <a:rPr lang="en-US" dirty="0" smtClean="0"/>
              <a:t>keindahan.</a:t>
            </a:r>
          </a:p>
          <a:p>
            <a:pPr algn="just"/>
            <a:r>
              <a:rPr lang="en-US" i="1" dirty="0" smtClean="0"/>
              <a:t>Etika</a:t>
            </a:r>
            <a:r>
              <a:rPr lang="en-US" i="1" dirty="0"/>
              <a:t>,</a:t>
            </a:r>
            <a:r>
              <a:rPr lang="en-US" dirty="0"/>
              <a:t> yaitu filsafat tentang studi perilaku </a:t>
            </a:r>
            <a:r>
              <a:rPr lang="en-US" dirty="0" smtClean="0"/>
              <a:t>ideal.</a:t>
            </a:r>
          </a:p>
          <a:p>
            <a:pPr algn="just"/>
            <a:r>
              <a:rPr lang="en-US" i="1" dirty="0" smtClean="0"/>
              <a:t>Politika</a:t>
            </a:r>
            <a:r>
              <a:rPr lang="en-US" i="1" dirty="0"/>
              <a:t>, </a:t>
            </a:r>
            <a:r>
              <a:rPr lang="en-US" dirty="0"/>
              <a:t>yaitu studi tentang organisasi sosial yang ideal, yakni tentang monarki, aristokrasi, demokrasi sosialisme, anarkisme dan </a:t>
            </a:r>
            <a:r>
              <a:rPr lang="en-US" dirty="0" smtClean="0"/>
              <a:t>sebagainya.</a:t>
            </a:r>
          </a:p>
          <a:p>
            <a:pPr algn="just"/>
            <a:r>
              <a:rPr lang="en-US" i="1" dirty="0" smtClean="0"/>
              <a:t>Metafisika</a:t>
            </a:r>
            <a:r>
              <a:rPr lang="en-US" i="1" dirty="0"/>
              <a:t>.</a:t>
            </a:r>
            <a:r>
              <a:rPr lang="en-US" dirty="0"/>
              <a:t> Metafisika ini terdiri dari ontologi, filsafat psikologi dan epitemologi.</a:t>
            </a:r>
          </a:p>
        </p:txBody>
      </p:sp>
    </p:spTree>
    <p:extLst>
      <p:ext uri="{BB962C8B-B14F-4D97-AF65-F5344CB8AC3E}">
        <p14:creationId xmlns:p14="http://schemas.microsoft.com/office/powerpoint/2010/main" val="11402216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Kegunaan Mempelajari Filsafat</a:t>
            </a:r>
            <a:endParaRPr lang="en-US" dirty="0"/>
          </a:p>
        </p:txBody>
      </p:sp>
      <p:sp>
        <p:nvSpPr>
          <p:cNvPr id="3" name="Content Placeholder 2"/>
          <p:cNvSpPr>
            <a:spLocks noGrp="1"/>
          </p:cNvSpPr>
          <p:nvPr>
            <p:ph idx="1"/>
          </p:nvPr>
        </p:nvSpPr>
        <p:spPr/>
        <p:txBody>
          <a:bodyPr>
            <a:normAutofit fontScale="92500" lnSpcReduction="20000"/>
          </a:bodyPr>
          <a:lstStyle/>
          <a:p>
            <a:r>
              <a:rPr lang="en-US" dirty="0"/>
              <a:t>Dengan belajar filsafat diharapkan akan dapat memperluas wawasan dan pengetahuan</a:t>
            </a:r>
            <a:r>
              <a:rPr lang="en-US" dirty="0" smtClean="0"/>
              <a:t>.</a:t>
            </a:r>
          </a:p>
          <a:p>
            <a:r>
              <a:rPr lang="en-US" dirty="0"/>
              <a:t>Dasar semua tindakan adalah ide. Filsafat memuat ide-ide yang fundamental yang akan membawa manusia kearah suatu kemampuan untuk merentang kesadarannya dalam segala tindakannya sehingga dapat lebih hidup, lebih tangguh terhadap diri dan lingkungannya, serta hak dan kewajibannya. Dengan adanya perkembangan ilmu pengetahuan dan teknologi, kita semakin ditantang dengan memberikan alternatifnya</a:t>
            </a:r>
            <a:r>
              <a:rPr lang="en-US" dirty="0" smtClean="0"/>
              <a:t>.</a:t>
            </a:r>
          </a:p>
          <a:p>
            <a:r>
              <a:rPr lang="en-US" dirty="0"/>
              <a:t>Filsafat mengarahkan kepada kebenaran. Untuk mencapai kebenaran diperlukan banyak refleksi tentang hidup. Melalui refleksi kita dilatih untuk berfikir cermat, kritis dan mendalam. Dengan berfilsafat maka kita dilatih untuk berfikir kritis dan melihat situasi konkrit  secara positif dan terbuka dalam menyelesaikan masalah secara dewasa</a:t>
            </a:r>
            <a:r>
              <a:rPr lang="en-US" dirty="0" smtClean="0"/>
              <a:t>.</a:t>
            </a:r>
          </a:p>
          <a:p>
            <a:r>
              <a:rPr lang="en-US" dirty="0"/>
              <a:t>Filsafat dan pembentukan sikap. Melalui filsafat kita dapat melibatkan diri secara penuh dalam berbagai aspek kehidupan manusia.</a:t>
            </a:r>
          </a:p>
        </p:txBody>
      </p:sp>
    </p:spTree>
    <p:extLst>
      <p:ext uri="{BB962C8B-B14F-4D97-AF65-F5344CB8AC3E}">
        <p14:creationId xmlns:p14="http://schemas.microsoft.com/office/powerpoint/2010/main" val="11940360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780175"/>
            <a:ext cx="8596668" cy="1320800"/>
          </a:xfrm>
        </p:spPr>
        <p:txBody>
          <a:bodyPr/>
          <a:lstStyle/>
          <a:p>
            <a:pPr algn="ctr"/>
            <a:r>
              <a:rPr lang="en-US" b="1" dirty="0" smtClean="0"/>
              <a:t>TERIMA KASIH</a:t>
            </a:r>
            <a:endParaRPr lang="en-US" b="1"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276470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FILSAFAT SECARA UMUM</a:t>
            </a:r>
            <a:endParaRPr lang="en-US" dirty="0"/>
          </a:p>
        </p:txBody>
      </p:sp>
      <p:sp>
        <p:nvSpPr>
          <p:cNvPr id="3" name="Content Placeholder 2"/>
          <p:cNvSpPr>
            <a:spLocks noGrp="1"/>
          </p:cNvSpPr>
          <p:nvPr>
            <p:ph idx="1"/>
          </p:nvPr>
        </p:nvSpPr>
        <p:spPr/>
        <p:txBody>
          <a:bodyPr/>
          <a:lstStyle/>
          <a:p>
            <a:pPr algn="just"/>
            <a:r>
              <a:rPr lang="en-US" dirty="0"/>
              <a:t>Secara etimologi yang dalam bahasa arab dikenal dengan istilah falsafah dan dalam bahasa inggris dikenal dengan istilah </a:t>
            </a:r>
            <a:r>
              <a:rPr lang="en-US" i="1" dirty="0"/>
              <a:t>philosophy</a:t>
            </a:r>
            <a:r>
              <a:rPr lang="en-US" dirty="0"/>
              <a:t> adalah berasal dari bahasa Yunani, </a:t>
            </a:r>
            <a:r>
              <a:rPr lang="en-US" i="1" dirty="0"/>
              <a:t>philosophia</a:t>
            </a:r>
            <a:r>
              <a:rPr lang="en-US" dirty="0"/>
              <a:t>, yang terdiri atas dua kata: </a:t>
            </a:r>
            <a:r>
              <a:rPr lang="en-US" i="1" dirty="0"/>
              <a:t>philos </a:t>
            </a:r>
            <a:r>
              <a:rPr lang="en-US" dirty="0"/>
              <a:t>(cinta) atau </a:t>
            </a:r>
            <a:r>
              <a:rPr lang="en-US" i="1" dirty="0"/>
              <a:t>philia </a:t>
            </a:r>
            <a:r>
              <a:rPr lang="en-US" dirty="0"/>
              <a:t>(persahabatan, tertarik kepada) dan </a:t>
            </a:r>
            <a:r>
              <a:rPr lang="en-US" i="1" dirty="0"/>
              <a:t>shopia  </a:t>
            </a:r>
            <a:r>
              <a:rPr lang="en-US" dirty="0"/>
              <a:t>(hikmah, kebijaksanaan, pengetahuan, keterampilan, pengalaman praktis, inteligensi). Jadi secara etimologi, filsafat berarti cinta kebijaksanaan atau kebenaran. Kata filsafat pertama kali digunakan oleh Pythagoras (582-496 SM</a:t>
            </a:r>
            <a:r>
              <a:rPr lang="en-US" dirty="0" smtClean="0"/>
              <a:t>).</a:t>
            </a:r>
          </a:p>
          <a:p>
            <a:pPr algn="just"/>
            <a:r>
              <a:rPr lang="en-US" dirty="0"/>
              <a:t>Pada mulanya kata filsafat berarti segala ilmu pengetahuan yang dimiliki manusia. Mereka membagi filsafat kepada dua bagian yakni, filsafat teoretis dan filsafat praktis.</a:t>
            </a:r>
            <a:endParaRPr lang="en-US" dirty="0" smtClean="0"/>
          </a:p>
          <a:p>
            <a:pPr algn="just"/>
            <a:endParaRPr lang="en-US" dirty="0"/>
          </a:p>
        </p:txBody>
      </p:sp>
    </p:spTree>
    <p:extLst>
      <p:ext uri="{BB962C8B-B14F-4D97-AF65-F5344CB8AC3E}">
        <p14:creationId xmlns:p14="http://schemas.microsoft.com/office/powerpoint/2010/main" val="415859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Filsafat </a:t>
            </a:r>
            <a:r>
              <a:rPr lang="en-US" b="1" dirty="0" smtClean="0"/>
              <a:t>Teoretis</a:t>
            </a:r>
            <a:endParaRPr lang="en-US" b="1" dirty="0"/>
          </a:p>
        </p:txBody>
      </p:sp>
      <p:sp>
        <p:nvSpPr>
          <p:cNvPr id="3" name="Content Placeholder 2"/>
          <p:cNvSpPr>
            <a:spLocks noGrp="1"/>
          </p:cNvSpPr>
          <p:nvPr>
            <p:ph idx="1"/>
          </p:nvPr>
        </p:nvSpPr>
        <p:spPr/>
        <p:txBody>
          <a:bodyPr>
            <a:normAutofit/>
          </a:bodyPr>
          <a:lstStyle/>
          <a:p>
            <a:pPr algn="just"/>
            <a:r>
              <a:rPr lang="en-US" dirty="0" smtClean="0"/>
              <a:t>Filsafat teoretis mencakup:</a:t>
            </a:r>
          </a:p>
          <a:p>
            <a:pPr algn="just"/>
            <a:r>
              <a:rPr lang="en-US" dirty="0" smtClean="0"/>
              <a:t>ilmu pengetahuan alam, seperti: fisika, biologi, ilmu pertambangan, dan astronomi.</a:t>
            </a:r>
          </a:p>
          <a:p>
            <a:pPr algn="just"/>
            <a:r>
              <a:rPr lang="en-US" dirty="0" smtClean="0"/>
              <a:t>ilmu eksakta dan matematika.</a:t>
            </a:r>
          </a:p>
          <a:p>
            <a:pPr algn="just"/>
            <a:r>
              <a:rPr lang="en-US" dirty="0" smtClean="0"/>
              <a:t>ilmu tentang ketuhanan dan metafisika.</a:t>
            </a:r>
          </a:p>
        </p:txBody>
      </p:sp>
    </p:spTree>
    <p:extLst>
      <p:ext uri="{BB962C8B-B14F-4D97-AF65-F5344CB8AC3E}">
        <p14:creationId xmlns:p14="http://schemas.microsoft.com/office/powerpoint/2010/main" val="6092604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Filsafat </a:t>
            </a:r>
            <a:r>
              <a:rPr lang="en-US" b="1" dirty="0" smtClean="0"/>
              <a:t>Praktis</a:t>
            </a:r>
            <a:endParaRPr lang="en-US" b="1" dirty="0"/>
          </a:p>
        </p:txBody>
      </p:sp>
      <p:sp>
        <p:nvSpPr>
          <p:cNvPr id="3" name="Content Placeholder 2"/>
          <p:cNvSpPr>
            <a:spLocks noGrp="1"/>
          </p:cNvSpPr>
          <p:nvPr>
            <p:ph idx="1"/>
          </p:nvPr>
        </p:nvSpPr>
        <p:spPr/>
        <p:txBody>
          <a:bodyPr>
            <a:normAutofit lnSpcReduction="10000"/>
          </a:bodyPr>
          <a:lstStyle/>
          <a:p>
            <a:pPr algn="just"/>
            <a:r>
              <a:rPr lang="en-US" dirty="0"/>
              <a:t>Filsafat praktis </a:t>
            </a:r>
            <a:r>
              <a:rPr lang="en-US" dirty="0" smtClean="0"/>
              <a:t>mencakup</a:t>
            </a:r>
          </a:p>
          <a:p>
            <a:pPr algn="just"/>
            <a:r>
              <a:rPr lang="en-US" dirty="0" smtClean="0"/>
              <a:t>norma-norma </a:t>
            </a:r>
            <a:r>
              <a:rPr lang="en-US" dirty="0"/>
              <a:t>(</a:t>
            </a:r>
            <a:r>
              <a:rPr lang="en-US" dirty="0" smtClean="0"/>
              <a:t>akhlak)</a:t>
            </a:r>
          </a:p>
          <a:p>
            <a:pPr algn="just"/>
            <a:r>
              <a:rPr lang="en-US" dirty="0" smtClean="0"/>
              <a:t>urusan </a:t>
            </a:r>
            <a:r>
              <a:rPr lang="en-US" dirty="0"/>
              <a:t>rumah </a:t>
            </a:r>
            <a:r>
              <a:rPr lang="en-US" dirty="0" smtClean="0"/>
              <a:t>tangga</a:t>
            </a:r>
          </a:p>
          <a:p>
            <a:pPr algn="just"/>
            <a:r>
              <a:rPr lang="en-US" dirty="0" smtClean="0"/>
              <a:t>sosial </a:t>
            </a:r>
            <a:r>
              <a:rPr lang="en-US" dirty="0"/>
              <a:t>dan </a:t>
            </a:r>
            <a:r>
              <a:rPr lang="en-US" dirty="0" smtClean="0"/>
              <a:t>politik</a:t>
            </a:r>
          </a:p>
          <a:p>
            <a:pPr marL="0" indent="0" algn="just">
              <a:buNone/>
            </a:pPr>
            <a:r>
              <a:rPr lang="en-US" dirty="0" smtClean="0"/>
              <a:t>Secara </a:t>
            </a:r>
            <a:r>
              <a:rPr lang="en-US" dirty="0"/>
              <a:t>umum filsafat berarti upaya manusia untuk memahami segala sesuatu secara sistematis, radikal, dan kritis. Berarti filsafat merupakan sebuah proses bukan sebuah produk. Surajiyo (2005) membagi cabang filsafat secara garis besar kedalam dua kelompok, yakni filsafat sistematis dan sejarah filsafat. Filsafat sistematis bertujuan dalam pembentukan dan pemberian landasan pemikiran filsafat. Didalmnya meliputi logika, metodologi, efistimologi, filsafat ilmu, etika, estetika, metafisika, filsafat ketuhanan, filsafat manusia, dan kelompok filsafat khusus seperti filsafat sejarah, filsafat hukum, filsafat komunikasi dan lain-lain.</a:t>
            </a:r>
          </a:p>
          <a:p>
            <a:pPr algn="just"/>
            <a:endParaRPr lang="en-US" dirty="0"/>
          </a:p>
        </p:txBody>
      </p:sp>
    </p:spTree>
    <p:extLst>
      <p:ext uri="{BB962C8B-B14F-4D97-AF65-F5344CB8AC3E}">
        <p14:creationId xmlns:p14="http://schemas.microsoft.com/office/powerpoint/2010/main" val="2672387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B</a:t>
            </a:r>
            <a:r>
              <a:rPr lang="en-US" dirty="0" smtClean="0"/>
              <a:t>eberapa </a:t>
            </a:r>
            <a:r>
              <a:rPr lang="en-US" dirty="0"/>
              <a:t>pengertian pokok tentang filsafat menurut kalangan filosof adalah:</a:t>
            </a:r>
          </a:p>
          <a:p>
            <a:r>
              <a:rPr lang="en-US" dirty="0"/>
              <a:t>Upaya spekulatif untuk menyajikan suatu pandangan sistematik serta lengkap tentang seluruh realitas.</a:t>
            </a:r>
          </a:p>
          <a:p>
            <a:r>
              <a:rPr lang="en-US" dirty="0"/>
              <a:t>Upaya untuk melukiskan hakikat realitas akhir dan dasar secara nyata.</a:t>
            </a:r>
          </a:p>
          <a:p>
            <a:r>
              <a:rPr lang="en-US" dirty="0"/>
              <a:t>Upaya untuk menentukan batas-batas dan jangkauan pengetahuan sumber daya, hakikat, keabsahan, dan nilainya.</a:t>
            </a:r>
          </a:p>
          <a:p>
            <a:r>
              <a:rPr lang="en-US" dirty="0"/>
              <a:t>Penyelidikan kritis atas pengandaian-pengandaian dan pernyataan-pernyataan yang diajukan oleh berbagai bidang pengetahuan.</a:t>
            </a:r>
          </a:p>
          <a:p>
            <a:r>
              <a:rPr lang="en-US" dirty="0"/>
              <a:t>Disiplin ilmu yang berupaya untuk membantu Anda melihat apa yang Anda katakan dan untuk menyatakan apa yang Anda lihat.</a:t>
            </a:r>
          </a:p>
          <a:p>
            <a:endParaRPr lang="en-US" dirty="0"/>
          </a:p>
        </p:txBody>
      </p:sp>
    </p:spTree>
    <p:extLst>
      <p:ext uri="{BB962C8B-B14F-4D97-AF65-F5344CB8AC3E}">
        <p14:creationId xmlns:p14="http://schemas.microsoft.com/office/powerpoint/2010/main" val="1734847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Munculnya Filsafat</a:t>
            </a:r>
          </a:p>
        </p:txBody>
      </p:sp>
      <p:sp>
        <p:nvSpPr>
          <p:cNvPr id="3" name="Content Placeholder 2"/>
          <p:cNvSpPr>
            <a:spLocks noGrp="1"/>
          </p:cNvSpPr>
          <p:nvPr>
            <p:ph idx="1"/>
          </p:nvPr>
        </p:nvSpPr>
        <p:spPr/>
        <p:txBody>
          <a:bodyPr>
            <a:normAutofit fontScale="92500"/>
          </a:bodyPr>
          <a:lstStyle/>
          <a:p>
            <a:r>
              <a:rPr lang="en-US" dirty="0"/>
              <a:t>Filsafat, terutama filsafat Barat muncul di Yunani semenjak kira-kira abad ke-7 SM. Filsafat muncul ketika orang-orang mulai berpikir dan berdiskusi akan keadaan alam, dunia, dan lingkungan di sekitar mereka dan tidak menggantungkan diri kepada agama lagi untuk mencari jawaban atas pertanyaan-pertanyaan ini.</a:t>
            </a:r>
          </a:p>
          <a:p>
            <a:r>
              <a:rPr lang="en-US" dirty="0"/>
              <a:t>Banyak yang bertanya-tanya mengapa filsafat muncul di Yunani dan tidak di daerah yang beradab lain kala itu seperti Babilonia, Yudea (Israel) atau Mesir. Jawabannya sederhana: di Yunani, tidak seperti di daerah lain-lainnya tidak ada kasta pendeta sehingga secara intelektual orang lebih bebas. Orang Yunani pertama yang bisa diberi gelar filosof ialah Thales dari Mileta, sekarang di pesisir barat Turki. Tetapi filosof-filosof Yunani yang terbesar tentu saja ialah: Socrates, Plato, dan Aristoteles. Sócrates adalah guru Plato sedangkan Aristoteles adalah murid Plato. Bahkan ada yang berpendapat bahwa sejarah filsafat tidak lain hanyalah “komentar-komentar karya Plato belaka”. Hal ini menunjukkan pengaruh Plato yang sangat besar pada sejarah filsafat</a:t>
            </a:r>
            <a:r>
              <a:rPr lang="en-US" dirty="0" smtClean="0"/>
              <a:t>.</a:t>
            </a:r>
            <a:endParaRPr lang="en-US" dirty="0"/>
          </a:p>
        </p:txBody>
      </p:sp>
    </p:spTree>
    <p:extLst>
      <p:ext uri="{BB962C8B-B14F-4D97-AF65-F5344CB8AC3E}">
        <p14:creationId xmlns:p14="http://schemas.microsoft.com/office/powerpoint/2010/main" val="30191993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Karakteristik Dasar Filsafat</a:t>
            </a:r>
            <a:endParaRPr lang="en-US" dirty="0"/>
          </a:p>
        </p:txBody>
      </p:sp>
      <p:sp>
        <p:nvSpPr>
          <p:cNvPr id="3" name="Content Placeholder 2"/>
          <p:cNvSpPr>
            <a:spLocks noGrp="1"/>
          </p:cNvSpPr>
          <p:nvPr>
            <p:ph idx="1"/>
          </p:nvPr>
        </p:nvSpPr>
        <p:spPr/>
        <p:txBody>
          <a:bodyPr/>
          <a:lstStyle/>
          <a:p>
            <a:r>
              <a:rPr lang="en-US" b="1" dirty="0"/>
              <a:t>Berfikir Radikal atau </a:t>
            </a:r>
            <a:r>
              <a:rPr lang="en-US" b="1" dirty="0" smtClean="0"/>
              <a:t>menyeluruh</a:t>
            </a:r>
          </a:p>
          <a:p>
            <a:r>
              <a:rPr lang="en-US" b="1" dirty="0"/>
              <a:t>Mencari asas (dasar</a:t>
            </a:r>
            <a:r>
              <a:rPr lang="en-US" b="1" dirty="0" smtClean="0"/>
              <a:t>)</a:t>
            </a:r>
          </a:p>
          <a:p>
            <a:r>
              <a:rPr lang="en-US" b="1" dirty="0"/>
              <a:t>Memburu kebenaran (berspekulatif</a:t>
            </a:r>
            <a:r>
              <a:rPr lang="en-US" b="1" dirty="0" smtClean="0"/>
              <a:t>)</a:t>
            </a:r>
          </a:p>
          <a:p>
            <a:endParaRPr lang="en-US" dirty="0"/>
          </a:p>
        </p:txBody>
      </p:sp>
    </p:spTree>
    <p:extLst>
      <p:ext uri="{BB962C8B-B14F-4D97-AF65-F5344CB8AC3E}">
        <p14:creationId xmlns:p14="http://schemas.microsoft.com/office/powerpoint/2010/main" val="34939213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Berfikir Radikal Atau Menyeluruh</a:t>
            </a:r>
            <a:endParaRPr lang="en-US" dirty="0"/>
          </a:p>
        </p:txBody>
      </p:sp>
      <p:sp>
        <p:nvSpPr>
          <p:cNvPr id="3" name="Content Placeholder 2"/>
          <p:cNvSpPr>
            <a:spLocks noGrp="1"/>
          </p:cNvSpPr>
          <p:nvPr>
            <p:ph idx="1"/>
          </p:nvPr>
        </p:nvSpPr>
        <p:spPr/>
        <p:txBody>
          <a:bodyPr/>
          <a:lstStyle/>
          <a:p>
            <a:pPr algn="just"/>
            <a:r>
              <a:rPr lang="en-US" dirty="0" smtClean="0"/>
              <a:t>Berfilsafat </a:t>
            </a:r>
            <a:r>
              <a:rPr lang="en-US" dirty="0"/>
              <a:t>berarti berfikir secara radikal atau luas yang meliputi beberapa sudut pandang. Para filosuf adalah para pemikir radikal, sehingga mereka tidak akan pernah terpaku hanya kepada fenomena suatu identitas atau realitas tertentu saja. Keradikalan berfikir mereka akan senantiasa mengobarkan hasratnya untuk menemukan akar seluruh kenyataan. Radik atau akar sebuah realitas memang selalu dianggap penting oleh mereka karena menemukan akar atau radik tersebut membuat mereka paham akan sebuah realitas tersebut. Berpikir radikal akan memperjelas realitas lewat penemuan dan pemahaman akan realitas itu sendiri. Kegiatan berfikir untuk menemukan hakikat atau akar seluruh sesuatu itu dilakukan secara mendalam (radikal).</a:t>
            </a:r>
          </a:p>
        </p:txBody>
      </p:sp>
    </p:spTree>
    <p:extLst>
      <p:ext uri="{BB962C8B-B14F-4D97-AF65-F5344CB8AC3E}">
        <p14:creationId xmlns:p14="http://schemas.microsoft.com/office/powerpoint/2010/main" val="14828577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Mencari Asas (Dasar)</a:t>
            </a:r>
            <a:endParaRPr lang="en-US" b="1" dirty="0"/>
          </a:p>
        </p:txBody>
      </p:sp>
      <p:sp>
        <p:nvSpPr>
          <p:cNvPr id="3" name="Content Placeholder 2"/>
          <p:cNvSpPr>
            <a:spLocks noGrp="1"/>
          </p:cNvSpPr>
          <p:nvPr>
            <p:ph idx="1"/>
          </p:nvPr>
        </p:nvSpPr>
        <p:spPr/>
        <p:txBody>
          <a:bodyPr/>
          <a:lstStyle/>
          <a:p>
            <a:pPr algn="just"/>
            <a:r>
              <a:rPr lang="en-US" dirty="0" smtClean="0"/>
              <a:t>artinya </a:t>
            </a:r>
            <a:r>
              <a:rPr lang="en-US" dirty="0"/>
              <a:t>dalam memandang realitas, filsafat senantiasa mencari asas (dasar) yang paling hakiki dari keseluruhan realitas yang ada melalui pemikiran yang mendalam sampai pada hasil yang fundamental. Hasil pemikiran tersebut dijadikan dasar berpijak segenap nilai dan masalah-masalah keilmuan (sains).</a:t>
            </a:r>
          </a:p>
        </p:txBody>
      </p:sp>
    </p:spTree>
    <p:extLst>
      <p:ext uri="{BB962C8B-B14F-4D97-AF65-F5344CB8AC3E}">
        <p14:creationId xmlns:p14="http://schemas.microsoft.com/office/powerpoint/2010/main" val="124556340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16</TotalTime>
  <Words>1067</Words>
  <Application>Microsoft Office PowerPoint</Application>
  <PresentationFormat>Widescreen</PresentationFormat>
  <Paragraphs>61</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Trebuchet MS</vt:lpstr>
      <vt:lpstr>Wingdings 3</vt:lpstr>
      <vt:lpstr>Facet</vt:lpstr>
      <vt:lpstr>FILSAFAT PENDIDIKAN</vt:lpstr>
      <vt:lpstr>FILSAFAT SECARA UMUM</vt:lpstr>
      <vt:lpstr>Filsafat Teoretis</vt:lpstr>
      <vt:lpstr>Filsafat Praktis</vt:lpstr>
      <vt:lpstr>PowerPoint Presentation</vt:lpstr>
      <vt:lpstr>Munculnya Filsafat</vt:lpstr>
      <vt:lpstr>Karakteristik Dasar Filsafat</vt:lpstr>
      <vt:lpstr>Berfikir Radikal Atau Menyeluruh</vt:lpstr>
      <vt:lpstr>Mencari Asas (Dasar)</vt:lpstr>
      <vt:lpstr>Memburu Kebenaran (Berspekulatif)</vt:lpstr>
      <vt:lpstr>Metode Kajian Filsafat</vt:lpstr>
      <vt:lpstr>Metode Kritis</vt:lpstr>
      <vt:lpstr>Metode Intuitif</vt:lpstr>
      <vt:lpstr>Metode Analisis Abstraksi</vt:lpstr>
      <vt:lpstr>Cabang-cabang Filsafat</vt:lpstr>
      <vt:lpstr>Kegunaan Mempelajari Filsafat</vt:lpstr>
      <vt:lpstr>TERIMA KASIH</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FILSAFAT PENDIDIKAN</dc:title>
  <dc:creator>Windows User</dc:creator>
  <cp:lastModifiedBy>Windows User</cp:lastModifiedBy>
  <cp:revision>7</cp:revision>
  <dcterms:created xsi:type="dcterms:W3CDTF">2018-10-08T08:54:05Z</dcterms:created>
  <dcterms:modified xsi:type="dcterms:W3CDTF">2018-10-08T09:10:27Z</dcterms:modified>
</cp:coreProperties>
</file>