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22A8247E-9635-445D-8182-B1E69526F058}" type="datetimeFigureOut">
              <a:rPr lang="id-ID" smtClean="0"/>
              <a:t>28/03/2018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ACE5F15-A665-4542-8997-E55B4893546C}" type="slidenum">
              <a:rPr lang="id-ID" smtClean="0"/>
              <a:t>‹#›</a:t>
            </a:fld>
            <a:endParaRPr lang="id-ID"/>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A8247E-9635-445D-8182-B1E69526F058}" type="datetimeFigureOut">
              <a:rPr lang="id-ID" smtClean="0"/>
              <a:t>28/03/2018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ACE5F15-A665-4542-8997-E55B4893546C}"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A8247E-9635-445D-8182-B1E69526F058}" type="datetimeFigureOut">
              <a:rPr lang="id-ID" smtClean="0"/>
              <a:t>28/03/2018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ACE5F15-A665-4542-8997-E55B4893546C}"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22A8247E-9635-445D-8182-B1E69526F058}" type="datetimeFigureOut">
              <a:rPr lang="id-ID" smtClean="0"/>
              <a:t>28/03/2018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ACE5F15-A665-4542-8997-E55B4893546C}" type="slidenum">
              <a:rPr lang="id-ID" smtClean="0"/>
              <a:t>‹#›</a:t>
            </a:fld>
            <a:endParaRPr lang="id-ID"/>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A8247E-9635-445D-8182-B1E69526F058}" type="datetimeFigureOut">
              <a:rPr lang="id-ID" smtClean="0"/>
              <a:t>28/03/2018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ACE5F15-A665-4542-8997-E55B4893546C}"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22A8247E-9635-445D-8182-B1E69526F058}" type="datetimeFigureOut">
              <a:rPr lang="id-ID" smtClean="0"/>
              <a:t>28/03/2018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ACE5F15-A665-4542-8997-E55B4893546C}"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22A8247E-9635-445D-8182-B1E69526F058}" type="datetimeFigureOut">
              <a:rPr lang="id-ID" smtClean="0"/>
              <a:t>28/03/2018</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ACE5F15-A665-4542-8997-E55B4893546C}"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2A8247E-9635-445D-8182-B1E69526F058}" type="datetimeFigureOut">
              <a:rPr lang="id-ID" smtClean="0"/>
              <a:t>28/03/2018</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ACE5F15-A665-4542-8997-E55B4893546C}"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A8247E-9635-445D-8182-B1E69526F058}" type="datetimeFigureOut">
              <a:rPr lang="id-ID" smtClean="0"/>
              <a:t>28/03/2018</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ACE5F15-A665-4542-8997-E55B4893546C}"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A8247E-9635-445D-8182-B1E69526F058}" type="datetimeFigureOut">
              <a:rPr lang="id-ID" smtClean="0"/>
              <a:t>28/03/2018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ACE5F15-A665-4542-8997-E55B4893546C}"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A8247E-9635-445D-8182-B1E69526F058}" type="datetimeFigureOut">
              <a:rPr lang="id-ID" smtClean="0"/>
              <a:t>28/03/2018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ACE5F15-A665-4542-8997-E55B4893546C}"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22A8247E-9635-445D-8182-B1E69526F058}" type="datetimeFigureOut">
              <a:rPr lang="id-ID" smtClean="0"/>
              <a:t>28/03/2018</a:t>
            </a:fld>
            <a:endParaRPr lang="id-ID"/>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id-ID"/>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0ACE5F15-A665-4542-8997-E55B4893546C}" type="slidenum">
              <a:rPr lang="id-ID" smtClean="0"/>
              <a:t>‹#›</a:t>
            </a:fld>
            <a:endParaRPr lang="id-ID"/>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id-ID" sz="1800" b="1" dirty="0" smtClean="0"/>
              <a:t>Hana Sakura Putu Arga, M.Pd</a:t>
            </a:r>
            <a:endParaRPr lang="id-ID" sz="1800" b="1" dirty="0"/>
          </a:p>
        </p:txBody>
      </p:sp>
      <p:sp>
        <p:nvSpPr>
          <p:cNvPr id="2" name="Title 1"/>
          <p:cNvSpPr>
            <a:spLocks noGrp="1"/>
          </p:cNvSpPr>
          <p:nvPr>
            <p:ph type="ctrTitle"/>
          </p:nvPr>
        </p:nvSpPr>
        <p:spPr/>
        <p:txBody>
          <a:bodyPr>
            <a:normAutofit/>
          </a:bodyPr>
          <a:lstStyle/>
          <a:p>
            <a:r>
              <a:rPr lang="id-ID" b="1" dirty="0" smtClean="0"/>
              <a:t>MODEL PEMBELAJARAN IPS SD</a:t>
            </a:r>
            <a:endParaRPr lang="id-ID" b="1" dirty="0"/>
          </a:p>
        </p:txBody>
      </p:sp>
    </p:spTree>
    <p:extLst>
      <p:ext uri="{BB962C8B-B14F-4D97-AF65-F5344CB8AC3E}">
        <p14:creationId xmlns:p14="http://schemas.microsoft.com/office/powerpoint/2010/main" val="2411057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7924800" cy="940966"/>
          </a:xfrm>
        </p:spPr>
        <p:txBody>
          <a:bodyPr/>
          <a:lstStyle/>
          <a:p>
            <a:pPr algn="ctr"/>
            <a:r>
              <a:rPr lang="en-US" b="1" dirty="0" err="1"/>
              <a:t>Metode</a:t>
            </a:r>
            <a:r>
              <a:rPr lang="en-US" b="1" dirty="0"/>
              <a:t> </a:t>
            </a:r>
            <a:r>
              <a:rPr lang="en-US" b="1" dirty="0" err="1"/>
              <a:t>Pemecahan</a:t>
            </a:r>
            <a:r>
              <a:rPr lang="en-US" b="1" dirty="0"/>
              <a:t> </a:t>
            </a:r>
            <a:r>
              <a:rPr lang="en-US" b="1" dirty="0" err="1"/>
              <a:t>Masalah</a:t>
            </a:r>
            <a:r>
              <a:rPr lang="en-US" b="1" dirty="0"/>
              <a:t> (Problem Solving</a:t>
            </a:r>
            <a:endParaRPr lang="id-ID" dirty="0"/>
          </a:p>
        </p:txBody>
      </p:sp>
      <p:sp>
        <p:nvSpPr>
          <p:cNvPr id="3" name="Content Placeholder 2"/>
          <p:cNvSpPr>
            <a:spLocks noGrp="1"/>
          </p:cNvSpPr>
          <p:nvPr>
            <p:ph sz="quarter" idx="13"/>
          </p:nvPr>
        </p:nvSpPr>
        <p:spPr/>
        <p:txBody>
          <a:bodyPr/>
          <a:lstStyle/>
          <a:p>
            <a:pPr marL="0" indent="0" algn="just" fontAlgn="base">
              <a:buNone/>
            </a:pPr>
            <a:r>
              <a:rPr lang="en-US" dirty="0" err="1"/>
              <a:t>Metode</a:t>
            </a:r>
            <a:r>
              <a:rPr lang="en-US" dirty="0"/>
              <a:t> </a:t>
            </a:r>
            <a:r>
              <a:rPr lang="en-US" dirty="0" err="1"/>
              <a:t>pemecahan</a:t>
            </a:r>
            <a:r>
              <a:rPr lang="en-US" dirty="0"/>
              <a:t> </a:t>
            </a:r>
            <a:r>
              <a:rPr lang="en-US" dirty="0" err="1"/>
              <a:t>masalah</a:t>
            </a:r>
            <a:r>
              <a:rPr lang="en-US" dirty="0"/>
              <a:t> (problem solving) </a:t>
            </a:r>
            <a:r>
              <a:rPr lang="en-US" dirty="0" err="1"/>
              <a:t>adalah</a:t>
            </a:r>
            <a:r>
              <a:rPr lang="en-US" dirty="0"/>
              <a:t> </a:t>
            </a:r>
            <a:r>
              <a:rPr lang="en-US" dirty="0" err="1"/>
              <a:t>penggunaan</a:t>
            </a:r>
            <a:r>
              <a:rPr lang="en-US" dirty="0"/>
              <a:t> </a:t>
            </a:r>
            <a:r>
              <a:rPr lang="en-US" dirty="0" err="1"/>
              <a:t>metode</a:t>
            </a:r>
            <a:r>
              <a:rPr lang="en-US" dirty="0"/>
              <a:t> </a:t>
            </a:r>
            <a:r>
              <a:rPr lang="en-US" dirty="0" err="1"/>
              <a:t>dalam</a:t>
            </a:r>
            <a:r>
              <a:rPr lang="en-US" dirty="0"/>
              <a:t> </a:t>
            </a:r>
            <a:r>
              <a:rPr lang="en-US" dirty="0" err="1"/>
              <a:t>kegiatan</a:t>
            </a:r>
            <a:r>
              <a:rPr lang="en-US" dirty="0"/>
              <a:t> </a:t>
            </a:r>
            <a:r>
              <a:rPr lang="en-US" dirty="0" err="1"/>
              <a:t>pembelajaran</a:t>
            </a:r>
            <a:r>
              <a:rPr lang="en-US" dirty="0"/>
              <a:t> </a:t>
            </a:r>
            <a:r>
              <a:rPr lang="en-US" dirty="0" err="1"/>
              <a:t>dengan</a:t>
            </a:r>
            <a:r>
              <a:rPr lang="en-US" dirty="0"/>
              <a:t> </a:t>
            </a:r>
            <a:r>
              <a:rPr lang="en-US" dirty="0" err="1"/>
              <a:t>jalan</a:t>
            </a:r>
            <a:r>
              <a:rPr lang="en-US" dirty="0"/>
              <a:t> </a:t>
            </a:r>
            <a:r>
              <a:rPr lang="en-US" dirty="0" err="1"/>
              <a:t>melatih</a:t>
            </a:r>
            <a:r>
              <a:rPr lang="en-US" dirty="0"/>
              <a:t> </a:t>
            </a:r>
            <a:r>
              <a:rPr lang="en-US" dirty="0" err="1"/>
              <a:t>siswa</a:t>
            </a:r>
            <a:r>
              <a:rPr lang="en-US" dirty="0"/>
              <a:t> </a:t>
            </a:r>
            <a:r>
              <a:rPr lang="en-US" dirty="0" err="1"/>
              <a:t>menghadapi</a:t>
            </a:r>
            <a:r>
              <a:rPr lang="en-US" dirty="0"/>
              <a:t> </a:t>
            </a:r>
            <a:r>
              <a:rPr lang="en-US" dirty="0" err="1"/>
              <a:t>berbagai</a:t>
            </a:r>
            <a:r>
              <a:rPr lang="en-US" dirty="0"/>
              <a:t> </a:t>
            </a:r>
            <a:r>
              <a:rPr lang="en-US" dirty="0" err="1"/>
              <a:t>masalah</a:t>
            </a:r>
            <a:r>
              <a:rPr lang="en-US" dirty="0"/>
              <a:t> </a:t>
            </a:r>
            <a:r>
              <a:rPr lang="en-US" dirty="0" err="1"/>
              <a:t>baik</a:t>
            </a:r>
            <a:r>
              <a:rPr lang="en-US" dirty="0"/>
              <a:t> </a:t>
            </a:r>
            <a:r>
              <a:rPr lang="en-US" dirty="0" err="1"/>
              <a:t>itu</a:t>
            </a:r>
            <a:r>
              <a:rPr lang="en-US" dirty="0"/>
              <a:t> </a:t>
            </a:r>
            <a:r>
              <a:rPr lang="en-US" dirty="0" err="1"/>
              <a:t>masalah</a:t>
            </a:r>
            <a:r>
              <a:rPr lang="en-US" dirty="0"/>
              <a:t> </a:t>
            </a:r>
            <a:r>
              <a:rPr lang="en-US" dirty="0" err="1"/>
              <a:t>pribadi</a:t>
            </a:r>
            <a:r>
              <a:rPr lang="en-US" dirty="0"/>
              <a:t> </a:t>
            </a:r>
            <a:r>
              <a:rPr lang="en-US" dirty="0" err="1"/>
              <a:t>atau</a:t>
            </a:r>
            <a:r>
              <a:rPr lang="en-US" dirty="0"/>
              <a:t> </a:t>
            </a:r>
            <a:r>
              <a:rPr lang="en-US" dirty="0" err="1"/>
              <a:t>perorangan</a:t>
            </a:r>
            <a:r>
              <a:rPr lang="en-US" dirty="0"/>
              <a:t> </a:t>
            </a:r>
            <a:r>
              <a:rPr lang="en-US" dirty="0" err="1"/>
              <a:t>maupun</a:t>
            </a:r>
            <a:r>
              <a:rPr lang="en-US" dirty="0"/>
              <a:t> </a:t>
            </a:r>
            <a:r>
              <a:rPr lang="en-US" dirty="0" err="1"/>
              <a:t>masalah</a:t>
            </a:r>
            <a:r>
              <a:rPr lang="en-US" dirty="0"/>
              <a:t> </a:t>
            </a:r>
            <a:r>
              <a:rPr lang="en-US" dirty="0" err="1"/>
              <a:t>kelompok</a:t>
            </a:r>
            <a:r>
              <a:rPr lang="en-US" dirty="0"/>
              <a:t> </a:t>
            </a:r>
            <a:r>
              <a:rPr lang="en-US" dirty="0" err="1"/>
              <a:t>untuk</a:t>
            </a:r>
            <a:r>
              <a:rPr lang="en-US" dirty="0"/>
              <a:t> </a:t>
            </a:r>
            <a:r>
              <a:rPr lang="en-US" dirty="0" err="1"/>
              <a:t>dipecahkan</a:t>
            </a:r>
            <a:r>
              <a:rPr lang="en-US" dirty="0"/>
              <a:t> </a:t>
            </a:r>
            <a:r>
              <a:rPr lang="en-US" dirty="0" err="1"/>
              <a:t>sendiri</a:t>
            </a:r>
            <a:r>
              <a:rPr lang="en-US" dirty="0"/>
              <a:t> </a:t>
            </a:r>
            <a:r>
              <a:rPr lang="en-US" dirty="0" err="1"/>
              <a:t>atau</a:t>
            </a:r>
            <a:r>
              <a:rPr lang="en-US" dirty="0"/>
              <a:t> </a:t>
            </a:r>
            <a:r>
              <a:rPr lang="en-US" dirty="0" err="1"/>
              <a:t>secara</a:t>
            </a:r>
            <a:r>
              <a:rPr lang="en-US" dirty="0"/>
              <a:t> </a:t>
            </a:r>
            <a:r>
              <a:rPr lang="en-US" dirty="0" err="1"/>
              <a:t>bersama-sama</a:t>
            </a:r>
            <a:r>
              <a:rPr lang="en-US" dirty="0"/>
              <a:t>.</a:t>
            </a:r>
          </a:p>
          <a:p>
            <a:pPr marL="0" indent="0" algn="just" fontAlgn="base">
              <a:buNone/>
            </a:pPr>
            <a:r>
              <a:rPr lang="en-US" dirty="0" err="1"/>
              <a:t>Orientasi</a:t>
            </a:r>
            <a:r>
              <a:rPr lang="en-US" dirty="0"/>
              <a:t> </a:t>
            </a:r>
            <a:r>
              <a:rPr lang="en-US" dirty="0" err="1"/>
              <a:t>pembelajarannya</a:t>
            </a:r>
            <a:r>
              <a:rPr lang="en-US" dirty="0"/>
              <a:t> </a:t>
            </a:r>
            <a:r>
              <a:rPr lang="en-US" dirty="0" err="1"/>
              <a:t>adalah</a:t>
            </a:r>
            <a:r>
              <a:rPr lang="en-US" dirty="0"/>
              <a:t> </a:t>
            </a:r>
            <a:r>
              <a:rPr lang="en-US" dirty="0" err="1"/>
              <a:t>investigasi</a:t>
            </a:r>
            <a:r>
              <a:rPr lang="en-US" dirty="0"/>
              <a:t> </a:t>
            </a:r>
            <a:r>
              <a:rPr lang="en-US" dirty="0" err="1"/>
              <a:t>dan</a:t>
            </a:r>
            <a:r>
              <a:rPr lang="en-US" dirty="0"/>
              <a:t> </a:t>
            </a:r>
            <a:r>
              <a:rPr lang="en-US" dirty="0" err="1"/>
              <a:t>penemuan</a:t>
            </a:r>
            <a:r>
              <a:rPr lang="en-US" dirty="0"/>
              <a:t> yang </a:t>
            </a:r>
            <a:r>
              <a:rPr lang="en-US" dirty="0" err="1"/>
              <a:t>pada</a:t>
            </a:r>
            <a:r>
              <a:rPr lang="en-US" dirty="0"/>
              <a:t> </a:t>
            </a:r>
            <a:r>
              <a:rPr lang="en-US" dirty="0" err="1"/>
              <a:t>dasarnya</a:t>
            </a:r>
            <a:r>
              <a:rPr lang="en-US" dirty="0"/>
              <a:t> </a:t>
            </a:r>
            <a:r>
              <a:rPr lang="en-US" dirty="0" err="1"/>
              <a:t>adalah</a:t>
            </a:r>
            <a:r>
              <a:rPr lang="en-US" dirty="0"/>
              <a:t> </a:t>
            </a:r>
            <a:r>
              <a:rPr lang="en-US" dirty="0" err="1"/>
              <a:t>pemecahan</a:t>
            </a:r>
            <a:r>
              <a:rPr lang="en-US" dirty="0"/>
              <a:t> </a:t>
            </a:r>
            <a:r>
              <a:rPr lang="en-US" dirty="0" err="1"/>
              <a:t>masalah</a:t>
            </a:r>
            <a:r>
              <a:rPr lang="en-US" dirty="0"/>
              <a:t>.</a:t>
            </a:r>
          </a:p>
          <a:p>
            <a:pPr marL="0" indent="0">
              <a:buNone/>
            </a:pPr>
            <a:endParaRPr lang="id-ID" dirty="0"/>
          </a:p>
        </p:txBody>
      </p:sp>
    </p:spTree>
    <p:extLst>
      <p:ext uri="{BB962C8B-B14F-4D97-AF65-F5344CB8AC3E}">
        <p14:creationId xmlns:p14="http://schemas.microsoft.com/office/powerpoint/2010/main" val="240022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MODEL Think </a:t>
            </a:r>
            <a:r>
              <a:rPr lang="id-ID" b="1" dirty="0"/>
              <a:t>Pairs </a:t>
            </a:r>
            <a:r>
              <a:rPr lang="id-ID" b="1" dirty="0" smtClean="0"/>
              <a:t>Share</a:t>
            </a:r>
            <a:endParaRPr lang="id-ID" dirty="0"/>
          </a:p>
        </p:txBody>
      </p:sp>
      <p:sp>
        <p:nvSpPr>
          <p:cNvPr id="3" name="Content Placeholder 2"/>
          <p:cNvSpPr>
            <a:spLocks noGrp="1"/>
          </p:cNvSpPr>
          <p:nvPr>
            <p:ph sz="quarter" idx="13"/>
          </p:nvPr>
        </p:nvSpPr>
        <p:spPr/>
        <p:txBody>
          <a:bodyPr>
            <a:normAutofit/>
          </a:bodyPr>
          <a:lstStyle/>
          <a:p>
            <a:pPr marL="0" indent="0" algn="just">
              <a:buNone/>
            </a:pPr>
            <a:r>
              <a:rPr lang="id-ID" sz="2000" dirty="0"/>
              <a:t>Model pembelajaran ini tergolong tipe koperatif dengan sintaks: Guru menyajikan materi klasikal, berikan persoalan kepada siswa dan siswa bekerja kelompok dengan cara berpasangan sebangku-sebangku (think-pairs), presentasi kelompok (share), kuis individual, buat skor perkembangan tiap siswa, umumkan hasil kuis dan berikan reward.</a:t>
            </a:r>
            <a:endParaRPr lang="id-ID" sz="2000" dirty="0"/>
          </a:p>
        </p:txBody>
      </p:sp>
    </p:spTree>
    <p:extLst>
      <p:ext uri="{BB962C8B-B14F-4D97-AF65-F5344CB8AC3E}">
        <p14:creationId xmlns:p14="http://schemas.microsoft.com/office/powerpoint/2010/main" val="1551758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Model group investigation</a:t>
            </a:r>
            <a:endParaRPr lang="id-ID" dirty="0"/>
          </a:p>
        </p:txBody>
      </p:sp>
      <p:sp>
        <p:nvSpPr>
          <p:cNvPr id="3" name="Content Placeholder 2"/>
          <p:cNvSpPr>
            <a:spLocks noGrp="1"/>
          </p:cNvSpPr>
          <p:nvPr>
            <p:ph sz="quarter" idx="13"/>
          </p:nvPr>
        </p:nvSpPr>
        <p:spPr/>
        <p:txBody>
          <a:bodyPr>
            <a:normAutofit/>
          </a:bodyPr>
          <a:lstStyle/>
          <a:p>
            <a:pPr marL="0" indent="0" algn="just">
              <a:buNone/>
            </a:pPr>
            <a:r>
              <a:rPr lang="id-ID" sz="2000" dirty="0"/>
              <a:t>Model koperatif tipe GI dengan sintaks: Pengarahan, buat kelompok heterogen dengan orientasi tugas, rencanakan pelaksanaan investigasi, tiap kelompok menginvestigasi proyek tertentu (bisa di luar kelas, misal mengukur tinggi pohon, mendata banyak dan jenis kendaraan di dalam sekolah, jenis dagangan dan keuntungan di kantin sekolah, banyak guru dan staf sekolah), pengoalahn data penyajian data hasi investigasi, presentasi, kuis individual, buat skor perkembangan siswa, umumkan hasil kuis dan berikan reward.</a:t>
            </a:r>
            <a:endParaRPr lang="id-ID" sz="2000" dirty="0"/>
          </a:p>
        </p:txBody>
      </p:sp>
    </p:spTree>
    <p:extLst>
      <p:ext uri="{BB962C8B-B14F-4D97-AF65-F5344CB8AC3E}">
        <p14:creationId xmlns:p14="http://schemas.microsoft.com/office/powerpoint/2010/main" val="3156888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706090"/>
          </a:xfrm>
        </p:spPr>
        <p:txBody>
          <a:bodyPr/>
          <a:lstStyle/>
          <a:p>
            <a:pPr algn="ctr"/>
            <a:r>
              <a:rPr lang="id-ID" dirty="0" smtClean="0"/>
              <a:t>JIGsAW</a:t>
            </a:r>
            <a:endParaRPr lang="id-ID" dirty="0"/>
          </a:p>
        </p:txBody>
      </p:sp>
      <p:sp>
        <p:nvSpPr>
          <p:cNvPr id="3" name="Content Placeholder 2"/>
          <p:cNvSpPr>
            <a:spLocks noGrp="1"/>
          </p:cNvSpPr>
          <p:nvPr>
            <p:ph sz="quarter" idx="13"/>
          </p:nvPr>
        </p:nvSpPr>
        <p:spPr>
          <a:xfrm>
            <a:off x="609600" y="1196752"/>
            <a:ext cx="7924800" cy="4518248"/>
          </a:xfrm>
        </p:spPr>
        <p:txBody>
          <a:bodyPr>
            <a:normAutofit/>
          </a:bodyPr>
          <a:lstStyle/>
          <a:p>
            <a:pPr marL="0" indent="0" algn="just">
              <a:buNone/>
            </a:pPr>
            <a:r>
              <a:rPr lang="id-ID" sz="2000" dirty="0" smtClean="0"/>
              <a:t>Merupakan model pembelajaran kooperati dimana anak di bagi menajadi beberpa kelompok lalu di bentuk pula kelompok inti yang merupakan pemimpin dari kelompok semula yang akan diberikan LKS untuk penyelesaian masalah yang dikerjakan bersama-sam dengaan diskusi diskusi,hingga sampai pada penyimpulan,  evaluasi dan refleksi</a:t>
            </a:r>
            <a:r>
              <a:rPr lang="id-ID" sz="2000" dirty="0"/>
              <a:t>.</a:t>
            </a:r>
            <a:endParaRPr lang="id-ID" sz="2000" dirty="0"/>
          </a:p>
        </p:txBody>
      </p:sp>
    </p:spTree>
    <p:extLst>
      <p:ext uri="{BB962C8B-B14F-4D97-AF65-F5344CB8AC3E}">
        <p14:creationId xmlns:p14="http://schemas.microsoft.com/office/powerpoint/2010/main" val="2616398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d-ID" b="1" dirty="0" smtClean="0"/>
              <a:t>Pendekatan, Strategi, Mtode &amp; Model </a:t>
            </a:r>
            <a:br>
              <a:rPr lang="id-ID" b="1" dirty="0" smtClean="0"/>
            </a:br>
            <a:r>
              <a:rPr lang="id-ID" b="1" dirty="0" smtClean="0"/>
              <a:t>Pembelajaran</a:t>
            </a:r>
            <a:endParaRPr lang="id-ID" b="1" dirty="0"/>
          </a:p>
        </p:txBody>
      </p:sp>
      <p:sp>
        <p:nvSpPr>
          <p:cNvPr id="3" name="Content Placeholder 2"/>
          <p:cNvSpPr>
            <a:spLocks noGrp="1"/>
          </p:cNvSpPr>
          <p:nvPr>
            <p:ph sz="quarter" idx="13"/>
          </p:nvPr>
        </p:nvSpPr>
        <p:spPr>
          <a:xfrm>
            <a:off x="683568" y="1844824"/>
            <a:ext cx="7924800" cy="4114800"/>
          </a:xfrm>
        </p:spPr>
        <p:txBody>
          <a:bodyPr>
            <a:normAutofit/>
          </a:bodyPr>
          <a:lstStyle/>
          <a:p>
            <a:pPr algn="just">
              <a:buFont typeface="Wingdings" pitchFamily="2" charset="2"/>
              <a:buChar char="q"/>
            </a:pPr>
            <a:r>
              <a:rPr lang="id-ID" sz="2000" b="1" dirty="0" smtClean="0"/>
              <a:t>Pendekatan</a:t>
            </a:r>
            <a:r>
              <a:rPr lang="id-ID" sz="2000" dirty="0" smtClean="0"/>
              <a:t> : sudut pandang terhadap proses pembelajaran yang akan dilakukan atau arahan  terhadap siapa pembelajaran itu lebih dipusatkan. </a:t>
            </a:r>
          </a:p>
          <a:p>
            <a:pPr algn="just">
              <a:buFont typeface="Wingdings" pitchFamily="2" charset="2"/>
              <a:buChar char="q"/>
            </a:pPr>
            <a:r>
              <a:rPr lang="id-ID" sz="2000" b="1" dirty="0" smtClean="0"/>
              <a:t>Strategi</a:t>
            </a:r>
            <a:r>
              <a:rPr lang="id-ID" sz="2000" dirty="0" smtClean="0"/>
              <a:t> : cara/perencanaan yang prosedurnya sudah dirancang untuk melakukan kegiatan pembelajaran.</a:t>
            </a:r>
          </a:p>
          <a:p>
            <a:pPr algn="just">
              <a:buFont typeface="Wingdings" pitchFamily="2" charset="2"/>
              <a:buChar char="q"/>
            </a:pPr>
            <a:r>
              <a:rPr lang="id-ID" sz="2000" b="1" dirty="0" smtClean="0"/>
              <a:t>Metode</a:t>
            </a:r>
            <a:r>
              <a:rPr lang="id-ID" sz="2000" dirty="0" smtClean="0"/>
              <a:t> : mengaplikasian dari perencanaan yang sudah disusun agar tercapai tujuan pembelajaran.</a:t>
            </a:r>
          </a:p>
          <a:p>
            <a:pPr algn="just">
              <a:buFont typeface="Wingdings" pitchFamily="2" charset="2"/>
              <a:buChar char="q"/>
            </a:pPr>
            <a:r>
              <a:rPr lang="id-ID" sz="2000" b="1" dirty="0" smtClean="0"/>
              <a:t>Model Pembelajaran</a:t>
            </a:r>
            <a:r>
              <a:rPr lang="id-ID" sz="2000" dirty="0" smtClean="0"/>
              <a:t>: serangkaian  pendekatan, strategi dan metode yang sudah disusun untuk kegiatan pembelajaran yang diaplikasikan dan tergambar dari awal hingga akhir pembelajaran untuk mencapai tujuan pembelajar dengan ciri khas model yang diterapkan.</a:t>
            </a:r>
            <a:endParaRPr lang="id-ID" sz="2000" dirty="0"/>
          </a:p>
        </p:txBody>
      </p:sp>
    </p:spTree>
    <p:extLst>
      <p:ext uri="{BB962C8B-B14F-4D97-AF65-F5344CB8AC3E}">
        <p14:creationId xmlns:p14="http://schemas.microsoft.com/office/powerpoint/2010/main" val="3685921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Kooperatif learning</a:t>
            </a:r>
            <a:endParaRPr lang="id-ID" dirty="0"/>
          </a:p>
        </p:txBody>
      </p:sp>
      <p:sp>
        <p:nvSpPr>
          <p:cNvPr id="3" name="Content Placeholder 2"/>
          <p:cNvSpPr>
            <a:spLocks noGrp="1"/>
          </p:cNvSpPr>
          <p:nvPr>
            <p:ph sz="quarter" idx="13"/>
          </p:nvPr>
        </p:nvSpPr>
        <p:spPr/>
        <p:txBody>
          <a:bodyPr/>
          <a:lstStyle/>
          <a:p>
            <a:pPr marL="0" indent="0" algn="just">
              <a:buNone/>
            </a:pPr>
            <a:r>
              <a:rPr lang="id-ID" sz="2400" dirty="0" smtClean="0"/>
              <a:t>Merupakan </a:t>
            </a:r>
            <a:r>
              <a:rPr lang="id-ID" sz="2400" dirty="0"/>
              <a:t>model pembelajaran yang menekankan pembentukan sikap kerjasama dalam kelompok yang terdiri dari dua orang atau lebih. Dalam kelompok tersebut terdapat anggota dengan berbagai kemampuan, melakukan kegiatan belajar dalam pemecahan masalah untuk mencapai keberhasilan bersama. Tujuan penerapan model kooperatif learning tersebut antara lainmeningkatkan hasil belajar akademik </a:t>
            </a:r>
            <a:r>
              <a:rPr lang="en-US" sz="2400" dirty="0" err="1"/>
              <a:t>penerimaan</a:t>
            </a:r>
            <a:r>
              <a:rPr lang="en-US" sz="2400" dirty="0"/>
              <a:t> </a:t>
            </a:r>
            <a:r>
              <a:rPr lang="en-US" sz="2400" dirty="0" err="1"/>
              <a:t>terhadap</a:t>
            </a:r>
            <a:r>
              <a:rPr lang="en-US" sz="2400" dirty="0"/>
              <a:t> </a:t>
            </a:r>
            <a:r>
              <a:rPr lang="en-US" sz="2400" dirty="0" err="1"/>
              <a:t>perbedaan</a:t>
            </a:r>
            <a:r>
              <a:rPr lang="en-US" sz="2400" dirty="0"/>
              <a:t> </a:t>
            </a:r>
            <a:r>
              <a:rPr lang="en-US" sz="2400" dirty="0" err="1"/>
              <a:t>individu</a:t>
            </a:r>
            <a:r>
              <a:rPr lang="en-US" sz="2400" dirty="0"/>
              <a:t>, </a:t>
            </a:r>
            <a:r>
              <a:rPr lang="en-US" sz="2400" dirty="0" err="1"/>
              <a:t>dan</a:t>
            </a:r>
            <a:r>
              <a:rPr lang="en-US" sz="2400" dirty="0"/>
              <a:t> </a:t>
            </a:r>
            <a:r>
              <a:rPr lang="en-US" sz="2400" dirty="0" err="1"/>
              <a:t>pengembangan</a:t>
            </a:r>
            <a:r>
              <a:rPr lang="en-US" sz="2400" dirty="0"/>
              <a:t> </a:t>
            </a:r>
            <a:r>
              <a:rPr lang="en-US" sz="2400" dirty="0" err="1"/>
              <a:t>keterampilan</a:t>
            </a:r>
            <a:r>
              <a:rPr lang="en-US" sz="2400" dirty="0"/>
              <a:t> </a:t>
            </a:r>
            <a:r>
              <a:rPr lang="en-US" sz="2400" dirty="0" err="1"/>
              <a:t>sosial</a:t>
            </a:r>
            <a:r>
              <a:rPr lang="en-US" sz="2400" dirty="0"/>
              <a:t>.</a:t>
            </a:r>
            <a:endParaRPr lang="id-ID" sz="2400" dirty="0"/>
          </a:p>
          <a:p>
            <a:pPr marL="0" indent="0">
              <a:buNone/>
            </a:pPr>
            <a:endParaRPr lang="id-ID" dirty="0"/>
          </a:p>
        </p:txBody>
      </p:sp>
    </p:spTree>
    <p:extLst>
      <p:ext uri="{BB962C8B-B14F-4D97-AF65-F5344CB8AC3E}">
        <p14:creationId xmlns:p14="http://schemas.microsoft.com/office/powerpoint/2010/main" val="12080860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Inquiri sosial </a:t>
            </a:r>
            <a:endParaRPr lang="id-ID" dirty="0"/>
          </a:p>
        </p:txBody>
      </p:sp>
      <p:sp>
        <p:nvSpPr>
          <p:cNvPr id="3" name="Content Placeholder 2"/>
          <p:cNvSpPr>
            <a:spLocks noGrp="1"/>
          </p:cNvSpPr>
          <p:nvPr>
            <p:ph sz="quarter" idx="13"/>
          </p:nvPr>
        </p:nvSpPr>
        <p:spPr/>
        <p:txBody>
          <a:bodyPr>
            <a:normAutofit/>
          </a:bodyPr>
          <a:lstStyle/>
          <a:p>
            <a:pPr marL="0" indent="0" algn="just">
              <a:buNone/>
            </a:pPr>
            <a:r>
              <a:rPr lang="id-ID" sz="2000" dirty="0"/>
              <a:t>Model inkuiri adalah salah satu model pembelajaran yang memfokuskan kepada pengembangan kemampuan siswa dalam berpikir reflektif kritis, dan kreatif</a:t>
            </a:r>
            <a:r>
              <a:rPr lang="id-ID" sz="2000" dirty="0" smtClean="0"/>
              <a:t>.</a:t>
            </a:r>
          </a:p>
          <a:p>
            <a:pPr marL="0" indent="0" algn="just">
              <a:buNone/>
            </a:pPr>
            <a:r>
              <a:rPr lang="id-ID" sz="2000" dirty="0"/>
              <a:t>Model inkuiri pada hakekatnya merupakan penerapan metode ilmiah khususnya di lapangan Sains, namun dapat dilakukan terhadap berbagai pemecahan problem sosial. Savage Amstrong mengemukakan bahwa model tersebut secara luas dapat digunakan dalam proses pembelajaran Social Studies (Savage and Amstrong, 1996). Pengembangan strategi pembelajaran dengan model inkuiri dipandang </a:t>
            </a:r>
            <a:r>
              <a:rPr lang="id-ID" sz="2000" dirty="0" smtClean="0"/>
              <a:t>sangat </a:t>
            </a:r>
            <a:r>
              <a:rPr lang="id-ID" sz="2000" dirty="0"/>
              <a:t>sesuai dengan karakteristik materil pendidikan Pengetahuan Sosial yang bertujuan mengembangkan tanggungjawab individu dan kemampuan berpartisipasi aktif baik sebagai anggota masyarakat dan warganegara. </a:t>
            </a:r>
            <a:endParaRPr lang="id-ID" sz="2000" dirty="0"/>
          </a:p>
        </p:txBody>
      </p:sp>
    </p:spTree>
    <p:extLst>
      <p:ext uri="{BB962C8B-B14F-4D97-AF65-F5344CB8AC3E}">
        <p14:creationId xmlns:p14="http://schemas.microsoft.com/office/powerpoint/2010/main" val="17384617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Langkah-langkah model pembelajaran inquiry</a:t>
            </a:r>
            <a:endParaRPr lang="id-ID" dirty="0"/>
          </a:p>
        </p:txBody>
      </p:sp>
      <p:sp>
        <p:nvSpPr>
          <p:cNvPr id="3" name="Content Placeholder 2"/>
          <p:cNvSpPr>
            <a:spLocks noGrp="1"/>
          </p:cNvSpPr>
          <p:nvPr>
            <p:ph sz="quarter" idx="13"/>
          </p:nvPr>
        </p:nvSpPr>
        <p:spPr/>
        <p:txBody>
          <a:bodyPr>
            <a:normAutofit/>
          </a:bodyPr>
          <a:lstStyle/>
          <a:p>
            <a:pPr fontAlgn="base"/>
            <a:r>
              <a:rPr lang="en-US" dirty="0" err="1" smtClean="0"/>
              <a:t>Langkah</a:t>
            </a:r>
            <a:r>
              <a:rPr lang="en-US" dirty="0" smtClean="0"/>
              <a:t> </a:t>
            </a:r>
            <a:r>
              <a:rPr lang="en-US" dirty="0" err="1"/>
              <a:t>pertama</a:t>
            </a:r>
            <a:r>
              <a:rPr lang="en-US" dirty="0"/>
              <a:t>, </a:t>
            </a:r>
            <a:r>
              <a:rPr lang="en-US" dirty="0" err="1"/>
              <a:t>adalah</a:t>
            </a:r>
            <a:r>
              <a:rPr lang="en-US" dirty="0"/>
              <a:t> </a:t>
            </a:r>
            <a:r>
              <a:rPr lang="en-US" dirty="0" smtClean="0"/>
              <a:t>orientation</a:t>
            </a:r>
            <a:r>
              <a:rPr lang="id-ID" dirty="0" smtClean="0"/>
              <a:t>: </a:t>
            </a:r>
            <a:r>
              <a:rPr lang="en-US" dirty="0" err="1" smtClean="0"/>
              <a:t>siswa</a:t>
            </a:r>
            <a:r>
              <a:rPr lang="en-US" dirty="0" smtClean="0"/>
              <a:t> </a:t>
            </a:r>
            <a:r>
              <a:rPr lang="en-US" dirty="0" err="1"/>
              <a:t>mengidentifikasi</a:t>
            </a:r>
            <a:r>
              <a:rPr lang="en-US" dirty="0"/>
              <a:t> </a:t>
            </a:r>
            <a:r>
              <a:rPr lang="en-US" dirty="0" smtClean="0"/>
              <a:t>masala</a:t>
            </a:r>
            <a:r>
              <a:rPr lang="id-ID" dirty="0" smtClean="0"/>
              <a:t>h</a:t>
            </a:r>
            <a:r>
              <a:rPr lang="en-US" dirty="0" smtClean="0"/>
              <a:t>.</a:t>
            </a:r>
            <a:endParaRPr lang="en-US" dirty="0"/>
          </a:p>
          <a:p>
            <a:pPr fontAlgn="base"/>
            <a:r>
              <a:rPr lang="en-US" dirty="0" err="1" smtClean="0"/>
              <a:t>Langkah</a:t>
            </a:r>
            <a:r>
              <a:rPr lang="en-US" dirty="0" smtClean="0"/>
              <a:t> </a:t>
            </a:r>
            <a:r>
              <a:rPr lang="en-US" dirty="0" err="1"/>
              <a:t>kedua</a:t>
            </a:r>
            <a:r>
              <a:rPr lang="en-US" dirty="0"/>
              <a:t> hypothesis, </a:t>
            </a:r>
            <a:r>
              <a:rPr lang="en-US" dirty="0" err="1"/>
              <a:t>yakni</a:t>
            </a:r>
            <a:r>
              <a:rPr lang="en-US" dirty="0"/>
              <a:t> </a:t>
            </a:r>
            <a:r>
              <a:rPr lang="en-US" dirty="0" err="1"/>
              <a:t>kegiatan</a:t>
            </a:r>
            <a:r>
              <a:rPr lang="en-US" dirty="0"/>
              <a:t> </a:t>
            </a:r>
            <a:r>
              <a:rPr lang="en-US" dirty="0" err="1"/>
              <a:t>menyusun</a:t>
            </a:r>
            <a:r>
              <a:rPr lang="en-US" dirty="0"/>
              <a:t> </a:t>
            </a:r>
            <a:r>
              <a:rPr lang="en-US" dirty="0" err="1"/>
              <a:t>sebuah</a:t>
            </a:r>
            <a:r>
              <a:rPr lang="en-US" dirty="0"/>
              <a:t> </a:t>
            </a:r>
            <a:r>
              <a:rPr lang="en-US" dirty="0" err="1"/>
              <a:t>hipotesis</a:t>
            </a:r>
            <a:r>
              <a:rPr lang="en-US" dirty="0"/>
              <a:t> yang </a:t>
            </a:r>
            <a:r>
              <a:rPr lang="en-US" dirty="0" err="1"/>
              <a:t>dirumuskan</a:t>
            </a:r>
            <a:r>
              <a:rPr lang="en-US" dirty="0"/>
              <a:t> </a:t>
            </a:r>
            <a:r>
              <a:rPr lang="en-US" dirty="0" err="1"/>
              <a:t>sejelas</a:t>
            </a:r>
            <a:r>
              <a:rPr lang="en-US" dirty="0"/>
              <a:t> </a:t>
            </a:r>
            <a:r>
              <a:rPr lang="en-US" dirty="0" err="1"/>
              <a:t>mungkin</a:t>
            </a:r>
            <a:r>
              <a:rPr lang="en-US" dirty="0"/>
              <a:t> </a:t>
            </a:r>
            <a:r>
              <a:rPr lang="en-US" dirty="0" err="1"/>
              <a:t>sebagai</a:t>
            </a:r>
            <a:r>
              <a:rPr lang="en-US" dirty="0"/>
              <a:t> </a:t>
            </a:r>
            <a:r>
              <a:rPr lang="en-US" dirty="0" err="1"/>
              <a:t>antiseden</a:t>
            </a:r>
            <a:r>
              <a:rPr lang="en-US" dirty="0"/>
              <a:t> </a:t>
            </a:r>
            <a:r>
              <a:rPr lang="en-US" dirty="0" err="1"/>
              <a:t>dan</a:t>
            </a:r>
            <a:r>
              <a:rPr lang="en-US" dirty="0"/>
              <a:t> </a:t>
            </a:r>
            <a:r>
              <a:rPr lang="en-US" dirty="0" err="1"/>
              <a:t>konsekuensi</a:t>
            </a:r>
            <a:r>
              <a:rPr lang="en-US" dirty="0"/>
              <a:t> </a:t>
            </a:r>
            <a:r>
              <a:rPr lang="en-US" dirty="0" err="1"/>
              <a:t>dari</a:t>
            </a:r>
            <a:r>
              <a:rPr lang="en-US" dirty="0"/>
              <a:t> </a:t>
            </a:r>
            <a:r>
              <a:rPr lang="en-US" dirty="0" err="1"/>
              <a:t>penjelasan</a:t>
            </a:r>
            <a:r>
              <a:rPr lang="en-US" dirty="0"/>
              <a:t> yang </a:t>
            </a:r>
            <a:r>
              <a:rPr lang="en-US" dirty="0" err="1"/>
              <a:t>telah</a:t>
            </a:r>
            <a:r>
              <a:rPr lang="en-US" dirty="0"/>
              <a:t> </a:t>
            </a:r>
            <a:r>
              <a:rPr lang="en-US" dirty="0" err="1"/>
              <a:t>diajukan</a:t>
            </a:r>
            <a:r>
              <a:rPr lang="en-US" dirty="0"/>
              <a:t>.</a:t>
            </a:r>
          </a:p>
          <a:p>
            <a:pPr fontAlgn="base"/>
            <a:r>
              <a:rPr lang="en-US" dirty="0" err="1" smtClean="0"/>
              <a:t>Langkah</a:t>
            </a:r>
            <a:r>
              <a:rPr lang="en-US" dirty="0" smtClean="0"/>
              <a:t> </a:t>
            </a:r>
            <a:r>
              <a:rPr lang="en-US" dirty="0" err="1"/>
              <a:t>ketiga</a:t>
            </a:r>
            <a:r>
              <a:rPr lang="en-US" dirty="0"/>
              <a:t> definition, </a:t>
            </a:r>
            <a:r>
              <a:rPr lang="en-US" dirty="0" err="1"/>
              <a:t>yaitu</a:t>
            </a:r>
            <a:r>
              <a:rPr lang="en-US" dirty="0"/>
              <a:t> </a:t>
            </a:r>
            <a:r>
              <a:rPr lang="en-US" dirty="0" err="1"/>
              <a:t>mengklarifikasi</a:t>
            </a:r>
            <a:r>
              <a:rPr lang="en-US" dirty="0"/>
              <a:t> </a:t>
            </a:r>
            <a:r>
              <a:rPr lang="en-US" dirty="0" err="1"/>
              <a:t>hipotesis</a:t>
            </a:r>
            <a:r>
              <a:rPr lang="en-US" dirty="0"/>
              <a:t> yang </a:t>
            </a:r>
            <a:r>
              <a:rPr lang="en-US" dirty="0" err="1"/>
              <a:t>telah</a:t>
            </a:r>
            <a:r>
              <a:rPr lang="en-US" dirty="0"/>
              <a:t> </a:t>
            </a:r>
            <a:r>
              <a:rPr lang="en-US" dirty="0" err="1"/>
              <a:t>diajukan</a:t>
            </a:r>
            <a:r>
              <a:rPr lang="en-US" dirty="0"/>
              <a:t> </a:t>
            </a:r>
            <a:r>
              <a:rPr lang="en-US" dirty="0" err="1"/>
              <a:t>dalam</a:t>
            </a:r>
            <a:r>
              <a:rPr lang="en-US" dirty="0"/>
              <a:t> forum </a:t>
            </a:r>
            <a:r>
              <a:rPr lang="en-US" dirty="0" err="1"/>
              <a:t>diskusi</a:t>
            </a:r>
            <a:r>
              <a:rPr lang="en-US" dirty="0"/>
              <a:t> </a:t>
            </a:r>
            <a:r>
              <a:rPr lang="en-US" dirty="0" err="1"/>
              <a:t>kelas</a:t>
            </a:r>
            <a:r>
              <a:rPr lang="en-US" dirty="0"/>
              <a:t> </a:t>
            </a:r>
            <a:r>
              <a:rPr lang="en-US" dirty="0" err="1"/>
              <a:t>untuk</a:t>
            </a:r>
            <a:r>
              <a:rPr lang="en-US" dirty="0"/>
              <a:t> </a:t>
            </a:r>
            <a:r>
              <a:rPr lang="en-US" dirty="0" err="1"/>
              <a:t>mendapat</a:t>
            </a:r>
            <a:r>
              <a:rPr lang="en-US" dirty="0"/>
              <a:t> </a:t>
            </a:r>
            <a:r>
              <a:rPr lang="en-US" dirty="0" err="1"/>
              <a:t>tanggapan</a:t>
            </a:r>
            <a:r>
              <a:rPr lang="en-US" dirty="0"/>
              <a:t>.</a:t>
            </a:r>
          </a:p>
          <a:p>
            <a:pPr fontAlgn="base"/>
            <a:r>
              <a:rPr lang="en-US" dirty="0" err="1" smtClean="0"/>
              <a:t>Langkah</a:t>
            </a:r>
            <a:r>
              <a:rPr lang="en-US" dirty="0" smtClean="0"/>
              <a:t> </a:t>
            </a:r>
            <a:r>
              <a:rPr lang="en-US" dirty="0" err="1"/>
              <a:t>keempat</a:t>
            </a:r>
            <a:r>
              <a:rPr lang="en-US" dirty="0"/>
              <a:t> exploration, </a:t>
            </a:r>
            <a:r>
              <a:rPr lang="en-US" dirty="0" err="1"/>
              <a:t>pada</a:t>
            </a:r>
            <a:r>
              <a:rPr lang="en-US" dirty="0"/>
              <a:t> </a:t>
            </a:r>
            <a:r>
              <a:rPr lang="en-US" dirty="0" err="1"/>
              <a:t>tahap</a:t>
            </a:r>
            <a:r>
              <a:rPr lang="en-US" dirty="0"/>
              <a:t> </a:t>
            </a:r>
            <a:r>
              <a:rPr lang="en-US" dirty="0" err="1"/>
              <a:t>ini</a:t>
            </a:r>
            <a:r>
              <a:rPr lang="en-US" dirty="0"/>
              <a:t> </a:t>
            </a:r>
            <a:r>
              <a:rPr lang="en-US" dirty="0" err="1"/>
              <a:t>hipotesis</a:t>
            </a:r>
            <a:r>
              <a:rPr lang="en-US" dirty="0"/>
              <a:t> </a:t>
            </a:r>
            <a:r>
              <a:rPr lang="en-US" dirty="0" err="1"/>
              <a:t>dipeluas</a:t>
            </a:r>
            <a:r>
              <a:rPr lang="en-US" dirty="0"/>
              <a:t> </a:t>
            </a:r>
            <a:r>
              <a:rPr lang="en-US" dirty="0" err="1"/>
              <a:t>kajiannya</a:t>
            </a:r>
            <a:r>
              <a:rPr lang="en-US" dirty="0"/>
              <a:t> </a:t>
            </a:r>
            <a:r>
              <a:rPr lang="en-US" dirty="0" err="1"/>
              <a:t>dalam</a:t>
            </a:r>
            <a:r>
              <a:rPr lang="en-US" dirty="0"/>
              <a:t> </a:t>
            </a:r>
            <a:r>
              <a:rPr lang="en-US" dirty="0" err="1"/>
              <a:t>pengertian</a:t>
            </a:r>
            <a:r>
              <a:rPr lang="en-US" dirty="0"/>
              <a:t> </a:t>
            </a:r>
            <a:r>
              <a:rPr lang="en-US" dirty="0" err="1"/>
              <a:t>implikasinya</a:t>
            </a:r>
            <a:r>
              <a:rPr lang="en-US" dirty="0"/>
              <a:t> </a:t>
            </a:r>
            <a:r>
              <a:rPr lang="en-US" dirty="0" err="1"/>
              <a:t>dengan</a:t>
            </a:r>
            <a:r>
              <a:rPr lang="en-US" dirty="0"/>
              <a:t> </a:t>
            </a:r>
            <a:r>
              <a:rPr lang="en-US" dirty="0" err="1"/>
              <a:t>asumsi</a:t>
            </a:r>
            <a:r>
              <a:rPr lang="en-US" dirty="0"/>
              <a:t> yang </a:t>
            </a:r>
            <a:r>
              <a:rPr lang="en-US" dirty="0" err="1"/>
              <a:t>dikembangkan</a:t>
            </a:r>
            <a:r>
              <a:rPr lang="en-US" dirty="0"/>
              <a:t> </a:t>
            </a:r>
            <a:r>
              <a:rPr lang="en-US" dirty="0" err="1"/>
              <a:t>dari</a:t>
            </a:r>
            <a:r>
              <a:rPr lang="en-US" dirty="0"/>
              <a:t> </a:t>
            </a:r>
            <a:r>
              <a:rPr lang="en-US" dirty="0" err="1"/>
              <a:t>hipotesis</a:t>
            </a:r>
            <a:r>
              <a:rPr lang="en-US" dirty="0"/>
              <a:t> </a:t>
            </a:r>
            <a:r>
              <a:rPr lang="en-US" dirty="0" err="1"/>
              <a:t>tersebut</a:t>
            </a:r>
            <a:r>
              <a:rPr lang="en-US" dirty="0"/>
              <a:t>.</a:t>
            </a:r>
          </a:p>
          <a:p>
            <a:pPr fontAlgn="base"/>
            <a:r>
              <a:rPr lang="en-US" dirty="0" err="1" smtClean="0"/>
              <a:t>Langkah</a:t>
            </a:r>
            <a:r>
              <a:rPr lang="en-US" dirty="0" smtClean="0"/>
              <a:t> </a:t>
            </a:r>
            <a:r>
              <a:rPr lang="en-US" dirty="0" err="1"/>
              <a:t>kelima</a:t>
            </a:r>
            <a:r>
              <a:rPr lang="en-US" dirty="0"/>
              <a:t> evidencing, </a:t>
            </a:r>
            <a:r>
              <a:rPr lang="en-US" dirty="0" err="1"/>
              <a:t>fakta</a:t>
            </a:r>
            <a:r>
              <a:rPr lang="en-US" dirty="0"/>
              <a:t> </a:t>
            </a:r>
            <a:r>
              <a:rPr lang="en-US" dirty="0" err="1"/>
              <a:t>dan</a:t>
            </a:r>
            <a:r>
              <a:rPr lang="en-US" dirty="0"/>
              <a:t> </a:t>
            </a:r>
            <a:r>
              <a:rPr lang="en-US" dirty="0" err="1"/>
              <a:t>bukti</a:t>
            </a:r>
            <a:r>
              <a:rPr lang="en-US" dirty="0"/>
              <a:t> </a:t>
            </a:r>
            <a:r>
              <a:rPr lang="en-US" dirty="0" err="1"/>
              <a:t>dikumpulkan</a:t>
            </a:r>
            <a:r>
              <a:rPr lang="en-US" dirty="0"/>
              <a:t> </a:t>
            </a:r>
            <a:r>
              <a:rPr lang="en-US" dirty="0" err="1"/>
              <a:t>untuk</a:t>
            </a:r>
            <a:r>
              <a:rPr lang="en-US" dirty="0"/>
              <a:t> </a:t>
            </a:r>
            <a:r>
              <a:rPr lang="en-US" dirty="0" err="1"/>
              <a:t>mencari</a:t>
            </a:r>
            <a:r>
              <a:rPr lang="en-US" dirty="0"/>
              <a:t> </a:t>
            </a:r>
            <a:r>
              <a:rPr lang="en-US" dirty="0" err="1"/>
              <a:t>dukungan</a:t>
            </a:r>
            <a:r>
              <a:rPr lang="en-US" dirty="0"/>
              <a:t> </a:t>
            </a:r>
            <a:r>
              <a:rPr lang="en-US" dirty="0" err="1"/>
              <a:t>atau</a:t>
            </a:r>
            <a:r>
              <a:rPr lang="en-US" dirty="0"/>
              <a:t> </a:t>
            </a:r>
            <a:r>
              <a:rPr lang="en-US" dirty="0" err="1"/>
              <a:t>pengujian</a:t>
            </a:r>
            <a:r>
              <a:rPr lang="en-US" dirty="0"/>
              <a:t> </a:t>
            </a:r>
            <a:r>
              <a:rPr lang="en-US" dirty="0" err="1"/>
              <a:t>bagi</a:t>
            </a:r>
            <a:r>
              <a:rPr lang="en-US" dirty="0"/>
              <a:t> </a:t>
            </a:r>
            <a:r>
              <a:rPr lang="en-US" dirty="0" err="1"/>
              <a:t>hipotesa</a:t>
            </a:r>
            <a:r>
              <a:rPr lang="en-US" dirty="0"/>
              <a:t> </a:t>
            </a:r>
            <a:r>
              <a:rPr lang="en-US" dirty="0" err="1"/>
              <a:t>tersebut</a:t>
            </a:r>
            <a:r>
              <a:rPr lang="en-US" dirty="0"/>
              <a:t>.</a:t>
            </a:r>
          </a:p>
          <a:p>
            <a:pPr fontAlgn="base"/>
            <a:r>
              <a:rPr lang="en-US" dirty="0" err="1" smtClean="0"/>
              <a:t>Langkah</a:t>
            </a:r>
            <a:r>
              <a:rPr lang="en-US" dirty="0" smtClean="0"/>
              <a:t> </a:t>
            </a:r>
            <a:r>
              <a:rPr lang="en-US" dirty="0" err="1"/>
              <a:t>keenam</a:t>
            </a:r>
            <a:r>
              <a:rPr lang="en-US" dirty="0"/>
              <a:t> generalization, </a:t>
            </a:r>
            <a:r>
              <a:rPr lang="en-US" dirty="0" err="1"/>
              <a:t>pada</a:t>
            </a:r>
            <a:r>
              <a:rPr lang="en-US" dirty="0"/>
              <a:t> </a:t>
            </a:r>
            <a:r>
              <a:rPr lang="en-US" dirty="0" err="1"/>
              <a:t>tahap</a:t>
            </a:r>
            <a:r>
              <a:rPr lang="en-US" dirty="0"/>
              <a:t> </a:t>
            </a:r>
            <a:r>
              <a:rPr lang="en-US" dirty="0" err="1"/>
              <a:t>ini</a:t>
            </a:r>
            <a:r>
              <a:rPr lang="en-US" dirty="0"/>
              <a:t> </a:t>
            </a:r>
            <a:r>
              <a:rPr lang="en-US" dirty="0" err="1"/>
              <a:t>kegiatan</a:t>
            </a:r>
            <a:r>
              <a:rPr lang="en-US" dirty="0"/>
              <a:t> </a:t>
            </a:r>
            <a:r>
              <a:rPr lang="en-US" dirty="0" err="1"/>
              <a:t>inkuiri</a:t>
            </a:r>
            <a:r>
              <a:rPr lang="en-US" dirty="0"/>
              <a:t> </a:t>
            </a:r>
            <a:r>
              <a:rPr lang="en-US" dirty="0" err="1"/>
              <a:t>sudah</a:t>
            </a:r>
            <a:r>
              <a:rPr lang="en-US" dirty="0"/>
              <a:t> </a:t>
            </a:r>
            <a:r>
              <a:rPr lang="en-US" dirty="0" err="1"/>
              <a:t>sampai</a:t>
            </a:r>
            <a:r>
              <a:rPr lang="en-US" dirty="0"/>
              <a:t> </a:t>
            </a:r>
            <a:r>
              <a:rPr lang="en-US" dirty="0" err="1"/>
              <a:t>pada</a:t>
            </a:r>
            <a:r>
              <a:rPr lang="en-US" dirty="0"/>
              <a:t> </a:t>
            </a:r>
            <a:r>
              <a:rPr lang="en-US" dirty="0" err="1"/>
              <a:t>tahap</a:t>
            </a:r>
            <a:r>
              <a:rPr lang="en-US" dirty="0"/>
              <a:t> </a:t>
            </a:r>
            <a:r>
              <a:rPr lang="en-US" dirty="0" err="1"/>
              <a:t>mengambil</a:t>
            </a:r>
            <a:r>
              <a:rPr lang="en-US" dirty="0"/>
              <a:t> </a:t>
            </a:r>
            <a:r>
              <a:rPr lang="en-US" dirty="0" err="1"/>
              <a:t>kesimpulan</a:t>
            </a:r>
            <a:r>
              <a:rPr lang="en-US" dirty="0"/>
              <a:t> </a:t>
            </a:r>
            <a:r>
              <a:rPr lang="en-US" dirty="0" err="1"/>
              <a:t>pemecahan</a:t>
            </a:r>
            <a:r>
              <a:rPr lang="en-US" dirty="0"/>
              <a:t> </a:t>
            </a:r>
            <a:r>
              <a:rPr lang="en-US" dirty="0" err="1"/>
              <a:t>masalah</a:t>
            </a:r>
            <a:r>
              <a:rPr lang="en-US" dirty="0"/>
              <a:t> (Joyce </a:t>
            </a:r>
            <a:r>
              <a:rPr lang="en-US" dirty="0" err="1"/>
              <a:t>dan</a:t>
            </a:r>
            <a:r>
              <a:rPr lang="en-US" dirty="0"/>
              <a:t> Weil, 1980).</a:t>
            </a:r>
          </a:p>
          <a:p>
            <a:pPr marL="0" indent="0">
              <a:buNone/>
            </a:pPr>
            <a:endParaRPr lang="id-ID" dirty="0"/>
          </a:p>
        </p:txBody>
      </p:sp>
    </p:spTree>
    <p:extLst>
      <p:ext uri="{BB962C8B-B14F-4D97-AF65-F5344CB8AC3E}">
        <p14:creationId xmlns:p14="http://schemas.microsoft.com/office/powerpoint/2010/main" val="3828725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a:t>Model Pembelajaran </a:t>
            </a:r>
            <a:r>
              <a:rPr lang="id-ID" b="1" dirty="0" smtClean="0"/>
              <a:t>VCT</a:t>
            </a:r>
            <a:br>
              <a:rPr lang="id-ID" b="1" dirty="0" smtClean="0"/>
            </a:br>
            <a:r>
              <a:rPr lang="id-ID" b="1" dirty="0" smtClean="0"/>
              <a:t>(</a:t>
            </a:r>
            <a:r>
              <a:rPr lang="id-ID" dirty="0" smtClean="0"/>
              <a:t>Value </a:t>
            </a:r>
            <a:r>
              <a:rPr lang="id-ID" dirty="0"/>
              <a:t>Clarification </a:t>
            </a:r>
            <a:r>
              <a:rPr lang="id-ID" dirty="0" smtClean="0"/>
              <a:t>Technique)</a:t>
            </a:r>
            <a:endParaRPr lang="id-ID" dirty="0"/>
          </a:p>
        </p:txBody>
      </p:sp>
      <p:sp>
        <p:nvSpPr>
          <p:cNvPr id="3" name="Content Placeholder 2"/>
          <p:cNvSpPr>
            <a:spLocks noGrp="1"/>
          </p:cNvSpPr>
          <p:nvPr>
            <p:ph sz="quarter" idx="13"/>
          </p:nvPr>
        </p:nvSpPr>
        <p:spPr/>
        <p:txBody>
          <a:bodyPr>
            <a:normAutofit/>
          </a:bodyPr>
          <a:lstStyle/>
          <a:p>
            <a:pPr marL="0" indent="0" algn="just">
              <a:buNone/>
            </a:pPr>
            <a:r>
              <a:rPr lang="id-ID" sz="1800" dirty="0"/>
              <a:t>Djahiri (1979: 115) mengemukakan bahwa Value Clarification Technique, merupakan sebuah cara bagaimana menanamkan dan menggali/ mengungkapkan nilai-nilai tertentu dari diri peserta </a:t>
            </a:r>
            <a:r>
              <a:rPr lang="id-ID" sz="1800" dirty="0" smtClean="0"/>
              <a:t>didik. Hal ini dimaksudkan bahwa model pembelajaran VCT  untuk “melatih </a:t>
            </a:r>
            <a:r>
              <a:rPr lang="id-ID" sz="1800" dirty="0"/>
              <a:t>dan membina siswa tentang bagaimana cara menilai, mengambil keputusan terhadap suatu nilai umum untuk kemudian dilaksanakannya sebagai warga masyarakat”. </a:t>
            </a:r>
            <a:endParaRPr lang="id-ID" sz="1800" dirty="0" smtClean="0"/>
          </a:p>
          <a:p>
            <a:pPr marL="0" indent="0" algn="just">
              <a:buNone/>
            </a:pPr>
            <a:r>
              <a:rPr lang="id-ID" sz="1800" dirty="0" smtClean="0"/>
              <a:t>Langkah-langkah:</a:t>
            </a:r>
          </a:p>
          <a:p>
            <a:pPr marL="0" indent="0" algn="just">
              <a:buNone/>
            </a:pPr>
            <a:r>
              <a:rPr lang="id-ID" sz="1800" dirty="0" smtClean="0"/>
              <a:t>1. </a:t>
            </a:r>
            <a:r>
              <a:rPr lang="id-ID" sz="1800" dirty="0"/>
              <a:t>Teknik evaluasi diri (self evaluation) dan evaluasi kelompok (group evaluation</a:t>
            </a:r>
            <a:r>
              <a:rPr lang="id-ID" sz="1800" dirty="0" smtClean="0"/>
              <a:t>).</a:t>
            </a:r>
          </a:p>
          <a:p>
            <a:pPr marL="0" indent="0" algn="just">
              <a:buNone/>
            </a:pPr>
            <a:r>
              <a:rPr lang="id-ID" sz="1800" dirty="0" smtClean="0"/>
              <a:t>Pada fase ini peserta didik menentukan tema dari persoalan yang dialami peserta didik  melalui tanya jawab </a:t>
            </a:r>
            <a:r>
              <a:rPr lang="id-ID" sz="1800" dirty="0"/>
              <a:t>sampai pada tujuan yang diharapkan untuk menanamkan niai-nilai yang terkandung dalam materi </a:t>
            </a:r>
            <a:r>
              <a:rPr lang="id-ID" sz="1800" dirty="0" smtClean="0"/>
              <a:t>tersebut.</a:t>
            </a:r>
          </a:p>
          <a:p>
            <a:pPr marL="0" indent="0" algn="just">
              <a:buNone/>
            </a:pPr>
            <a:endParaRPr lang="id-ID" sz="1800" dirty="0" smtClean="0"/>
          </a:p>
        </p:txBody>
      </p:sp>
    </p:spTree>
    <p:extLst>
      <p:ext uri="{BB962C8B-B14F-4D97-AF65-F5344CB8AC3E}">
        <p14:creationId xmlns:p14="http://schemas.microsoft.com/office/powerpoint/2010/main" val="23813833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79512" y="188640"/>
            <a:ext cx="8856984" cy="4806280"/>
          </a:xfrm>
        </p:spPr>
        <p:txBody>
          <a:bodyPr>
            <a:noAutofit/>
          </a:bodyPr>
          <a:lstStyle/>
          <a:p>
            <a:pPr marL="0" indent="0">
              <a:buNone/>
            </a:pPr>
            <a:r>
              <a:rPr lang="id-ID" sz="1600" dirty="0" smtClean="0"/>
              <a:t>2. Teknik Lecturing</a:t>
            </a:r>
          </a:p>
          <a:p>
            <a:pPr marL="0" indent="0">
              <a:buNone/>
            </a:pPr>
            <a:r>
              <a:rPr lang="id-ID" sz="1600" dirty="0" smtClean="0"/>
              <a:t>Teknik tersebut dilakukan </a:t>
            </a:r>
            <a:r>
              <a:rPr lang="id-ID" sz="1600" dirty="0"/>
              <a:t>guru </a:t>
            </a:r>
            <a:r>
              <a:rPr lang="id-ID" sz="1600" dirty="0" smtClean="0"/>
              <a:t>dengan </a:t>
            </a:r>
            <a:r>
              <a:rPr lang="id-ID" sz="1600" dirty="0"/>
              <a:t>bercerita dan mengangkat apa yang menjadi topik </a:t>
            </a:r>
            <a:r>
              <a:rPr lang="id-ID" sz="1600" dirty="0" smtClean="0"/>
              <a:t>bahasannya. Menentukan sebuuah topik, lalu memberikan kesempatan untuk memberikan kode atau tanda </a:t>
            </a:r>
            <a:r>
              <a:rPr lang="id-ID" sz="1600" dirty="0"/>
              <a:t>penilaiannya dengan menggunakan kode, misalnya: baik-buruk, salah benar, adil tidak </a:t>
            </a:r>
            <a:r>
              <a:rPr lang="id-ID" sz="1600" dirty="0" smtClean="0"/>
              <a:t>adil kemudian, dibahsa dalam kelompok dengan argumentasi tiap kelompok.</a:t>
            </a:r>
          </a:p>
          <a:p>
            <a:pPr marL="0" indent="0">
              <a:buNone/>
            </a:pPr>
            <a:r>
              <a:rPr lang="id-ID" sz="1600" dirty="0" smtClean="0"/>
              <a:t>3. Teknik Menarik dan Memberikan Contoh</a:t>
            </a:r>
          </a:p>
          <a:p>
            <a:pPr marL="0" indent="0">
              <a:buNone/>
            </a:pPr>
            <a:r>
              <a:rPr lang="id-ID" sz="1600" dirty="0"/>
              <a:t>Dalam teknik menarik dan memberi percontohan (example of axamplary behavior), guru membarikan dan meminta contoh-contoh baik dari diri peserta didik ataupun kehidupan masyarakat luas, kemudian dianalisis, dinilai dan didiskusikan</a:t>
            </a:r>
            <a:r>
              <a:rPr lang="id-ID" sz="1600" dirty="0" smtClean="0"/>
              <a:t>.</a:t>
            </a:r>
          </a:p>
          <a:p>
            <a:pPr marL="0" indent="0">
              <a:buNone/>
            </a:pPr>
            <a:r>
              <a:rPr lang="id-ID" sz="1600" dirty="0" smtClean="0"/>
              <a:t>4. </a:t>
            </a:r>
            <a:r>
              <a:rPr lang="id-ID" sz="1600" dirty="0"/>
              <a:t>Teknik indoktrinasi dan pembakuan </a:t>
            </a:r>
            <a:r>
              <a:rPr lang="id-ID" sz="1600" dirty="0" smtClean="0"/>
              <a:t>kebiasan</a:t>
            </a:r>
          </a:p>
          <a:p>
            <a:pPr marL="0" indent="0">
              <a:buNone/>
            </a:pPr>
            <a:r>
              <a:rPr lang="id-ID" sz="1600" dirty="0" smtClean="0"/>
              <a:t>Dalam teknik ini siswa harus mengikuti </a:t>
            </a:r>
            <a:r>
              <a:rPr lang="id-ID" sz="1600" dirty="0"/>
              <a:t>pembakuan </a:t>
            </a:r>
            <a:r>
              <a:rPr lang="id-ID" sz="1600" dirty="0" smtClean="0"/>
              <a:t>kebiasan untuk </a:t>
            </a:r>
            <a:r>
              <a:rPr lang="id-ID" sz="1600" dirty="0"/>
              <a:t>menerima atau melakukan sesuatu yang oleh guru dinyatakan baik, harus, dilarang, dan sebagainya</a:t>
            </a:r>
            <a:r>
              <a:rPr lang="id-ID" sz="1600" dirty="0" smtClean="0"/>
              <a:t>.</a:t>
            </a:r>
          </a:p>
          <a:p>
            <a:pPr marL="0" indent="0">
              <a:buNone/>
            </a:pPr>
            <a:r>
              <a:rPr lang="id-ID" sz="1600" dirty="0" smtClean="0"/>
              <a:t>5. </a:t>
            </a:r>
            <a:r>
              <a:rPr lang="id-ID" sz="1600" dirty="0"/>
              <a:t>Teknik </a:t>
            </a:r>
            <a:r>
              <a:rPr lang="id-ID" sz="1600" dirty="0" smtClean="0"/>
              <a:t>tanya-jawab</a:t>
            </a:r>
          </a:p>
          <a:p>
            <a:pPr marL="0" indent="0">
              <a:buNone/>
            </a:pPr>
            <a:r>
              <a:rPr lang="id-ID" sz="1600" dirty="0"/>
              <a:t>Teknik tanya-jawab guru mengangkat suatu masalah, lalu mengemukakan pertanyaan-pertanyaan sedangkan peserta didik aktif menjawab atau mengemukakan pendapat </a:t>
            </a:r>
            <a:r>
              <a:rPr lang="id-ID" sz="1600" dirty="0" smtClean="0"/>
              <a:t>pikirannya</a:t>
            </a:r>
          </a:p>
          <a:p>
            <a:pPr marL="0" indent="0">
              <a:buNone/>
            </a:pPr>
            <a:r>
              <a:rPr lang="id-ID" sz="1600" dirty="0" smtClean="0"/>
              <a:t>6. </a:t>
            </a:r>
            <a:r>
              <a:rPr lang="fi-FI" sz="1600" dirty="0"/>
              <a:t>Teknik menilai suatu bahan </a:t>
            </a:r>
            <a:r>
              <a:rPr lang="fi-FI" sz="1600" dirty="0" smtClean="0"/>
              <a:t>tulisan</a:t>
            </a:r>
            <a:endParaRPr lang="id-ID" sz="1600" dirty="0" smtClean="0"/>
          </a:p>
          <a:p>
            <a:pPr marL="0" indent="0">
              <a:buNone/>
            </a:pPr>
            <a:r>
              <a:rPr lang="id-ID" sz="1600" dirty="0"/>
              <a:t>Teknik menila suatu bahan tulisan, baik dari buku atau khusus dibuat guru. Dalam hal ini peserta didik diminta memberikan tanda-tanda penilaiannya dengan kode (misal: baik – buruk, benar – tidak-benar, adil – tidak-adil dll</a:t>
            </a:r>
            <a:r>
              <a:rPr lang="id-ID" sz="1600" dirty="0" smtClean="0"/>
              <a:t>)</a:t>
            </a:r>
          </a:p>
          <a:p>
            <a:pPr marL="0" indent="0">
              <a:buNone/>
            </a:pPr>
            <a:r>
              <a:rPr lang="id-ID" sz="1600" dirty="0" smtClean="0"/>
              <a:t>7. </a:t>
            </a:r>
            <a:r>
              <a:rPr lang="id-ID" sz="1600" dirty="0"/>
              <a:t>Teknik mengungkapkan nilai melalui permainan (games)</a:t>
            </a:r>
            <a:endParaRPr lang="id-ID" sz="1600" dirty="0" smtClean="0"/>
          </a:p>
        </p:txBody>
      </p:sp>
    </p:spTree>
    <p:extLst>
      <p:ext uri="{BB962C8B-B14F-4D97-AF65-F5344CB8AC3E}">
        <p14:creationId xmlns:p14="http://schemas.microsoft.com/office/powerpoint/2010/main" val="40841967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48680"/>
            <a:ext cx="7490792" cy="634082"/>
          </a:xfrm>
        </p:spPr>
        <p:txBody>
          <a:bodyPr/>
          <a:lstStyle/>
          <a:p>
            <a:pPr algn="ctr"/>
            <a:r>
              <a:rPr lang="id-ID" b="1" dirty="0"/>
              <a:t>Model Role Playing</a:t>
            </a:r>
            <a:endParaRPr lang="id-ID" dirty="0"/>
          </a:p>
        </p:txBody>
      </p:sp>
      <p:sp>
        <p:nvSpPr>
          <p:cNvPr id="3" name="Content Placeholder 2"/>
          <p:cNvSpPr>
            <a:spLocks noGrp="1"/>
          </p:cNvSpPr>
          <p:nvPr>
            <p:ph sz="quarter" idx="13"/>
          </p:nvPr>
        </p:nvSpPr>
        <p:spPr>
          <a:xfrm>
            <a:off x="609600" y="1600200"/>
            <a:ext cx="7924800" cy="4493096"/>
          </a:xfrm>
        </p:spPr>
        <p:txBody>
          <a:bodyPr>
            <a:normAutofit/>
          </a:bodyPr>
          <a:lstStyle/>
          <a:p>
            <a:pPr marL="0" indent="0" algn="just">
              <a:buNone/>
            </a:pPr>
            <a:r>
              <a:rPr lang="id-ID" dirty="0"/>
              <a:t>Role Playing adalah salah satu model pembelajaran yang perlu menjadi pengalaman belajar peserta didik, terutama dalam konteks pembelajaran Pengetahuan Sosial dan Kewarganegaraan </a:t>
            </a:r>
            <a:r>
              <a:rPr lang="id-ID" dirty="0" smtClean="0"/>
              <a:t>didalamnya.</a:t>
            </a:r>
          </a:p>
          <a:p>
            <a:pPr marL="0" indent="0" algn="just">
              <a:buNone/>
            </a:pPr>
            <a:r>
              <a:rPr lang="id-ID" dirty="0" smtClean="0"/>
              <a:t>Sintaks :</a:t>
            </a:r>
          </a:p>
          <a:p>
            <a:pPr algn="just">
              <a:buAutoNum type="arabicPeriod"/>
            </a:pPr>
            <a:r>
              <a:rPr lang="id-ID" dirty="0" smtClean="0"/>
              <a:t>Penjelasan Umum</a:t>
            </a:r>
          </a:p>
          <a:p>
            <a:pPr algn="just">
              <a:buAutoNum type="arabicPeriod"/>
            </a:pPr>
            <a:r>
              <a:rPr lang="id-ID" dirty="0" smtClean="0"/>
              <a:t>Pemilihan Pelaku untuk bermain peran</a:t>
            </a:r>
          </a:p>
          <a:p>
            <a:pPr algn="just">
              <a:buAutoNum type="arabicPeriod"/>
            </a:pPr>
            <a:r>
              <a:rPr lang="id-ID" dirty="0" smtClean="0"/>
              <a:t>Menentukan observer (pembagian peran)</a:t>
            </a:r>
          </a:p>
          <a:p>
            <a:pPr algn="just">
              <a:buAutoNum type="arabicPeriod"/>
            </a:pPr>
            <a:r>
              <a:rPr lang="id-ID" dirty="0" smtClean="0"/>
              <a:t>Menentukan jalan cerita</a:t>
            </a:r>
          </a:p>
          <a:p>
            <a:pPr algn="just">
              <a:buAutoNum type="arabicPeriod"/>
            </a:pPr>
            <a:r>
              <a:rPr lang="id-ID" dirty="0" smtClean="0"/>
              <a:t>Pelaksanaan</a:t>
            </a:r>
          </a:p>
          <a:p>
            <a:pPr algn="just">
              <a:buAutoNum type="arabicPeriod"/>
            </a:pPr>
            <a:r>
              <a:rPr lang="id-ID" dirty="0" smtClean="0"/>
              <a:t>Diskusi permainan</a:t>
            </a:r>
          </a:p>
          <a:p>
            <a:pPr algn="just">
              <a:buAutoNum type="arabicPeriod"/>
            </a:pPr>
            <a:r>
              <a:rPr lang="fi-FI" dirty="0"/>
              <a:t>Permainan ulang dan diskusi serta </a:t>
            </a:r>
            <a:r>
              <a:rPr lang="fi-FI" dirty="0" smtClean="0"/>
              <a:t>penelaahan</a:t>
            </a:r>
            <a:endParaRPr lang="id-ID" dirty="0" smtClean="0"/>
          </a:p>
          <a:p>
            <a:pPr algn="just">
              <a:buAutoNum type="arabicPeriod"/>
            </a:pPr>
            <a:r>
              <a:rPr lang="fi-FI" dirty="0"/>
              <a:t>Mempertukarkan pikiran, pengalaman dan membuat kesimpulan</a:t>
            </a:r>
            <a:endParaRPr lang="id-ID" dirty="0" smtClean="0"/>
          </a:p>
          <a:p>
            <a:pPr algn="just">
              <a:buAutoNum type="arabicPeriod"/>
            </a:pPr>
            <a:endParaRPr lang="id-ID" dirty="0" smtClean="0"/>
          </a:p>
          <a:p>
            <a:pPr algn="just">
              <a:buAutoNum type="arabicPeriod"/>
            </a:pPr>
            <a:endParaRPr lang="id-ID" dirty="0"/>
          </a:p>
        </p:txBody>
      </p:sp>
    </p:spTree>
    <p:extLst>
      <p:ext uri="{BB962C8B-B14F-4D97-AF65-F5344CB8AC3E}">
        <p14:creationId xmlns:p14="http://schemas.microsoft.com/office/powerpoint/2010/main" val="3988072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7924800" cy="652934"/>
          </a:xfrm>
        </p:spPr>
        <p:txBody>
          <a:bodyPr/>
          <a:lstStyle/>
          <a:p>
            <a:pPr algn="ctr"/>
            <a:r>
              <a:rPr lang="id-ID" dirty="0" smtClean="0"/>
              <a:t>Model Portofolio</a:t>
            </a:r>
            <a:endParaRPr lang="id-ID" dirty="0"/>
          </a:p>
        </p:txBody>
      </p:sp>
      <p:sp>
        <p:nvSpPr>
          <p:cNvPr id="3" name="Content Placeholder 2"/>
          <p:cNvSpPr>
            <a:spLocks noGrp="1"/>
          </p:cNvSpPr>
          <p:nvPr>
            <p:ph sz="quarter" idx="13"/>
          </p:nvPr>
        </p:nvSpPr>
        <p:spPr>
          <a:xfrm>
            <a:off x="609600" y="1124744"/>
            <a:ext cx="7924800" cy="5184576"/>
          </a:xfrm>
        </p:spPr>
        <p:txBody>
          <a:bodyPr>
            <a:normAutofit lnSpcReduction="10000"/>
          </a:bodyPr>
          <a:lstStyle/>
          <a:p>
            <a:pPr marL="0" indent="0" algn="just">
              <a:buNone/>
            </a:pPr>
            <a:r>
              <a:rPr lang="id-ID" dirty="0"/>
              <a:t>apriya (Winataputra, 2002: 1.16) menegaskan bahwa: “portofolio merupakan karya terpilih kelas/siswa secara keseluruhan yang bekerja secara kooperatif membuat kebijakan publik untuk membahas pemecahan terhadap suatu masalah kemasyarakatan</a:t>
            </a:r>
            <a:r>
              <a:rPr lang="id-ID" dirty="0" smtClean="0"/>
              <a:t>”.</a:t>
            </a:r>
          </a:p>
          <a:p>
            <a:pPr marL="0" indent="0" algn="just">
              <a:buNone/>
            </a:pPr>
            <a:r>
              <a:rPr lang="id-ID" dirty="0" smtClean="0"/>
              <a:t>Langkah-langkah :</a:t>
            </a:r>
          </a:p>
          <a:p>
            <a:pPr algn="just">
              <a:buAutoNum type="arabicPeriod"/>
            </a:pPr>
            <a:r>
              <a:rPr lang="id-ID" dirty="0" smtClean="0"/>
              <a:t>Bentuk kelompok biasanya 4 orang bisa d sesuaikan dengan permasalahan dan junlah peserta didik.</a:t>
            </a:r>
          </a:p>
          <a:p>
            <a:pPr algn="just">
              <a:buAutoNum type="arabicPeriod"/>
            </a:pPr>
            <a:r>
              <a:rPr lang="id-ID" dirty="0"/>
              <a:t>Kelompok portofolio-satu; Menjelaskan masalah, dalam tugasnya kelompokini bertanggung jawab untuk menjelaskan masalah yang telah mereka pilih untuk dikaji dalam kelas</a:t>
            </a:r>
            <a:r>
              <a:rPr lang="id-ID" dirty="0" smtClean="0"/>
              <a:t>.</a:t>
            </a:r>
          </a:p>
          <a:p>
            <a:pPr algn="just">
              <a:buAutoNum type="arabicPeriod"/>
            </a:pPr>
            <a:r>
              <a:rPr lang="id-ID" dirty="0"/>
              <a:t>Kelompok portofolio-dua; Menilai kebijakan alternatif yang diusulkan untuk memecahkan </a:t>
            </a:r>
            <a:r>
              <a:rPr lang="id-ID" dirty="0" smtClean="0"/>
              <a:t>masalah.</a:t>
            </a:r>
          </a:p>
          <a:p>
            <a:pPr algn="just">
              <a:buAutoNum type="arabicPeriod"/>
            </a:pPr>
            <a:r>
              <a:rPr lang="id-ID" dirty="0"/>
              <a:t>Kelompok portofolio-tiga; Membuat satu kebijakan publik yang didukung oleh </a:t>
            </a:r>
            <a:r>
              <a:rPr lang="id-ID" dirty="0" smtClean="0"/>
              <a:t>kelas.</a:t>
            </a:r>
          </a:p>
          <a:p>
            <a:pPr algn="just">
              <a:buAutoNum type="arabicPeriod"/>
            </a:pPr>
            <a:r>
              <a:rPr lang="id-ID" dirty="0"/>
              <a:t>Kelompok portofolio-empat; Membuat satu rencana tindakan agar pemerintah (setempat) dalam masyarakat mau menerima kebijakan kelas. Dalam tugasnya kelompok ini bertanggung jawab untuk membuat suatu rencana tindakan yang menujukkan bagaimana warganegara dapat mempengaruhi pemerintah (setempat) untuk menerima kebijakan yang didukung oleh kelas</a:t>
            </a:r>
            <a:endParaRPr lang="id-ID" dirty="0"/>
          </a:p>
        </p:txBody>
      </p:sp>
    </p:spTree>
    <p:extLst>
      <p:ext uri="{BB962C8B-B14F-4D97-AF65-F5344CB8AC3E}">
        <p14:creationId xmlns:p14="http://schemas.microsoft.com/office/powerpoint/2010/main" val="1017424912"/>
      </p:ext>
    </p:extLst>
  </p:cSld>
  <p:clrMapOvr>
    <a:masterClrMapping/>
  </p:clrMapOvr>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115</TotalTime>
  <Words>1142</Words>
  <Application>Microsoft Office PowerPoint</Application>
  <PresentationFormat>On-screen Show (4:3)</PresentationFormat>
  <Paragraphs>63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Horizon</vt:lpstr>
      <vt:lpstr>MODEL PEMBELAJARAN IPS SD</vt:lpstr>
      <vt:lpstr>Pendekatan, Strategi, Mtode &amp; Model  Pembelajaran</vt:lpstr>
      <vt:lpstr>Kooperatif learning</vt:lpstr>
      <vt:lpstr>Inquiri sosial </vt:lpstr>
      <vt:lpstr>Langkah-langkah model pembelajaran inquiry</vt:lpstr>
      <vt:lpstr>Model Pembelajaran VCT (Value Clarification Technique)</vt:lpstr>
      <vt:lpstr>PowerPoint Presentation</vt:lpstr>
      <vt:lpstr>Model Role Playing</vt:lpstr>
      <vt:lpstr>Model Portofolio</vt:lpstr>
      <vt:lpstr>Metode Pemecahan Masalah (Problem Solving</vt:lpstr>
      <vt:lpstr>MODEL Think Pairs Share</vt:lpstr>
      <vt:lpstr>Model group investigation</vt:lpstr>
      <vt:lpstr>JIGsAW</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PEMBELAJARAN IPS SD</dc:title>
  <dc:creator>TOSHIBA</dc:creator>
  <cp:lastModifiedBy>TOSHIBA</cp:lastModifiedBy>
  <cp:revision>8</cp:revision>
  <dcterms:created xsi:type="dcterms:W3CDTF">2018-03-28T10:56:16Z</dcterms:created>
  <dcterms:modified xsi:type="dcterms:W3CDTF">2018-03-28T12:52:08Z</dcterms:modified>
</cp:coreProperties>
</file>