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60" r:id="rId5"/>
    <p:sldId id="258" r:id="rId6"/>
    <p:sldId id="261" r:id="rId7"/>
    <p:sldId id="259" r:id="rId8"/>
    <p:sldId id="262" r:id="rId9"/>
    <p:sldId id="263" r:id="rId10"/>
    <p:sldId id="264" r:id="rId11"/>
    <p:sldId id="265" r:id="rId12"/>
    <p:sldId id="266" r:id="rId13"/>
    <p:sldId id="267"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Title 15"/>
          <p:cNvSpPr>
            <a:spLocks noGrp="1"/>
          </p:cNvSpPr>
          <p:nvPr>
            <p:ph type="title"/>
          </p:nvPr>
        </p:nvSpPr>
        <p:spPr>
          <a:xfrm>
            <a:off x="2438400" y="1447800"/>
            <a:ext cx="3962400" cy="2133600"/>
          </a:xfrm>
        </p:spPr>
        <p:txBody>
          <a:bodyPr anchor="b"/>
          <a:lstStyle/>
          <a:p>
            <a:r>
              <a:rPr lang="en-US" smtClean="0"/>
              <a:t>Click to edit Master title style</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30D55B6E-265A-4BB7-96A3-AF53A5ECF7CF}" type="datetimeFigureOut">
              <a:rPr lang="en-US" smtClean="0"/>
              <a:t>11/17/2018</a:t>
            </a:fld>
            <a:endParaRPr lang="en-US"/>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193A8004-4E7A-41E6-B6FE-34645931D3EE}" type="slidenum">
              <a:rPr lang="en-US" smtClean="0"/>
              <a:t>‹#›</a:t>
            </a:fld>
            <a:endParaRPr lang="en-US"/>
          </a:p>
        </p:txBody>
      </p:sp>
      <p:sp>
        <p:nvSpPr>
          <p:cNvPr id="15" name="Footer Placeholder 14"/>
          <p:cNvSpPr>
            <a:spLocks noGrp="1"/>
          </p:cNvSpPr>
          <p:nvPr>
            <p:ph type="ftr" sz="quarter" idx="12"/>
          </p:nvPr>
        </p:nvSpPr>
        <p:spPr>
          <a:xfrm>
            <a:off x="3581400" y="6296248"/>
            <a:ext cx="2820987" cy="152400"/>
          </a:xfrm>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fld id="{30D55B6E-265A-4BB7-96A3-AF53A5ECF7CF}" type="datetimeFigureOut">
              <a:rPr lang="en-US" smtClean="0"/>
              <a:t>11/17/2018</a:t>
            </a:fld>
            <a:endParaRPr lang="en-US"/>
          </a:p>
        </p:txBody>
      </p:sp>
      <p:sp>
        <p:nvSpPr>
          <p:cNvPr id="14" name="Slide Number Placeholder 13"/>
          <p:cNvSpPr>
            <a:spLocks noGrp="1"/>
          </p:cNvSpPr>
          <p:nvPr>
            <p:ph type="sldNum" sz="quarter" idx="11"/>
          </p:nvPr>
        </p:nvSpPr>
        <p:spPr/>
        <p:txBody>
          <a:bodyPr/>
          <a:lstStyle/>
          <a:p>
            <a:fld id="{193A8004-4E7A-41E6-B6FE-34645931D3EE}"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fld id="{30D55B6E-265A-4BB7-96A3-AF53A5ECF7CF}" type="datetimeFigureOut">
              <a:rPr lang="en-US" smtClean="0"/>
              <a:t>11/17/2018</a:t>
            </a:fld>
            <a:endParaRPr lang="en-US"/>
          </a:p>
        </p:txBody>
      </p:sp>
      <p:sp>
        <p:nvSpPr>
          <p:cNvPr id="14" name="Slide Number Placeholder 13"/>
          <p:cNvSpPr>
            <a:spLocks noGrp="1"/>
          </p:cNvSpPr>
          <p:nvPr>
            <p:ph type="sldNum" sz="quarter" idx="11"/>
          </p:nvPr>
        </p:nvSpPr>
        <p:spPr/>
        <p:txBody>
          <a:bodyPr/>
          <a:lstStyle/>
          <a:p>
            <a:fld id="{193A8004-4E7A-41E6-B6FE-34645931D3EE}"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0D55B6E-265A-4BB7-96A3-AF53A5ECF7CF}" type="datetimeFigureOut">
              <a:rPr lang="en-US" smtClean="0"/>
              <a:t>11/17/2018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A8004-4E7A-41E6-B6FE-34645931D3E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D55B6E-265A-4BB7-96A3-AF53A5ECF7CF}" type="datetimeFigureOut">
              <a:rPr lang="en-US" smtClean="0"/>
              <a:t>11/17/2018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A8004-4E7A-41E6-B6FE-34645931D3EE}"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D55B6E-265A-4BB7-96A3-AF53A5ECF7CF}" type="datetimeFigureOut">
              <a:rPr lang="en-US" smtClean="0"/>
              <a:t>11/17/2018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A8004-4E7A-41E6-B6FE-34645931D3EE}"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0D55B6E-265A-4BB7-96A3-AF53A5ECF7CF}" type="datetimeFigureOut">
              <a:rPr lang="en-US" smtClean="0"/>
              <a:t>11/17/2018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3A8004-4E7A-41E6-B6FE-34645931D3EE}"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0D55B6E-265A-4BB7-96A3-AF53A5ECF7CF}" type="datetimeFigureOut">
              <a:rPr lang="en-US" smtClean="0"/>
              <a:t>11/17/2018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3A8004-4E7A-41E6-B6FE-34645931D3EE}"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D55B6E-265A-4BB7-96A3-AF53A5ECF7CF}" type="datetimeFigureOut">
              <a:rPr lang="en-US" smtClean="0"/>
              <a:t>11/17/2018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3A8004-4E7A-41E6-B6FE-34645931D3EE}"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30D55B6E-265A-4BB7-96A3-AF53A5ECF7CF}" type="datetimeFigureOut">
              <a:rPr lang="en-US" smtClean="0"/>
              <a:t>11/17/2018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3A8004-4E7A-41E6-B6FE-34645931D3EE}"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0D55B6E-265A-4BB7-96A3-AF53A5ECF7CF}" type="datetimeFigureOut">
              <a:rPr lang="en-US" smtClean="0"/>
              <a:t>11/17/2018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3A8004-4E7A-41E6-B6FE-34645931D3EE}"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itle 15"/>
          <p:cNvSpPr>
            <a:spLocks noGrp="1"/>
          </p:cNvSpPr>
          <p:nvPr>
            <p:ph type="title"/>
          </p:nvPr>
        </p:nvSpPr>
        <p:spPr/>
        <p:txBody>
          <a:bodyPr/>
          <a:lstStyle/>
          <a:p>
            <a:r>
              <a:rPr lang="en-US" smtClean="0"/>
              <a:t>Click to edit Master title style</a:t>
            </a:r>
            <a:endParaRPr lang="en-US"/>
          </a:p>
        </p:txBody>
      </p:sp>
      <p:sp>
        <p:nvSpPr>
          <p:cNvPr id="10" name="Date Placeholder 9"/>
          <p:cNvSpPr>
            <a:spLocks noGrp="1"/>
          </p:cNvSpPr>
          <p:nvPr>
            <p:ph type="dt" sz="half" idx="10"/>
          </p:nvPr>
        </p:nvSpPr>
        <p:spPr/>
        <p:txBody>
          <a:bodyPr/>
          <a:lstStyle/>
          <a:p>
            <a:fld id="{30D55B6E-265A-4BB7-96A3-AF53A5ECF7CF}" type="datetimeFigureOut">
              <a:rPr lang="en-US" smtClean="0"/>
              <a:t>11/17/2018</a:t>
            </a:fld>
            <a:endParaRPr lang="en-US"/>
          </a:p>
        </p:txBody>
      </p:sp>
      <p:sp>
        <p:nvSpPr>
          <p:cNvPr id="11" name="Slide Number Placeholder 10"/>
          <p:cNvSpPr>
            <a:spLocks noGrp="1"/>
          </p:cNvSpPr>
          <p:nvPr>
            <p:ph type="sldNum" sz="quarter" idx="11"/>
          </p:nvPr>
        </p:nvSpPr>
        <p:spPr/>
        <p:txBody>
          <a:bodyPr/>
          <a:lstStyle/>
          <a:p>
            <a:fld id="{193A8004-4E7A-41E6-B6FE-34645931D3EE}" type="slidenum">
              <a:rPr lang="en-US" smtClean="0"/>
              <a:t>‹#›</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D55B6E-265A-4BB7-96A3-AF53A5ECF7CF}" type="datetimeFigureOut">
              <a:rPr lang="en-US" smtClean="0"/>
              <a:t>11/17/2018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3A8004-4E7A-41E6-B6FE-34645931D3EE}"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D55B6E-265A-4BB7-96A3-AF53A5ECF7CF}" type="datetimeFigureOut">
              <a:rPr lang="en-US" smtClean="0"/>
              <a:t>11/17/2018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A8004-4E7A-41E6-B6FE-34645931D3EE}"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D55B6E-265A-4BB7-96A3-AF53A5ECF7CF}" type="datetimeFigureOut">
              <a:rPr lang="en-US" smtClean="0"/>
              <a:t>11/17/2018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3A8004-4E7A-41E6-B6FE-34645931D3EE}"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30D55B6E-265A-4BB7-96A3-AF53A5ECF7CF}" type="datetimeFigureOut">
              <a:rPr lang="en-US" smtClean="0"/>
              <a:t>11/17/2018</a:t>
            </a:fld>
            <a:endParaRPr lang="en-US"/>
          </a:p>
        </p:txBody>
      </p:sp>
      <p:sp>
        <p:nvSpPr>
          <p:cNvPr id="13" name="Slide Number Placeholder 12"/>
          <p:cNvSpPr>
            <a:spLocks noGrp="1"/>
          </p:cNvSpPr>
          <p:nvPr>
            <p:ph type="sldNum" sz="quarter" idx="11"/>
          </p:nvPr>
        </p:nvSpPr>
        <p:spPr>
          <a:xfrm>
            <a:off x="4116388" y="6400800"/>
            <a:ext cx="533400" cy="152400"/>
          </a:xfrm>
        </p:spPr>
        <p:txBody>
          <a:bodyPr/>
          <a:lstStyle/>
          <a:p>
            <a:fld id="{193A8004-4E7A-41E6-B6FE-34645931D3EE}" type="slidenum">
              <a:rPr lang="en-US" smtClean="0"/>
              <a:t>‹#›</a:t>
            </a:fld>
            <a:endParaRPr lang="en-US"/>
          </a:p>
        </p:txBody>
      </p:sp>
      <p:sp>
        <p:nvSpPr>
          <p:cNvPr id="14" name="Footer Placeholder 13"/>
          <p:cNvSpPr>
            <a:spLocks noGrp="1"/>
          </p:cNvSpPr>
          <p:nvPr>
            <p:ph type="ftr" sz="quarter" idx="12"/>
          </p:nvPr>
        </p:nvSpPr>
        <p:spPr>
          <a:xfrm>
            <a:off x="838200" y="6296248"/>
            <a:ext cx="2820987" cy="152400"/>
          </a:xfrm>
        </p:spPr>
        <p:txBody>
          <a:bodyPr/>
          <a:lstStyle/>
          <a:p>
            <a:endParaRPr lang="en-US"/>
          </a:p>
        </p:txBody>
      </p:sp>
      <p:sp>
        <p:nvSpPr>
          <p:cNvPr id="15" name="Title 14"/>
          <p:cNvSpPr>
            <a:spLocks noGrp="1"/>
          </p:cNvSpPr>
          <p:nvPr>
            <p:ph type="title"/>
          </p:nvPr>
        </p:nvSpPr>
        <p:spPr>
          <a:xfrm>
            <a:off x="457200" y="1828800"/>
            <a:ext cx="3200400" cy="1752600"/>
          </a:xfrm>
        </p:spPr>
        <p:txBody>
          <a:bodyPr anchor="b"/>
          <a:lstStyle/>
          <a:p>
            <a:r>
              <a:rPr lang="en-US" smtClean="0"/>
              <a:t>Click to edit Master title style</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9" name="Date Placeholder 8"/>
          <p:cNvSpPr>
            <a:spLocks noGrp="1"/>
          </p:cNvSpPr>
          <p:nvPr>
            <p:ph type="dt" sz="half" idx="10"/>
          </p:nvPr>
        </p:nvSpPr>
        <p:spPr/>
        <p:txBody>
          <a:bodyPr/>
          <a:lstStyle/>
          <a:p>
            <a:fld id="{30D55B6E-265A-4BB7-96A3-AF53A5ECF7CF}" type="datetimeFigureOut">
              <a:rPr lang="en-US" smtClean="0"/>
              <a:t>11/17/2018</a:t>
            </a:fld>
            <a:endParaRPr lang="en-US"/>
          </a:p>
        </p:txBody>
      </p:sp>
      <p:sp>
        <p:nvSpPr>
          <p:cNvPr id="13" name="Slide Number Placeholder 12"/>
          <p:cNvSpPr>
            <a:spLocks noGrp="1"/>
          </p:cNvSpPr>
          <p:nvPr>
            <p:ph type="sldNum" sz="quarter" idx="11"/>
          </p:nvPr>
        </p:nvSpPr>
        <p:spPr/>
        <p:txBody>
          <a:bodyPr/>
          <a:lstStyle/>
          <a:p>
            <a:fld id="{193A8004-4E7A-41E6-B6FE-34645931D3EE}"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12" name="Date Placeholder 11"/>
          <p:cNvSpPr>
            <a:spLocks noGrp="1"/>
          </p:cNvSpPr>
          <p:nvPr>
            <p:ph type="dt" sz="half" idx="10"/>
          </p:nvPr>
        </p:nvSpPr>
        <p:spPr/>
        <p:txBody>
          <a:bodyPr/>
          <a:lstStyle/>
          <a:p>
            <a:fld id="{30D55B6E-265A-4BB7-96A3-AF53A5ECF7CF}" type="datetimeFigureOut">
              <a:rPr lang="en-US" smtClean="0"/>
              <a:t>11/17/2018</a:t>
            </a:fld>
            <a:endParaRPr lang="en-US"/>
          </a:p>
        </p:txBody>
      </p:sp>
      <p:sp>
        <p:nvSpPr>
          <p:cNvPr id="14" name="Slide Number Placeholder 13"/>
          <p:cNvSpPr>
            <a:spLocks noGrp="1"/>
          </p:cNvSpPr>
          <p:nvPr>
            <p:ph type="sldNum" sz="quarter" idx="11"/>
          </p:nvPr>
        </p:nvSpPr>
        <p:spPr/>
        <p:txBody>
          <a:bodyPr/>
          <a:lstStyle/>
          <a:p>
            <a:fld id="{193A8004-4E7A-41E6-B6FE-34645931D3EE}" type="slidenum">
              <a:rPr lang="en-US" smtClean="0"/>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en-US" smtClean="0"/>
              <a:t>Click to edit Master title style</a:t>
            </a:r>
            <a:endParaRPr lang="en-US" dirty="0"/>
          </a:p>
        </p:txBody>
      </p:sp>
      <p:sp>
        <p:nvSpPr>
          <p:cNvPr id="9" name="Date Placeholder 8"/>
          <p:cNvSpPr>
            <a:spLocks noGrp="1"/>
          </p:cNvSpPr>
          <p:nvPr>
            <p:ph type="dt" sz="half" idx="10"/>
          </p:nvPr>
        </p:nvSpPr>
        <p:spPr/>
        <p:txBody>
          <a:bodyPr/>
          <a:lstStyle/>
          <a:p>
            <a:fld id="{30D55B6E-265A-4BB7-96A3-AF53A5ECF7CF}" type="datetimeFigureOut">
              <a:rPr lang="en-US" smtClean="0"/>
              <a:t>11/17/2018</a:t>
            </a:fld>
            <a:endParaRPr lang="en-US"/>
          </a:p>
        </p:txBody>
      </p:sp>
      <p:sp>
        <p:nvSpPr>
          <p:cNvPr id="10" name="Slide Number Placeholder 9"/>
          <p:cNvSpPr>
            <a:spLocks noGrp="1"/>
          </p:cNvSpPr>
          <p:nvPr>
            <p:ph type="sldNum" sz="quarter" idx="11"/>
          </p:nvPr>
        </p:nvSpPr>
        <p:spPr/>
        <p:txBody>
          <a:bodyPr/>
          <a:lstStyle/>
          <a:p>
            <a:fld id="{193A8004-4E7A-41E6-B6FE-34645931D3EE}" type="slidenum">
              <a:rPr lang="en-US" smtClean="0"/>
              <a:t>‹#›</a:t>
            </a:fld>
            <a:endParaRPr lang="en-US"/>
          </a:p>
        </p:txBody>
      </p:sp>
      <p:sp>
        <p:nvSpPr>
          <p:cNvPr id="11" name="Footer Placeholder 10"/>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30D55B6E-265A-4BB7-96A3-AF53A5ECF7CF}" type="datetimeFigureOut">
              <a:rPr lang="en-US" smtClean="0"/>
              <a:t>11/17/2018</a:t>
            </a:fld>
            <a:endParaRPr lang="en-US"/>
          </a:p>
        </p:txBody>
      </p:sp>
      <p:sp>
        <p:nvSpPr>
          <p:cNvPr id="9" name="Slide Number Placeholder 8"/>
          <p:cNvSpPr>
            <a:spLocks noGrp="1"/>
          </p:cNvSpPr>
          <p:nvPr>
            <p:ph type="sldNum" sz="quarter" idx="11"/>
          </p:nvPr>
        </p:nvSpPr>
        <p:spPr/>
        <p:txBody>
          <a:bodyPr/>
          <a:lstStyle/>
          <a:p>
            <a:fld id="{193A8004-4E7A-41E6-B6FE-34645931D3EE}"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30D55B6E-265A-4BB7-96A3-AF53A5ECF7CF}" type="datetimeFigureOut">
              <a:rPr lang="en-US" smtClean="0"/>
              <a:t>11/17/2018</a:t>
            </a:fld>
            <a:endParaRPr lang="en-US"/>
          </a:p>
        </p:txBody>
      </p:sp>
      <p:sp>
        <p:nvSpPr>
          <p:cNvPr id="16" name="Slide Number Placeholder 15"/>
          <p:cNvSpPr>
            <a:spLocks noGrp="1"/>
          </p:cNvSpPr>
          <p:nvPr>
            <p:ph type="sldNum" sz="quarter" idx="11"/>
          </p:nvPr>
        </p:nvSpPr>
        <p:spPr/>
        <p:txBody>
          <a:bodyPr/>
          <a:lstStyle/>
          <a:p>
            <a:fld id="{193A8004-4E7A-41E6-B6FE-34645931D3EE}"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en-US" smtClean="0"/>
              <a:t>Click to edit Master title style</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Date Placeholder 15"/>
          <p:cNvSpPr>
            <a:spLocks noGrp="1"/>
          </p:cNvSpPr>
          <p:nvPr>
            <p:ph type="dt" sz="half" idx="10"/>
          </p:nvPr>
        </p:nvSpPr>
        <p:spPr/>
        <p:txBody>
          <a:bodyPr/>
          <a:lstStyle/>
          <a:p>
            <a:fld id="{30D55B6E-265A-4BB7-96A3-AF53A5ECF7CF}" type="datetimeFigureOut">
              <a:rPr lang="en-US" smtClean="0"/>
              <a:t>11/17/2018</a:t>
            </a:fld>
            <a:endParaRPr lang="en-US"/>
          </a:p>
        </p:txBody>
      </p:sp>
      <p:sp>
        <p:nvSpPr>
          <p:cNvPr id="17" name="Slide Number Placeholder 16"/>
          <p:cNvSpPr>
            <a:spLocks noGrp="1"/>
          </p:cNvSpPr>
          <p:nvPr>
            <p:ph type="sldNum" sz="quarter" idx="11"/>
          </p:nvPr>
        </p:nvSpPr>
        <p:spPr/>
        <p:txBody>
          <a:bodyPr/>
          <a:lstStyle/>
          <a:p>
            <a:fld id="{193A8004-4E7A-41E6-B6FE-34645931D3EE}" type="slidenum">
              <a:rPr lang="en-US" smtClean="0"/>
              <a:t>‹#›</a:t>
            </a:fld>
            <a:endParaRPr lang="en-US"/>
          </a:p>
        </p:txBody>
      </p:sp>
      <p:sp>
        <p:nvSpPr>
          <p:cNvPr id="18" name="Footer Placeholder 17"/>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193A8004-4E7A-41E6-B6FE-34645931D3EE}" type="slidenum">
              <a:rPr lang="en-US" smtClean="0"/>
              <a:t>‹#›</a:t>
            </a:fld>
            <a:endParaRPr lang="en-US"/>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30D55B6E-265A-4BB7-96A3-AF53A5ECF7CF}" type="datetimeFigureOut">
              <a:rPr lang="en-US" smtClean="0"/>
              <a:t>11/17/2018</a:t>
            </a:fld>
            <a:endParaRPr lang="en-US"/>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30D55B6E-265A-4BB7-96A3-AF53A5ECF7CF}" type="datetimeFigureOut">
              <a:rPr lang="en-US" smtClean="0"/>
              <a:t>11/17/2018</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93A8004-4E7A-41E6-B6FE-34645931D3EE}"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470025"/>
          </a:xfrm>
        </p:spPr>
        <p:txBody>
          <a:bodyPr/>
          <a:lstStyle/>
          <a:p>
            <a:r>
              <a:rPr lang="en-US" dirty="0" err="1" smtClean="0"/>
              <a:t>Muatan</a:t>
            </a:r>
            <a:r>
              <a:rPr lang="en-US" dirty="0" smtClean="0"/>
              <a:t> </a:t>
            </a:r>
            <a:r>
              <a:rPr lang="en-US" dirty="0" err="1" smtClean="0"/>
              <a:t>Materi</a:t>
            </a:r>
            <a:r>
              <a:rPr lang="en-US" dirty="0" smtClean="0"/>
              <a:t> </a:t>
            </a:r>
            <a:br>
              <a:rPr lang="en-US" dirty="0" smtClean="0"/>
            </a:br>
            <a:r>
              <a:rPr lang="en-US" dirty="0" err="1" smtClean="0"/>
              <a:t>Pembelajaran</a:t>
            </a:r>
            <a:r>
              <a:rPr lang="en-US" dirty="0" smtClean="0"/>
              <a:t> IPS SD</a:t>
            </a:r>
            <a:endParaRPr lang="en-US" dirty="0"/>
          </a:p>
        </p:txBody>
      </p:sp>
      <p:sp>
        <p:nvSpPr>
          <p:cNvPr id="3" name="Subtitle 2"/>
          <p:cNvSpPr>
            <a:spLocks noGrp="1"/>
          </p:cNvSpPr>
          <p:nvPr>
            <p:ph type="subTitle" idx="1"/>
          </p:nvPr>
        </p:nvSpPr>
        <p:spPr/>
        <p:txBody>
          <a:bodyPr/>
          <a:lstStyle/>
          <a:p>
            <a:r>
              <a:rPr lang="en-US" b="1" dirty="0" err="1" smtClean="0">
                <a:solidFill>
                  <a:schemeClr val="tx1"/>
                </a:solidFill>
              </a:rPr>
              <a:t>Deden</a:t>
            </a:r>
            <a:r>
              <a:rPr lang="en-US" b="1" dirty="0" smtClean="0">
                <a:solidFill>
                  <a:schemeClr val="tx1"/>
                </a:solidFill>
              </a:rPr>
              <a:t> </a:t>
            </a:r>
            <a:r>
              <a:rPr lang="en-US" b="1" dirty="0" err="1" smtClean="0">
                <a:solidFill>
                  <a:schemeClr val="tx1"/>
                </a:solidFill>
              </a:rPr>
              <a:t>Herdiana</a:t>
            </a:r>
            <a:r>
              <a:rPr lang="en-US" b="1" dirty="0" smtClean="0">
                <a:solidFill>
                  <a:schemeClr val="tx1"/>
                </a:solidFill>
              </a:rPr>
              <a:t> </a:t>
            </a:r>
            <a:r>
              <a:rPr lang="en-US" b="1" dirty="0" err="1" smtClean="0">
                <a:solidFill>
                  <a:schemeClr val="tx1"/>
                </a:solidFill>
              </a:rPr>
              <a:t>Altaftazani</a:t>
            </a:r>
            <a:r>
              <a:rPr lang="en-US" b="1" dirty="0" smtClean="0">
                <a:solidFill>
                  <a:schemeClr val="tx1"/>
                </a:solidFill>
              </a:rPr>
              <a:t>, </a:t>
            </a:r>
            <a:r>
              <a:rPr lang="en-US" b="1" dirty="0" err="1" smtClean="0">
                <a:solidFill>
                  <a:schemeClr val="tx1"/>
                </a:solidFill>
              </a:rPr>
              <a:t>M.Pd</a:t>
            </a:r>
            <a:endParaRPr lang="en-US" b="1" dirty="0">
              <a:solidFill>
                <a:schemeClr val="tx1"/>
              </a:solidFill>
            </a:endParaRPr>
          </a:p>
        </p:txBody>
      </p:sp>
    </p:spTree>
    <p:extLst>
      <p:ext uri="{BB962C8B-B14F-4D97-AF65-F5344CB8AC3E}">
        <p14:creationId xmlns:p14="http://schemas.microsoft.com/office/powerpoint/2010/main" val="4143733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166748927"/>
              </p:ext>
            </p:extLst>
          </p:nvPr>
        </p:nvGraphicFramePr>
        <p:xfrm>
          <a:off x="838200" y="838200"/>
          <a:ext cx="7391400" cy="5029200"/>
        </p:xfrm>
        <a:graphic>
          <a:graphicData uri="http://schemas.openxmlformats.org/drawingml/2006/table">
            <a:tbl>
              <a:tblPr firstRow="1" firstCol="1" bandRow="1">
                <a:tableStyleId>{5C22544A-7EE6-4342-B048-85BDC9FD1C3A}</a:tableStyleId>
              </a:tblPr>
              <a:tblGrid>
                <a:gridCol w="7391400"/>
              </a:tblGrid>
              <a:tr h="264695">
                <a:tc>
                  <a:txBody>
                    <a:bodyPr/>
                    <a:lstStyle/>
                    <a:p>
                      <a:pPr algn="ctr">
                        <a:spcAft>
                          <a:spcPts val="0"/>
                        </a:spcAft>
                      </a:pPr>
                      <a:r>
                        <a:rPr lang="id-ID" sz="1600" dirty="0">
                          <a:effectLst/>
                        </a:rPr>
                        <a:t>Kelas VI</a:t>
                      </a:r>
                      <a:endParaRPr lang="en-US" sz="1600" dirty="0">
                        <a:effectLst/>
                        <a:latin typeface="Calibri"/>
                      </a:endParaRPr>
                    </a:p>
                  </a:txBody>
                  <a:tcPr marL="68580" marR="68580" marT="0" marB="0"/>
                </a:tc>
              </a:tr>
              <a:tr h="4764505">
                <a:tc>
                  <a:txBody>
                    <a:bodyPr/>
                    <a:lstStyle/>
                    <a:p>
                      <a:pPr marL="342900" lvl="0" indent="-342900">
                        <a:spcBef>
                          <a:spcPts val="0"/>
                        </a:spcBef>
                        <a:spcAft>
                          <a:spcPts val="0"/>
                        </a:spcAft>
                        <a:buFont typeface="Symbol"/>
                        <a:buChar char=""/>
                      </a:pPr>
                      <a:r>
                        <a:rPr lang="id-ID" sz="1600" dirty="0">
                          <a:effectLst/>
                        </a:rPr>
                        <a:t>Posisi dan luas wilayah ASEAN pada peta Asia</a:t>
                      </a:r>
                      <a:endParaRPr lang="en-US" sz="1600" dirty="0">
                        <a:effectLst/>
                      </a:endParaRPr>
                    </a:p>
                    <a:p>
                      <a:pPr marL="342900" lvl="0" indent="-342900">
                        <a:spcBef>
                          <a:spcPts val="0"/>
                        </a:spcBef>
                        <a:spcAft>
                          <a:spcPts val="0"/>
                        </a:spcAft>
                        <a:buFont typeface="Symbol"/>
                        <a:buChar char=""/>
                      </a:pPr>
                      <a:r>
                        <a:rPr lang="id-ID" sz="1600" dirty="0">
                          <a:effectLst/>
                        </a:rPr>
                        <a:t>Karakteristik kondisi alam kawasan ASEAN.</a:t>
                      </a:r>
                      <a:endParaRPr lang="en-US" sz="1600" dirty="0">
                        <a:effectLst/>
                      </a:endParaRPr>
                    </a:p>
                    <a:p>
                      <a:pPr marL="342900" lvl="0" indent="-342900">
                        <a:spcBef>
                          <a:spcPts val="0"/>
                        </a:spcBef>
                        <a:spcAft>
                          <a:spcPts val="0"/>
                        </a:spcAft>
                        <a:buFont typeface="Symbol"/>
                        <a:buChar char=""/>
                      </a:pPr>
                      <a:r>
                        <a:rPr lang="id-ID" sz="1600" dirty="0">
                          <a:effectLst/>
                        </a:rPr>
                        <a:t>Karakteristik kependudukan  kawasan ASEAN</a:t>
                      </a:r>
                      <a:endParaRPr lang="en-US" sz="1600" dirty="0">
                        <a:effectLst/>
                      </a:endParaRPr>
                    </a:p>
                    <a:p>
                      <a:pPr marL="342900" lvl="0" indent="-342900">
                        <a:spcBef>
                          <a:spcPts val="0"/>
                        </a:spcBef>
                        <a:spcAft>
                          <a:spcPts val="0"/>
                        </a:spcAft>
                        <a:buFont typeface="Symbol"/>
                        <a:buChar char=""/>
                      </a:pPr>
                      <a:r>
                        <a:rPr lang="id-ID" sz="1600" dirty="0">
                          <a:effectLst/>
                        </a:rPr>
                        <a:t>Negara-negara ASEAN (11 negara)</a:t>
                      </a:r>
                      <a:endParaRPr lang="en-US" sz="1600" dirty="0">
                        <a:effectLst/>
                      </a:endParaRPr>
                    </a:p>
                    <a:p>
                      <a:pPr marL="342900" lvl="0" indent="-342900">
                        <a:spcBef>
                          <a:spcPts val="0"/>
                        </a:spcBef>
                        <a:spcAft>
                          <a:spcPts val="0"/>
                        </a:spcAft>
                        <a:buFont typeface="Symbol"/>
                        <a:buChar char=""/>
                      </a:pPr>
                      <a:r>
                        <a:rPr lang="id-ID" sz="1600" dirty="0">
                          <a:effectLst/>
                        </a:rPr>
                        <a:t>Posisi wilayah ASEAN dalam politik, ekonomi, sosial budaya</a:t>
                      </a:r>
                      <a:endParaRPr lang="en-US" sz="1600" dirty="0">
                        <a:effectLst/>
                      </a:endParaRPr>
                    </a:p>
                    <a:p>
                      <a:pPr marL="342900" lvl="0" indent="-342900">
                        <a:spcBef>
                          <a:spcPts val="0"/>
                        </a:spcBef>
                        <a:spcAft>
                          <a:spcPts val="0"/>
                        </a:spcAft>
                        <a:buFont typeface="Symbol"/>
                        <a:buChar char=""/>
                      </a:pPr>
                      <a:r>
                        <a:rPr lang="id-ID" sz="1600" dirty="0">
                          <a:effectLst/>
                        </a:rPr>
                        <a:t>Perubahan sosial budaya</a:t>
                      </a:r>
                      <a:endParaRPr lang="en-US" sz="1600" dirty="0">
                        <a:effectLst/>
                      </a:endParaRPr>
                    </a:p>
                    <a:p>
                      <a:pPr marL="342900" lvl="0" indent="-342900">
                        <a:spcBef>
                          <a:spcPts val="0"/>
                        </a:spcBef>
                        <a:spcAft>
                          <a:spcPts val="0"/>
                        </a:spcAft>
                        <a:buFont typeface="Symbol"/>
                        <a:buChar char=""/>
                      </a:pPr>
                      <a:r>
                        <a:rPr lang="id-ID" sz="1600" dirty="0">
                          <a:effectLst/>
                        </a:rPr>
                        <a:t>Modernisasi dalam bidang iptek, ekonomi, pendidikan, dan Demokrasi. </a:t>
                      </a:r>
                      <a:endParaRPr lang="en-US" sz="1600" dirty="0">
                        <a:effectLst/>
                      </a:endParaRPr>
                    </a:p>
                    <a:p>
                      <a:pPr marL="342900" lvl="0" indent="-342900">
                        <a:spcBef>
                          <a:spcPts val="0"/>
                        </a:spcBef>
                        <a:spcAft>
                          <a:spcPts val="0"/>
                        </a:spcAft>
                        <a:buFont typeface="Symbol"/>
                        <a:buChar char=""/>
                      </a:pPr>
                      <a:r>
                        <a:rPr lang="id-ID" sz="1600" dirty="0">
                          <a:effectLst/>
                        </a:rPr>
                        <a:t>Ekspor dan Impor</a:t>
                      </a:r>
                      <a:endParaRPr lang="en-US" sz="1600" dirty="0">
                        <a:effectLst/>
                      </a:endParaRPr>
                    </a:p>
                    <a:p>
                      <a:pPr marL="342900" lvl="0" indent="-342900">
                        <a:spcBef>
                          <a:spcPts val="0"/>
                        </a:spcBef>
                        <a:spcAft>
                          <a:spcPts val="0"/>
                        </a:spcAft>
                        <a:buFont typeface="Symbol"/>
                        <a:buChar char=""/>
                      </a:pPr>
                      <a:r>
                        <a:rPr lang="id-ID" sz="1600" dirty="0">
                          <a:effectLst/>
                        </a:rPr>
                        <a:t>Pengiriman/pertu-karan tenaga kerja.</a:t>
                      </a:r>
                      <a:endParaRPr lang="en-US" sz="1600" dirty="0">
                        <a:effectLst/>
                      </a:endParaRPr>
                    </a:p>
                    <a:p>
                      <a:pPr marL="342900" lvl="0" indent="-342900">
                        <a:spcBef>
                          <a:spcPts val="0"/>
                        </a:spcBef>
                        <a:spcAft>
                          <a:spcPts val="0"/>
                        </a:spcAft>
                        <a:buFont typeface="Symbol"/>
                        <a:buChar char=""/>
                      </a:pPr>
                      <a:r>
                        <a:rPr lang="id-ID" sz="1600" dirty="0">
                          <a:effectLst/>
                        </a:rPr>
                        <a:t>Masyarakat Ekonomi ASEAN (MEA)</a:t>
                      </a:r>
                      <a:endParaRPr lang="en-US" sz="1600" dirty="0">
                        <a:effectLst/>
                      </a:endParaRPr>
                    </a:p>
                    <a:p>
                      <a:pPr marL="342900" lvl="0" indent="-342900">
                        <a:spcBef>
                          <a:spcPts val="0"/>
                        </a:spcBef>
                        <a:spcAft>
                          <a:spcPts val="0"/>
                        </a:spcAft>
                        <a:buFont typeface="Symbol"/>
                        <a:buChar char=""/>
                      </a:pPr>
                      <a:r>
                        <a:rPr lang="id-ID" sz="1600" dirty="0">
                          <a:effectLst/>
                        </a:rPr>
                        <a:t>SEAMEO</a:t>
                      </a:r>
                      <a:endParaRPr lang="en-US" sz="1600" dirty="0">
                        <a:effectLst/>
                      </a:endParaRPr>
                    </a:p>
                    <a:p>
                      <a:pPr marL="342900" lvl="0" indent="-342900">
                        <a:spcBef>
                          <a:spcPts val="0"/>
                        </a:spcBef>
                        <a:spcAft>
                          <a:spcPts val="0"/>
                        </a:spcAft>
                        <a:buFont typeface="Symbol"/>
                        <a:buChar char=""/>
                      </a:pPr>
                      <a:r>
                        <a:rPr lang="id-ID" sz="1600" dirty="0">
                          <a:effectLst/>
                        </a:rPr>
                        <a:t>Sekretariat ASEAN</a:t>
                      </a:r>
                      <a:endParaRPr lang="en-US" sz="1600" dirty="0">
                        <a:effectLst/>
                      </a:endParaRPr>
                    </a:p>
                    <a:p>
                      <a:pPr marL="342900" lvl="0" indent="-342900">
                        <a:spcBef>
                          <a:spcPts val="0"/>
                        </a:spcBef>
                        <a:spcAft>
                          <a:spcPts val="0"/>
                        </a:spcAft>
                        <a:buFont typeface="Symbol"/>
                        <a:buChar char=""/>
                      </a:pPr>
                      <a:r>
                        <a:rPr lang="id-ID" sz="1600" dirty="0">
                          <a:effectLst/>
                        </a:rPr>
                        <a:t>Proklamasi kemerdekaan Indonesia</a:t>
                      </a:r>
                      <a:endParaRPr lang="en-US" sz="1600" dirty="0">
                        <a:effectLst/>
                      </a:endParaRPr>
                    </a:p>
                    <a:p>
                      <a:pPr marL="342900" lvl="0" indent="-342900">
                        <a:spcBef>
                          <a:spcPts val="0"/>
                        </a:spcBef>
                        <a:spcAft>
                          <a:spcPts val="0"/>
                        </a:spcAft>
                        <a:buFont typeface="Symbol"/>
                        <a:buChar char=""/>
                      </a:pPr>
                      <a:r>
                        <a:rPr lang="id-ID" sz="1600" dirty="0">
                          <a:effectLst/>
                        </a:rPr>
                        <a:t>Peran Soekarno-Hatta dalam proklamasi</a:t>
                      </a:r>
                      <a:endParaRPr lang="en-US" sz="1600" dirty="0">
                        <a:effectLst/>
                      </a:endParaRPr>
                    </a:p>
                    <a:p>
                      <a:pPr marL="342900" lvl="0" indent="-342900">
                        <a:spcBef>
                          <a:spcPts val="0"/>
                        </a:spcBef>
                        <a:spcAft>
                          <a:spcPts val="0"/>
                        </a:spcAft>
                        <a:buFont typeface="Symbol"/>
                        <a:buChar char=""/>
                      </a:pPr>
                      <a:r>
                        <a:rPr lang="id-ID" sz="1600" dirty="0">
                          <a:effectLst/>
                        </a:rPr>
                        <a:t>Perjuangan mempertahankan  kemerdekaan .</a:t>
                      </a:r>
                      <a:endParaRPr lang="en-US" sz="1600" dirty="0">
                        <a:effectLst/>
                      </a:endParaRPr>
                    </a:p>
                    <a:p>
                      <a:pPr marL="342900" lvl="0" indent="-342900">
                        <a:spcBef>
                          <a:spcPts val="0"/>
                        </a:spcBef>
                        <a:spcAft>
                          <a:spcPts val="0"/>
                        </a:spcAft>
                        <a:buFont typeface="Symbol"/>
                        <a:buChar char=""/>
                      </a:pPr>
                      <a:r>
                        <a:rPr lang="id-ID" sz="1600" dirty="0">
                          <a:effectLst/>
                        </a:rPr>
                        <a:t>Membangun kehidupan kebangsaan yang berdaulat (NKRI)</a:t>
                      </a:r>
                      <a:endParaRPr lang="en-US" sz="1600" dirty="0">
                        <a:effectLst/>
                      </a:endParaRPr>
                    </a:p>
                    <a:p>
                      <a:pPr marL="342900" lvl="0" indent="-342900">
                        <a:spcBef>
                          <a:spcPts val="0"/>
                        </a:spcBef>
                        <a:spcAft>
                          <a:spcPts val="0"/>
                        </a:spcAft>
                        <a:buFont typeface="Symbol"/>
                        <a:buChar char=""/>
                      </a:pPr>
                      <a:r>
                        <a:rPr lang="id-ID" sz="1600" dirty="0">
                          <a:effectLst/>
                        </a:rPr>
                        <a:t>Peran bangsa Indonesia dalam membangun kehidupan masyarakat .</a:t>
                      </a:r>
                      <a:endParaRPr lang="en-US" sz="1600" dirty="0">
                        <a:effectLst/>
                      </a:endParaRPr>
                    </a:p>
                    <a:p>
                      <a:pPr marL="104775">
                        <a:spcBef>
                          <a:spcPts val="0"/>
                        </a:spcBef>
                        <a:spcAft>
                          <a:spcPts val="0"/>
                        </a:spcAft>
                      </a:pPr>
                      <a:r>
                        <a:rPr lang="id-ID" sz="1600" dirty="0">
                          <a:effectLst/>
                        </a:rPr>
                        <a:t> </a:t>
                      </a:r>
                      <a:endParaRPr lang="en-US" sz="1600" dirty="0">
                        <a:effectLst/>
                        <a:latin typeface="Calibri"/>
                      </a:endParaRPr>
                    </a:p>
                  </a:txBody>
                  <a:tcPr marL="68580" marR="68580" marT="0" marB="0"/>
                </a:tc>
              </a:tr>
            </a:tbl>
          </a:graphicData>
        </a:graphic>
      </p:graphicFrame>
    </p:spTree>
    <p:extLst>
      <p:ext uri="{BB962C8B-B14F-4D97-AF65-F5344CB8AC3E}">
        <p14:creationId xmlns:p14="http://schemas.microsoft.com/office/powerpoint/2010/main" val="1472329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5"/>
            <a:ext cx="8229600" cy="1143000"/>
          </a:xfrm>
        </p:spPr>
        <p:txBody>
          <a:bodyPr/>
          <a:lstStyle/>
          <a:p>
            <a:r>
              <a:rPr lang="en-US" dirty="0" smtClean="0"/>
              <a:t>KD </a:t>
            </a:r>
            <a:r>
              <a:rPr lang="en-US" dirty="0" err="1" smtClean="0"/>
              <a:t>kelas</a:t>
            </a:r>
            <a:r>
              <a:rPr lang="en-US" dirty="0" smtClean="0"/>
              <a:t> IV</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80958091"/>
              </p:ext>
            </p:extLst>
          </p:nvPr>
        </p:nvGraphicFramePr>
        <p:xfrm>
          <a:off x="990600" y="1066800"/>
          <a:ext cx="7238999" cy="5158042"/>
        </p:xfrm>
        <a:graphic>
          <a:graphicData uri="http://schemas.openxmlformats.org/drawingml/2006/table">
            <a:tbl>
              <a:tblPr firstRow="1" firstCol="1" bandRow="1">
                <a:tableStyleId>{5C22544A-7EE6-4342-B048-85BDC9FD1C3A}</a:tableStyleId>
              </a:tblPr>
              <a:tblGrid>
                <a:gridCol w="7238999"/>
              </a:tblGrid>
              <a:tr h="86892">
                <a:tc>
                  <a:txBody>
                    <a:bodyPr/>
                    <a:lstStyle/>
                    <a:p>
                      <a:pPr algn="ctr">
                        <a:spcAft>
                          <a:spcPts val="0"/>
                        </a:spcAft>
                      </a:pPr>
                      <a:r>
                        <a:rPr lang="id-ID" sz="1600" dirty="0">
                          <a:effectLst/>
                        </a:rPr>
                        <a:t>Kompetensi Dasar</a:t>
                      </a:r>
                      <a:endParaRPr lang="en-US" sz="1600" dirty="0">
                        <a:effectLst/>
                        <a:latin typeface="Calibri"/>
                      </a:endParaRPr>
                    </a:p>
                  </a:txBody>
                  <a:tcPr marL="39101" marR="39101" marT="0" marB="0" anchor="ctr"/>
                </a:tc>
              </a:tr>
              <a:tr h="659507">
                <a:tc>
                  <a:txBody>
                    <a:bodyPr/>
                    <a:lstStyle/>
                    <a:p>
                      <a:pPr marL="58738" marR="0" lvl="1" indent="0">
                        <a:lnSpc>
                          <a:spcPct val="115000"/>
                        </a:lnSpc>
                        <a:spcBef>
                          <a:spcPts val="0"/>
                        </a:spcBef>
                        <a:spcAft>
                          <a:spcPts val="0"/>
                        </a:spcAft>
                        <a:buSzPts val="1000"/>
                        <a:buFont typeface="+mj-lt"/>
                        <a:buNone/>
                        <a:tabLst/>
                      </a:pPr>
                      <a:r>
                        <a:rPr lang="en-US" sz="1400" dirty="0" smtClean="0">
                          <a:effectLst/>
                        </a:rPr>
                        <a:t>3.1 </a:t>
                      </a:r>
                      <a:r>
                        <a:rPr lang="id-ID" sz="1400" dirty="0" smtClean="0">
                          <a:effectLst/>
                        </a:rPr>
                        <a:t>Mengidentifikasi </a:t>
                      </a:r>
                      <a:r>
                        <a:rPr lang="id-ID" sz="1400" dirty="0">
                          <a:effectLst/>
                        </a:rPr>
                        <a:t>karakteristik ruang dan pemanfaatan sumber daya alam untuk kesejahteraan masyarakat  dari tingkat  kota/kabupaten sampai tingkat provinsi</a:t>
                      </a:r>
                      <a:endParaRPr lang="en-US" sz="1400" dirty="0">
                        <a:effectLst/>
                      </a:endParaRPr>
                    </a:p>
                    <a:p>
                      <a:pPr marL="274320" marR="0">
                        <a:lnSpc>
                          <a:spcPct val="115000"/>
                        </a:lnSpc>
                        <a:spcBef>
                          <a:spcPts val="0"/>
                        </a:spcBef>
                        <a:spcAft>
                          <a:spcPts val="0"/>
                        </a:spcAft>
                        <a:tabLst>
                          <a:tab pos="274320" algn="l"/>
                        </a:tabLst>
                      </a:pPr>
                      <a:r>
                        <a:rPr lang="id-ID" sz="1400" dirty="0">
                          <a:effectLst/>
                        </a:rPr>
                        <a:t> </a:t>
                      </a:r>
                      <a:endParaRPr lang="en-US" sz="1400" dirty="0">
                        <a:effectLst/>
                      </a:endParaRPr>
                    </a:p>
                    <a:p>
                      <a:pPr marL="291465" marR="0" indent="-269875">
                        <a:lnSpc>
                          <a:spcPct val="115000"/>
                        </a:lnSpc>
                        <a:spcBef>
                          <a:spcPts val="0"/>
                        </a:spcBef>
                        <a:spcAft>
                          <a:spcPts val="0"/>
                        </a:spcAft>
                      </a:pPr>
                      <a:r>
                        <a:rPr lang="id-ID" sz="1400" dirty="0">
                          <a:effectLst/>
                        </a:rPr>
                        <a:t>4.1 Menyajikan hasil identifikasi karakteristik ruang dan pemanfaatan sumber daya alam untuk kesejahteraan masyarakat dari tingkat  kota/kabupaten sampai tingkat provinsi	</a:t>
                      </a:r>
                      <a:endParaRPr lang="en-US" sz="1400" dirty="0">
                        <a:effectLst/>
                      </a:endParaRPr>
                    </a:p>
                    <a:p>
                      <a:pPr marL="291465" marR="0" indent="-269875">
                        <a:lnSpc>
                          <a:spcPct val="115000"/>
                        </a:lnSpc>
                        <a:spcBef>
                          <a:spcPts val="0"/>
                        </a:spcBef>
                        <a:spcAft>
                          <a:spcPts val="0"/>
                        </a:spcAft>
                      </a:pPr>
                      <a:r>
                        <a:rPr lang="en-US" sz="1400" dirty="0">
                          <a:effectLst/>
                        </a:rPr>
                        <a:t> </a:t>
                      </a:r>
                      <a:endParaRPr lang="en-US" sz="1400" dirty="0">
                        <a:effectLst/>
                        <a:latin typeface="Calibri"/>
                        <a:ea typeface="Times New Roman"/>
                        <a:cs typeface="Times New Roman"/>
                      </a:endParaRPr>
                    </a:p>
                  </a:txBody>
                  <a:tcPr marL="39101" marR="39101" marT="0" marB="0"/>
                </a:tc>
              </a:tr>
              <a:tr h="549589">
                <a:tc>
                  <a:txBody>
                    <a:bodyPr/>
                    <a:lstStyle/>
                    <a:p>
                      <a:pPr marL="291465" marR="0" indent="-360045">
                        <a:lnSpc>
                          <a:spcPct val="115000"/>
                        </a:lnSpc>
                        <a:spcBef>
                          <a:spcPts val="0"/>
                        </a:spcBef>
                        <a:spcAft>
                          <a:spcPts val="0"/>
                        </a:spcAft>
                        <a:tabLst>
                          <a:tab pos="291465" algn="l"/>
                        </a:tabLst>
                      </a:pPr>
                      <a:r>
                        <a:rPr lang="id-ID" sz="1400" dirty="0">
                          <a:effectLst/>
                        </a:rPr>
                        <a:t>3.2 	Mengidentifikasi keragaman sosial, ekonomi, budaya, etnis dan agama di provinsi setempat  sebagai identitas bangsa Indonesia</a:t>
                      </a:r>
                      <a:endParaRPr lang="en-US" sz="1400" dirty="0">
                        <a:effectLst/>
                      </a:endParaRPr>
                    </a:p>
                    <a:p>
                      <a:pPr marL="291465" marR="0" indent="-360045">
                        <a:lnSpc>
                          <a:spcPct val="115000"/>
                        </a:lnSpc>
                        <a:spcBef>
                          <a:spcPts val="0"/>
                        </a:spcBef>
                        <a:spcAft>
                          <a:spcPts val="0"/>
                        </a:spcAft>
                        <a:tabLst>
                          <a:tab pos="291465" algn="l"/>
                        </a:tabLst>
                      </a:pPr>
                      <a:r>
                        <a:rPr lang="id-ID" sz="1400" dirty="0">
                          <a:effectLst/>
                        </a:rPr>
                        <a:t>4.2   </a:t>
                      </a:r>
                      <a:r>
                        <a:rPr lang="en-US" sz="1400" dirty="0" err="1">
                          <a:effectLst/>
                        </a:rPr>
                        <a:t>Menyajikan</a:t>
                      </a:r>
                      <a:r>
                        <a:rPr lang="id-ID" sz="1400" dirty="0">
                          <a:effectLst/>
                        </a:rPr>
                        <a:t> hasil identifikasi  mengenai keragaman sosial, ekonomi, budaya, etnis dan agama di provinsi setempat  sebagai identitas bangsa Indonesia</a:t>
                      </a:r>
                      <a:endParaRPr lang="en-US" sz="1400" dirty="0">
                        <a:effectLst/>
                      </a:endParaRPr>
                    </a:p>
                    <a:p>
                      <a:pPr marL="291465" marR="0" indent="-360045">
                        <a:lnSpc>
                          <a:spcPct val="115000"/>
                        </a:lnSpc>
                        <a:spcBef>
                          <a:spcPts val="0"/>
                        </a:spcBef>
                        <a:spcAft>
                          <a:spcPts val="0"/>
                        </a:spcAft>
                        <a:tabLst>
                          <a:tab pos="291465" algn="l"/>
                        </a:tabLst>
                      </a:pPr>
                      <a:r>
                        <a:rPr lang="en-US" sz="1400" dirty="0">
                          <a:effectLst/>
                        </a:rPr>
                        <a:t> </a:t>
                      </a:r>
                      <a:endParaRPr lang="en-US" sz="1400" dirty="0">
                        <a:effectLst/>
                        <a:latin typeface="Calibri"/>
                        <a:ea typeface="Times New Roman"/>
                        <a:cs typeface="Times New Roman"/>
                      </a:endParaRPr>
                    </a:p>
                  </a:txBody>
                  <a:tcPr marL="39101" marR="39101" marT="0" marB="0"/>
                </a:tc>
              </a:tr>
              <a:tr h="1276984">
                <a:tc>
                  <a:txBody>
                    <a:bodyPr/>
                    <a:lstStyle/>
                    <a:p>
                      <a:pPr marL="291465" marR="0" indent="-269875">
                        <a:lnSpc>
                          <a:spcPct val="115000"/>
                        </a:lnSpc>
                        <a:spcBef>
                          <a:spcPts val="0"/>
                        </a:spcBef>
                        <a:spcAft>
                          <a:spcPts val="0"/>
                        </a:spcAft>
                      </a:pPr>
                      <a:r>
                        <a:rPr lang="id-ID" sz="1400" dirty="0">
                          <a:effectLst/>
                        </a:rPr>
                        <a:t>3.3	Mengidentifikasi kegiatan ekonomi dalam meningkatkan kehidupan masyarakat di bidang pekerjaan, sosial dan budaya di lingkungan sekitar sampai provinsi </a:t>
                      </a:r>
                      <a:endParaRPr lang="en-US" sz="1400" dirty="0">
                        <a:effectLst/>
                      </a:endParaRPr>
                    </a:p>
                    <a:p>
                      <a:pPr marL="291465" marR="0" indent="-269875">
                        <a:lnSpc>
                          <a:spcPct val="115000"/>
                        </a:lnSpc>
                        <a:spcBef>
                          <a:spcPts val="0"/>
                        </a:spcBef>
                        <a:spcAft>
                          <a:spcPts val="0"/>
                        </a:spcAft>
                      </a:pPr>
                      <a:r>
                        <a:rPr lang="id-ID" sz="1400" dirty="0">
                          <a:effectLst/>
                        </a:rPr>
                        <a:t>4.3	Menyajikan hasil identifikasi kegiatan ekonomi dalam meningkatkan kehidupan masyarakat di bidang pekerjaan, sosial dan budaya di lingkungan sekitar sampai provinsi</a:t>
                      </a:r>
                      <a:endParaRPr lang="en-US" sz="1400" dirty="0">
                        <a:effectLst/>
                        <a:latin typeface="Calibri"/>
                        <a:ea typeface="Times New Roman"/>
                        <a:cs typeface="Times New Roman"/>
                      </a:endParaRPr>
                    </a:p>
                  </a:txBody>
                  <a:tcPr marL="39101" marR="39101" marT="0" marB="0"/>
                </a:tc>
              </a:tr>
              <a:tr h="439671">
                <a:tc>
                  <a:txBody>
                    <a:bodyPr/>
                    <a:lstStyle/>
                    <a:p>
                      <a:pPr marL="291465" marR="0" indent="-360045">
                        <a:lnSpc>
                          <a:spcPct val="115000"/>
                        </a:lnSpc>
                        <a:spcBef>
                          <a:spcPts val="0"/>
                        </a:spcBef>
                        <a:spcAft>
                          <a:spcPts val="0"/>
                        </a:spcAft>
                        <a:tabLst>
                          <a:tab pos="291465" algn="l"/>
                        </a:tabLst>
                      </a:pPr>
                      <a:r>
                        <a:rPr lang="id-ID" sz="1400" dirty="0">
                          <a:effectLst/>
                        </a:rPr>
                        <a:t>3.4	Mengidentifikasi kerajaan Hindu, Buddha dan Islam serta pengaruhnya pada  kehidupan masyarakat masa kini  di lingkungan daerah setempat</a:t>
                      </a:r>
                      <a:endParaRPr lang="en-US" sz="1400" dirty="0">
                        <a:effectLst/>
                      </a:endParaRPr>
                    </a:p>
                    <a:p>
                      <a:pPr marL="291465" marR="0" indent="-360045">
                        <a:lnSpc>
                          <a:spcPct val="115000"/>
                        </a:lnSpc>
                        <a:spcBef>
                          <a:spcPts val="0"/>
                        </a:spcBef>
                        <a:spcAft>
                          <a:spcPts val="0"/>
                        </a:spcAft>
                        <a:tabLst>
                          <a:tab pos="291465" algn="l"/>
                        </a:tabLst>
                      </a:pPr>
                      <a:r>
                        <a:rPr lang="id-ID" sz="1400" dirty="0">
                          <a:effectLst/>
                        </a:rPr>
                        <a:t>4.4	Menyajikan hasil identifikasi kerajaan   Hindu, Buddha dan Islam serta pengaruhnya pada  kehidupan masyarakat masa kini  di lingkungan daerah setempat.</a:t>
                      </a:r>
                      <a:endParaRPr lang="en-US" sz="1400" dirty="0">
                        <a:effectLst/>
                        <a:latin typeface="Calibri"/>
                        <a:ea typeface="Times New Roman"/>
                        <a:cs typeface="Times New Roman"/>
                      </a:endParaRPr>
                    </a:p>
                  </a:txBody>
                  <a:tcPr marL="39101" marR="39101" marT="0" marB="0"/>
                </a:tc>
              </a:tr>
            </a:tbl>
          </a:graphicData>
        </a:graphic>
      </p:graphicFrame>
    </p:spTree>
    <p:extLst>
      <p:ext uri="{BB962C8B-B14F-4D97-AF65-F5344CB8AC3E}">
        <p14:creationId xmlns:p14="http://schemas.microsoft.com/office/powerpoint/2010/main" val="3082876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808038"/>
          </a:xfrm>
        </p:spPr>
        <p:txBody>
          <a:bodyPr/>
          <a:lstStyle/>
          <a:p>
            <a:r>
              <a:rPr lang="en-US" dirty="0" smtClean="0"/>
              <a:t>KD </a:t>
            </a:r>
            <a:r>
              <a:rPr lang="en-US" dirty="0" err="1" smtClean="0"/>
              <a:t>kelas</a:t>
            </a:r>
            <a:r>
              <a:rPr lang="en-US" dirty="0" smtClean="0"/>
              <a:t> V</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744309959"/>
              </p:ext>
            </p:extLst>
          </p:nvPr>
        </p:nvGraphicFramePr>
        <p:xfrm>
          <a:off x="685800" y="914400"/>
          <a:ext cx="7924800" cy="5438140"/>
        </p:xfrm>
        <a:graphic>
          <a:graphicData uri="http://schemas.openxmlformats.org/drawingml/2006/table">
            <a:tbl>
              <a:tblPr firstRow="1" firstCol="1" bandRow="1">
                <a:tableStyleId>{5C22544A-7EE6-4342-B048-85BDC9FD1C3A}</a:tableStyleId>
              </a:tblPr>
              <a:tblGrid>
                <a:gridCol w="7924800"/>
              </a:tblGrid>
              <a:tr h="124374">
                <a:tc>
                  <a:txBody>
                    <a:bodyPr/>
                    <a:lstStyle/>
                    <a:p>
                      <a:pPr marL="0" marR="0" algn="ctr">
                        <a:lnSpc>
                          <a:spcPct val="115000"/>
                        </a:lnSpc>
                        <a:spcBef>
                          <a:spcPts val="600"/>
                        </a:spcBef>
                        <a:spcAft>
                          <a:spcPts val="600"/>
                        </a:spcAft>
                      </a:pPr>
                      <a:r>
                        <a:rPr lang="id-ID" sz="1600" dirty="0">
                          <a:effectLst/>
                        </a:rPr>
                        <a:t>Kompetensi Dasar</a:t>
                      </a:r>
                      <a:endParaRPr lang="en-US" sz="1600" dirty="0">
                        <a:effectLst/>
                        <a:latin typeface="Calibri"/>
                        <a:ea typeface="Times New Roman"/>
                        <a:cs typeface="Times New Roman"/>
                      </a:endParaRPr>
                    </a:p>
                  </a:txBody>
                  <a:tcPr marL="44244" marR="44244" marT="0" marB="0" anchor="ctr"/>
                </a:tc>
              </a:tr>
              <a:tr h="890772">
                <a:tc>
                  <a:txBody>
                    <a:bodyPr/>
                    <a:lstStyle/>
                    <a:p>
                      <a:pPr marL="274320" marR="0" indent="-285750" algn="l">
                        <a:spcBef>
                          <a:spcPts val="0"/>
                        </a:spcBef>
                        <a:spcAft>
                          <a:spcPts val="0"/>
                        </a:spcAft>
                      </a:pPr>
                      <a:r>
                        <a:rPr lang="id-ID" sz="1600" dirty="0">
                          <a:effectLst/>
                        </a:rPr>
                        <a:t>3.1	Mengidentifikasi karakteristik geografis Indonesia sebagai negara  kepulauan/maritim dan agraris serta pengaruhnya terhadap  kehidupan ekonomi, sosial, budaya, komunikasi serta transportasi </a:t>
                      </a:r>
                      <a:endParaRPr lang="en-US" sz="1600" dirty="0">
                        <a:effectLst/>
                      </a:endParaRPr>
                    </a:p>
                    <a:p>
                      <a:pPr marL="274320" marR="0" indent="-285750" algn="l">
                        <a:spcBef>
                          <a:spcPts val="0"/>
                        </a:spcBef>
                        <a:spcAft>
                          <a:spcPts val="0"/>
                        </a:spcAft>
                      </a:pPr>
                      <a:r>
                        <a:rPr lang="id-ID" sz="1600" dirty="0">
                          <a:effectLst/>
                        </a:rPr>
                        <a:t> </a:t>
                      </a:r>
                      <a:endParaRPr lang="en-US" sz="1600" dirty="0">
                        <a:effectLst/>
                      </a:endParaRPr>
                    </a:p>
                    <a:p>
                      <a:pPr marL="274320" marR="0" indent="-285750" algn="l">
                        <a:lnSpc>
                          <a:spcPct val="115000"/>
                        </a:lnSpc>
                        <a:spcBef>
                          <a:spcPts val="0"/>
                        </a:spcBef>
                        <a:spcAft>
                          <a:spcPts val="1000"/>
                        </a:spcAft>
                      </a:pPr>
                      <a:r>
                        <a:rPr lang="id-ID" sz="1600" dirty="0">
                          <a:effectLst/>
                        </a:rPr>
                        <a:t>4.1	Menyajikan hasil identifikasi mengenai karakteristik geografis Indonesia sebagai negara  kepulauan/maritim dan agraris serta pengaruhnya terhadap  kehidupan ekonomi, sosial, budaya, komunikasi serta transportasi</a:t>
                      </a:r>
                      <a:endParaRPr lang="en-US" sz="1600" dirty="0">
                        <a:effectLst/>
                        <a:latin typeface="Calibri"/>
                        <a:ea typeface="Times New Roman"/>
                        <a:cs typeface="Times New Roman"/>
                      </a:endParaRPr>
                    </a:p>
                  </a:txBody>
                  <a:tcPr marL="44244" marR="44244" marT="0" marB="0"/>
                </a:tc>
              </a:tr>
              <a:tr h="589916">
                <a:tc>
                  <a:txBody>
                    <a:bodyPr/>
                    <a:lstStyle/>
                    <a:p>
                      <a:pPr marL="270510" indent="-274320" algn="l"/>
                      <a:r>
                        <a:rPr lang="id-ID" sz="1600" dirty="0">
                          <a:effectLst/>
                        </a:rPr>
                        <a:t>3.2	Menganalisis bentuk-bentuk interaksi manusia dengan lingkungan  dan pengaruhnya terhadap pembangunan sosial, budaya dan ekonomi masyarakat Indonesia</a:t>
                      </a:r>
                      <a:endParaRPr lang="en-US" sz="1600" dirty="0">
                        <a:effectLst/>
                      </a:endParaRPr>
                    </a:p>
                    <a:p>
                      <a:pPr marL="270510" indent="-274320" algn="l"/>
                      <a:r>
                        <a:rPr lang="id-ID" sz="1600" dirty="0">
                          <a:effectLst/>
                        </a:rPr>
                        <a:t>4.2 Menyajikan hasil analisis  bentuk-bentuk   interaksi manusia dengan lingkungan  dan pengaruhnya terhadap pembangunan sosial, budaya dan ekonomi masyarakat Indonesia</a:t>
                      </a:r>
                      <a:endParaRPr lang="en-US" sz="1600" dirty="0">
                        <a:effectLst/>
                        <a:latin typeface="Calibri"/>
                      </a:endParaRPr>
                    </a:p>
                  </a:txBody>
                  <a:tcPr marL="44244" marR="44244" marT="0" marB="0"/>
                </a:tc>
              </a:tr>
              <a:tr h="1423416">
                <a:tc>
                  <a:txBody>
                    <a:bodyPr/>
                    <a:lstStyle/>
                    <a:p>
                      <a:pPr marL="270510" indent="-274320" algn="l"/>
                      <a:r>
                        <a:rPr lang="id-ID" sz="1600" dirty="0">
                          <a:effectLst/>
                        </a:rPr>
                        <a:t>3.3	Menganalisis peran ekonomi dalam upaya menyejahterakan kehidupan masyarakat di bidang sosial dan budaya untuk memperkuat kesatuan dan persatuan bangsa</a:t>
                      </a:r>
                      <a:endParaRPr lang="en-US" sz="1600" dirty="0">
                        <a:effectLst/>
                      </a:endParaRPr>
                    </a:p>
                    <a:p>
                      <a:pPr marL="270510" indent="-274320" algn="l"/>
                      <a:r>
                        <a:rPr lang="id-ID" sz="1600" dirty="0">
                          <a:effectLst/>
                        </a:rPr>
                        <a:t>4.3	Menyajikan  hasil analisis tentang peran ekonomi dalam upaya menyejahterakan kehidupan masyarakat  di bidang sosial dan budaya  untuk memperkuat kesatuan dan persatuan bangsa</a:t>
                      </a:r>
                      <a:endParaRPr lang="en-US" sz="1600" dirty="0">
                        <a:effectLst/>
                        <a:latin typeface="Calibri"/>
                      </a:endParaRPr>
                    </a:p>
                  </a:txBody>
                  <a:tcPr marL="44244" marR="44244" marT="0" marB="0"/>
                </a:tc>
              </a:tr>
              <a:tr h="393277">
                <a:tc>
                  <a:txBody>
                    <a:bodyPr/>
                    <a:lstStyle/>
                    <a:p>
                      <a:pPr marL="270510" indent="-274320" algn="l"/>
                      <a:r>
                        <a:rPr lang="id-ID" sz="1600" dirty="0">
                          <a:effectLst/>
                        </a:rPr>
                        <a:t>3.4	Mengidentifikasi faktor-faktor penting penyebab penjajahan  bangsa Indonesia dan upaya bangsa Indonesia dalam mempertahankan kedaulatannya</a:t>
                      </a:r>
                      <a:endParaRPr lang="en-US" sz="1600" dirty="0">
                        <a:effectLst/>
                      </a:endParaRPr>
                    </a:p>
                    <a:p>
                      <a:pPr marL="270510" indent="-274320" algn="l"/>
                      <a:r>
                        <a:rPr lang="id-ID" sz="1600" dirty="0">
                          <a:effectLst/>
                        </a:rPr>
                        <a:t>4.4	Menyajikan  hasil identifikasi faktor-faktor penting penyebab penjajahan  bangsa Indonesia dan upaya bangsa Indonesia dalam mempertahankan kedaulatannya</a:t>
                      </a:r>
                      <a:endParaRPr lang="en-US" sz="1600" dirty="0">
                        <a:effectLst/>
                        <a:latin typeface="Calibri"/>
                      </a:endParaRPr>
                    </a:p>
                  </a:txBody>
                  <a:tcPr marL="44244" marR="44244" marT="0" marB="0"/>
                </a:tc>
              </a:tr>
            </a:tbl>
          </a:graphicData>
        </a:graphic>
      </p:graphicFrame>
    </p:spTree>
    <p:extLst>
      <p:ext uri="{BB962C8B-B14F-4D97-AF65-F5344CB8AC3E}">
        <p14:creationId xmlns:p14="http://schemas.microsoft.com/office/powerpoint/2010/main" val="750662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dirty="0" smtClean="0"/>
              <a:t>KD </a:t>
            </a:r>
            <a:r>
              <a:rPr lang="en-US" dirty="0" err="1" smtClean="0"/>
              <a:t>kelas</a:t>
            </a:r>
            <a:r>
              <a:rPr lang="en-US" dirty="0" smtClean="0"/>
              <a:t> VI</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70521291"/>
              </p:ext>
            </p:extLst>
          </p:nvPr>
        </p:nvGraphicFramePr>
        <p:xfrm>
          <a:off x="457200" y="1066800"/>
          <a:ext cx="8229600" cy="5452872"/>
        </p:xfrm>
        <a:graphic>
          <a:graphicData uri="http://schemas.openxmlformats.org/drawingml/2006/table">
            <a:tbl>
              <a:tblPr firstRow="1" firstCol="1" bandRow="1">
                <a:tableStyleId>{5C22544A-7EE6-4342-B048-85BDC9FD1C3A}</a:tableStyleId>
              </a:tblPr>
              <a:tblGrid>
                <a:gridCol w="8229600"/>
              </a:tblGrid>
              <a:tr h="135309">
                <a:tc>
                  <a:txBody>
                    <a:bodyPr/>
                    <a:lstStyle/>
                    <a:p>
                      <a:pPr algn="ctr">
                        <a:spcAft>
                          <a:spcPts val="0"/>
                        </a:spcAft>
                      </a:pPr>
                      <a:r>
                        <a:rPr lang="id-ID" sz="1600" dirty="0">
                          <a:effectLst/>
                        </a:rPr>
                        <a:t>Kompetensi Dasar</a:t>
                      </a:r>
                      <a:endParaRPr lang="en-US" sz="1600" dirty="0">
                        <a:effectLst/>
                        <a:latin typeface="Calibri"/>
                      </a:endParaRPr>
                    </a:p>
                  </a:txBody>
                  <a:tcPr marL="60889" marR="60889" marT="0" marB="0" anchor="ctr"/>
                </a:tc>
              </a:tr>
              <a:tr h="1373664">
                <a:tc>
                  <a:txBody>
                    <a:bodyPr/>
                    <a:lstStyle/>
                    <a:p>
                      <a:pPr marL="742950" marR="0" lvl="1" indent="-285750">
                        <a:lnSpc>
                          <a:spcPct val="115000"/>
                        </a:lnSpc>
                        <a:spcBef>
                          <a:spcPts val="0"/>
                        </a:spcBef>
                        <a:spcAft>
                          <a:spcPts val="1000"/>
                        </a:spcAft>
                        <a:buFont typeface="+mj-lt"/>
                        <a:buAutoNum type="arabicPeriod"/>
                      </a:pPr>
                      <a:r>
                        <a:rPr lang="id-ID" sz="1600" dirty="0">
                          <a:effectLst/>
                        </a:rPr>
                        <a:t>Mengidentifikasi karakteristik geografis dan kehidupan sosial budaya, ekonomi, politik di wilayah ASEAN</a:t>
                      </a:r>
                      <a:endParaRPr lang="en-US" sz="1600" dirty="0">
                        <a:effectLst/>
                      </a:endParaRPr>
                    </a:p>
                    <a:p>
                      <a:pPr marL="291465" marR="0" indent="-270510">
                        <a:lnSpc>
                          <a:spcPct val="115000"/>
                        </a:lnSpc>
                        <a:spcBef>
                          <a:spcPts val="0"/>
                        </a:spcBef>
                        <a:spcAft>
                          <a:spcPts val="1000"/>
                        </a:spcAft>
                      </a:pPr>
                      <a:r>
                        <a:rPr lang="id-ID" sz="1600" dirty="0">
                          <a:effectLst/>
                        </a:rPr>
                        <a:t>4.1 	Menyajikan hasil identifikasi karakte-ristik geografis dan kehidupan sosial budaya, ekonomi, politik di wilayah ASEAN</a:t>
                      </a:r>
                      <a:endParaRPr lang="en-US" sz="1600" dirty="0">
                        <a:effectLst/>
                      </a:endParaRPr>
                    </a:p>
                    <a:p>
                      <a:pPr marL="291465" marR="0" indent="-269875">
                        <a:lnSpc>
                          <a:spcPct val="115000"/>
                        </a:lnSpc>
                        <a:spcBef>
                          <a:spcPts val="0"/>
                        </a:spcBef>
                        <a:spcAft>
                          <a:spcPts val="1000"/>
                        </a:spcAft>
                      </a:pPr>
                      <a:r>
                        <a:rPr lang="id-ID" sz="1600" dirty="0">
                          <a:effectLst/>
                        </a:rPr>
                        <a:t> </a:t>
                      </a:r>
                      <a:endParaRPr lang="en-US" sz="1600" dirty="0">
                        <a:effectLst/>
                        <a:latin typeface="Calibri"/>
                        <a:ea typeface="Times New Roman"/>
                        <a:cs typeface="Times New Roman"/>
                      </a:endParaRPr>
                    </a:p>
                  </a:txBody>
                  <a:tcPr marL="60889" marR="60889" marT="0" marB="0"/>
                </a:tc>
              </a:tr>
              <a:tr h="1089184">
                <a:tc>
                  <a:txBody>
                    <a:bodyPr/>
                    <a:lstStyle/>
                    <a:p>
                      <a:pPr marL="291465" marR="0" indent="-274320">
                        <a:lnSpc>
                          <a:spcPct val="115000"/>
                        </a:lnSpc>
                        <a:spcBef>
                          <a:spcPts val="0"/>
                        </a:spcBef>
                        <a:spcAft>
                          <a:spcPts val="1000"/>
                        </a:spcAft>
                      </a:pPr>
                      <a:r>
                        <a:rPr lang="id-ID" sz="1600" dirty="0">
                          <a:effectLst/>
                        </a:rPr>
                        <a:t>3.2 	Menganalisis perubahan sosial budaya dalam rangka modernisasi bangsa Indonesia</a:t>
                      </a:r>
                      <a:endParaRPr lang="en-US" sz="1600" dirty="0">
                        <a:effectLst/>
                      </a:endParaRPr>
                    </a:p>
                    <a:p>
                      <a:pPr marL="291465" marR="0" indent="-274320">
                        <a:lnSpc>
                          <a:spcPct val="115000"/>
                        </a:lnSpc>
                        <a:spcBef>
                          <a:spcPts val="0"/>
                        </a:spcBef>
                        <a:spcAft>
                          <a:spcPts val="1000"/>
                        </a:spcAft>
                      </a:pPr>
                      <a:r>
                        <a:rPr lang="id-ID" sz="1600" dirty="0">
                          <a:effectLst/>
                        </a:rPr>
                        <a:t>4.2  Menyajikan hasil analisis mengenai perubahan sosial budaya dalam rangka modernisasi bangsa Indonesia </a:t>
                      </a:r>
                      <a:endParaRPr lang="en-US" sz="1600" dirty="0">
                        <a:effectLst/>
                      </a:endParaRPr>
                    </a:p>
                    <a:p>
                      <a:pPr marL="291465" marR="0" indent="-274320">
                        <a:lnSpc>
                          <a:spcPct val="115000"/>
                        </a:lnSpc>
                        <a:spcBef>
                          <a:spcPts val="0"/>
                        </a:spcBef>
                        <a:spcAft>
                          <a:spcPts val="1000"/>
                        </a:spcAft>
                      </a:pPr>
                      <a:r>
                        <a:rPr lang="id-ID" sz="1600" dirty="0">
                          <a:effectLst/>
                        </a:rPr>
                        <a:t> </a:t>
                      </a:r>
                      <a:endParaRPr lang="en-US" sz="1600" dirty="0">
                        <a:effectLst/>
                        <a:latin typeface="Calibri"/>
                        <a:ea typeface="Times New Roman"/>
                        <a:cs typeface="Times New Roman"/>
                      </a:endParaRPr>
                    </a:p>
                  </a:txBody>
                  <a:tcPr marL="60889" marR="60889" marT="0" marB="0"/>
                </a:tc>
              </a:tr>
              <a:tr h="684662">
                <a:tc>
                  <a:txBody>
                    <a:bodyPr/>
                    <a:lstStyle/>
                    <a:p>
                      <a:pPr marL="291465" marR="0" indent="-274320">
                        <a:lnSpc>
                          <a:spcPct val="115000"/>
                        </a:lnSpc>
                        <a:spcBef>
                          <a:spcPts val="0"/>
                        </a:spcBef>
                        <a:spcAft>
                          <a:spcPts val="0"/>
                        </a:spcAft>
                        <a:tabLst>
                          <a:tab pos="291465" algn="l"/>
                        </a:tabLst>
                      </a:pPr>
                      <a:r>
                        <a:rPr lang="id-ID" sz="1600" dirty="0">
                          <a:effectLst/>
                        </a:rPr>
                        <a:t>3.3 	Menganalisis posisi dan peran Indonesia  dalam kerjasama di bidang ekonomi, politik, sosial, budaya, teknologi dan pendidikan  dalam lingkup ASEAN</a:t>
                      </a:r>
                      <a:endParaRPr lang="en-US" sz="1600" dirty="0">
                        <a:effectLst/>
                      </a:endParaRPr>
                    </a:p>
                    <a:p>
                      <a:pPr marL="291465" marR="0" indent="-274320">
                        <a:lnSpc>
                          <a:spcPct val="115000"/>
                        </a:lnSpc>
                        <a:spcBef>
                          <a:spcPts val="0"/>
                        </a:spcBef>
                        <a:spcAft>
                          <a:spcPts val="1000"/>
                        </a:spcAft>
                        <a:tabLst>
                          <a:tab pos="291465" algn="l"/>
                        </a:tabLst>
                      </a:pPr>
                      <a:r>
                        <a:rPr lang="id-ID" sz="1600" dirty="0">
                          <a:effectLst/>
                        </a:rPr>
                        <a:t>4.3   Menyajikan hasil analisis tentang  posisi dan peran Indonesia dalam kerjasama di bidang ekonomi, politik, sosial, budaya, teknologi, dan pendidikan  dalam lingkup ASEAN</a:t>
                      </a:r>
                      <a:endParaRPr lang="en-US" sz="1600" dirty="0">
                        <a:effectLst/>
                        <a:latin typeface="Calibri"/>
                        <a:ea typeface="Times New Roman"/>
                        <a:cs typeface="Times New Roman"/>
                      </a:endParaRPr>
                    </a:p>
                  </a:txBody>
                  <a:tcPr marL="60889" marR="60889" marT="0" marB="0"/>
                </a:tc>
              </a:tr>
              <a:tr h="684662">
                <a:tc>
                  <a:txBody>
                    <a:bodyPr/>
                    <a:lstStyle/>
                    <a:p>
                      <a:pPr marL="381635" marR="0" indent="-381635">
                        <a:lnSpc>
                          <a:spcPct val="115000"/>
                        </a:lnSpc>
                        <a:spcBef>
                          <a:spcPts val="0"/>
                        </a:spcBef>
                        <a:spcAft>
                          <a:spcPts val="0"/>
                        </a:spcAft>
                      </a:pPr>
                      <a:r>
                        <a:rPr lang="id-ID" sz="1600" dirty="0">
                          <a:effectLst/>
                        </a:rPr>
                        <a:t>3.4    Memahami makna proklamasi kemerdekaan, upaya mempertahankan kemerdekaan, dan upaya mengembangkan kehidupan kebangsaan yang sejahtera</a:t>
                      </a:r>
                      <a:endParaRPr lang="en-US" sz="1600" dirty="0">
                        <a:effectLst/>
                      </a:endParaRPr>
                    </a:p>
                    <a:p>
                      <a:pPr marL="381635" marR="0" indent="-381635">
                        <a:lnSpc>
                          <a:spcPct val="115000"/>
                        </a:lnSpc>
                        <a:spcBef>
                          <a:spcPts val="0"/>
                        </a:spcBef>
                        <a:spcAft>
                          <a:spcPts val="1000"/>
                        </a:spcAft>
                      </a:pPr>
                      <a:r>
                        <a:rPr lang="id-ID" sz="1600" dirty="0">
                          <a:effectLst/>
                        </a:rPr>
                        <a:t>4.4    Menyajikan </a:t>
                      </a:r>
                      <a:r>
                        <a:rPr lang="en-US" sz="1600" dirty="0" err="1">
                          <a:effectLst/>
                        </a:rPr>
                        <a:t>laporan</a:t>
                      </a:r>
                      <a:r>
                        <a:rPr lang="en-US" sz="1600" dirty="0">
                          <a:effectLst/>
                        </a:rPr>
                        <a:t> </a:t>
                      </a:r>
                      <a:r>
                        <a:rPr lang="en-US" sz="1600" dirty="0" err="1">
                          <a:effectLst/>
                        </a:rPr>
                        <a:t>tentang</a:t>
                      </a:r>
                      <a:r>
                        <a:rPr lang="en-US" sz="1600" dirty="0">
                          <a:effectLst/>
                        </a:rPr>
                        <a:t> </a:t>
                      </a:r>
                      <a:r>
                        <a:rPr lang="id-ID" sz="1600" dirty="0">
                          <a:effectLst/>
                        </a:rPr>
                        <a:t>makna  proklamasi kemerdekaan, upaya mempertahankan kemerdekaan, dan upaya mengembangkan kehidupan kebangsaan yang sejahtera</a:t>
                      </a:r>
                      <a:endParaRPr lang="en-US" sz="1600" dirty="0">
                        <a:effectLst/>
                        <a:latin typeface="Calibri"/>
                        <a:ea typeface="Times New Roman"/>
                        <a:cs typeface="Times New Roman"/>
                      </a:endParaRPr>
                    </a:p>
                  </a:txBody>
                  <a:tcPr marL="60889" marR="60889" marT="0" marB="0"/>
                </a:tc>
              </a:tr>
            </a:tbl>
          </a:graphicData>
        </a:graphic>
      </p:graphicFrame>
    </p:spTree>
    <p:extLst>
      <p:ext uri="{BB962C8B-B14F-4D97-AF65-F5344CB8AC3E}">
        <p14:creationId xmlns:p14="http://schemas.microsoft.com/office/powerpoint/2010/main" val="464168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id-ID" dirty="0" smtClean="0"/>
              <a:t>konten </a:t>
            </a:r>
            <a:r>
              <a:rPr lang="id-ID" dirty="0"/>
              <a:t>IPS meliputi: </a:t>
            </a:r>
            <a:endParaRPr lang="en-US" dirty="0"/>
          </a:p>
          <a:p>
            <a:pPr marL="514350" indent="-514350">
              <a:buFont typeface="+mj-lt"/>
              <a:buAutoNum type="arabicPeriod"/>
            </a:pPr>
            <a:r>
              <a:rPr lang="id-ID" dirty="0" smtClean="0"/>
              <a:t>aspek </a:t>
            </a:r>
            <a:r>
              <a:rPr lang="id-ID" dirty="0"/>
              <a:t>pengetahuan tentang kehidupan  masyarakat di sekitarnya, bangsa, dan umat manusia dalam berbagai bidang kehidupan dan lingkungannya; </a:t>
            </a:r>
            <a:endParaRPr lang="en-US" dirty="0"/>
          </a:p>
          <a:p>
            <a:pPr marL="514350" indent="-514350">
              <a:buFont typeface="+mj-lt"/>
              <a:buAutoNum type="arabicPeriod"/>
            </a:pPr>
            <a:r>
              <a:rPr lang="id-ID" dirty="0" smtClean="0"/>
              <a:t>aspek </a:t>
            </a:r>
            <a:r>
              <a:rPr lang="id-ID" dirty="0"/>
              <a:t>keterampilan terdiri atas berpikir logis dan kritis, membaca, keterampilan belajar (learning skills), memecahkan masalah, berkomunikasi, dan bekerjasama dalam kehidupan bermasyarakat-berbangsa </a:t>
            </a:r>
            <a:endParaRPr lang="en-US" dirty="0"/>
          </a:p>
          <a:p>
            <a:pPr marL="514350" indent="-514350">
              <a:buFont typeface="+mj-lt"/>
              <a:buAutoNum type="arabicPeriod"/>
            </a:pPr>
            <a:r>
              <a:rPr lang="id-ID" dirty="0" smtClean="0"/>
              <a:t>aspek </a:t>
            </a:r>
            <a:r>
              <a:rPr lang="id-ID" dirty="0"/>
              <a:t>sikap terdiri atas nilai-nilai religius, kejujuran, kerja keras, keingintahuan, kemandirian, menghargai prestasi, berkompetisi, kreatif dan inovatif</a:t>
            </a:r>
            <a:endParaRPr lang="en-US" dirty="0"/>
          </a:p>
        </p:txBody>
      </p:sp>
      <p:sp>
        <p:nvSpPr>
          <p:cNvPr id="2" name="Title 1"/>
          <p:cNvSpPr>
            <a:spLocks noGrp="1"/>
          </p:cNvSpPr>
          <p:nvPr>
            <p:ph type="title"/>
          </p:nvPr>
        </p:nvSpPr>
        <p:spPr>
          <a:xfrm>
            <a:off x="4876800" y="2514600"/>
            <a:ext cx="3733800" cy="1143000"/>
          </a:xfrm>
        </p:spPr>
        <p:txBody>
          <a:bodyPr>
            <a:normAutofit fontScale="90000"/>
          </a:bodyPr>
          <a:lstStyle/>
          <a:p>
            <a:pPr lvl="0"/>
            <a:r>
              <a:rPr lang="id-ID" sz="2800" dirty="0"/>
              <a:t>Kompetensi Setelah Mempelajari </a:t>
            </a:r>
            <a:r>
              <a:rPr lang="en-US" sz="2800" dirty="0" smtClean="0"/>
              <a:t>IPS di SD</a:t>
            </a:r>
            <a:r>
              <a:rPr lang="id-ID" sz="2800" dirty="0" smtClean="0"/>
              <a:t>/</a:t>
            </a:r>
            <a:r>
              <a:rPr lang="en-US" sz="2800" dirty="0" smtClean="0"/>
              <a:t>MI</a:t>
            </a:r>
            <a:r>
              <a:rPr lang="en-US" sz="2800" dirty="0"/>
              <a:t/>
            </a:r>
            <a:br>
              <a:rPr lang="en-US" sz="2800" dirty="0"/>
            </a:br>
            <a:endParaRPr lang="en-US" sz="2800" dirty="0"/>
          </a:p>
        </p:txBody>
      </p:sp>
    </p:spTree>
    <p:extLst>
      <p:ext uri="{BB962C8B-B14F-4D97-AF65-F5344CB8AC3E}">
        <p14:creationId xmlns:p14="http://schemas.microsoft.com/office/powerpoint/2010/main" val="1385144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err="1"/>
              <a:t>Kompetensi</a:t>
            </a:r>
            <a:r>
              <a:rPr lang="en-US" dirty="0"/>
              <a:t> Inti-1 (KI-1) </a:t>
            </a:r>
            <a:r>
              <a:rPr lang="en-US" dirty="0" err="1"/>
              <a:t>untuk</a:t>
            </a:r>
            <a:r>
              <a:rPr lang="en-US" dirty="0"/>
              <a:t> </a:t>
            </a:r>
            <a:r>
              <a:rPr lang="en-US" dirty="0" err="1"/>
              <a:t>kompetensi</a:t>
            </a:r>
            <a:r>
              <a:rPr lang="en-US" dirty="0"/>
              <a:t> inti </a:t>
            </a:r>
            <a:r>
              <a:rPr lang="en-US" dirty="0" err="1"/>
              <a:t>sikap</a:t>
            </a:r>
            <a:r>
              <a:rPr lang="en-US" dirty="0"/>
              <a:t> spiritual;</a:t>
            </a:r>
          </a:p>
          <a:p>
            <a:pPr lvl="0"/>
            <a:r>
              <a:rPr lang="en-US" dirty="0" err="1"/>
              <a:t>Kompetensi</a:t>
            </a:r>
            <a:r>
              <a:rPr lang="en-US" dirty="0"/>
              <a:t> Inti-2 (KI-2) </a:t>
            </a:r>
            <a:r>
              <a:rPr lang="en-US" dirty="0" err="1"/>
              <a:t>untuk</a:t>
            </a:r>
            <a:r>
              <a:rPr lang="en-US" dirty="0"/>
              <a:t> </a:t>
            </a:r>
            <a:r>
              <a:rPr lang="en-US" dirty="0" err="1"/>
              <a:t>kompetensi</a:t>
            </a:r>
            <a:r>
              <a:rPr lang="en-US" dirty="0"/>
              <a:t> inti </a:t>
            </a:r>
            <a:r>
              <a:rPr lang="en-US" dirty="0" err="1"/>
              <a:t>sikap</a:t>
            </a:r>
            <a:r>
              <a:rPr lang="en-US" dirty="0"/>
              <a:t> </a:t>
            </a:r>
            <a:r>
              <a:rPr lang="en-US" dirty="0" err="1"/>
              <a:t>sosial</a:t>
            </a:r>
            <a:r>
              <a:rPr lang="en-US" dirty="0"/>
              <a:t>;</a:t>
            </a:r>
          </a:p>
          <a:p>
            <a:pPr lvl="0"/>
            <a:r>
              <a:rPr lang="en-US" dirty="0" err="1"/>
              <a:t>Kompetensi</a:t>
            </a:r>
            <a:r>
              <a:rPr lang="en-US" dirty="0"/>
              <a:t> Inti-3 (KI-3) </a:t>
            </a:r>
            <a:r>
              <a:rPr lang="en-US" dirty="0" err="1"/>
              <a:t>untuk</a:t>
            </a:r>
            <a:r>
              <a:rPr lang="en-US" dirty="0"/>
              <a:t> </a:t>
            </a:r>
            <a:r>
              <a:rPr lang="en-US" dirty="0" err="1"/>
              <a:t>kompetensi</a:t>
            </a:r>
            <a:r>
              <a:rPr lang="en-US" dirty="0"/>
              <a:t> inti </a:t>
            </a:r>
            <a:r>
              <a:rPr lang="en-US" dirty="0" err="1"/>
              <a:t>pengetahuan</a:t>
            </a:r>
            <a:r>
              <a:rPr lang="en-US" dirty="0"/>
              <a:t>; </a:t>
            </a:r>
            <a:r>
              <a:rPr lang="en-US" dirty="0" err="1"/>
              <a:t>dan</a:t>
            </a:r>
            <a:endParaRPr lang="en-US" dirty="0"/>
          </a:p>
          <a:p>
            <a:pPr lvl="0"/>
            <a:r>
              <a:rPr lang="en-US" dirty="0" err="1"/>
              <a:t>Kompetensi</a:t>
            </a:r>
            <a:r>
              <a:rPr lang="en-US" dirty="0"/>
              <a:t> Inti-4 (KI-4) </a:t>
            </a:r>
            <a:r>
              <a:rPr lang="en-US" dirty="0" err="1"/>
              <a:t>untuk</a:t>
            </a:r>
            <a:r>
              <a:rPr lang="en-US" dirty="0"/>
              <a:t> </a:t>
            </a:r>
            <a:r>
              <a:rPr lang="en-US" dirty="0" err="1"/>
              <a:t>kompetensi</a:t>
            </a:r>
            <a:r>
              <a:rPr lang="en-US" dirty="0"/>
              <a:t> inti </a:t>
            </a:r>
            <a:r>
              <a:rPr lang="en-US" dirty="0" err="1"/>
              <a:t>keterampilan</a:t>
            </a:r>
            <a:endParaRPr lang="en-US" dirty="0"/>
          </a:p>
          <a:p>
            <a:endParaRPr lang="en-US" dirty="0"/>
          </a:p>
        </p:txBody>
      </p:sp>
      <p:sp>
        <p:nvSpPr>
          <p:cNvPr id="2" name="Title 1"/>
          <p:cNvSpPr>
            <a:spLocks noGrp="1"/>
          </p:cNvSpPr>
          <p:nvPr>
            <p:ph type="title"/>
          </p:nvPr>
        </p:nvSpPr>
        <p:spPr/>
        <p:txBody>
          <a:bodyPr/>
          <a:lstStyle/>
          <a:p>
            <a:r>
              <a:rPr lang="en-US" dirty="0" err="1" smtClean="0"/>
              <a:t>Kompetensi</a:t>
            </a:r>
            <a:r>
              <a:rPr lang="en-US" dirty="0" smtClean="0"/>
              <a:t> Inti</a:t>
            </a:r>
            <a:endParaRPr lang="en-US" dirty="0"/>
          </a:p>
        </p:txBody>
      </p:sp>
    </p:spTree>
    <p:extLst>
      <p:ext uri="{BB962C8B-B14F-4D97-AF65-F5344CB8AC3E}">
        <p14:creationId xmlns:p14="http://schemas.microsoft.com/office/powerpoint/2010/main" val="2551233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dirty="0" smtClean="0"/>
              <a:t>	</a:t>
            </a:r>
            <a:r>
              <a:rPr lang="id-ID" dirty="0" smtClean="0"/>
              <a:t>Pada </a:t>
            </a:r>
            <a:r>
              <a:rPr lang="id-ID" dirty="0"/>
              <a:t>jenjang SD/MI kelas I, II dan III muatan IPS diintegrasikan pada kompetensi dasar mata pelajaran Bahasa Indonesia, PPKn, dan Matematika, sedangkan untuk kelas IV sampai kelas VI, IPS menjadi mata pelajaran tersendiri tetapi pembelajarannya dilakukan secara tematik terpadu dengan mata pelajaran lainnya</a:t>
            </a:r>
            <a:endParaRPr lang="en-US" dirty="0"/>
          </a:p>
        </p:txBody>
      </p:sp>
      <p:sp>
        <p:nvSpPr>
          <p:cNvPr id="2" name="Title 1"/>
          <p:cNvSpPr>
            <a:spLocks noGrp="1"/>
          </p:cNvSpPr>
          <p:nvPr>
            <p:ph type="title"/>
          </p:nvPr>
        </p:nvSpPr>
        <p:spPr/>
        <p:txBody>
          <a:bodyPr/>
          <a:lstStyle/>
          <a:p>
            <a:r>
              <a:rPr lang="en-US" dirty="0" smtClean="0"/>
              <a:t>KI </a:t>
            </a:r>
            <a:r>
              <a:rPr lang="en-US" dirty="0" err="1" smtClean="0"/>
              <a:t>kelas</a:t>
            </a:r>
            <a:r>
              <a:rPr lang="en-US" dirty="0" smtClean="0"/>
              <a:t> I-III</a:t>
            </a:r>
            <a:endParaRPr lang="en-US" dirty="0"/>
          </a:p>
        </p:txBody>
      </p:sp>
    </p:spTree>
    <p:extLst>
      <p:ext uri="{BB962C8B-B14F-4D97-AF65-F5344CB8AC3E}">
        <p14:creationId xmlns:p14="http://schemas.microsoft.com/office/powerpoint/2010/main" val="634842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34935497"/>
              </p:ext>
            </p:extLst>
          </p:nvPr>
        </p:nvGraphicFramePr>
        <p:xfrm>
          <a:off x="685800" y="287878"/>
          <a:ext cx="7696200" cy="6093716"/>
        </p:xfrm>
        <a:graphic>
          <a:graphicData uri="http://schemas.openxmlformats.org/drawingml/2006/table">
            <a:tbl>
              <a:tblPr firstRow="1" firstCol="1" bandRow="1">
                <a:tableStyleId>{616DA210-FB5B-4158-B5E0-FEB733F419BA}</a:tableStyleId>
              </a:tblPr>
              <a:tblGrid>
                <a:gridCol w="2565687"/>
                <a:gridCol w="2565687"/>
                <a:gridCol w="2564826"/>
              </a:tblGrid>
              <a:tr h="140048">
                <a:tc>
                  <a:txBody>
                    <a:bodyPr/>
                    <a:lstStyle/>
                    <a:p>
                      <a:pPr marL="0" marR="0" algn="ctr">
                        <a:lnSpc>
                          <a:spcPct val="115000"/>
                        </a:lnSpc>
                        <a:spcBef>
                          <a:spcPts val="0"/>
                        </a:spcBef>
                        <a:spcAft>
                          <a:spcPts val="0"/>
                        </a:spcAft>
                      </a:pPr>
                      <a:r>
                        <a:rPr lang="id-ID" sz="1200" b="1" dirty="0">
                          <a:effectLst/>
                        </a:rPr>
                        <a:t>Kelas I</a:t>
                      </a:r>
                      <a:endParaRPr lang="en-US" sz="1200" b="1" dirty="0">
                        <a:effectLst/>
                        <a:latin typeface="Times New Roman"/>
                        <a:ea typeface="Times New Roman"/>
                      </a:endParaRPr>
                    </a:p>
                  </a:txBody>
                  <a:tcPr marL="35001" marR="35001" marT="0" marB="0" anchor="ctr"/>
                </a:tc>
                <a:tc>
                  <a:txBody>
                    <a:bodyPr/>
                    <a:lstStyle/>
                    <a:p>
                      <a:pPr marL="0" marR="0" algn="ctr">
                        <a:lnSpc>
                          <a:spcPct val="115000"/>
                        </a:lnSpc>
                        <a:spcBef>
                          <a:spcPts val="0"/>
                        </a:spcBef>
                        <a:spcAft>
                          <a:spcPts val="0"/>
                        </a:spcAft>
                      </a:pPr>
                      <a:r>
                        <a:rPr lang="id-ID" sz="1200" b="1">
                          <a:effectLst/>
                        </a:rPr>
                        <a:t>Kelas II</a:t>
                      </a:r>
                      <a:endParaRPr lang="en-US" sz="1200" b="1">
                        <a:effectLst/>
                        <a:latin typeface="Times New Roman"/>
                        <a:ea typeface="Times New Roman"/>
                      </a:endParaRPr>
                    </a:p>
                  </a:txBody>
                  <a:tcPr marL="35001" marR="35001" marT="0" marB="0" anchor="ctr"/>
                </a:tc>
                <a:tc>
                  <a:txBody>
                    <a:bodyPr/>
                    <a:lstStyle/>
                    <a:p>
                      <a:pPr marL="0" marR="0" algn="ctr">
                        <a:lnSpc>
                          <a:spcPct val="115000"/>
                        </a:lnSpc>
                        <a:spcBef>
                          <a:spcPts val="0"/>
                        </a:spcBef>
                        <a:spcAft>
                          <a:spcPts val="0"/>
                        </a:spcAft>
                      </a:pPr>
                      <a:r>
                        <a:rPr lang="id-ID" sz="1200" b="1">
                          <a:effectLst/>
                        </a:rPr>
                        <a:t>Kelas III</a:t>
                      </a:r>
                      <a:endParaRPr lang="en-US" sz="1200" b="1">
                        <a:effectLst/>
                        <a:latin typeface="Times New Roman"/>
                        <a:ea typeface="Times New Roman"/>
                      </a:endParaRPr>
                    </a:p>
                  </a:txBody>
                  <a:tcPr marL="35001" marR="35001" marT="0" marB="0" anchor="ctr"/>
                </a:tc>
              </a:tr>
              <a:tr h="524149">
                <a:tc>
                  <a:txBody>
                    <a:bodyPr/>
                    <a:lstStyle/>
                    <a:p>
                      <a:pPr marL="381635" marR="0" indent="-381635" algn="l">
                        <a:lnSpc>
                          <a:spcPct val="115000"/>
                        </a:lnSpc>
                        <a:spcBef>
                          <a:spcPts val="0"/>
                        </a:spcBef>
                        <a:spcAft>
                          <a:spcPts val="0"/>
                        </a:spcAft>
                      </a:pPr>
                      <a:r>
                        <a:rPr lang="id-ID" sz="1200" b="1" dirty="0">
                          <a:effectLst/>
                        </a:rPr>
                        <a:t>KI1 Menerima dan menjalankan ajaran agama yang dianutnya</a:t>
                      </a:r>
                      <a:endParaRPr lang="en-US" sz="1200" b="1" dirty="0">
                        <a:effectLst/>
                        <a:latin typeface="Times New Roman"/>
                        <a:ea typeface="Times New Roman"/>
                      </a:endParaRPr>
                    </a:p>
                  </a:txBody>
                  <a:tcPr marL="35001" marR="35001" marT="0" marB="0"/>
                </a:tc>
                <a:tc>
                  <a:txBody>
                    <a:bodyPr/>
                    <a:lstStyle/>
                    <a:p>
                      <a:pPr marL="291465" marR="0" indent="-291465" algn="l">
                        <a:lnSpc>
                          <a:spcPct val="115000"/>
                        </a:lnSpc>
                        <a:spcBef>
                          <a:spcPts val="0"/>
                        </a:spcBef>
                        <a:spcAft>
                          <a:spcPts val="0"/>
                        </a:spcAft>
                      </a:pPr>
                      <a:r>
                        <a:rPr lang="id-ID" sz="1200" b="1">
                          <a:effectLst/>
                        </a:rPr>
                        <a:t>KI1 Menerima dan  menjalankan ajaran agama yang dianutnya</a:t>
                      </a:r>
                      <a:endParaRPr lang="en-US" sz="1200" b="1">
                        <a:effectLst/>
                        <a:latin typeface="Times New Roman"/>
                        <a:ea typeface="Times New Roman"/>
                      </a:endParaRPr>
                    </a:p>
                  </a:txBody>
                  <a:tcPr marL="35001" marR="35001" marT="0" marB="0"/>
                </a:tc>
                <a:tc>
                  <a:txBody>
                    <a:bodyPr/>
                    <a:lstStyle/>
                    <a:p>
                      <a:pPr marL="381635" marR="0" indent="-381635" algn="l">
                        <a:lnSpc>
                          <a:spcPct val="115000"/>
                        </a:lnSpc>
                        <a:spcBef>
                          <a:spcPts val="0"/>
                        </a:spcBef>
                        <a:spcAft>
                          <a:spcPts val="0"/>
                        </a:spcAft>
                      </a:pPr>
                      <a:r>
                        <a:rPr lang="id-ID" sz="1200" b="1">
                          <a:effectLst/>
                        </a:rPr>
                        <a:t>KI1 Menerima dan menjalankan ajaran agama yang dianutnya</a:t>
                      </a:r>
                      <a:endParaRPr lang="en-US" sz="1200" b="1">
                        <a:effectLst/>
                        <a:latin typeface="Times New Roman"/>
                        <a:ea typeface="Times New Roman"/>
                      </a:endParaRPr>
                    </a:p>
                  </a:txBody>
                  <a:tcPr marL="35001" marR="35001" marT="0" marB="0"/>
                </a:tc>
              </a:tr>
              <a:tr h="1179334">
                <a:tc>
                  <a:txBody>
                    <a:bodyPr/>
                    <a:lstStyle/>
                    <a:p>
                      <a:pPr marL="381635" marR="0" indent="-381635" algn="l">
                        <a:lnSpc>
                          <a:spcPct val="115000"/>
                        </a:lnSpc>
                        <a:spcBef>
                          <a:spcPts val="0"/>
                        </a:spcBef>
                        <a:spcAft>
                          <a:spcPts val="0"/>
                        </a:spcAft>
                      </a:pPr>
                      <a:r>
                        <a:rPr lang="id-ID" sz="1200" b="1" dirty="0">
                          <a:effectLst/>
                        </a:rPr>
                        <a:t>KI2   </a:t>
                      </a:r>
                      <a:r>
                        <a:rPr lang="en-US" sz="1200" b="1" dirty="0" err="1">
                          <a:effectLst/>
                        </a:rPr>
                        <a:t>Menunjukkan</a:t>
                      </a:r>
                      <a:r>
                        <a:rPr lang="id-ID" sz="1200" b="1" dirty="0">
                          <a:effectLst/>
                        </a:rPr>
                        <a:t> perilaku jujur, disiplin, tanggung jawab, santun, peduli, dan percaya diri dalam berinteraksi dengan keluarga, teman, dan guru</a:t>
                      </a:r>
                      <a:endParaRPr lang="en-US" sz="1200" b="1" dirty="0">
                        <a:effectLst/>
                        <a:latin typeface="Times New Roman"/>
                        <a:ea typeface="Times New Roman"/>
                      </a:endParaRPr>
                    </a:p>
                  </a:txBody>
                  <a:tcPr marL="35001" marR="35001" marT="0" marB="0"/>
                </a:tc>
                <a:tc>
                  <a:txBody>
                    <a:bodyPr/>
                    <a:lstStyle/>
                    <a:p>
                      <a:pPr marL="291465" marR="0" indent="-291465" algn="l">
                        <a:lnSpc>
                          <a:spcPct val="115000"/>
                        </a:lnSpc>
                        <a:spcBef>
                          <a:spcPts val="0"/>
                        </a:spcBef>
                        <a:spcAft>
                          <a:spcPts val="0"/>
                        </a:spcAft>
                      </a:pPr>
                      <a:r>
                        <a:rPr lang="id-ID" sz="1200" b="1" dirty="0">
                          <a:effectLst/>
                        </a:rPr>
                        <a:t>KI2 </a:t>
                      </a:r>
                      <a:r>
                        <a:rPr lang="en-US" sz="1200" b="1" dirty="0" err="1">
                          <a:effectLst/>
                        </a:rPr>
                        <a:t>Menunjukkan</a:t>
                      </a:r>
                      <a:r>
                        <a:rPr lang="en-US" sz="1200" b="1" dirty="0">
                          <a:effectLst/>
                        </a:rPr>
                        <a:t> </a:t>
                      </a:r>
                      <a:r>
                        <a:rPr lang="id-ID" sz="1200" b="1" dirty="0">
                          <a:effectLst/>
                        </a:rPr>
                        <a:t> perilaku jujur, disiplin, tanggung jawab, santun, peduli, dan percaya diri dalam berinteraksi dengan keluarga, teman, dan guru</a:t>
                      </a:r>
                      <a:endParaRPr lang="en-US" sz="1200" b="1" dirty="0">
                        <a:effectLst/>
                        <a:latin typeface="Times New Roman"/>
                        <a:ea typeface="Times New Roman"/>
                      </a:endParaRPr>
                    </a:p>
                  </a:txBody>
                  <a:tcPr marL="35001" marR="35001" marT="0" marB="0"/>
                </a:tc>
                <a:tc>
                  <a:txBody>
                    <a:bodyPr/>
                    <a:lstStyle/>
                    <a:p>
                      <a:pPr marL="381635" marR="0" indent="-381635" algn="l">
                        <a:lnSpc>
                          <a:spcPct val="115000"/>
                        </a:lnSpc>
                        <a:spcBef>
                          <a:spcPts val="0"/>
                        </a:spcBef>
                        <a:spcAft>
                          <a:spcPts val="0"/>
                        </a:spcAft>
                      </a:pPr>
                      <a:r>
                        <a:rPr lang="id-ID" sz="1200" b="1">
                          <a:effectLst/>
                        </a:rPr>
                        <a:t>KI2  </a:t>
                      </a:r>
                      <a:r>
                        <a:rPr lang="en-US" sz="1200" b="1">
                          <a:effectLst/>
                        </a:rPr>
                        <a:t>Menunjukkan</a:t>
                      </a:r>
                      <a:r>
                        <a:rPr lang="id-ID" sz="1200" b="1">
                          <a:effectLst/>
                        </a:rPr>
                        <a:t> perilaku jujur, disiplin, tanggung jawab, santun, peduli, dan percaya diri dalam berinteraksi dengan keluarga, teman, dan guru</a:t>
                      </a:r>
                      <a:endParaRPr lang="en-US" sz="1200" b="1">
                        <a:effectLst/>
                        <a:latin typeface="Times New Roman"/>
                        <a:ea typeface="Times New Roman"/>
                      </a:endParaRPr>
                    </a:p>
                  </a:txBody>
                  <a:tcPr marL="35001" marR="35001" marT="0" marB="0"/>
                </a:tc>
              </a:tr>
              <a:tr h="2096596">
                <a:tc>
                  <a:txBody>
                    <a:bodyPr/>
                    <a:lstStyle/>
                    <a:p>
                      <a:pPr marL="381635" marR="0" indent="-381635" algn="l">
                        <a:lnSpc>
                          <a:spcPct val="115000"/>
                        </a:lnSpc>
                        <a:spcBef>
                          <a:spcPts val="0"/>
                        </a:spcBef>
                        <a:spcAft>
                          <a:spcPts val="0"/>
                        </a:spcAft>
                      </a:pPr>
                      <a:r>
                        <a:rPr lang="id-ID" sz="1200" b="1">
                          <a:effectLst/>
                        </a:rPr>
                        <a:t>KI3  Memahami pengetahuan faktual dengan cara mengamati [mendengar, melihat, membaca] dan menanya berdasarkan rasa ingin tahu tentang dirinya, makhluk ciptaan Tuhan dan kegiatannya, dan benda-benda yang dijumpainya di rumah dan di sekolah</a:t>
                      </a:r>
                      <a:endParaRPr lang="en-US" sz="1200" b="1">
                        <a:effectLst/>
                        <a:latin typeface="Times New Roman"/>
                        <a:ea typeface="Times New Roman"/>
                      </a:endParaRPr>
                    </a:p>
                  </a:txBody>
                  <a:tcPr marL="35001" marR="35001" marT="0" marB="0"/>
                </a:tc>
                <a:tc>
                  <a:txBody>
                    <a:bodyPr/>
                    <a:lstStyle/>
                    <a:p>
                      <a:pPr marL="291465" marR="0" indent="-291465" algn="l">
                        <a:lnSpc>
                          <a:spcPct val="115000"/>
                        </a:lnSpc>
                        <a:spcBef>
                          <a:spcPts val="0"/>
                        </a:spcBef>
                        <a:spcAft>
                          <a:spcPts val="0"/>
                        </a:spcAft>
                      </a:pPr>
                      <a:r>
                        <a:rPr lang="id-ID" sz="1200" b="1" dirty="0">
                          <a:effectLst/>
                        </a:rPr>
                        <a:t>KI3 Memahami pengetahuan faktual dengan cara mengamati [mendengar, melihat, membaca] dan menanya berdasarkan rasa ingin tahu tentang dirinya, makhluk ciptaan Tuhan dan kegiatannya, dan benda-benda yang dijumpainya di rumah dan di sekolah</a:t>
                      </a:r>
                      <a:endParaRPr lang="en-US" sz="1200" b="1" dirty="0">
                        <a:effectLst/>
                        <a:latin typeface="Times New Roman"/>
                        <a:ea typeface="Times New Roman"/>
                      </a:endParaRPr>
                    </a:p>
                  </a:txBody>
                  <a:tcPr marL="35001" marR="35001" marT="0" marB="0"/>
                </a:tc>
                <a:tc>
                  <a:txBody>
                    <a:bodyPr/>
                    <a:lstStyle/>
                    <a:p>
                      <a:pPr marL="381635" marR="0" indent="-381635" algn="l">
                        <a:lnSpc>
                          <a:spcPct val="115000"/>
                        </a:lnSpc>
                        <a:spcBef>
                          <a:spcPts val="0"/>
                        </a:spcBef>
                        <a:spcAft>
                          <a:spcPts val="0"/>
                        </a:spcAft>
                      </a:pPr>
                      <a:r>
                        <a:rPr lang="id-ID" sz="1200" b="1" dirty="0">
                          <a:effectLst/>
                        </a:rPr>
                        <a:t>KI 3 	Memahami pengetahuan faktual dengan cara mengamati [mendengar, melihat, membaca] dan menanya berdasarkan rasa ingin tahu tentang dirinya, makhluk ciptaan Tuhan dankegiatannya, dan benda- benda yang dijumpainya di rumah dan di sekolah</a:t>
                      </a:r>
                      <a:endParaRPr lang="en-US" sz="1200" b="1" dirty="0">
                        <a:effectLst/>
                        <a:latin typeface="Times New Roman"/>
                        <a:ea typeface="Times New Roman"/>
                      </a:endParaRPr>
                    </a:p>
                  </a:txBody>
                  <a:tcPr marL="35001" marR="35001" marT="0" marB="0"/>
                </a:tc>
              </a:tr>
              <a:tr h="2096596">
                <a:tc>
                  <a:txBody>
                    <a:bodyPr/>
                    <a:lstStyle/>
                    <a:p>
                      <a:pPr marL="381635" marR="0" indent="-360045" algn="l">
                        <a:lnSpc>
                          <a:spcPct val="115000"/>
                        </a:lnSpc>
                        <a:spcBef>
                          <a:spcPts val="0"/>
                        </a:spcBef>
                        <a:spcAft>
                          <a:spcPts val="0"/>
                        </a:spcAft>
                      </a:pPr>
                      <a:r>
                        <a:rPr lang="id-ID" sz="1200" b="1">
                          <a:effectLst/>
                        </a:rPr>
                        <a:t>KI4  Menyajikan pengetahuan faktual dalam bahasa yang jelas dan logis, dalam karya yang estetis, dalam gerakan yang mencerminkan anak sehat, dan dalam tindakan yang mencerminkan perilaku anak beriman dan berakhlak mulia</a:t>
                      </a:r>
                      <a:endParaRPr lang="en-US" sz="1200" b="1">
                        <a:effectLst/>
                        <a:latin typeface="Times New Roman"/>
                        <a:ea typeface="Times New Roman"/>
                      </a:endParaRPr>
                    </a:p>
                  </a:txBody>
                  <a:tcPr marL="35001" marR="35001" marT="0" marB="0"/>
                </a:tc>
                <a:tc>
                  <a:txBody>
                    <a:bodyPr/>
                    <a:lstStyle/>
                    <a:p>
                      <a:pPr marL="291465" marR="0" indent="-291465" algn="l">
                        <a:lnSpc>
                          <a:spcPct val="115000"/>
                        </a:lnSpc>
                        <a:spcBef>
                          <a:spcPts val="0"/>
                        </a:spcBef>
                        <a:spcAft>
                          <a:spcPts val="0"/>
                        </a:spcAft>
                      </a:pPr>
                      <a:r>
                        <a:rPr lang="id-ID" sz="1200" b="1">
                          <a:effectLst/>
                        </a:rPr>
                        <a:t>KI4 Menyajikan pengetahuan faktual dalam bahasa yang jelas dan logis, dalam karya yang estetis, dalam gerakan yang mencerminkan anak sehat, dan dalam tindakan yang mencerminkan perilaku anak beriman dan berakhlak mulia</a:t>
                      </a:r>
                      <a:endParaRPr lang="en-US" sz="1200" b="1">
                        <a:effectLst/>
                        <a:latin typeface="Times New Roman"/>
                        <a:ea typeface="Times New Roman"/>
                      </a:endParaRPr>
                    </a:p>
                  </a:txBody>
                  <a:tcPr marL="35001" marR="35001" marT="0" marB="0"/>
                </a:tc>
                <a:tc>
                  <a:txBody>
                    <a:bodyPr/>
                    <a:lstStyle/>
                    <a:p>
                      <a:pPr marL="381635" marR="0" indent="-381635" algn="l">
                        <a:lnSpc>
                          <a:spcPct val="115000"/>
                        </a:lnSpc>
                        <a:spcBef>
                          <a:spcPts val="0"/>
                        </a:spcBef>
                        <a:spcAft>
                          <a:spcPts val="0"/>
                        </a:spcAft>
                      </a:pPr>
                      <a:r>
                        <a:rPr lang="id-ID" sz="1200" b="1" dirty="0">
                          <a:effectLst/>
                        </a:rPr>
                        <a:t>KI4  Menyajikan pengetahuan faktual dalam bahasa yang jelas dan logis, dalam karya yang estetis, dalam gerakan yang mencerminkan anak sehat, dan dalam tindakan yang mencerminkan perilaku anak beriman dan berakhlak mulia</a:t>
                      </a:r>
                      <a:endParaRPr lang="en-US" sz="1200" b="1" dirty="0">
                        <a:effectLst/>
                        <a:latin typeface="Times New Roman"/>
                        <a:ea typeface="Times New Roman"/>
                      </a:endParaRPr>
                    </a:p>
                  </a:txBody>
                  <a:tcPr marL="35001" marR="35001" marT="0" marB="0"/>
                </a:tc>
              </a:tr>
            </a:tbl>
          </a:graphicData>
        </a:graphic>
      </p:graphicFrame>
    </p:spTree>
    <p:extLst>
      <p:ext uri="{BB962C8B-B14F-4D97-AF65-F5344CB8AC3E}">
        <p14:creationId xmlns:p14="http://schemas.microsoft.com/office/powerpoint/2010/main" val="2887010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 </a:t>
            </a:r>
            <a:r>
              <a:rPr lang="en-US" dirty="0" err="1" smtClean="0"/>
              <a:t>kelas</a:t>
            </a:r>
            <a:r>
              <a:rPr lang="en-US" dirty="0" smtClean="0"/>
              <a:t> IV - VI</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14804669"/>
              </p:ext>
            </p:extLst>
          </p:nvPr>
        </p:nvGraphicFramePr>
        <p:xfrm>
          <a:off x="685802" y="1371600"/>
          <a:ext cx="7848597" cy="4830803"/>
        </p:xfrm>
        <a:graphic>
          <a:graphicData uri="http://schemas.openxmlformats.org/drawingml/2006/table">
            <a:tbl>
              <a:tblPr firstRow="1" firstCol="1" bandRow="1">
                <a:tableStyleId>{616DA210-FB5B-4158-B5E0-FEB733F419BA}</a:tableStyleId>
              </a:tblPr>
              <a:tblGrid>
                <a:gridCol w="2549045"/>
                <a:gridCol w="2649776"/>
                <a:gridCol w="2649776"/>
              </a:tblGrid>
              <a:tr h="118864">
                <a:tc>
                  <a:txBody>
                    <a:bodyPr/>
                    <a:lstStyle/>
                    <a:p>
                      <a:pPr algn="ctr">
                        <a:spcAft>
                          <a:spcPts val="0"/>
                        </a:spcAft>
                      </a:pPr>
                      <a:r>
                        <a:rPr lang="id-ID" sz="1100" dirty="0">
                          <a:effectLst/>
                        </a:rPr>
                        <a:t>Kelas IV</a:t>
                      </a:r>
                      <a:endParaRPr lang="en-US" sz="1100" b="1" dirty="0">
                        <a:effectLst/>
                        <a:latin typeface="Calibri"/>
                      </a:endParaRPr>
                    </a:p>
                  </a:txBody>
                  <a:tcPr marL="50917" marR="50917" marT="0" marB="0"/>
                </a:tc>
                <a:tc>
                  <a:txBody>
                    <a:bodyPr/>
                    <a:lstStyle/>
                    <a:p>
                      <a:pPr algn="ctr">
                        <a:spcAft>
                          <a:spcPts val="0"/>
                        </a:spcAft>
                      </a:pPr>
                      <a:r>
                        <a:rPr lang="id-ID" sz="1100" dirty="0">
                          <a:effectLst/>
                        </a:rPr>
                        <a:t>Kelas V</a:t>
                      </a:r>
                      <a:endParaRPr lang="en-US" sz="1100" b="1" dirty="0">
                        <a:effectLst/>
                        <a:latin typeface="Calibri"/>
                      </a:endParaRPr>
                    </a:p>
                  </a:txBody>
                  <a:tcPr marL="50917" marR="50917" marT="0" marB="0"/>
                </a:tc>
                <a:tc>
                  <a:txBody>
                    <a:bodyPr/>
                    <a:lstStyle/>
                    <a:p>
                      <a:pPr algn="ctr">
                        <a:spcAft>
                          <a:spcPts val="0"/>
                        </a:spcAft>
                      </a:pPr>
                      <a:r>
                        <a:rPr lang="id-ID" sz="1100" dirty="0">
                          <a:effectLst/>
                        </a:rPr>
                        <a:t>Kelas VI</a:t>
                      </a:r>
                      <a:endParaRPr lang="en-US" sz="1100" b="1" dirty="0">
                        <a:effectLst/>
                        <a:latin typeface="Calibri"/>
                      </a:endParaRPr>
                    </a:p>
                  </a:txBody>
                  <a:tcPr marL="50917" marR="50917" marT="0" marB="0"/>
                </a:tc>
              </a:tr>
              <a:tr h="475456">
                <a:tc>
                  <a:txBody>
                    <a:bodyPr/>
                    <a:lstStyle/>
                    <a:p>
                      <a:pPr marL="114300" marR="0" indent="-114300">
                        <a:spcBef>
                          <a:spcPts val="0"/>
                        </a:spcBef>
                        <a:spcAft>
                          <a:spcPts val="0"/>
                        </a:spcAft>
                      </a:pPr>
                      <a:r>
                        <a:rPr lang="id-ID" sz="1100" dirty="0">
                          <a:effectLst/>
                        </a:rPr>
                        <a:t>1 Menerima, menjalankan, dan menghargai ajaran agama yang dianutnya </a:t>
                      </a:r>
                      <a:endParaRPr lang="en-US" sz="1100" b="1" dirty="0">
                        <a:effectLst/>
                        <a:latin typeface="Calibri"/>
                      </a:endParaRPr>
                    </a:p>
                  </a:txBody>
                  <a:tcPr marL="50917" marR="50917" marT="0" marB="0"/>
                </a:tc>
                <a:tc>
                  <a:txBody>
                    <a:bodyPr/>
                    <a:lstStyle/>
                    <a:p>
                      <a:pPr marL="114300" marR="0" indent="-114300">
                        <a:spcBef>
                          <a:spcPts val="0"/>
                        </a:spcBef>
                        <a:spcAft>
                          <a:spcPts val="0"/>
                        </a:spcAft>
                      </a:pPr>
                      <a:r>
                        <a:rPr lang="id-ID" sz="1100">
                          <a:effectLst/>
                        </a:rPr>
                        <a:t>1 Menerima, menjalankan, dan menghargai ajaran agama yang dianutnya </a:t>
                      </a:r>
                      <a:endParaRPr lang="en-US" sz="1100" b="1">
                        <a:effectLst/>
                        <a:latin typeface="Calibri"/>
                      </a:endParaRPr>
                    </a:p>
                  </a:txBody>
                  <a:tcPr marL="50917" marR="50917" marT="0" marB="0"/>
                </a:tc>
                <a:tc>
                  <a:txBody>
                    <a:bodyPr/>
                    <a:lstStyle/>
                    <a:p>
                      <a:pPr marL="114300" marR="0" indent="-114300">
                        <a:spcBef>
                          <a:spcPts val="0"/>
                        </a:spcBef>
                        <a:spcAft>
                          <a:spcPts val="0"/>
                        </a:spcAft>
                      </a:pPr>
                      <a:r>
                        <a:rPr lang="id-ID" sz="1100" dirty="0">
                          <a:effectLst/>
                        </a:rPr>
                        <a:t>1 Menerima, menjalankan, dan menghargai ajaran agama yang dianutnya </a:t>
                      </a:r>
                      <a:endParaRPr lang="en-US" sz="1100" b="1" dirty="0">
                        <a:effectLst/>
                        <a:latin typeface="Calibri"/>
                      </a:endParaRPr>
                    </a:p>
                  </a:txBody>
                  <a:tcPr marL="50917" marR="50917" marT="0" marB="0"/>
                </a:tc>
              </a:tr>
              <a:tr h="950913">
                <a:tc>
                  <a:txBody>
                    <a:bodyPr/>
                    <a:lstStyle/>
                    <a:p>
                      <a:pPr marL="114300" marR="0" indent="-114300">
                        <a:spcBef>
                          <a:spcPts val="0"/>
                        </a:spcBef>
                        <a:spcAft>
                          <a:spcPts val="0"/>
                        </a:spcAft>
                      </a:pPr>
                      <a:r>
                        <a:rPr lang="id-ID" sz="1100">
                          <a:effectLst/>
                        </a:rPr>
                        <a:t>2 Menunjukkan perilaku jujur, disiplin, tanggung jawab, santun, peduli, dan percaya diri dalam berinteraksi dengan keluarga, teman, guru, dan tetangganya </a:t>
                      </a:r>
                      <a:endParaRPr lang="en-US" sz="1100" b="1">
                        <a:effectLst/>
                        <a:latin typeface="Calibri"/>
                      </a:endParaRPr>
                    </a:p>
                  </a:txBody>
                  <a:tcPr marL="50917" marR="50917" marT="0" marB="0"/>
                </a:tc>
                <a:tc>
                  <a:txBody>
                    <a:bodyPr/>
                    <a:lstStyle/>
                    <a:p>
                      <a:pPr marL="114300" marR="0" indent="-114300">
                        <a:spcBef>
                          <a:spcPts val="0"/>
                        </a:spcBef>
                        <a:spcAft>
                          <a:spcPts val="0"/>
                        </a:spcAft>
                      </a:pPr>
                      <a:r>
                        <a:rPr lang="id-ID" sz="1100">
                          <a:effectLst/>
                        </a:rPr>
                        <a:t>2 Menunjukkan perilaku jujur, disiplin, tanggung jawab, santun, peduli, dan percaya diri dalam berinteraksi dengan keluarga, teman, guru, dan tetangganya, serta cinta tanah air</a:t>
                      </a:r>
                      <a:endParaRPr lang="en-US" sz="1100" b="1">
                        <a:effectLst/>
                        <a:latin typeface="Calibri"/>
                      </a:endParaRPr>
                    </a:p>
                  </a:txBody>
                  <a:tcPr marL="50917" marR="50917" marT="0" marB="0"/>
                </a:tc>
                <a:tc>
                  <a:txBody>
                    <a:bodyPr/>
                    <a:lstStyle/>
                    <a:p>
                      <a:pPr marL="114300" marR="0" indent="-114300">
                        <a:spcBef>
                          <a:spcPts val="0"/>
                        </a:spcBef>
                        <a:spcAft>
                          <a:spcPts val="0"/>
                        </a:spcAft>
                      </a:pPr>
                      <a:r>
                        <a:rPr lang="id-ID" sz="1100" dirty="0">
                          <a:effectLst/>
                        </a:rPr>
                        <a:t>2 Menunjukkan perilaku jujur, disiplin, tanggung jawab, santun, peduli, dan percaya diri dalam berinteraksi dengan keluarga, teman, guru, dan tetangganya , serta cinta tanah air</a:t>
                      </a:r>
                      <a:endParaRPr lang="en-US" sz="1100" b="1" dirty="0">
                        <a:effectLst/>
                        <a:latin typeface="Calibri"/>
                      </a:endParaRPr>
                    </a:p>
                  </a:txBody>
                  <a:tcPr marL="50917" marR="50917" marT="0" marB="0"/>
                </a:tc>
              </a:tr>
              <a:tr h="1664097">
                <a:tc>
                  <a:txBody>
                    <a:bodyPr/>
                    <a:lstStyle/>
                    <a:p>
                      <a:pPr marL="114300" marR="0" indent="-114300">
                        <a:spcBef>
                          <a:spcPts val="0"/>
                        </a:spcBef>
                        <a:spcAft>
                          <a:spcPts val="0"/>
                        </a:spcAft>
                      </a:pPr>
                      <a:r>
                        <a:rPr lang="id-ID" sz="1100">
                          <a:effectLst/>
                        </a:rPr>
                        <a:t>3 Memahami pengetahuan faktual dengan cara mengamati dan menanya berdasarkan rasa ingin tahu tentang dirinya, makhluk ciptaan Tuhan dan kegiatannya, dan benda-benda yang dijumpainya di rumah, di sekolah dan tempat bermain </a:t>
                      </a:r>
                      <a:endParaRPr lang="en-US" sz="1100">
                        <a:effectLst/>
                      </a:endParaRPr>
                    </a:p>
                    <a:p>
                      <a:pPr>
                        <a:spcAft>
                          <a:spcPts val="0"/>
                        </a:spcAft>
                      </a:pPr>
                      <a:r>
                        <a:rPr lang="id-ID" sz="1100">
                          <a:effectLst/>
                        </a:rPr>
                        <a:t> </a:t>
                      </a:r>
                      <a:endParaRPr lang="en-US" sz="1100" b="1">
                        <a:effectLst/>
                        <a:latin typeface="Calibri"/>
                      </a:endParaRPr>
                    </a:p>
                  </a:txBody>
                  <a:tcPr marL="50917" marR="50917" marT="0" marB="0"/>
                </a:tc>
                <a:tc>
                  <a:txBody>
                    <a:bodyPr/>
                    <a:lstStyle/>
                    <a:p>
                      <a:pPr marL="81915" marR="0" indent="-81915">
                        <a:spcBef>
                          <a:spcPts val="0"/>
                        </a:spcBef>
                        <a:spcAft>
                          <a:spcPts val="0"/>
                        </a:spcAft>
                      </a:pPr>
                      <a:r>
                        <a:rPr lang="id-ID" sz="1100">
                          <a:effectLst/>
                        </a:rPr>
                        <a:t>3 Memahami pengetahuan faktual dan konseptual dengan cara mengamati, menanya dan mencoba berdasarkan rasa ingin tahu tentang dirinya, makhluk ciptaan Tuhan dan kegiatannya, dan benda-benda yang dijumpainya di rumah, di sekolah dan di tempat bermain.</a:t>
                      </a:r>
                      <a:endParaRPr lang="en-US" sz="1100" b="1">
                        <a:effectLst/>
                        <a:latin typeface="Calibri"/>
                      </a:endParaRPr>
                    </a:p>
                  </a:txBody>
                  <a:tcPr marL="50917" marR="50917" marT="0" marB="0"/>
                </a:tc>
                <a:tc>
                  <a:txBody>
                    <a:bodyPr/>
                    <a:lstStyle/>
                    <a:p>
                      <a:pPr marL="106680" marR="0" indent="-106680">
                        <a:spcBef>
                          <a:spcPts val="0"/>
                        </a:spcBef>
                        <a:spcAft>
                          <a:spcPts val="0"/>
                        </a:spcAft>
                      </a:pPr>
                      <a:r>
                        <a:rPr lang="id-ID" sz="1100" dirty="0">
                          <a:effectLst/>
                        </a:rPr>
                        <a:t>3 Memahami pengetahuan faktual dan konseptual dengan cara mengamati, menanya dan mencoba berdasarkan rasa ingin tahu tentang dirinya, makhluk ciptaan Tuhan dan kegiatannya, dan benda-benda yang dijumpainya di rumah, di sekolah dan di tempat bermain</a:t>
                      </a:r>
                      <a:endParaRPr lang="en-US" sz="1100" b="1" dirty="0">
                        <a:effectLst/>
                        <a:latin typeface="Calibri"/>
                      </a:endParaRPr>
                    </a:p>
                  </a:txBody>
                  <a:tcPr marL="50917" marR="50917" marT="0" marB="0"/>
                </a:tc>
              </a:tr>
              <a:tr h="1545233">
                <a:tc>
                  <a:txBody>
                    <a:bodyPr/>
                    <a:lstStyle/>
                    <a:p>
                      <a:pPr marL="114300" marR="0" indent="-114300">
                        <a:spcBef>
                          <a:spcPts val="0"/>
                        </a:spcBef>
                        <a:spcAft>
                          <a:spcPts val="0"/>
                        </a:spcAft>
                      </a:pPr>
                      <a:r>
                        <a:rPr lang="id-ID" sz="1100">
                          <a:effectLst/>
                        </a:rPr>
                        <a:t>4 Menyajikan pengetahuan faktual dalam bahasa yang jelas, sistematis dan logis, dalam karya yang estetis, dalam gerakan yang mencerminkan anak sehat, dan dalam tindakan yang mencerminkan perilaku anak beriman dan berakhlak mulia </a:t>
                      </a:r>
                      <a:endParaRPr lang="en-US" sz="1100">
                        <a:effectLst/>
                      </a:endParaRPr>
                    </a:p>
                    <a:p>
                      <a:pPr>
                        <a:spcAft>
                          <a:spcPts val="0"/>
                        </a:spcAft>
                      </a:pPr>
                      <a:r>
                        <a:rPr lang="id-ID" sz="1100">
                          <a:effectLst/>
                        </a:rPr>
                        <a:t> </a:t>
                      </a:r>
                      <a:endParaRPr lang="en-US" sz="1100" b="1">
                        <a:effectLst/>
                        <a:latin typeface="Calibri"/>
                      </a:endParaRPr>
                    </a:p>
                  </a:txBody>
                  <a:tcPr marL="50917" marR="50917" marT="0" marB="0"/>
                </a:tc>
                <a:tc>
                  <a:txBody>
                    <a:bodyPr/>
                    <a:lstStyle/>
                    <a:p>
                      <a:pPr marL="81915" marR="0" indent="-81915">
                        <a:spcBef>
                          <a:spcPts val="0"/>
                        </a:spcBef>
                        <a:spcAft>
                          <a:spcPts val="0"/>
                        </a:spcAft>
                      </a:pPr>
                      <a:r>
                        <a:rPr lang="id-ID" sz="1100">
                          <a:effectLst/>
                        </a:rPr>
                        <a:t>4 Menyajikan pengetahuan faktual dan konseptual dalam bahasa yang jelas, sistematis, logis, dan kritis, dalam karya yang estetis, dalam gerakan yang mencerminkan anak sehat, dan dalam tindakan yang mencerminkan perilaku anak beriman dan berakhlak mulia</a:t>
                      </a:r>
                      <a:endParaRPr lang="en-US" sz="1100" b="1">
                        <a:effectLst/>
                        <a:latin typeface="Calibri"/>
                      </a:endParaRPr>
                    </a:p>
                  </a:txBody>
                  <a:tcPr marL="50917" marR="50917" marT="0" marB="0"/>
                </a:tc>
                <a:tc>
                  <a:txBody>
                    <a:bodyPr/>
                    <a:lstStyle/>
                    <a:p>
                      <a:pPr marL="106680" marR="0" indent="-106680">
                        <a:spcBef>
                          <a:spcPts val="0"/>
                        </a:spcBef>
                        <a:spcAft>
                          <a:spcPts val="0"/>
                        </a:spcAft>
                      </a:pPr>
                      <a:r>
                        <a:rPr lang="id-ID" sz="1100" dirty="0">
                          <a:effectLst/>
                        </a:rPr>
                        <a:t>4 Menyajikan pengetahuan faktual dan konseptual dalam bahasa yang jelas, sistematis, logis, dan kritis, dalam karya yang estetis, dalam gerakan yang mencerminkan anak sehat, dan dalam tindakan yang mencerminkan perilaku anak beriman dan berakhlak mulia</a:t>
                      </a:r>
                      <a:endParaRPr lang="en-US" sz="1100" b="1" dirty="0">
                        <a:effectLst/>
                        <a:latin typeface="Calibri"/>
                      </a:endParaRPr>
                    </a:p>
                  </a:txBody>
                  <a:tcPr marL="50917" marR="50917" marT="0" marB="0"/>
                </a:tc>
              </a:tr>
            </a:tbl>
          </a:graphicData>
        </a:graphic>
      </p:graphicFrame>
    </p:spTree>
    <p:extLst>
      <p:ext uri="{BB962C8B-B14F-4D97-AF65-F5344CB8AC3E}">
        <p14:creationId xmlns:p14="http://schemas.microsoft.com/office/powerpoint/2010/main" val="2646622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normAutofit/>
          </a:bodyPr>
          <a:lstStyle/>
          <a:p>
            <a:r>
              <a:rPr lang="id-ID" sz="2000" dirty="0"/>
              <a:t>Bagan ruang lingkup IPS SD dapat digambarkan sebagai berikut.</a:t>
            </a:r>
            <a:r>
              <a:rPr lang="en-US" sz="2000" dirty="0" smtClean="0">
                <a:effectLst/>
              </a:rPr>
              <a:t/>
            </a:r>
            <a:br>
              <a:rPr lang="en-US" sz="2000" dirty="0" smtClean="0">
                <a:effectLst/>
              </a:rPr>
            </a:br>
            <a:endParaRPr lang="en-US" sz="2000" dirty="0"/>
          </a:p>
        </p:txBody>
      </p:sp>
      <p:pic>
        <p:nvPicPr>
          <p:cNvPr id="3074" name="Diagram 1"/>
          <p:cNvPicPr>
            <a:picLocks noChangeArrowheads="1"/>
          </p:cNvPicPr>
          <p:nvPr/>
        </p:nvPicPr>
        <p:blipFill>
          <a:blip r:embed="rId2">
            <a:extLst>
              <a:ext uri="{28A0092B-C50C-407E-A947-70E740481C1C}">
                <a14:useLocalDpi xmlns:a14="http://schemas.microsoft.com/office/drawing/2010/main" val="0"/>
              </a:ext>
            </a:extLst>
          </a:blip>
          <a:srcRect l="-35544" r="-35544"/>
          <a:stretch>
            <a:fillRect/>
          </a:stretch>
        </p:blipFill>
        <p:spPr bwMode="auto">
          <a:xfrm>
            <a:off x="381000" y="1295400"/>
            <a:ext cx="8153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7088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00" y="457200"/>
            <a:ext cx="2819400" cy="5715000"/>
          </a:xfrm>
        </p:spPr>
        <p:txBody>
          <a:bodyPr/>
          <a:lstStyle/>
          <a:p>
            <a:r>
              <a:rPr lang="en-US" dirty="0" err="1" smtClean="0"/>
              <a:t>Materi</a:t>
            </a:r>
            <a:r>
              <a:rPr lang="en-US" dirty="0" smtClean="0"/>
              <a:t> IPS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238872163"/>
              </p:ext>
            </p:extLst>
          </p:nvPr>
        </p:nvGraphicFramePr>
        <p:xfrm>
          <a:off x="609600" y="533400"/>
          <a:ext cx="5334000" cy="5715000"/>
        </p:xfrm>
        <a:graphic>
          <a:graphicData uri="http://schemas.openxmlformats.org/drawingml/2006/table">
            <a:tbl>
              <a:tblPr firstRow="1" firstCol="1" bandRow="1">
                <a:tableStyleId>{5C22544A-7EE6-4342-B048-85BDC9FD1C3A}</a:tableStyleId>
              </a:tblPr>
              <a:tblGrid>
                <a:gridCol w="5334000"/>
              </a:tblGrid>
              <a:tr h="425984">
                <a:tc>
                  <a:txBody>
                    <a:bodyPr/>
                    <a:lstStyle/>
                    <a:p>
                      <a:pPr algn="ctr">
                        <a:spcAft>
                          <a:spcPts val="0"/>
                        </a:spcAft>
                      </a:pPr>
                      <a:r>
                        <a:rPr lang="id-ID" sz="1800" dirty="0">
                          <a:effectLst/>
                        </a:rPr>
                        <a:t>Kelas IV</a:t>
                      </a:r>
                      <a:endParaRPr lang="en-US" sz="1800" dirty="0">
                        <a:effectLst/>
                        <a:latin typeface="Calibri"/>
                      </a:endParaRPr>
                    </a:p>
                  </a:txBody>
                  <a:tcPr marL="68580" marR="68580" marT="0" marB="0"/>
                </a:tc>
              </a:tr>
              <a:tr h="5289016">
                <a:tc>
                  <a:txBody>
                    <a:bodyPr/>
                    <a:lstStyle/>
                    <a:p>
                      <a:pPr marL="342900" marR="0" lvl="0" indent="-342900">
                        <a:lnSpc>
                          <a:spcPct val="115000"/>
                        </a:lnSpc>
                        <a:spcBef>
                          <a:spcPts val="0"/>
                        </a:spcBef>
                        <a:spcAft>
                          <a:spcPts val="0"/>
                        </a:spcAft>
                        <a:buFont typeface="Symbol"/>
                        <a:buChar char=""/>
                      </a:pPr>
                      <a:r>
                        <a:rPr lang="id-ID" sz="1800" dirty="0">
                          <a:effectLst/>
                        </a:rPr>
                        <a:t>Letak dan luas kabupaten/kota, dan provinsi dalam peta</a:t>
                      </a:r>
                      <a:endParaRPr lang="en-US" sz="1800" dirty="0">
                        <a:effectLst/>
                      </a:endParaRPr>
                    </a:p>
                    <a:p>
                      <a:pPr marL="342900" lvl="0" indent="-342900">
                        <a:spcBef>
                          <a:spcPts val="0"/>
                        </a:spcBef>
                        <a:spcAft>
                          <a:spcPts val="0"/>
                        </a:spcAft>
                        <a:buFont typeface="Symbol"/>
                        <a:buChar char=""/>
                      </a:pPr>
                      <a:r>
                        <a:rPr lang="id-ID" sz="1800" dirty="0">
                          <a:effectLst/>
                        </a:rPr>
                        <a:t>Kondisi/karakteristik alam </a:t>
                      </a:r>
                      <a:endParaRPr lang="en-US" sz="1800" dirty="0">
                        <a:effectLst/>
                      </a:endParaRPr>
                    </a:p>
                    <a:p>
                      <a:pPr marL="342900" lvl="0" indent="-342900">
                        <a:spcBef>
                          <a:spcPts val="0"/>
                        </a:spcBef>
                        <a:spcAft>
                          <a:spcPts val="0"/>
                        </a:spcAft>
                        <a:buFont typeface="Symbol"/>
                        <a:buChar char=""/>
                      </a:pPr>
                      <a:r>
                        <a:rPr lang="id-ID" sz="1800" dirty="0">
                          <a:effectLst/>
                        </a:rPr>
                        <a:t>Kondisi kependudukan </a:t>
                      </a:r>
                      <a:endParaRPr lang="en-US" sz="1800" dirty="0">
                        <a:effectLst/>
                      </a:endParaRPr>
                    </a:p>
                    <a:p>
                      <a:pPr marL="342900" lvl="0" indent="-342900">
                        <a:spcBef>
                          <a:spcPts val="0"/>
                        </a:spcBef>
                        <a:spcAft>
                          <a:spcPts val="0"/>
                        </a:spcAft>
                        <a:buFont typeface="Symbol"/>
                        <a:buChar char=""/>
                      </a:pPr>
                      <a:r>
                        <a:rPr lang="id-ID" sz="1800" dirty="0">
                          <a:effectLst/>
                        </a:rPr>
                        <a:t>Kegiatan ekonomi dalam pemanfaatan sumber daya alam</a:t>
                      </a:r>
                      <a:endParaRPr lang="en-US" sz="1800" dirty="0">
                        <a:effectLst/>
                      </a:endParaRPr>
                    </a:p>
                    <a:p>
                      <a:pPr marL="342900" lvl="0" indent="-342900">
                        <a:spcBef>
                          <a:spcPts val="0"/>
                        </a:spcBef>
                        <a:spcAft>
                          <a:spcPts val="0"/>
                        </a:spcAft>
                        <a:buFont typeface="Symbol"/>
                        <a:buChar char=""/>
                      </a:pPr>
                      <a:r>
                        <a:rPr lang="id-ID" sz="1800" dirty="0">
                          <a:effectLst/>
                        </a:rPr>
                        <a:t>Keragaman sosial budaya</a:t>
                      </a:r>
                      <a:endParaRPr lang="en-US" sz="1800" dirty="0">
                        <a:effectLst/>
                      </a:endParaRPr>
                    </a:p>
                    <a:p>
                      <a:pPr marL="342900" lvl="0" indent="-342900">
                        <a:spcBef>
                          <a:spcPts val="0"/>
                        </a:spcBef>
                        <a:spcAft>
                          <a:spcPts val="0"/>
                        </a:spcAft>
                        <a:buFont typeface="Symbol"/>
                        <a:buChar char=""/>
                      </a:pPr>
                      <a:r>
                        <a:rPr lang="id-ID" sz="1800" dirty="0">
                          <a:effectLst/>
                        </a:rPr>
                        <a:t>Keragaman ekonomi, etnis, agama </a:t>
                      </a:r>
                      <a:endParaRPr lang="en-US" sz="1800" dirty="0">
                        <a:effectLst/>
                      </a:endParaRPr>
                    </a:p>
                    <a:p>
                      <a:pPr marL="342900" lvl="0" indent="-342900">
                        <a:spcBef>
                          <a:spcPts val="0"/>
                        </a:spcBef>
                        <a:spcAft>
                          <a:spcPts val="0"/>
                        </a:spcAft>
                        <a:buFont typeface="Symbol"/>
                        <a:buChar char=""/>
                      </a:pPr>
                      <a:r>
                        <a:rPr lang="id-ID" sz="1800" dirty="0">
                          <a:effectLst/>
                        </a:rPr>
                        <a:t>Ketersediaan sumber-sumber ekonomi</a:t>
                      </a:r>
                      <a:endParaRPr lang="en-US" sz="1800" dirty="0">
                        <a:effectLst/>
                      </a:endParaRPr>
                    </a:p>
                    <a:p>
                      <a:pPr marL="342900" lvl="0" indent="-342900">
                        <a:spcBef>
                          <a:spcPts val="0"/>
                        </a:spcBef>
                        <a:spcAft>
                          <a:spcPts val="0"/>
                        </a:spcAft>
                        <a:buFont typeface="Symbol"/>
                        <a:buChar char=""/>
                      </a:pPr>
                      <a:r>
                        <a:rPr lang="id-ID" sz="1800" dirty="0">
                          <a:effectLst/>
                        </a:rPr>
                        <a:t>Kegiatan ekonomi dan lapangan kerja </a:t>
                      </a:r>
                      <a:endParaRPr lang="en-US" sz="1800" dirty="0">
                        <a:effectLst/>
                      </a:endParaRPr>
                    </a:p>
                    <a:p>
                      <a:pPr marL="342900" lvl="0" indent="-342900">
                        <a:spcBef>
                          <a:spcPts val="0"/>
                        </a:spcBef>
                        <a:spcAft>
                          <a:spcPts val="0"/>
                        </a:spcAft>
                        <a:buFont typeface="Symbol"/>
                        <a:buChar char=""/>
                      </a:pPr>
                      <a:r>
                        <a:rPr lang="id-ID" sz="1800" dirty="0">
                          <a:effectLst/>
                        </a:rPr>
                        <a:t>Lembaga ekonomi</a:t>
                      </a:r>
                      <a:endParaRPr lang="en-US" sz="1800" dirty="0">
                        <a:effectLst/>
                      </a:endParaRPr>
                    </a:p>
                    <a:p>
                      <a:pPr marL="342900" lvl="0" indent="-342900">
                        <a:spcBef>
                          <a:spcPts val="0"/>
                        </a:spcBef>
                        <a:spcAft>
                          <a:spcPts val="0"/>
                        </a:spcAft>
                        <a:buFont typeface="Symbol"/>
                        <a:buChar char=""/>
                      </a:pPr>
                      <a:r>
                        <a:rPr lang="id-ID" sz="1800" dirty="0">
                          <a:effectLst/>
                        </a:rPr>
                        <a:t>Perniagaan untuk meningkatkan kesejahteraan </a:t>
                      </a:r>
                      <a:endParaRPr lang="en-US" sz="1800" dirty="0">
                        <a:effectLst/>
                      </a:endParaRPr>
                    </a:p>
                    <a:p>
                      <a:pPr marL="342900" lvl="0" indent="-342900">
                        <a:spcBef>
                          <a:spcPts val="0"/>
                        </a:spcBef>
                        <a:spcAft>
                          <a:spcPts val="0"/>
                        </a:spcAft>
                        <a:buFont typeface="Symbol"/>
                        <a:buChar char=""/>
                      </a:pPr>
                      <a:r>
                        <a:rPr lang="id-ID" sz="1800" dirty="0">
                          <a:effectLst/>
                        </a:rPr>
                        <a:t>Kerajaan Hindu- Buddha </a:t>
                      </a:r>
                      <a:endParaRPr lang="en-US" sz="1800" dirty="0">
                        <a:effectLst/>
                      </a:endParaRPr>
                    </a:p>
                    <a:p>
                      <a:pPr marL="342900" lvl="0" indent="-342900">
                        <a:spcBef>
                          <a:spcPts val="0"/>
                        </a:spcBef>
                        <a:spcAft>
                          <a:spcPts val="0"/>
                        </a:spcAft>
                        <a:buFont typeface="Symbol"/>
                        <a:buChar char=""/>
                      </a:pPr>
                      <a:r>
                        <a:rPr lang="id-ID" sz="1800" dirty="0">
                          <a:effectLst/>
                        </a:rPr>
                        <a:t>Kerajaan Islam </a:t>
                      </a:r>
                      <a:endParaRPr lang="en-US" sz="1800" dirty="0">
                        <a:effectLst/>
                        <a:latin typeface="Calibri"/>
                      </a:endParaRPr>
                    </a:p>
                  </a:txBody>
                  <a:tcPr marL="68580" marR="68580" marT="0" marB="0"/>
                </a:tc>
              </a:tr>
            </a:tbl>
          </a:graphicData>
        </a:graphic>
      </p:graphicFrame>
    </p:spTree>
    <p:extLst>
      <p:ext uri="{BB962C8B-B14F-4D97-AF65-F5344CB8AC3E}">
        <p14:creationId xmlns:p14="http://schemas.microsoft.com/office/powerpoint/2010/main" val="90243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74323353"/>
              </p:ext>
            </p:extLst>
          </p:nvPr>
        </p:nvGraphicFramePr>
        <p:xfrm>
          <a:off x="685800" y="1143000"/>
          <a:ext cx="7620000" cy="4419600"/>
        </p:xfrm>
        <a:graphic>
          <a:graphicData uri="http://schemas.openxmlformats.org/drawingml/2006/table">
            <a:tbl>
              <a:tblPr firstRow="1" firstCol="1" bandRow="1">
                <a:tableStyleId>{5C22544A-7EE6-4342-B048-85BDC9FD1C3A}</a:tableStyleId>
              </a:tblPr>
              <a:tblGrid>
                <a:gridCol w="7620000"/>
              </a:tblGrid>
              <a:tr h="276225">
                <a:tc>
                  <a:txBody>
                    <a:bodyPr/>
                    <a:lstStyle/>
                    <a:p>
                      <a:pPr algn="ctr">
                        <a:spcAft>
                          <a:spcPts val="0"/>
                        </a:spcAft>
                      </a:pPr>
                      <a:r>
                        <a:rPr lang="id-ID" sz="1600" dirty="0">
                          <a:effectLst/>
                        </a:rPr>
                        <a:t>Kelas V</a:t>
                      </a:r>
                      <a:endParaRPr lang="en-US" sz="1600" dirty="0">
                        <a:effectLst/>
                        <a:latin typeface="Calibri"/>
                      </a:endParaRPr>
                    </a:p>
                  </a:txBody>
                  <a:tcPr marL="68580" marR="68580" marT="0" marB="0"/>
                </a:tc>
              </a:tr>
              <a:tr h="4143375">
                <a:tc>
                  <a:txBody>
                    <a:bodyPr/>
                    <a:lstStyle/>
                    <a:p>
                      <a:pPr marL="342900" lvl="0" indent="-342900">
                        <a:spcBef>
                          <a:spcPts val="0"/>
                        </a:spcBef>
                        <a:spcAft>
                          <a:spcPts val="0"/>
                        </a:spcAft>
                        <a:buFont typeface="Symbol"/>
                        <a:buChar char=""/>
                      </a:pPr>
                      <a:r>
                        <a:rPr lang="id-ID" sz="1600" dirty="0">
                          <a:effectLst/>
                        </a:rPr>
                        <a:t>Letak dan luas Indonesia dalam peta</a:t>
                      </a:r>
                      <a:endParaRPr lang="en-US" sz="1600" dirty="0">
                        <a:effectLst/>
                      </a:endParaRPr>
                    </a:p>
                    <a:p>
                      <a:pPr marL="342900" lvl="0" indent="-342900">
                        <a:spcBef>
                          <a:spcPts val="0"/>
                        </a:spcBef>
                        <a:spcAft>
                          <a:spcPts val="0"/>
                        </a:spcAft>
                        <a:buFont typeface="Symbol"/>
                        <a:buChar char=""/>
                      </a:pPr>
                      <a:r>
                        <a:rPr lang="id-ID" sz="1600" dirty="0">
                          <a:effectLst/>
                        </a:rPr>
                        <a:t>Kondisi alam wilayah Indonesia</a:t>
                      </a:r>
                      <a:endParaRPr lang="en-US" sz="1600" dirty="0">
                        <a:effectLst/>
                      </a:endParaRPr>
                    </a:p>
                    <a:p>
                      <a:pPr marL="342900" lvl="0" indent="-342900">
                        <a:spcBef>
                          <a:spcPts val="0"/>
                        </a:spcBef>
                        <a:spcAft>
                          <a:spcPts val="0"/>
                        </a:spcAft>
                        <a:buFont typeface="Symbol"/>
                        <a:buChar char=""/>
                      </a:pPr>
                      <a:r>
                        <a:rPr lang="id-ID" sz="1600" dirty="0">
                          <a:effectLst/>
                        </a:rPr>
                        <a:t>Karakteristik kependudukan </a:t>
                      </a:r>
                      <a:endParaRPr lang="en-US" sz="1600" dirty="0">
                        <a:effectLst/>
                      </a:endParaRPr>
                    </a:p>
                    <a:p>
                      <a:pPr marL="342900" marR="0" lvl="0" indent="-342900">
                        <a:spcBef>
                          <a:spcPts val="0"/>
                        </a:spcBef>
                        <a:spcAft>
                          <a:spcPts val="0"/>
                        </a:spcAft>
                        <a:buFont typeface="Symbol"/>
                        <a:buChar char=""/>
                      </a:pPr>
                      <a:r>
                        <a:rPr lang="id-ID" sz="1600" dirty="0">
                          <a:effectLst/>
                        </a:rPr>
                        <a:t>Pengaruh negara maritim dan agraris terhadap kehidupan sosial ekonomi, budaya dan transportasi</a:t>
                      </a:r>
                      <a:endParaRPr lang="en-US" sz="1600" dirty="0">
                        <a:effectLst/>
                      </a:endParaRPr>
                    </a:p>
                    <a:p>
                      <a:pPr marL="342900" lvl="0" indent="-342900">
                        <a:spcBef>
                          <a:spcPts val="0"/>
                        </a:spcBef>
                        <a:spcAft>
                          <a:spcPts val="0"/>
                        </a:spcAft>
                        <a:buFont typeface="Symbol"/>
                        <a:buChar char=""/>
                      </a:pPr>
                      <a:r>
                        <a:rPr lang="id-ID" sz="1600" dirty="0">
                          <a:effectLst/>
                        </a:rPr>
                        <a:t>Interaksi sosial budaya</a:t>
                      </a:r>
                      <a:endParaRPr lang="en-US" sz="1600" dirty="0">
                        <a:effectLst/>
                      </a:endParaRPr>
                    </a:p>
                    <a:p>
                      <a:pPr marL="342900" lvl="0" indent="-342900">
                        <a:spcBef>
                          <a:spcPts val="0"/>
                        </a:spcBef>
                        <a:spcAft>
                          <a:spcPts val="0"/>
                        </a:spcAft>
                        <a:buFont typeface="Symbol"/>
                        <a:buChar char=""/>
                      </a:pPr>
                      <a:r>
                        <a:rPr lang="id-ID" sz="1600" dirty="0">
                          <a:effectLst/>
                        </a:rPr>
                        <a:t>Sosialisasi/ enkulturasi</a:t>
                      </a:r>
                      <a:endParaRPr lang="en-US" sz="1600" dirty="0">
                        <a:effectLst/>
                      </a:endParaRPr>
                    </a:p>
                    <a:p>
                      <a:pPr marL="342900" lvl="0" indent="-342900" algn="just">
                        <a:spcBef>
                          <a:spcPts val="0"/>
                        </a:spcBef>
                        <a:spcAft>
                          <a:spcPts val="0"/>
                        </a:spcAft>
                        <a:buFont typeface="Symbol"/>
                        <a:buChar char=""/>
                      </a:pPr>
                      <a:r>
                        <a:rPr lang="id-ID" sz="1600" dirty="0">
                          <a:effectLst/>
                        </a:rPr>
                        <a:t>Pembangunan sosial budaya Pembangunan ekonomi</a:t>
                      </a:r>
                      <a:endParaRPr lang="en-US" sz="1600" dirty="0">
                        <a:effectLst/>
                      </a:endParaRPr>
                    </a:p>
                    <a:p>
                      <a:pPr marL="342900" lvl="0" indent="-342900">
                        <a:spcBef>
                          <a:spcPts val="0"/>
                        </a:spcBef>
                        <a:spcAft>
                          <a:spcPts val="0"/>
                        </a:spcAft>
                        <a:buFont typeface="Symbol"/>
                        <a:buChar char=""/>
                      </a:pPr>
                      <a:r>
                        <a:rPr lang="id-ID" sz="1600" dirty="0">
                          <a:effectLst/>
                        </a:rPr>
                        <a:t>Kegiatan ekonomi untuk meningkatkan kesejahteraan bangsa Indonesia. </a:t>
                      </a:r>
                      <a:endParaRPr lang="en-US" sz="1600" dirty="0">
                        <a:effectLst/>
                      </a:endParaRPr>
                    </a:p>
                    <a:p>
                      <a:pPr marL="342900" lvl="0" indent="-342900">
                        <a:spcBef>
                          <a:spcPts val="0"/>
                        </a:spcBef>
                        <a:spcAft>
                          <a:spcPts val="0"/>
                        </a:spcAft>
                        <a:buFont typeface="Symbol"/>
                        <a:buChar char=""/>
                      </a:pPr>
                      <a:r>
                        <a:rPr lang="id-ID" sz="1600" dirty="0">
                          <a:effectLst/>
                        </a:rPr>
                        <a:t>Penjajahan bangsa Eropa di Indonesia</a:t>
                      </a:r>
                      <a:endParaRPr lang="en-US" sz="1600" dirty="0">
                        <a:effectLst/>
                      </a:endParaRPr>
                    </a:p>
                    <a:p>
                      <a:pPr marL="342900" lvl="0" indent="-342900">
                        <a:spcBef>
                          <a:spcPts val="0"/>
                        </a:spcBef>
                        <a:spcAft>
                          <a:spcPts val="0"/>
                        </a:spcAft>
                        <a:buFont typeface="Symbol"/>
                        <a:buChar char=""/>
                      </a:pPr>
                      <a:r>
                        <a:rPr lang="id-ID" sz="1600" dirty="0">
                          <a:effectLst/>
                        </a:rPr>
                        <a:t>Perlawanan bangsa Indonesia terhadap penjajah bangsa Eropa</a:t>
                      </a:r>
                      <a:endParaRPr lang="en-US" sz="1600" dirty="0">
                        <a:effectLst/>
                      </a:endParaRPr>
                    </a:p>
                    <a:p>
                      <a:pPr marL="342900" lvl="0" indent="-342900">
                        <a:spcBef>
                          <a:spcPts val="0"/>
                        </a:spcBef>
                        <a:spcAft>
                          <a:spcPts val="0"/>
                        </a:spcAft>
                        <a:buFont typeface="Symbol"/>
                        <a:buChar char=""/>
                      </a:pPr>
                      <a:r>
                        <a:rPr lang="id-ID" sz="1600" dirty="0">
                          <a:effectLst/>
                        </a:rPr>
                        <a:t>Organisasi pergerakan nasional</a:t>
                      </a:r>
                      <a:endParaRPr lang="en-US" sz="1600" dirty="0">
                        <a:effectLst/>
                      </a:endParaRPr>
                    </a:p>
                    <a:p>
                      <a:pPr marL="342900" lvl="0" indent="-342900">
                        <a:spcBef>
                          <a:spcPts val="0"/>
                        </a:spcBef>
                        <a:spcAft>
                          <a:spcPts val="0"/>
                        </a:spcAft>
                        <a:buFont typeface="Symbol"/>
                        <a:buChar char=""/>
                      </a:pPr>
                      <a:r>
                        <a:rPr lang="id-ID" sz="1600" dirty="0">
                          <a:effectLst/>
                        </a:rPr>
                        <a:t>Masa pendudukan militer Jepang di Indonesia</a:t>
                      </a:r>
                      <a:endParaRPr lang="en-US" sz="1600" dirty="0">
                        <a:effectLst/>
                      </a:endParaRPr>
                    </a:p>
                    <a:p>
                      <a:pPr marL="342900" lvl="0" indent="-342900">
                        <a:spcBef>
                          <a:spcPts val="0"/>
                        </a:spcBef>
                        <a:spcAft>
                          <a:spcPts val="0"/>
                        </a:spcAft>
                        <a:buFont typeface="Symbol"/>
                        <a:buChar char=""/>
                      </a:pPr>
                      <a:r>
                        <a:rPr lang="id-ID" sz="1600" dirty="0">
                          <a:effectLst/>
                        </a:rPr>
                        <a:t>Tokoh-tokoh lokal yang berjuang melawan penjajahan Eropa dan Jepang</a:t>
                      </a:r>
                      <a:endParaRPr lang="en-US" sz="1600" dirty="0">
                        <a:effectLst/>
                      </a:endParaRPr>
                    </a:p>
                    <a:p>
                      <a:pPr algn="just">
                        <a:spcAft>
                          <a:spcPts val="0"/>
                        </a:spcAft>
                      </a:pPr>
                      <a:r>
                        <a:rPr lang="id-ID" sz="1600" dirty="0">
                          <a:effectLst/>
                        </a:rPr>
                        <a:t> </a:t>
                      </a:r>
                      <a:endParaRPr lang="en-US" sz="1600" dirty="0">
                        <a:effectLst/>
                        <a:latin typeface="Calibri"/>
                      </a:endParaRPr>
                    </a:p>
                  </a:txBody>
                  <a:tcPr marL="68580" marR="68580" marT="0" marB="0"/>
                </a:tc>
              </a:tr>
            </a:tbl>
          </a:graphicData>
        </a:graphic>
      </p:graphicFrame>
    </p:spTree>
    <p:extLst>
      <p:ext uri="{BB962C8B-B14F-4D97-AF65-F5344CB8AC3E}">
        <p14:creationId xmlns:p14="http://schemas.microsoft.com/office/powerpoint/2010/main" val="195388650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Composit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2.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43</TotalTime>
  <Words>1119</Words>
  <Application>Microsoft Office PowerPoint</Application>
  <PresentationFormat>On-screen Show (4:3)</PresentationFormat>
  <Paragraphs>132</Paragraphs>
  <Slides>13</Slides>
  <Notes>0</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Composite</vt:lpstr>
      <vt:lpstr>Waveform</vt:lpstr>
      <vt:lpstr>Muatan Materi  Pembelajaran IPS SD</vt:lpstr>
      <vt:lpstr>Kompetensi Setelah Mempelajari IPS di SD/MI </vt:lpstr>
      <vt:lpstr>Kompetensi Inti</vt:lpstr>
      <vt:lpstr>KI kelas I-III</vt:lpstr>
      <vt:lpstr>PowerPoint Presentation</vt:lpstr>
      <vt:lpstr>KI kelas IV - VI</vt:lpstr>
      <vt:lpstr>Bagan ruang lingkup IPS SD dapat digambarkan sebagai berikut. </vt:lpstr>
      <vt:lpstr>Materi IPS</vt:lpstr>
      <vt:lpstr>PowerPoint Presentation</vt:lpstr>
      <vt:lpstr>PowerPoint Presentation</vt:lpstr>
      <vt:lpstr>KD kelas IV</vt:lpstr>
      <vt:lpstr>KD kelas V</vt:lpstr>
      <vt:lpstr>KD kelas VI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Muatan Materi  Pembelajaran IPS SD</dc:title>
  <dc:creator>DEDEN</dc:creator>
  <cp:lastModifiedBy>DEDEN</cp:lastModifiedBy>
  <cp:revision>5</cp:revision>
  <dcterms:created xsi:type="dcterms:W3CDTF">2018-11-17T05:07:27Z</dcterms:created>
  <dcterms:modified xsi:type="dcterms:W3CDTF">2018-11-17T05:51:06Z</dcterms:modified>
</cp:coreProperties>
</file>