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70" r:id="rId9"/>
    <p:sldId id="262" r:id="rId10"/>
    <p:sldId id="266" r:id="rId11"/>
    <p:sldId id="264" r:id="rId12"/>
    <p:sldId id="267" r:id="rId13"/>
    <p:sldId id="268" r:id="rId14"/>
    <p:sldId id="265" r:id="rId15"/>
    <p:sldId id="271" r:id="rId16"/>
    <p:sldId id="272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ChangeArrowheads="1"/>
          </p:cNvSpPr>
          <p:nvPr/>
        </p:nvSpPr>
        <p:spPr bwMode="white">
          <a:xfrm>
            <a:off x="0" y="0"/>
            <a:ext cx="9144000" cy="4041775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3" name="Freeform 21"/>
          <p:cNvSpPr>
            <a:spLocks/>
          </p:cNvSpPr>
          <p:nvPr/>
        </p:nvSpPr>
        <p:spPr bwMode="gray">
          <a:xfrm>
            <a:off x="-4763" y="1936750"/>
            <a:ext cx="9148763" cy="2744788"/>
          </a:xfrm>
          <a:custGeom>
            <a:avLst/>
            <a:gdLst>
              <a:gd name="T0" fmla="*/ 3 w 5763"/>
              <a:gd name="T1" fmla="*/ 563 h 1729"/>
              <a:gd name="T2" fmla="*/ 2890 w 5763"/>
              <a:gd name="T3" fmla="*/ 7 h 1729"/>
              <a:gd name="T4" fmla="*/ 5763 w 5763"/>
              <a:gd name="T5" fmla="*/ 583 h 1729"/>
              <a:gd name="T6" fmla="*/ 5760 w 5763"/>
              <a:gd name="T7" fmla="*/ 1729 h 1729"/>
              <a:gd name="T8" fmla="*/ 0 w 5763"/>
              <a:gd name="T9" fmla="*/ 1729 h 1729"/>
              <a:gd name="T10" fmla="*/ 3 w 5763"/>
              <a:gd name="T11" fmla="*/ 563 h 1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3" h="1729">
                <a:moveTo>
                  <a:pt x="3" y="563"/>
                </a:moveTo>
                <a:cubicBezTo>
                  <a:pt x="725" y="326"/>
                  <a:pt x="1498" y="14"/>
                  <a:pt x="2890" y="7"/>
                </a:cubicBezTo>
                <a:cubicBezTo>
                  <a:pt x="4282" y="0"/>
                  <a:pt x="5342" y="355"/>
                  <a:pt x="5763" y="583"/>
                </a:cubicBezTo>
                <a:lnTo>
                  <a:pt x="5760" y="1729"/>
                </a:lnTo>
                <a:lnTo>
                  <a:pt x="0" y="1729"/>
                </a:lnTo>
                <a:lnTo>
                  <a:pt x="3" y="563"/>
                </a:lnTo>
                <a:close/>
              </a:path>
            </a:pathLst>
          </a:custGeom>
          <a:gradFill rotWithShape="1">
            <a:gsLst>
              <a:gs pos="0">
                <a:schemeClr val="tx1">
                  <a:gamma/>
                  <a:tint val="75686"/>
                  <a:invGamma/>
                </a:schemeClr>
              </a:gs>
              <a:gs pos="50000">
                <a:schemeClr val="tx1"/>
              </a:gs>
              <a:gs pos="100000">
                <a:schemeClr val="tx1">
                  <a:gamma/>
                  <a:tint val="75686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white">
          <a:xfrm>
            <a:off x="0" y="4933950"/>
            <a:ext cx="9163050" cy="19415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gray">
          <a:xfrm>
            <a:off x="0" y="4826000"/>
            <a:ext cx="9156700" cy="1682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2" name="Freeform 20" descr="b"/>
          <p:cNvSpPr>
            <a:spLocks/>
          </p:cNvSpPr>
          <p:nvPr/>
        </p:nvSpPr>
        <p:spPr bwMode="gray">
          <a:xfrm>
            <a:off x="-11113" y="2060575"/>
            <a:ext cx="9155113" cy="2765425"/>
          </a:xfrm>
          <a:custGeom>
            <a:avLst/>
            <a:gdLst>
              <a:gd name="T0" fmla="*/ 0 w 5767"/>
              <a:gd name="T1" fmla="*/ 569 h 1644"/>
              <a:gd name="T2" fmla="*/ 2818 w 5767"/>
              <a:gd name="T3" fmla="*/ 21 h 1644"/>
              <a:gd name="T4" fmla="*/ 5767 w 5767"/>
              <a:gd name="T5" fmla="*/ 583 h 1644"/>
              <a:gd name="T6" fmla="*/ 5764 w 5767"/>
              <a:gd name="T7" fmla="*/ 1644 h 1644"/>
              <a:gd name="T8" fmla="*/ 4 w 5767"/>
              <a:gd name="T9" fmla="*/ 1644 h 1644"/>
              <a:gd name="T10" fmla="*/ 0 w 5767"/>
              <a:gd name="T11" fmla="*/ 569 h 1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67" h="1644">
                <a:moveTo>
                  <a:pt x="0" y="569"/>
                </a:moveTo>
                <a:cubicBezTo>
                  <a:pt x="722" y="332"/>
                  <a:pt x="1460" y="42"/>
                  <a:pt x="2818" y="21"/>
                </a:cubicBezTo>
                <a:cubicBezTo>
                  <a:pt x="4176" y="0"/>
                  <a:pt x="5346" y="355"/>
                  <a:pt x="5767" y="583"/>
                </a:cubicBezTo>
                <a:lnTo>
                  <a:pt x="5764" y="1644"/>
                </a:lnTo>
                <a:lnTo>
                  <a:pt x="4" y="1644"/>
                </a:lnTo>
                <a:lnTo>
                  <a:pt x="0" y="569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838200" y="990600"/>
            <a:ext cx="7467600" cy="685800"/>
          </a:xfr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004888" y="5334000"/>
            <a:ext cx="70866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04800" y="304800"/>
            <a:ext cx="1079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B2B2B2"/>
                </a:solidFill>
                <a:latin typeface="Verdana" pitchFamily="34" charset="0"/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3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77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373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34100" y="-14288"/>
            <a:ext cx="2895600" cy="228601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6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1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86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88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9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64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25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6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25"/>
            <a:ext cx="9144000" cy="11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17"/>
          <p:cNvSpPr>
            <a:spLocks noChangeArrowheads="1"/>
          </p:cNvSpPr>
          <p:nvPr/>
        </p:nvSpPr>
        <p:spPr bwMode="white">
          <a:xfrm>
            <a:off x="0" y="0"/>
            <a:ext cx="9144000" cy="2413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6524625"/>
            <a:ext cx="9144000" cy="3333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373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43330E4-9FA6-4CEC-921E-3A24A9D08735}" type="datetimeFigureOut">
              <a:rPr lang="en-US" smtClean="0"/>
              <a:t>10/23/2018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34100" y="-14288"/>
            <a:ext cx="2895600" cy="22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304800"/>
            <a:ext cx="82296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</a:t>
            </a:r>
          </a:p>
        </p:txBody>
      </p:sp>
      <p:sp>
        <p:nvSpPr>
          <p:cNvPr id="1043" name="Freeform 19"/>
          <p:cNvSpPr>
            <a:spLocks/>
          </p:cNvSpPr>
          <p:nvPr/>
        </p:nvSpPr>
        <p:spPr bwMode="white">
          <a:xfrm>
            <a:off x="3175" y="963613"/>
            <a:ext cx="9140825" cy="461962"/>
          </a:xfrm>
          <a:custGeom>
            <a:avLst/>
            <a:gdLst>
              <a:gd name="T0" fmla="*/ 0 w 5764"/>
              <a:gd name="T1" fmla="*/ 290 h 291"/>
              <a:gd name="T2" fmla="*/ 1 w 5764"/>
              <a:gd name="T3" fmla="*/ 193 h 291"/>
              <a:gd name="T4" fmla="*/ 1833 w 5764"/>
              <a:gd name="T5" fmla="*/ 25 h 291"/>
              <a:gd name="T6" fmla="*/ 3966 w 5764"/>
              <a:gd name="T7" fmla="*/ 41 h 291"/>
              <a:gd name="T8" fmla="*/ 5760 w 5764"/>
              <a:gd name="T9" fmla="*/ 184 h 291"/>
              <a:gd name="T10" fmla="*/ 5764 w 5764"/>
              <a:gd name="T11" fmla="*/ 291 h 291"/>
              <a:gd name="T12" fmla="*/ 0 w 5764"/>
              <a:gd name="T13" fmla="*/ 290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764" h="291">
                <a:moveTo>
                  <a:pt x="0" y="290"/>
                </a:moveTo>
                <a:lnTo>
                  <a:pt x="1" y="193"/>
                </a:lnTo>
                <a:cubicBezTo>
                  <a:pt x="305" y="150"/>
                  <a:pt x="1172" y="50"/>
                  <a:pt x="1833" y="25"/>
                </a:cubicBezTo>
                <a:cubicBezTo>
                  <a:pt x="2494" y="0"/>
                  <a:pt x="3312" y="15"/>
                  <a:pt x="3966" y="41"/>
                </a:cubicBezTo>
                <a:cubicBezTo>
                  <a:pt x="4620" y="68"/>
                  <a:pt x="5460" y="142"/>
                  <a:pt x="5760" y="184"/>
                </a:cubicBezTo>
                <a:lnTo>
                  <a:pt x="5764" y="291"/>
                </a:lnTo>
                <a:lnTo>
                  <a:pt x="0" y="2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4" name="Text Box 20"/>
          <p:cNvSpPr txBox="1">
            <a:spLocks noChangeArrowheads="1"/>
          </p:cNvSpPr>
          <p:nvPr/>
        </p:nvSpPr>
        <p:spPr bwMode="auto">
          <a:xfrm>
            <a:off x="7239000" y="6540500"/>
            <a:ext cx="15732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Verdana" pitchFamily="34" charset="0"/>
              </a:rPr>
              <a:t>COMPANY 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rgbClr val="9999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762000"/>
            <a:ext cx="7467600" cy="914400"/>
          </a:xfrm>
        </p:spPr>
        <p:txBody>
          <a:bodyPr/>
          <a:lstStyle/>
          <a:p>
            <a:r>
              <a:rPr lang="en-US" dirty="0" smtClean="0"/>
              <a:t>PEMECAHAN MASALAH MATEMATIKA SEKOLAH DASAR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334000"/>
            <a:ext cx="7086600" cy="381000"/>
          </a:xfrm>
        </p:spPr>
        <p:txBody>
          <a:bodyPr/>
          <a:lstStyle/>
          <a:p>
            <a:r>
              <a:rPr lang="en-US" dirty="0" smtClean="0"/>
              <a:t>WAHYU SETIAWAN , M.PD</a:t>
            </a:r>
          </a:p>
          <a:p>
            <a:endParaRPr lang="en-US" dirty="0"/>
          </a:p>
          <a:p>
            <a:r>
              <a:rPr lang="en-US" sz="2800" dirty="0" smtClean="0"/>
              <a:t>IKIP</a:t>
            </a:r>
            <a:r>
              <a:rPr lang="en-US" sz="2800" dirty="0" smtClean="0"/>
              <a:t> </a:t>
            </a:r>
            <a:r>
              <a:rPr lang="en-US" sz="2800" dirty="0" smtClean="0"/>
              <a:t>SILIWANGI BANDUNG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69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dirty="0" err="1" smtClean="0">
                <a:solidFill>
                  <a:schemeClr val="tx2"/>
                </a:solidFill>
              </a:rPr>
              <a:t>Polya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 smtClean="0">
                <a:solidFill>
                  <a:schemeClr val="tx2"/>
                </a:solidFill>
              </a:rPr>
              <a:t>mengartikan</a:t>
            </a:r>
            <a:r>
              <a:rPr lang="en-US" sz="2400" b="0" dirty="0" smtClean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pemecahan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masalah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sebagai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suatu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usaha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mencari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jalan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keluar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dari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suatu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tujuan</a:t>
            </a:r>
            <a:r>
              <a:rPr lang="en-US" sz="2400" b="0" dirty="0">
                <a:solidFill>
                  <a:schemeClr val="tx2"/>
                </a:solidFill>
              </a:rPr>
              <a:t> yang </a:t>
            </a:r>
            <a:r>
              <a:rPr lang="en-US" sz="2400" b="0" dirty="0" err="1">
                <a:solidFill>
                  <a:schemeClr val="tx2"/>
                </a:solidFill>
              </a:rPr>
              <a:t>tidak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begitu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mudah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segera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dapat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dicapai</a:t>
            </a:r>
            <a:r>
              <a:rPr lang="en-US" sz="2400" b="0" dirty="0">
                <a:solidFill>
                  <a:schemeClr val="tx2"/>
                </a:solidFill>
              </a:rPr>
              <a:t>. </a:t>
            </a:r>
            <a:endParaRPr lang="en-US" sz="2400" b="0" dirty="0" smtClean="0">
              <a:solidFill>
                <a:schemeClr val="tx2"/>
              </a:solidFill>
            </a:endParaRPr>
          </a:p>
          <a:p>
            <a:endParaRPr lang="en-US" sz="2400" b="0" dirty="0" smtClean="0">
              <a:solidFill>
                <a:schemeClr val="tx2"/>
              </a:solidFill>
            </a:endParaRPr>
          </a:p>
          <a:p>
            <a:r>
              <a:rPr lang="en-US" sz="2400" b="0" dirty="0" err="1" smtClean="0">
                <a:solidFill>
                  <a:schemeClr val="tx2"/>
                </a:solidFill>
              </a:rPr>
              <a:t>Dalam</a:t>
            </a:r>
            <a:r>
              <a:rPr lang="en-US" sz="2400" b="0" dirty="0" smtClean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belajar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matematika</a:t>
            </a:r>
            <a:r>
              <a:rPr lang="en-US" sz="2400" b="0" dirty="0">
                <a:solidFill>
                  <a:schemeClr val="tx2"/>
                </a:solidFill>
              </a:rPr>
              <a:t>, </a:t>
            </a:r>
            <a:r>
              <a:rPr lang="en-US" sz="2400" b="0" dirty="0" err="1">
                <a:solidFill>
                  <a:schemeClr val="tx2"/>
                </a:solidFill>
              </a:rPr>
              <a:t>suatu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masalah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merupakan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hal</a:t>
            </a:r>
            <a:r>
              <a:rPr lang="en-US" sz="2400" b="0" dirty="0">
                <a:solidFill>
                  <a:schemeClr val="tx2"/>
                </a:solidFill>
              </a:rPr>
              <a:t> yang </a:t>
            </a:r>
            <a:r>
              <a:rPr lang="en-US" sz="2400" b="0" dirty="0" err="1">
                <a:solidFill>
                  <a:schemeClr val="tx2"/>
                </a:solidFill>
              </a:rPr>
              <a:t>sangat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 smtClean="0">
                <a:solidFill>
                  <a:schemeClr val="tx2"/>
                </a:solidFill>
              </a:rPr>
              <a:t>relatif</a:t>
            </a:r>
            <a:r>
              <a:rPr lang="en-US" sz="2400" b="0" dirty="0" smtClean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endParaRPr lang="en-US" sz="2400" b="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400" b="0" dirty="0" err="1" smtClean="0">
                <a:solidFill>
                  <a:schemeClr val="tx2"/>
                </a:solidFill>
              </a:rPr>
              <a:t>Hudoyo</a:t>
            </a:r>
            <a:r>
              <a:rPr lang="en-US" sz="2400" b="0" dirty="0" smtClean="0">
                <a:solidFill>
                  <a:schemeClr val="tx2"/>
                </a:solidFill>
              </a:rPr>
              <a:t> </a:t>
            </a:r>
            <a:r>
              <a:rPr lang="en-US" sz="2400" b="0" dirty="0">
                <a:solidFill>
                  <a:schemeClr val="tx2"/>
                </a:solidFill>
              </a:rPr>
              <a:t>(</a:t>
            </a:r>
            <a:r>
              <a:rPr lang="en-US" sz="2400" b="0" dirty="0" err="1">
                <a:solidFill>
                  <a:schemeClr val="tx2"/>
                </a:solidFill>
              </a:rPr>
              <a:t>widjajanti</a:t>
            </a:r>
            <a:r>
              <a:rPr lang="en-US" sz="2400" b="0" dirty="0">
                <a:solidFill>
                  <a:schemeClr val="tx2"/>
                </a:solidFill>
              </a:rPr>
              <a:t>, 2009:2) </a:t>
            </a:r>
            <a:r>
              <a:rPr lang="en-US" sz="2400" b="0" dirty="0" err="1">
                <a:solidFill>
                  <a:schemeClr val="tx2"/>
                </a:solidFill>
              </a:rPr>
              <a:t>menyatakan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bahwa</a:t>
            </a:r>
            <a:r>
              <a:rPr lang="en-US" sz="2400" b="0" dirty="0">
                <a:solidFill>
                  <a:schemeClr val="tx2"/>
                </a:solidFill>
              </a:rPr>
              <a:t> ‘</a:t>
            </a:r>
            <a:r>
              <a:rPr lang="en-US" sz="2400" b="0" dirty="0" err="1">
                <a:solidFill>
                  <a:schemeClr val="tx2"/>
                </a:solidFill>
              </a:rPr>
              <a:t>soal</a:t>
            </a:r>
            <a:r>
              <a:rPr lang="en-US" sz="2400" b="0" dirty="0">
                <a:solidFill>
                  <a:schemeClr val="tx2"/>
                </a:solidFill>
              </a:rPr>
              <a:t>/</a:t>
            </a:r>
            <a:r>
              <a:rPr lang="en-US" sz="2400" b="0" dirty="0" err="1">
                <a:solidFill>
                  <a:schemeClr val="tx2"/>
                </a:solidFill>
              </a:rPr>
              <a:t>pertanyaan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disebut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masalah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tergantung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kepada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pengetahuan</a:t>
            </a:r>
            <a:r>
              <a:rPr lang="en-US" sz="2400" b="0" dirty="0">
                <a:solidFill>
                  <a:schemeClr val="tx2"/>
                </a:solidFill>
              </a:rPr>
              <a:t> yang </a:t>
            </a:r>
            <a:r>
              <a:rPr lang="en-US" sz="2400" b="0" dirty="0" err="1">
                <a:solidFill>
                  <a:schemeClr val="tx2"/>
                </a:solidFill>
              </a:rPr>
              <a:t>dimiliki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penjawab</a:t>
            </a:r>
            <a:r>
              <a:rPr lang="en-US" sz="2400" b="0" dirty="0">
                <a:solidFill>
                  <a:schemeClr val="tx2"/>
                </a:solidFill>
              </a:rPr>
              <a:t>’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Pemecahan</a:t>
            </a:r>
            <a:r>
              <a:rPr lang="en-US" b="1" dirty="0" smtClean="0"/>
              <a:t> </a:t>
            </a:r>
            <a:r>
              <a:rPr lang="en-US" b="1" dirty="0" err="1" smtClean="0"/>
              <a:t>Masalah</a:t>
            </a:r>
            <a:r>
              <a:rPr lang="en-US" b="1" dirty="0" smtClean="0"/>
              <a:t> </a:t>
            </a:r>
            <a:r>
              <a:rPr lang="en-US" b="1" dirty="0" err="1" smtClean="0"/>
              <a:t>Matematika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7125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Pemecahan</a:t>
            </a:r>
            <a:r>
              <a:rPr lang="en-US" b="1" dirty="0" smtClean="0"/>
              <a:t> </a:t>
            </a:r>
            <a:r>
              <a:rPr lang="en-US" b="1" dirty="0" err="1" smtClean="0"/>
              <a:t>Masalah</a:t>
            </a:r>
            <a:r>
              <a:rPr lang="en-US" b="1" dirty="0" smtClean="0"/>
              <a:t> </a:t>
            </a:r>
            <a:r>
              <a:rPr lang="en-US" b="1" dirty="0" err="1" smtClean="0"/>
              <a:t>Matematika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49530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0" dirty="0" err="1" smtClean="0">
                <a:solidFill>
                  <a:schemeClr val="tx2"/>
                </a:solidFill>
              </a:rPr>
              <a:t>Pentingnya</a:t>
            </a:r>
            <a:r>
              <a:rPr lang="en-US" sz="2400" b="0" dirty="0" smtClean="0">
                <a:solidFill>
                  <a:schemeClr val="tx2"/>
                </a:solidFill>
              </a:rPr>
              <a:t> </a:t>
            </a:r>
            <a:r>
              <a:rPr lang="en-US" sz="2400" b="0" dirty="0" err="1" smtClean="0">
                <a:solidFill>
                  <a:schemeClr val="tx2"/>
                </a:solidFill>
              </a:rPr>
              <a:t>Kemampuan</a:t>
            </a:r>
            <a:r>
              <a:rPr lang="en-US" sz="2400" b="0" dirty="0" smtClean="0">
                <a:solidFill>
                  <a:schemeClr val="tx2"/>
                </a:solidFill>
              </a:rPr>
              <a:t> </a:t>
            </a:r>
            <a:r>
              <a:rPr lang="en-US" sz="2400" b="0" dirty="0" err="1" smtClean="0">
                <a:solidFill>
                  <a:schemeClr val="tx2"/>
                </a:solidFill>
              </a:rPr>
              <a:t>pemecahan</a:t>
            </a:r>
            <a:r>
              <a:rPr lang="en-US" sz="2400" b="0" dirty="0" smtClean="0">
                <a:solidFill>
                  <a:schemeClr val="tx2"/>
                </a:solidFill>
              </a:rPr>
              <a:t> </a:t>
            </a:r>
            <a:r>
              <a:rPr lang="en-US" sz="2400" b="0" dirty="0" err="1" smtClean="0">
                <a:solidFill>
                  <a:schemeClr val="tx2"/>
                </a:solidFill>
              </a:rPr>
              <a:t>Masalah</a:t>
            </a:r>
            <a:r>
              <a:rPr lang="en-US" sz="2400" b="0" dirty="0" smtClean="0">
                <a:solidFill>
                  <a:schemeClr val="tx2"/>
                </a:solidFill>
              </a:rPr>
              <a:t> </a:t>
            </a:r>
            <a:r>
              <a:rPr lang="en-US" sz="2400" b="0" dirty="0" err="1" smtClean="0">
                <a:solidFill>
                  <a:schemeClr val="tx2"/>
                </a:solidFill>
              </a:rPr>
              <a:t>Matematika</a:t>
            </a:r>
            <a:endParaRPr lang="en-US" sz="2400" b="0" dirty="0" smtClean="0">
              <a:solidFill>
                <a:schemeClr val="tx2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b="0" dirty="0" err="1" smtClean="0">
                <a:solidFill>
                  <a:schemeClr val="tx2"/>
                </a:solidFill>
              </a:rPr>
              <a:t>hampir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setiap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standar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kompetensi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kompetensi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dasar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terdapat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aspek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kemapuan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pemecahan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masalah</a:t>
            </a:r>
            <a:r>
              <a:rPr lang="en-US" sz="2000" b="0" dirty="0">
                <a:solidFill>
                  <a:schemeClr val="tx2"/>
                </a:solidFill>
              </a:rPr>
              <a:t>. </a:t>
            </a:r>
            <a:endParaRPr lang="en-US" sz="2000" b="0" dirty="0" smtClean="0">
              <a:solidFill>
                <a:schemeClr val="tx2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sz="2000" b="0" dirty="0" smtClean="0">
              <a:solidFill>
                <a:schemeClr val="tx2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AutoNum type="arabicPeriod"/>
            </a:pPr>
            <a:r>
              <a:rPr lang="en-US" sz="2000" b="0" dirty="0" err="1" smtClean="0">
                <a:solidFill>
                  <a:schemeClr val="tx2"/>
                </a:solidFill>
              </a:rPr>
              <a:t>Conney</a:t>
            </a:r>
            <a:r>
              <a:rPr lang="en-US" sz="2000" b="0" dirty="0" smtClean="0">
                <a:solidFill>
                  <a:schemeClr val="tx2"/>
                </a:solidFill>
              </a:rPr>
              <a:t> (</a:t>
            </a:r>
            <a:r>
              <a:rPr lang="en-US" sz="2000" b="0" dirty="0" err="1" smtClean="0">
                <a:solidFill>
                  <a:schemeClr val="tx2"/>
                </a:solidFill>
              </a:rPr>
              <a:t>widjajanti</a:t>
            </a:r>
            <a:r>
              <a:rPr lang="en-US" sz="2000" b="0" dirty="0" smtClean="0">
                <a:solidFill>
                  <a:schemeClr val="tx2"/>
                </a:solidFill>
              </a:rPr>
              <a:t>, 2009:3)  </a:t>
            </a:r>
            <a:r>
              <a:rPr lang="en-US" sz="2000" b="0" dirty="0" err="1" smtClean="0">
                <a:solidFill>
                  <a:schemeClr val="tx2"/>
                </a:solidFill>
              </a:rPr>
              <a:t>menyatakan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bahwa</a:t>
            </a:r>
            <a:r>
              <a:rPr lang="en-US" sz="2000" b="0" dirty="0" smtClean="0">
                <a:solidFill>
                  <a:schemeClr val="tx2"/>
                </a:solidFill>
              </a:rPr>
              <a:t> ‘</a:t>
            </a:r>
            <a:r>
              <a:rPr lang="en-US" sz="2000" b="0" dirty="0" err="1" smtClean="0">
                <a:solidFill>
                  <a:schemeClr val="tx2"/>
                </a:solidFill>
              </a:rPr>
              <a:t>mengajarkan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penyelesaian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masalah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kepada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peserta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didik</a:t>
            </a:r>
            <a:r>
              <a:rPr lang="en-US" sz="2000" b="0" dirty="0" smtClean="0">
                <a:solidFill>
                  <a:schemeClr val="tx2"/>
                </a:solidFill>
              </a:rPr>
              <a:t>, </a:t>
            </a:r>
            <a:r>
              <a:rPr lang="en-US" sz="2000" b="0" dirty="0" err="1" smtClean="0">
                <a:solidFill>
                  <a:schemeClr val="tx2"/>
                </a:solidFill>
              </a:rPr>
              <a:t>memungkinkan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peserta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didik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itu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menjadi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lebih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analitis</a:t>
            </a:r>
            <a:r>
              <a:rPr lang="en-US" sz="2000" b="0" dirty="0" smtClean="0">
                <a:solidFill>
                  <a:schemeClr val="tx2"/>
                </a:solidFill>
              </a:rPr>
              <a:t> di </a:t>
            </a:r>
            <a:r>
              <a:rPr lang="en-US" sz="2000" b="0" dirty="0" err="1" smtClean="0">
                <a:solidFill>
                  <a:schemeClr val="tx2"/>
                </a:solidFill>
              </a:rPr>
              <a:t>dalam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mengambil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keputusan</a:t>
            </a:r>
            <a:r>
              <a:rPr lang="en-US" sz="2000" b="0" dirty="0" smtClean="0">
                <a:solidFill>
                  <a:schemeClr val="tx2"/>
                </a:solidFill>
              </a:rPr>
              <a:t> di </a:t>
            </a:r>
            <a:r>
              <a:rPr lang="en-US" sz="2000" b="0" dirty="0" err="1" smtClean="0">
                <a:solidFill>
                  <a:schemeClr val="tx2"/>
                </a:solidFill>
              </a:rPr>
              <a:t>dalam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hidupnya</a:t>
            </a:r>
            <a:endParaRPr lang="en-US" sz="2000" b="0" dirty="0" smtClean="0">
              <a:solidFill>
                <a:schemeClr val="tx2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sz="2000" b="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16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Prestasi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Matematika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Hal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PISA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b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id-ID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2000 peringkat 39 dari 41 negara</a:t>
            </a:r>
          </a:p>
          <a:p>
            <a:pPr>
              <a:buFontTx/>
              <a:buChar char="-"/>
            </a:pP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2003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peringkat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38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40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endParaRPr lang="id-ID" sz="2400" b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2006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peringkat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50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57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endParaRPr lang="id-ID" sz="2400" b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2009 Indonesia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menempati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peringkat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61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65 </a:t>
            </a:r>
            <a:r>
              <a:rPr lang="en-US" sz="2400" b="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id-ID" sz="2400" b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sz="2400" b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Pada tahun 2012 Indonesia menduduki peringkat ke-2 dari bawah di antara 65 peserta Programme for International Student Assessment (PISA) yang mengikuti penilaian internasional di bidang Matematika, membaca, dan sains.(OECD, 2012)</a:t>
            </a:r>
            <a:r>
              <a:rPr lang="en-US" sz="2400" b="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id-ID" sz="2400" b="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187849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Solusi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dirty="0" err="1" smtClean="0">
                <a:solidFill>
                  <a:schemeClr val="tx2"/>
                </a:solidFill>
              </a:rPr>
              <a:t>Seorang</a:t>
            </a:r>
            <a:r>
              <a:rPr lang="en-US" sz="2400" dirty="0" smtClean="0">
                <a:solidFill>
                  <a:schemeClr val="tx2"/>
                </a:solidFill>
              </a:rPr>
              <a:t> guru </a:t>
            </a:r>
            <a:r>
              <a:rPr lang="en-US" sz="2400" dirty="0" err="1" smtClean="0">
                <a:solidFill>
                  <a:schemeClr val="tx2"/>
                </a:solidFill>
              </a:rPr>
              <a:t>haruslah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Mempunyai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kemampuan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Pemecahan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Masalah</a:t>
            </a:r>
            <a:endParaRPr lang="en-US" sz="2400" dirty="0" smtClean="0">
              <a:solidFill>
                <a:schemeClr val="tx2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2400" dirty="0" smtClean="0">
              <a:solidFill>
                <a:schemeClr val="tx2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b="0" dirty="0" err="1" smtClean="0">
                <a:solidFill>
                  <a:schemeClr val="tx2"/>
                </a:solidFill>
              </a:rPr>
              <a:t>Kemampuan</a:t>
            </a:r>
            <a:r>
              <a:rPr lang="en-US" sz="2400" b="0" dirty="0" smtClean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pemecahan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masalah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sangat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penting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bagi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seorang</a:t>
            </a:r>
            <a:r>
              <a:rPr lang="en-US" sz="2400" b="0" dirty="0">
                <a:solidFill>
                  <a:schemeClr val="tx2"/>
                </a:solidFill>
              </a:rPr>
              <a:t> guru </a:t>
            </a:r>
            <a:r>
              <a:rPr lang="en-US" sz="2400" b="0" dirty="0" err="1">
                <a:solidFill>
                  <a:schemeClr val="tx2"/>
                </a:solidFill>
              </a:rPr>
              <a:t>karena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seorang</a:t>
            </a:r>
            <a:r>
              <a:rPr lang="en-US" sz="2400" b="0" dirty="0">
                <a:solidFill>
                  <a:schemeClr val="tx2"/>
                </a:solidFill>
              </a:rPr>
              <a:t> guru </a:t>
            </a:r>
            <a:r>
              <a:rPr lang="en-US" sz="2400" b="0" dirty="0" err="1">
                <a:solidFill>
                  <a:schemeClr val="tx2"/>
                </a:solidFill>
              </a:rPr>
              <a:t>harus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menguasai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materi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dengan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maksimal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dan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dapat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membimbing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siswanya</a:t>
            </a:r>
            <a:r>
              <a:rPr lang="en-US" sz="2400" b="0" dirty="0">
                <a:solidFill>
                  <a:schemeClr val="tx2"/>
                </a:solidFill>
              </a:rPr>
              <a:t> agar </a:t>
            </a:r>
            <a:r>
              <a:rPr lang="en-US" sz="2400" b="0" dirty="0" err="1">
                <a:solidFill>
                  <a:schemeClr val="tx2"/>
                </a:solidFill>
              </a:rPr>
              <a:t>dapat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menguasai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kemampuan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pemecahan</a:t>
            </a:r>
            <a:r>
              <a:rPr lang="en-US" sz="2400" b="0" dirty="0">
                <a:solidFill>
                  <a:schemeClr val="tx2"/>
                </a:solidFill>
              </a:rPr>
              <a:t> </a:t>
            </a:r>
            <a:r>
              <a:rPr lang="en-US" sz="2400" b="0" dirty="0" err="1">
                <a:solidFill>
                  <a:schemeClr val="tx2"/>
                </a:solidFill>
              </a:rPr>
              <a:t>masalah</a:t>
            </a:r>
            <a:endParaRPr lang="en-US" sz="2400" b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7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b="0" dirty="0" err="1" smtClean="0">
                <a:solidFill>
                  <a:schemeClr val="tx2"/>
                </a:solidFill>
              </a:rPr>
              <a:t>Peserta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didik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dilatih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menyelesaikan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masalah</a:t>
            </a:r>
            <a:r>
              <a:rPr lang="en-US" sz="2000" b="0" dirty="0" smtClean="0">
                <a:solidFill>
                  <a:schemeClr val="tx2"/>
                </a:solidFill>
              </a:rPr>
              <a:t>, </a:t>
            </a:r>
            <a:r>
              <a:rPr lang="en-US" sz="2000" b="0" dirty="0" err="1" smtClean="0">
                <a:solidFill>
                  <a:schemeClr val="tx2"/>
                </a:solidFill>
              </a:rPr>
              <a:t>maka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peserta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didik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itu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akan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mampu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mengambil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keputusan</a:t>
            </a:r>
            <a:r>
              <a:rPr lang="en-US" sz="2000" b="0" dirty="0" smtClean="0">
                <a:solidFill>
                  <a:schemeClr val="tx2"/>
                </a:solidFill>
              </a:rPr>
              <a:t>, </a:t>
            </a:r>
            <a:r>
              <a:rPr lang="en-US" sz="2000" b="0" dirty="0" err="1" smtClean="0">
                <a:solidFill>
                  <a:schemeClr val="tx2"/>
                </a:solidFill>
              </a:rPr>
              <a:t>sebab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peserta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didik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itu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telah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menjadi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terampil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tentang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bagaimana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mengumpulkan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informasi</a:t>
            </a:r>
            <a:r>
              <a:rPr lang="en-US" sz="2000" b="0" dirty="0" smtClean="0">
                <a:solidFill>
                  <a:schemeClr val="tx2"/>
                </a:solidFill>
              </a:rPr>
              <a:t> yang </a:t>
            </a:r>
            <a:r>
              <a:rPr lang="en-US" sz="2000" b="0" dirty="0" err="1" smtClean="0">
                <a:solidFill>
                  <a:schemeClr val="tx2"/>
                </a:solidFill>
              </a:rPr>
              <a:t>relevan</a:t>
            </a:r>
            <a:r>
              <a:rPr lang="en-US" sz="2000" b="0" dirty="0" smtClean="0">
                <a:solidFill>
                  <a:schemeClr val="tx2"/>
                </a:solidFill>
              </a:rPr>
              <a:t>, </a:t>
            </a:r>
            <a:r>
              <a:rPr lang="en-US" sz="2000" b="0" dirty="0" err="1" smtClean="0">
                <a:solidFill>
                  <a:schemeClr val="tx2"/>
                </a:solidFill>
              </a:rPr>
              <a:t>menganalisis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informasi</a:t>
            </a:r>
            <a:r>
              <a:rPr lang="en-US" sz="2000" b="0" dirty="0" smtClean="0">
                <a:solidFill>
                  <a:schemeClr val="tx2"/>
                </a:solidFill>
              </a:rPr>
              <a:t>, </a:t>
            </a:r>
            <a:r>
              <a:rPr lang="en-US" sz="2000" b="0" dirty="0" err="1" smtClean="0">
                <a:solidFill>
                  <a:schemeClr val="tx2"/>
                </a:solidFill>
              </a:rPr>
              <a:t>menyelesaikan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masalah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dan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menyadari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betapa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perlunya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meneliti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kembali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hasil</a:t>
            </a:r>
            <a:r>
              <a:rPr lang="en-US" sz="2000" b="0" dirty="0" smtClean="0">
                <a:solidFill>
                  <a:schemeClr val="tx2"/>
                </a:solidFill>
              </a:rPr>
              <a:t> yang </a:t>
            </a:r>
            <a:r>
              <a:rPr lang="en-US" sz="2000" b="0" dirty="0" err="1" smtClean="0">
                <a:solidFill>
                  <a:schemeClr val="tx2"/>
                </a:solidFill>
              </a:rPr>
              <a:t>telah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diperolehnya</a:t>
            </a:r>
            <a:endParaRPr lang="en-US" sz="2000" b="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451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Faktor</a:t>
            </a:r>
            <a:r>
              <a:rPr lang="en-US" b="1" dirty="0" smtClean="0"/>
              <a:t> yang </a:t>
            </a:r>
            <a:r>
              <a:rPr lang="en-US" b="1" dirty="0" err="1" smtClean="0"/>
              <a:t>Mempengaruhi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/>
          <a:lstStyle/>
          <a:p>
            <a:pPr marL="0" indent="0">
              <a:buNone/>
            </a:pPr>
            <a:r>
              <a:rPr lang="en-US" sz="2000" b="0" dirty="0" smtClean="0">
                <a:solidFill>
                  <a:schemeClr val="tx2"/>
                </a:solidFill>
              </a:rPr>
              <a:t>	</a:t>
            </a:r>
            <a:r>
              <a:rPr lang="en-US" sz="2000" b="0" dirty="0" err="1" smtClean="0">
                <a:solidFill>
                  <a:schemeClr val="tx2"/>
                </a:solidFill>
              </a:rPr>
              <a:t>Terdapat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beberapa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faktor</a:t>
            </a:r>
            <a:r>
              <a:rPr lang="en-US" sz="2000" b="0" dirty="0">
                <a:solidFill>
                  <a:schemeClr val="tx2"/>
                </a:solidFill>
              </a:rPr>
              <a:t> yang </a:t>
            </a:r>
            <a:r>
              <a:rPr lang="en-US" sz="2000" b="0" dirty="0" err="1">
                <a:solidFill>
                  <a:schemeClr val="tx2"/>
                </a:solidFill>
              </a:rPr>
              <a:t>mempengaruhi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kemampuan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pemecahan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masalah</a:t>
            </a:r>
            <a:r>
              <a:rPr lang="en-US" sz="2000" b="0" dirty="0" smtClean="0">
                <a:solidFill>
                  <a:schemeClr val="tx2"/>
                </a:solidFill>
              </a:rPr>
              <a:t> (</a:t>
            </a:r>
            <a:r>
              <a:rPr lang="en-US" sz="2000" b="0" dirty="0" err="1">
                <a:solidFill>
                  <a:schemeClr val="tx2"/>
                </a:solidFill>
              </a:rPr>
              <a:t>Siswono</a:t>
            </a:r>
            <a:r>
              <a:rPr lang="en-US" sz="2000" b="0" dirty="0">
                <a:solidFill>
                  <a:schemeClr val="tx2"/>
                </a:solidFill>
              </a:rPr>
              <a:t> (2008:35) </a:t>
            </a:r>
            <a:r>
              <a:rPr lang="en-US" sz="2000" b="0" dirty="0" smtClean="0">
                <a:solidFill>
                  <a:schemeClr val="tx2"/>
                </a:solidFill>
              </a:rPr>
              <a:t>, </a:t>
            </a:r>
            <a:r>
              <a:rPr lang="en-US" sz="2000" b="0" dirty="0" err="1">
                <a:solidFill>
                  <a:schemeClr val="tx2"/>
                </a:solidFill>
              </a:rPr>
              <a:t>yaitu</a:t>
            </a:r>
            <a:r>
              <a:rPr lang="en-US" sz="2000" b="0" dirty="0">
                <a:solidFill>
                  <a:schemeClr val="tx2"/>
                </a:solidFill>
              </a:rPr>
              <a:t>: </a:t>
            </a:r>
            <a:endParaRPr lang="en-US" sz="2000" b="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0" dirty="0">
                <a:solidFill>
                  <a:schemeClr val="tx2"/>
                </a:solidFill>
              </a:rPr>
              <a:t>1. </a:t>
            </a:r>
            <a:r>
              <a:rPr lang="en-US" sz="2000" b="0" dirty="0" err="1">
                <a:solidFill>
                  <a:schemeClr val="tx2"/>
                </a:solidFill>
              </a:rPr>
              <a:t>Pengalaman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awal</a:t>
            </a:r>
            <a:r>
              <a:rPr lang="en-US" sz="2000" b="0" dirty="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2000" b="0" dirty="0" err="1" smtClean="0">
                <a:solidFill>
                  <a:schemeClr val="tx2"/>
                </a:solidFill>
              </a:rPr>
              <a:t>Pengalaman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terhadap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tugas-tugas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menyelesaikan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soal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cerita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atau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soal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aplikasi</a:t>
            </a:r>
            <a:r>
              <a:rPr lang="en-US" sz="2000" b="0" dirty="0">
                <a:solidFill>
                  <a:schemeClr val="tx2"/>
                </a:solidFill>
              </a:rPr>
              <a:t>. </a:t>
            </a:r>
            <a:endParaRPr lang="en-US" sz="2000" b="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000" b="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0" dirty="0" err="1" smtClean="0">
                <a:solidFill>
                  <a:schemeClr val="tx2"/>
                </a:solidFill>
              </a:rPr>
              <a:t>Pengalaman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awal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seperti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ketakutan</a:t>
            </a:r>
            <a:r>
              <a:rPr lang="en-US" sz="2000" b="0" dirty="0">
                <a:solidFill>
                  <a:schemeClr val="tx2"/>
                </a:solidFill>
              </a:rPr>
              <a:t> (</a:t>
            </a:r>
            <a:r>
              <a:rPr lang="en-US" sz="2000" b="0" i="1" dirty="0" err="1">
                <a:solidFill>
                  <a:schemeClr val="tx2"/>
                </a:solidFill>
              </a:rPr>
              <a:t>pobia</a:t>
            </a:r>
            <a:r>
              <a:rPr lang="en-US" sz="2000" b="0" dirty="0">
                <a:solidFill>
                  <a:schemeClr val="tx2"/>
                </a:solidFill>
              </a:rPr>
              <a:t>) </a:t>
            </a:r>
            <a:r>
              <a:rPr lang="en-US" sz="2000" b="0" dirty="0" err="1">
                <a:solidFill>
                  <a:schemeClr val="tx2"/>
                </a:solidFill>
              </a:rPr>
              <a:t>terhadap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matematika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dapat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menghambat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kemampuan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siswa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dalam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memecahkan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masalah</a:t>
            </a:r>
            <a:r>
              <a:rPr lang="en-US" sz="2000" b="0" dirty="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endParaRPr lang="en-US" sz="2000" b="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0" dirty="0" smtClean="0">
                <a:solidFill>
                  <a:schemeClr val="tx2"/>
                </a:solidFill>
              </a:rPr>
              <a:t>2. </a:t>
            </a:r>
            <a:r>
              <a:rPr lang="en-US" sz="2000" b="0" dirty="0" err="1" smtClean="0">
                <a:solidFill>
                  <a:schemeClr val="tx2"/>
                </a:solidFill>
              </a:rPr>
              <a:t>Latar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belakang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matematika</a:t>
            </a:r>
            <a:r>
              <a:rPr lang="en-US" sz="2000" b="0" dirty="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2000" b="0" dirty="0" err="1" smtClean="0">
                <a:solidFill>
                  <a:schemeClr val="tx2"/>
                </a:solidFill>
              </a:rPr>
              <a:t>Kemampuan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siswa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terhadap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konsep-konsep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matematika</a:t>
            </a:r>
            <a:r>
              <a:rPr lang="en-US" sz="2000" b="0" dirty="0">
                <a:solidFill>
                  <a:schemeClr val="tx2"/>
                </a:solidFill>
              </a:rPr>
              <a:t> yang </a:t>
            </a:r>
            <a:r>
              <a:rPr lang="en-US" sz="2000" b="0" dirty="0" err="1">
                <a:solidFill>
                  <a:schemeClr val="tx2"/>
                </a:solidFill>
              </a:rPr>
              <a:t>berbeda-beda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tingkatnya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dapat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memicu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perbedaan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kemampuan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siswa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dalam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memecahkan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masalah</a:t>
            </a:r>
            <a:r>
              <a:rPr lang="en-US" sz="2000" b="0" dirty="0">
                <a:solidFill>
                  <a:schemeClr val="tx2"/>
                </a:solidFill>
              </a:rPr>
              <a:t>. </a:t>
            </a:r>
            <a:endParaRPr lang="en-US" sz="2000" b="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000" b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1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b="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0" dirty="0">
                <a:solidFill>
                  <a:schemeClr val="tx2"/>
                </a:solidFill>
              </a:rPr>
              <a:t>3. </a:t>
            </a:r>
            <a:r>
              <a:rPr lang="en-US" sz="2000" b="0" dirty="0" err="1">
                <a:solidFill>
                  <a:schemeClr val="tx2"/>
                </a:solidFill>
              </a:rPr>
              <a:t>Keinginan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motivasi</a:t>
            </a:r>
            <a:r>
              <a:rPr lang="en-US" sz="2000" b="0" dirty="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2000" b="0" dirty="0">
                <a:solidFill>
                  <a:schemeClr val="tx2"/>
                </a:solidFill>
              </a:rPr>
              <a:t>	</a:t>
            </a:r>
            <a:r>
              <a:rPr lang="en-US" sz="2000" b="0" dirty="0" err="1">
                <a:solidFill>
                  <a:schemeClr val="tx2"/>
                </a:solidFill>
              </a:rPr>
              <a:t>Dorongan</a:t>
            </a:r>
            <a:r>
              <a:rPr lang="en-US" sz="2000" b="0" dirty="0">
                <a:solidFill>
                  <a:schemeClr val="tx2"/>
                </a:solidFill>
              </a:rPr>
              <a:t> yang </a:t>
            </a:r>
            <a:r>
              <a:rPr lang="en-US" sz="2000" b="0" dirty="0" err="1">
                <a:solidFill>
                  <a:schemeClr val="tx2"/>
                </a:solidFill>
              </a:rPr>
              <a:t>kuat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dari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dalam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diri</a:t>
            </a:r>
            <a:r>
              <a:rPr lang="en-US" sz="2000" b="0" dirty="0">
                <a:solidFill>
                  <a:schemeClr val="tx2"/>
                </a:solidFill>
              </a:rPr>
              <a:t> (internal), </a:t>
            </a:r>
            <a:r>
              <a:rPr lang="en-US" sz="2000" b="0" dirty="0" err="1">
                <a:solidFill>
                  <a:schemeClr val="tx2"/>
                </a:solidFill>
              </a:rPr>
              <a:t>seperti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menumbuhkan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keyakinan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saya</a:t>
            </a:r>
            <a:r>
              <a:rPr lang="en-US" sz="2000" b="0" dirty="0">
                <a:solidFill>
                  <a:schemeClr val="tx2"/>
                </a:solidFill>
              </a:rPr>
              <a:t> “BISA” </a:t>
            </a:r>
            <a:r>
              <a:rPr lang="en-US" sz="2000" b="0" dirty="0" err="1">
                <a:solidFill>
                  <a:schemeClr val="tx2"/>
                </a:solidFill>
              </a:rPr>
              <a:t>maupun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eksternal</a:t>
            </a:r>
            <a:r>
              <a:rPr lang="en-US" sz="2000" b="0" dirty="0">
                <a:solidFill>
                  <a:schemeClr val="tx2"/>
                </a:solidFill>
              </a:rPr>
              <a:t>, </a:t>
            </a:r>
            <a:r>
              <a:rPr lang="en-US" sz="2000" b="0" dirty="0" err="1">
                <a:solidFill>
                  <a:schemeClr val="tx2"/>
                </a:solidFill>
              </a:rPr>
              <a:t>seperti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diberikan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soal-soal</a:t>
            </a:r>
            <a:r>
              <a:rPr lang="en-US" sz="2000" b="0" dirty="0">
                <a:solidFill>
                  <a:schemeClr val="tx2"/>
                </a:solidFill>
              </a:rPr>
              <a:t> yang </a:t>
            </a:r>
            <a:r>
              <a:rPr lang="en-US" sz="2000" b="0" dirty="0" err="1">
                <a:solidFill>
                  <a:schemeClr val="tx2"/>
                </a:solidFill>
              </a:rPr>
              <a:t>menarik</a:t>
            </a:r>
            <a:r>
              <a:rPr lang="en-US" sz="2000" b="0" dirty="0">
                <a:solidFill>
                  <a:schemeClr val="tx2"/>
                </a:solidFill>
              </a:rPr>
              <a:t>, </a:t>
            </a:r>
            <a:r>
              <a:rPr lang="en-US" sz="2000" b="0" dirty="0" err="1">
                <a:solidFill>
                  <a:schemeClr val="tx2"/>
                </a:solidFill>
              </a:rPr>
              <a:t>menantang</a:t>
            </a:r>
            <a:r>
              <a:rPr lang="en-US" sz="2000" b="0" dirty="0">
                <a:solidFill>
                  <a:schemeClr val="tx2"/>
                </a:solidFill>
              </a:rPr>
              <a:t>, </a:t>
            </a:r>
            <a:r>
              <a:rPr lang="en-US" sz="2000" b="0" dirty="0" err="1">
                <a:solidFill>
                  <a:schemeClr val="tx2"/>
                </a:solidFill>
              </a:rPr>
              <a:t>kontekstual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dapat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mempengaruhi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hasil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pemecahan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masalah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000" b="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0" dirty="0" smtClean="0">
                <a:solidFill>
                  <a:schemeClr val="tx2"/>
                </a:solidFill>
              </a:rPr>
              <a:t>4. </a:t>
            </a:r>
            <a:r>
              <a:rPr lang="en-US" sz="2000" b="0" dirty="0" err="1" smtClean="0">
                <a:solidFill>
                  <a:schemeClr val="tx2"/>
                </a:solidFill>
              </a:rPr>
              <a:t>Struktur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Masalah</a:t>
            </a:r>
            <a:r>
              <a:rPr lang="en-US" sz="2000" b="0" dirty="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2000" b="0" dirty="0" err="1">
                <a:solidFill>
                  <a:schemeClr val="tx2"/>
                </a:solidFill>
              </a:rPr>
              <a:t>Struktur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masalah</a:t>
            </a:r>
            <a:r>
              <a:rPr lang="en-US" sz="2000" b="0" dirty="0">
                <a:solidFill>
                  <a:schemeClr val="tx2"/>
                </a:solidFill>
              </a:rPr>
              <a:t> yang </a:t>
            </a:r>
            <a:r>
              <a:rPr lang="en-US" sz="2000" b="0" dirty="0" err="1">
                <a:solidFill>
                  <a:schemeClr val="tx2"/>
                </a:solidFill>
              </a:rPr>
              <a:t>diberikan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kepada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siswa</a:t>
            </a:r>
            <a:r>
              <a:rPr lang="en-US" sz="2000" b="0" dirty="0">
                <a:solidFill>
                  <a:schemeClr val="tx2"/>
                </a:solidFill>
              </a:rPr>
              <a:t> (</a:t>
            </a:r>
            <a:r>
              <a:rPr lang="en-US" sz="2000" b="0" dirty="0" err="1">
                <a:solidFill>
                  <a:schemeClr val="tx2"/>
                </a:solidFill>
              </a:rPr>
              <a:t>pemecahan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masalah</a:t>
            </a:r>
            <a:r>
              <a:rPr lang="en-US" sz="2000" b="0" dirty="0">
                <a:solidFill>
                  <a:schemeClr val="tx2"/>
                </a:solidFill>
              </a:rPr>
              <a:t>), </a:t>
            </a:r>
            <a:r>
              <a:rPr lang="en-US" sz="2000" b="0" dirty="0" err="1">
                <a:solidFill>
                  <a:schemeClr val="tx2"/>
                </a:solidFill>
              </a:rPr>
              <a:t>seperti</a:t>
            </a:r>
            <a:r>
              <a:rPr lang="en-US" sz="2000" b="0" dirty="0">
                <a:solidFill>
                  <a:schemeClr val="tx2"/>
                </a:solidFill>
              </a:rPr>
              <a:t> format </a:t>
            </a:r>
            <a:r>
              <a:rPr lang="en-US" sz="2000" b="0" dirty="0" err="1">
                <a:solidFill>
                  <a:schemeClr val="tx2"/>
                </a:solidFill>
              </a:rPr>
              <a:t>secara</a:t>
            </a:r>
            <a:r>
              <a:rPr lang="en-US" sz="2000" b="0" dirty="0">
                <a:solidFill>
                  <a:schemeClr val="tx2"/>
                </a:solidFill>
              </a:rPr>
              <a:t> verbal </a:t>
            </a:r>
            <a:r>
              <a:rPr lang="en-US" sz="2000" b="0" dirty="0" err="1">
                <a:solidFill>
                  <a:schemeClr val="tx2"/>
                </a:solidFill>
              </a:rPr>
              <a:t>atau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gambar</a:t>
            </a:r>
            <a:r>
              <a:rPr lang="en-US" sz="2000" b="0" dirty="0">
                <a:solidFill>
                  <a:schemeClr val="tx2"/>
                </a:solidFill>
              </a:rPr>
              <a:t>, </a:t>
            </a:r>
            <a:r>
              <a:rPr lang="en-US" sz="2000" b="0" dirty="0" err="1">
                <a:solidFill>
                  <a:schemeClr val="tx2"/>
                </a:solidFill>
              </a:rPr>
              <a:t>kompleksitas</a:t>
            </a:r>
            <a:r>
              <a:rPr lang="en-US" sz="2000" b="0" dirty="0">
                <a:solidFill>
                  <a:schemeClr val="tx2"/>
                </a:solidFill>
              </a:rPr>
              <a:t> (</a:t>
            </a:r>
            <a:r>
              <a:rPr lang="en-US" sz="2000" b="0" dirty="0" err="1">
                <a:solidFill>
                  <a:schemeClr val="tx2"/>
                </a:solidFill>
              </a:rPr>
              <a:t>tingkat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kesulitan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soal</a:t>
            </a:r>
            <a:r>
              <a:rPr lang="en-US" sz="2000" b="0" dirty="0">
                <a:solidFill>
                  <a:schemeClr val="tx2"/>
                </a:solidFill>
              </a:rPr>
              <a:t>), </a:t>
            </a:r>
            <a:r>
              <a:rPr lang="en-US" sz="2000" b="0" dirty="0" err="1">
                <a:solidFill>
                  <a:schemeClr val="tx2"/>
                </a:solidFill>
              </a:rPr>
              <a:t>konteks</a:t>
            </a:r>
            <a:r>
              <a:rPr lang="en-US" sz="2000" b="0" dirty="0">
                <a:solidFill>
                  <a:schemeClr val="tx2"/>
                </a:solidFill>
              </a:rPr>
              <a:t> (</a:t>
            </a:r>
            <a:r>
              <a:rPr lang="en-US" sz="2000" b="0" dirty="0" err="1">
                <a:solidFill>
                  <a:schemeClr val="tx2"/>
                </a:solidFill>
              </a:rPr>
              <a:t>latar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belakang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cerita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atau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tema</a:t>
            </a:r>
            <a:r>
              <a:rPr lang="en-US" sz="2000" b="0" dirty="0">
                <a:solidFill>
                  <a:schemeClr val="tx2"/>
                </a:solidFill>
              </a:rPr>
              <a:t>), </a:t>
            </a:r>
            <a:r>
              <a:rPr lang="en-US" sz="2000" b="0" dirty="0" err="1">
                <a:solidFill>
                  <a:schemeClr val="tx2"/>
                </a:solidFill>
              </a:rPr>
              <a:t>bahasa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soal</a:t>
            </a:r>
            <a:r>
              <a:rPr lang="en-US" sz="2000" b="0" dirty="0">
                <a:solidFill>
                  <a:schemeClr val="tx2"/>
                </a:solidFill>
              </a:rPr>
              <a:t>, </a:t>
            </a:r>
            <a:r>
              <a:rPr lang="en-US" sz="2000" b="0" dirty="0" err="1">
                <a:solidFill>
                  <a:schemeClr val="tx2"/>
                </a:solidFill>
              </a:rPr>
              <a:t>maupun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pola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masalah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satu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dengan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masalah</a:t>
            </a:r>
            <a:r>
              <a:rPr lang="en-US" sz="2000" b="0" dirty="0">
                <a:solidFill>
                  <a:schemeClr val="tx2"/>
                </a:solidFill>
              </a:rPr>
              <a:t> yang lain </a:t>
            </a:r>
            <a:r>
              <a:rPr lang="en-US" sz="2000" b="0" dirty="0" err="1">
                <a:solidFill>
                  <a:schemeClr val="tx2"/>
                </a:solidFill>
              </a:rPr>
              <a:t>dapat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mengganggu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kemampuan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siswa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dalam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memecahkan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r>
              <a:rPr lang="en-US" sz="2000" b="0" dirty="0" err="1">
                <a:solidFill>
                  <a:schemeClr val="tx2"/>
                </a:solidFill>
              </a:rPr>
              <a:t>masalah</a:t>
            </a:r>
            <a:r>
              <a:rPr lang="en-US" sz="2000" b="0" dirty="0">
                <a:solidFill>
                  <a:schemeClr val="tx2"/>
                </a:solidFill>
              </a:rPr>
              <a:t>.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94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Kemampuan</a:t>
            </a:r>
            <a:r>
              <a:rPr lang="en-US" b="1" dirty="0" smtClean="0"/>
              <a:t> </a:t>
            </a:r>
            <a:r>
              <a:rPr lang="en-US" b="1" dirty="0" err="1" smtClean="0"/>
              <a:t>Pemecahan</a:t>
            </a:r>
            <a:r>
              <a:rPr lang="en-US" b="1" dirty="0" smtClean="0"/>
              <a:t> </a:t>
            </a:r>
            <a:r>
              <a:rPr lang="en-US" b="1" dirty="0" err="1" smtClean="0"/>
              <a:t>Masalah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err="1">
                <a:solidFill>
                  <a:schemeClr val="tx2"/>
                </a:solidFill>
              </a:rPr>
              <a:t>Menurut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Polya</a:t>
            </a:r>
            <a:r>
              <a:rPr lang="en-US" b="0" dirty="0">
                <a:solidFill>
                  <a:schemeClr val="tx2"/>
                </a:solidFill>
              </a:rPr>
              <a:t>, </a:t>
            </a:r>
            <a:r>
              <a:rPr lang="en-US" b="0" dirty="0" err="1">
                <a:solidFill>
                  <a:schemeClr val="tx2"/>
                </a:solidFill>
              </a:rPr>
              <a:t>dalam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pemecahan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suatu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masalah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terdapat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empat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langkah</a:t>
            </a:r>
            <a:r>
              <a:rPr lang="en-US" b="0" dirty="0">
                <a:solidFill>
                  <a:schemeClr val="tx2"/>
                </a:solidFill>
              </a:rPr>
              <a:t> yang </a:t>
            </a:r>
            <a:r>
              <a:rPr lang="en-US" b="0" dirty="0" err="1">
                <a:solidFill>
                  <a:schemeClr val="tx2"/>
                </a:solidFill>
              </a:rPr>
              <a:t>harus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dilakukan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yaitu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smtClean="0">
                <a:solidFill>
                  <a:schemeClr val="tx2"/>
                </a:solidFill>
              </a:rPr>
              <a:t>:</a:t>
            </a:r>
          </a:p>
          <a:p>
            <a:endParaRPr lang="en-US" b="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0" dirty="0">
                <a:solidFill>
                  <a:schemeClr val="tx2"/>
                </a:solidFill>
              </a:rPr>
              <a:t>(1) </a:t>
            </a:r>
            <a:r>
              <a:rPr lang="en-US" b="0" dirty="0" err="1" smtClean="0">
                <a:solidFill>
                  <a:schemeClr val="tx2"/>
                </a:solidFill>
              </a:rPr>
              <a:t>Memahami</a:t>
            </a:r>
            <a:r>
              <a:rPr lang="en-US" b="0" dirty="0" smtClean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masalah</a:t>
            </a:r>
            <a:r>
              <a:rPr lang="en-US" b="0" dirty="0">
                <a:solidFill>
                  <a:schemeClr val="tx2"/>
                </a:solidFill>
              </a:rPr>
              <a:t>,</a:t>
            </a:r>
          </a:p>
          <a:p>
            <a:pPr marL="0" indent="0">
              <a:buNone/>
            </a:pPr>
            <a:r>
              <a:rPr lang="en-US" b="0" dirty="0">
                <a:solidFill>
                  <a:schemeClr val="tx2"/>
                </a:solidFill>
              </a:rPr>
              <a:t>(2) </a:t>
            </a:r>
            <a:r>
              <a:rPr lang="en-US" b="0" dirty="0" err="1" smtClean="0">
                <a:solidFill>
                  <a:schemeClr val="tx2"/>
                </a:solidFill>
              </a:rPr>
              <a:t>Merencanakan</a:t>
            </a:r>
            <a:r>
              <a:rPr lang="en-US" b="0" dirty="0" smtClean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pemecahannya</a:t>
            </a:r>
            <a:r>
              <a:rPr lang="en-US" b="0" dirty="0">
                <a:solidFill>
                  <a:schemeClr val="tx2"/>
                </a:solidFill>
              </a:rPr>
              <a:t>,</a:t>
            </a:r>
          </a:p>
          <a:p>
            <a:pPr marL="0" indent="0">
              <a:buNone/>
            </a:pPr>
            <a:r>
              <a:rPr lang="en-US" b="0" dirty="0">
                <a:solidFill>
                  <a:schemeClr val="tx2"/>
                </a:solidFill>
              </a:rPr>
              <a:t>(3) </a:t>
            </a:r>
            <a:r>
              <a:rPr lang="en-US" b="0" dirty="0" err="1" smtClean="0">
                <a:solidFill>
                  <a:schemeClr val="tx2"/>
                </a:solidFill>
              </a:rPr>
              <a:t>Menyelesaikan</a:t>
            </a:r>
            <a:r>
              <a:rPr lang="en-US" b="0" dirty="0" smtClean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masalah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sesuai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rencana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langkah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kedua,dan</a:t>
            </a:r>
            <a:endParaRPr lang="en-US" b="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0" dirty="0">
                <a:solidFill>
                  <a:schemeClr val="tx2"/>
                </a:solidFill>
              </a:rPr>
              <a:t>(4) </a:t>
            </a:r>
            <a:r>
              <a:rPr lang="en-US" b="0" dirty="0" err="1" smtClean="0">
                <a:solidFill>
                  <a:schemeClr val="tx2"/>
                </a:solidFill>
              </a:rPr>
              <a:t>Memeriksa</a:t>
            </a:r>
            <a:r>
              <a:rPr lang="en-US" b="0" dirty="0" smtClean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kembali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r>
              <a:rPr lang="en-US" b="0" dirty="0" err="1">
                <a:solidFill>
                  <a:schemeClr val="tx2"/>
                </a:solidFill>
              </a:rPr>
              <a:t>hasil</a:t>
            </a:r>
            <a:r>
              <a:rPr lang="en-US" b="0" dirty="0">
                <a:solidFill>
                  <a:schemeClr val="tx2"/>
                </a:solidFill>
              </a:rPr>
              <a:t> yang </a:t>
            </a:r>
            <a:r>
              <a:rPr lang="en-US" b="0" dirty="0" err="1">
                <a:solidFill>
                  <a:schemeClr val="tx2"/>
                </a:solidFill>
              </a:rPr>
              <a:t>diperoleh</a:t>
            </a:r>
            <a:r>
              <a:rPr lang="en-US" b="0" dirty="0">
                <a:solidFill>
                  <a:schemeClr val="tx2"/>
                </a:solidFill>
              </a:rPr>
              <a:t> (looking </a:t>
            </a:r>
            <a:r>
              <a:rPr lang="en-US" b="0" dirty="0" smtClean="0">
                <a:solidFill>
                  <a:schemeClr val="tx2"/>
                </a:solidFill>
              </a:rPr>
              <a:t>back)</a:t>
            </a:r>
            <a:endParaRPr lang="en-US" b="0" dirty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13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RUANG LINGKUP MATERI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man\Pictures\silabu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3"/>
          <a:stretch/>
        </p:blipFill>
        <p:spPr bwMode="auto">
          <a:xfrm>
            <a:off x="457200" y="1295400"/>
            <a:ext cx="836753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11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5668530" y="2209800"/>
            <a:ext cx="3255386" cy="342741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533400" y="2209800"/>
            <a:ext cx="2895600" cy="342741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en-US">
              <a:latin typeface="Verdana" pitchFamily="34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752764" y="2590800"/>
            <a:ext cx="2371436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400" b="1" dirty="0" err="1" smtClean="0">
                <a:solidFill>
                  <a:srgbClr val="000000"/>
                </a:solidFill>
              </a:rPr>
              <a:t>Pemecahan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pPr algn="ctr" eaLnBrk="0" hangingPunct="0"/>
            <a:endParaRPr lang="en-US" sz="14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en-US" sz="1400" b="1" dirty="0" smtClean="0">
                <a:solidFill>
                  <a:srgbClr val="000000"/>
                </a:solidFill>
              </a:rPr>
              <a:t>KBBI :</a:t>
            </a:r>
          </a:p>
          <a:p>
            <a:pPr eaLnBrk="0" hangingPunct="0"/>
            <a:r>
              <a:rPr lang="en-US" sz="1400" b="1" dirty="0" err="1"/>
              <a:t>pemecahan</a:t>
            </a:r>
            <a:r>
              <a:rPr lang="en-US" sz="1400" i="1" dirty="0"/>
              <a:t>/</a:t>
            </a:r>
            <a:r>
              <a:rPr lang="en-US" sz="1400" i="1" dirty="0" err="1"/>
              <a:t>pe·me·cah·an</a:t>
            </a:r>
            <a:r>
              <a:rPr lang="en-US" sz="1400" i="1" dirty="0"/>
              <a:t>/</a:t>
            </a:r>
            <a:r>
              <a:rPr lang="en-US" sz="1400" dirty="0"/>
              <a:t> </a:t>
            </a:r>
            <a:r>
              <a:rPr lang="en-US" sz="1400" i="1" dirty="0"/>
              <a:t>n</a:t>
            </a:r>
            <a:r>
              <a:rPr lang="en-US" sz="1400" dirty="0"/>
              <a:t> proses, </a:t>
            </a:r>
            <a:r>
              <a:rPr lang="en-US" sz="1400" dirty="0" err="1"/>
              <a:t>cara</a:t>
            </a:r>
            <a:r>
              <a:rPr lang="en-US" sz="1400" dirty="0"/>
              <a:t>, </a:t>
            </a:r>
            <a:r>
              <a:rPr lang="en-US" sz="1400" dirty="0" err="1"/>
              <a:t>perbuatan</a:t>
            </a:r>
            <a:r>
              <a:rPr lang="en-US" sz="1400" dirty="0"/>
              <a:t> </a:t>
            </a:r>
            <a:r>
              <a:rPr lang="en-US" sz="1400" dirty="0" err="1"/>
              <a:t>memecah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memecahkan</a:t>
            </a:r>
            <a:r>
              <a:rPr lang="en-US" sz="1400" dirty="0"/>
              <a:t>;</a:t>
            </a:r>
            <a:endParaRPr 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20" name="Freeform 7"/>
          <p:cNvSpPr>
            <a:spLocks/>
          </p:cNvSpPr>
          <p:nvPr/>
        </p:nvSpPr>
        <p:spPr bwMode="gray">
          <a:xfrm>
            <a:off x="3440112" y="2438400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252788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Freeform 9"/>
          <p:cNvSpPr>
            <a:spLocks/>
          </p:cNvSpPr>
          <p:nvPr/>
        </p:nvSpPr>
        <p:spPr bwMode="gray">
          <a:xfrm flipH="1">
            <a:off x="4800600" y="2362200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3048000" y="990600"/>
            <a:ext cx="2998788" cy="1601788"/>
            <a:chOff x="1997" y="1314"/>
            <a:chExt cx="1889" cy="1009"/>
          </a:xfrm>
        </p:grpSpPr>
        <p:grpSp>
          <p:nvGrpSpPr>
            <p:cNvPr id="24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29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26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27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28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</p:grp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3558839" y="1143000"/>
            <a:ext cx="18421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 dirty="0" err="1" smtClean="0">
                <a:solidFill>
                  <a:srgbClr val="000000"/>
                </a:solidFill>
              </a:rPr>
              <a:t>Pemecahan</a:t>
            </a:r>
            <a:endParaRPr lang="en-US" sz="2000" b="1" dirty="0" smtClean="0">
              <a:solidFill>
                <a:srgbClr val="000000"/>
              </a:solidFill>
            </a:endParaRPr>
          </a:p>
          <a:p>
            <a:pPr algn="ctr" eaLnBrk="0" hangingPunct="0"/>
            <a:r>
              <a:rPr lang="en-US" sz="2000" b="1" dirty="0" err="1" smtClean="0">
                <a:solidFill>
                  <a:srgbClr val="000000"/>
                </a:solidFill>
              </a:rPr>
              <a:t>Masalah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5886450" y="2590800"/>
            <a:ext cx="272415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400" b="1" dirty="0" err="1" smtClean="0">
                <a:solidFill>
                  <a:srgbClr val="000000"/>
                </a:solidFill>
              </a:rPr>
              <a:t>Masalah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en-US" sz="1400" b="1" dirty="0" smtClean="0">
                <a:solidFill>
                  <a:schemeClr val="tx2"/>
                </a:solidFill>
              </a:rPr>
              <a:t>KBBI :</a:t>
            </a:r>
            <a:r>
              <a:rPr lang="en-US" sz="1400" b="1" dirty="0" smtClean="0"/>
              <a:t> masalah</a:t>
            </a:r>
            <a:r>
              <a:rPr lang="en-US" sz="1400" b="1" baseline="30000" dirty="0" smtClean="0"/>
              <a:t>1</a:t>
            </a:r>
            <a:r>
              <a:rPr lang="en-US" sz="1400" i="1" dirty="0" smtClean="0"/>
              <a:t>/</a:t>
            </a:r>
            <a:r>
              <a:rPr lang="en-US" sz="1400" i="1" dirty="0" err="1" smtClean="0"/>
              <a:t>ma·sa·lah</a:t>
            </a:r>
            <a:r>
              <a:rPr lang="en-US" sz="1400" i="1" dirty="0"/>
              <a:t>/</a:t>
            </a:r>
            <a:r>
              <a:rPr lang="en-US" sz="1400" dirty="0"/>
              <a:t> </a:t>
            </a:r>
            <a:r>
              <a:rPr lang="en-US" sz="1400" i="1" dirty="0"/>
              <a:t>n</a:t>
            </a:r>
            <a:r>
              <a:rPr lang="en-US" sz="1400" dirty="0"/>
              <a:t> </a:t>
            </a:r>
            <a:r>
              <a:rPr lang="en-US" sz="1400" dirty="0" err="1"/>
              <a:t>sesuatu</a:t>
            </a:r>
            <a:r>
              <a:rPr lang="en-US" sz="1400" dirty="0"/>
              <a:t> yang </a:t>
            </a:r>
            <a:r>
              <a:rPr lang="en-US" sz="1400" dirty="0" err="1"/>
              <a:t>harus</a:t>
            </a:r>
            <a:r>
              <a:rPr lang="en-US" sz="1400" dirty="0"/>
              <a:t> </a:t>
            </a:r>
            <a:r>
              <a:rPr lang="en-US" sz="1400" dirty="0" err="1"/>
              <a:t>diselesaikan</a:t>
            </a:r>
            <a:r>
              <a:rPr lang="en-US" sz="1400" dirty="0"/>
              <a:t> (</a:t>
            </a:r>
            <a:r>
              <a:rPr lang="en-US" sz="1400" dirty="0" err="1"/>
              <a:t>dipecahkan</a:t>
            </a:r>
            <a:r>
              <a:rPr lang="en-US" sz="1400" dirty="0"/>
              <a:t>); </a:t>
            </a:r>
            <a:endParaRPr lang="en-US" sz="1400" dirty="0" smtClean="0"/>
          </a:p>
          <a:p>
            <a:pPr eaLnBrk="0" hangingPunct="0"/>
            <a:endParaRPr lang="en-US" sz="1400" b="1" dirty="0">
              <a:solidFill>
                <a:srgbClr val="000000"/>
              </a:solidFill>
            </a:endParaRPr>
          </a:p>
          <a:p>
            <a:pPr eaLnBrk="0" hangingPunct="0"/>
            <a:r>
              <a:rPr lang="en-US" sz="1400" b="1" dirty="0" err="1" smtClean="0">
                <a:solidFill>
                  <a:srgbClr val="000000"/>
                </a:solidFill>
              </a:rPr>
              <a:t>Menurut</a:t>
            </a:r>
            <a:r>
              <a:rPr lang="en-US" sz="1400" b="1" dirty="0" smtClean="0">
                <a:solidFill>
                  <a:srgbClr val="000000"/>
                </a:solidFill>
              </a:rPr>
              <a:t> prof </a:t>
            </a:r>
            <a:r>
              <a:rPr lang="en-US" sz="1400" b="1" dirty="0" err="1" smtClean="0">
                <a:solidFill>
                  <a:srgbClr val="000000"/>
                </a:solidFill>
              </a:rPr>
              <a:t>Ruseffendi</a:t>
            </a:r>
            <a:endParaRPr lang="en-US" sz="1400" b="1" dirty="0" smtClean="0">
              <a:solidFill>
                <a:srgbClr val="000000"/>
              </a:solidFill>
            </a:endParaRPr>
          </a:p>
          <a:p>
            <a:pPr eaLnBrk="0" hangingPunct="0"/>
            <a:endParaRPr lang="en-US" sz="1400" b="1" dirty="0">
              <a:solidFill>
                <a:srgbClr val="000000"/>
              </a:solidFill>
            </a:endParaRPr>
          </a:p>
          <a:p>
            <a:pPr eaLnBrk="0" hangingPunct="0"/>
            <a:r>
              <a:rPr lang="en-US" sz="1400" dirty="0" err="1" smtClean="0"/>
              <a:t>Sesuatu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mengganjal</a:t>
            </a:r>
            <a:r>
              <a:rPr lang="en-US" sz="1400" dirty="0" smtClean="0"/>
              <a:t> yang </a:t>
            </a:r>
            <a:r>
              <a:rPr lang="en-US" sz="1400" dirty="0" err="1" smtClean="0"/>
              <a:t>apabila</a:t>
            </a:r>
            <a:r>
              <a:rPr lang="en-US" sz="1400" dirty="0" smtClean="0"/>
              <a:t> </a:t>
            </a:r>
            <a:r>
              <a:rPr lang="en-US" sz="1400" dirty="0" err="1" smtClean="0"/>
              <a:t>diselesaikan</a:t>
            </a:r>
            <a:r>
              <a:rPr lang="en-US" sz="1400" dirty="0" smtClean="0"/>
              <a:t> </a:t>
            </a:r>
            <a:r>
              <a:rPr lang="en-US" sz="1400" dirty="0" err="1" smtClean="0"/>
              <a:t>akan</a:t>
            </a:r>
            <a:r>
              <a:rPr lang="en-US" sz="1400" dirty="0" smtClean="0"/>
              <a:t> </a:t>
            </a:r>
            <a:r>
              <a:rPr lang="en-US" sz="1400" dirty="0" err="1" smtClean="0"/>
              <a:t>memberi</a:t>
            </a:r>
            <a:r>
              <a:rPr lang="en-US" sz="1400" dirty="0" smtClean="0"/>
              <a:t> </a:t>
            </a:r>
            <a:r>
              <a:rPr lang="en-US" sz="1400" dirty="0" err="1" smtClean="0"/>
              <a:t>manfaat</a:t>
            </a:r>
            <a:r>
              <a:rPr lang="en-US" sz="1400" dirty="0" smtClean="0"/>
              <a:t> yang </a:t>
            </a:r>
            <a:r>
              <a:rPr lang="en-US" sz="1400" dirty="0" err="1" smtClean="0"/>
              <a:t>lebih</a:t>
            </a:r>
            <a:r>
              <a:rPr lang="en-US" sz="1400" dirty="0" smtClean="0"/>
              <a:t> </a:t>
            </a:r>
            <a:r>
              <a:rPr lang="en-US" sz="1400" dirty="0" err="1" smtClean="0"/>
              <a:t>baik</a:t>
            </a:r>
            <a:endParaRPr lang="en-US" sz="14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3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/>
      <p:bldP spid="20" grpId="0" animBg="1"/>
      <p:bldP spid="22" grpId="0" animBg="1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Mengapa</a:t>
            </a:r>
            <a:r>
              <a:rPr lang="en-US" b="1" dirty="0" smtClean="0"/>
              <a:t>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</a:t>
            </a:r>
            <a:r>
              <a:rPr lang="en-US" b="1" dirty="0" err="1" smtClean="0"/>
              <a:t>Masalah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gray">
          <a:xfrm>
            <a:off x="1386463" y="3708400"/>
            <a:ext cx="560705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b="1" dirty="0" smtClean="0">
                <a:solidFill>
                  <a:schemeClr val="tx2"/>
                </a:solidFill>
              </a:rPr>
              <a:t> P</a:t>
            </a:r>
            <a:r>
              <a:rPr lang="id-ID" b="1" dirty="0" smtClean="0">
                <a:solidFill>
                  <a:schemeClr val="tx2"/>
                </a:solidFill>
              </a:rPr>
              <a:t>engingat kita kepada</a:t>
            </a:r>
            <a:r>
              <a:rPr lang="en-US" b="1" dirty="0" smtClean="0">
                <a:solidFill>
                  <a:schemeClr val="tx2"/>
                </a:solidFill>
              </a:rPr>
              <a:t>-</a:t>
            </a:r>
            <a:r>
              <a:rPr lang="en-US" b="1" dirty="0" err="1" smtClean="0">
                <a:solidFill>
                  <a:schemeClr val="tx2"/>
                </a:solidFill>
              </a:rPr>
              <a:t>Nya</a:t>
            </a:r>
            <a:endParaRPr lang="en-US" b="1" dirty="0" smtClean="0">
              <a:solidFill>
                <a:schemeClr val="tx2"/>
              </a:solidFill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gray">
          <a:xfrm>
            <a:off x="1295400" y="2692400"/>
            <a:ext cx="571500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Mengukur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Kemampuan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dan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Kwalitas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diri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gray">
          <a:xfrm>
            <a:off x="1339850" y="1820863"/>
            <a:ext cx="5899150" cy="508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b="1" dirty="0" smtClean="0">
                <a:solidFill>
                  <a:schemeClr val="tx2"/>
                </a:solidFill>
              </a:rPr>
              <a:t>M</a:t>
            </a:r>
            <a:r>
              <a:rPr lang="id-ID" b="1" dirty="0" smtClean="0">
                <a:solidFill>
                  <a:schemeClr val="tx2"/>
                </a:solidFill>
              </a:rPr>
              <a:t>asalah </a:t>
            </a:r>
            <a:r>
              <a:rPr lang="id-ID" b="1" dirty="0">
                <a:solidFill>
                  <a:schemeClr val="tx2"/>
                </a:solidFill>
              </a:rPr>
              <a:t>merupakan suatu ujian</a:t>
            </a:r>
            <a:endParaRPr lang="en-US" b="1" dirty="0">
              <a:solidFill>
                <a:schemeClr val="tx2"/>
              </a:solidFill>
            </a:endParaRPr>
          </a:p>
        </p:txBody>
      </p: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1022350" y="1909763"/>
            <a:ext cx="381000" cy="381000"/>
            <a:chOff x="2078" y="1680"/>
            <a:chExt cx="1615" cy="1615"/>
          </a:xfrm>
        </p:grpSpPr>
        <p:sp>
          <p:nvSpPr>
            <p:cNvPr id="10" name="Oval 1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Oval 1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1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3" name="Oval 15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4" name="Oval 1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5" name="Oval 17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23" name="Group 25"/>
          <p:cNvGrpSpPr>
            <a:grpSpLocks/>
          </p:cNvGrpSpPr>
          <p:nvPr/>
        </p:nvGrpSpPr>
        <p:grpSpPr bwMode="auto">
          <a:xfrm>
            <a:off x="1012304" y="2768600"/>
            <a:ext cx="349290" cy="339715"/>
            <a:chOff x="2078" y="1680"/>
            <a:chExt cx="1615" cy="1615"/>
          </a:xfrm>
        </p:grpSpPr>
        <p:sp>
          <p:nvSpPr>
            <p:cNvPr id="24" name="Oval 26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Oval 27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Oval 28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7" name="Oval 29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8" name="Oval 30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9" name="Oval 31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0" name="Group 32"/>
          <p:cNvGrpSpPr>
            <a:grpSpLocks/>
          </p:cNvGrpSpPr>
          <p:nvPr/>
        </p:nvGrpSpPr>
        <p:grpSpPr bwMode="auto">
          <a:xfrm>
            <a:off x="1049913" y="3810000"/>
            <a:ext cx="381000" cy="381000"/>
            <a:chOff x="2078" y="1680"/>
            <a:chExt cx="1615" cy="1615"/>
          </a:xfrm>
        </p:grpSpPr>
        <p:sp>
          <p:nvSpPr>
            <p:cNvPr id="31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35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4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8D67E1">
                    <a:gamma/>
                    <a:shade val="0"/>
                    <a:invGamma/>
                  </a:srgbClr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5" name="Oval 37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6" name="Oval 38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8D67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09600" y="46482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/>
              <a:t>“Lari </a:t>
            </a:r>
            <a:r>
              <a:rPr lang="en-US" b="1" dirty="0" smtClean="0"/>
              <a:t>d</a:t>
            </a:r>
            <a:r>
              <a:rPr lang="id-ID" b="1" dirty="0" smtClean="0"/>
              <a:t>ari Masalah </a:t>
            </a:r>
            <a:endParaRPr lang="en-US" b="1" dirty="0" smtClean="0"/>
          </a:p>
          <a:p>
            <a:pPr algn="ctr"/>
            <a:r>
              <a:rPr lang="id-ID" b="1" dirty="0" smtClean="0"/>
              <a:t>Hanya </a:t>
            </a:r>
            <a:r>
              <a:rPr lang="en-US" b="1" dirty="0" smtClean="0"/>
              <a:t>a</a:t>
            </a:r>
            <a:r>
              <a:rPr lang="id-ID" b="1" dirty="0" smtClean="0"/>
              <a:t>kan Menemukan Masalah-masalah Baru”. 	</a:t>
            </a:r>
            <a:endParaRPr lang="en-US" b="1" dirty="0" smtClean="0"/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6076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8" grpId="0" animBg="1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162800" cy="4038600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dirty="0" err="1" smtClean="0">
                <a:solidFill>
                  <a:schemeClr val="tx2"/>
                </a:solidFill>
              </a:rPr>
              <a:t>Oleh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karena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itu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kita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akan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belajar</a:t>
            </a: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tx2"/>
                </a:solidFill>
              </a:rPr>
              <a:t>“</a:t>
            </a:r>
            <a:r>
              <a:rPr lang="en-US" dirty="0" err="1" smtClean="0">
                <a:solidFill>
                  <a:schemeClr val="tx2"/>
                </a:solidFill>
              </a:rPr>
              <a:t>Seni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Memecahkan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Masalah</a:t>
            </a:r>
            <a:r>
              <a:rPr lang="en-US" dirty="0" smtClean="0">
                <a:solidFill>
                  <a:schemeClr val="tx2"/>
                </a:solidFill>
              </a:rPr>
              <a:t>”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0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Cara </a:t>
            </a:r>
            <a:r>
              <a:rPr lang="en-US" b="1" dirty="0" err="1" smtClean="0"/>
              <a:t>Memecahkan</a:t>
            </a:r>
            <a:r>
              <a:rPr lang="en-US" b="1" dirty="0" smtClean="0"/>
              <a:t> </a:t>
            </a:r>
            <a:r>
              <a:rPr lang="en-US" b="1" dirty="0" err="1" smtClean="0"/>
              <a:t>Maslah</a:t>
            </a:r>
            <a:r>
              <a:rPr lang="en-US" b="1" dirty="0" smtClean="0"/>
              <a:t>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keyakinan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C:\Users\Usman\Pictures\dzikir-air-1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78182"/>
            <a:ext cx="5334000" cy="378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48400" y="2078182"/>
            <a:ext cx="2514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“… Dan </a:t>
            </a:r>
            <a:r>
              <a:rPr lang="en-US" dirty="0" err="1"/>
              <a:t>dari</a:t>
            </a:r>
            <a:r>
              <a:rPr lang="en-US" dirty="0"/>
              <a:t> air Kami </a:t>
            </a:r>
            <a:r>
              <a:rPr lang="en-US" dirty="0" err="1"/>
              <a:t>jadikan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hidup</a:t>
            </a:r>
            <a:r>
              <a:rPr lang="en-US" dirty="0"/>
              <a:t>.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mengapakah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tiada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beriman</a:t>
            </a:r>
            <a:r>
              <a:rPr lang="en-US" dirty="0" smtClean="0"/>
              <a:t>?”</a:t>
            </a:r>
          </a:p>
          <a:p>
            <a:endParaRPr lang="en-US" dirty="0"/>
          </a:p>
          <a:p>
            <a:r>
              <a:rPr lang="en-US" dirty="0" smtClean="0"/>
              <a:t>(Qs. Al-</a:t>
            </a:r>
            <a:r>
              <a:rPr lang="en-US" dirty="0" err="1" smtClean="0"/>
              <a:t>Anbiya</a:t>
            </a:r>
            <a:r>
              <a:rPr lang="en-US" dirty="0" smtClean="0"/>
              <a:t> :30)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32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Air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Kehidupan</a:t>
            </a:r>
            <a:endParaRPr lang="en-US" b="1" dirty="0"/>
          </a:p>
        </p:txBody>
      </p:sp>
      <p:pic>
        <p:nvPicPr>
          <p:cNvPr id="3074" name="Picture 2" descr="C:\Users\Usman\Pictures\air di tubuh manus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482" y="1371600"/>
            <a:ext cx="5715000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44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akHabibi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477000"/>
          </a:xfrm>
        </p:spPr>
      </p:pic>
    </p:spTree>
    <p:extLst>
      <p:ext uri="{BB962C8B-B14F-4D97-AF65-F5344CB8AC3E}">
        <p14:creationId xmlns:p14="http://schemas.microsoft.com/office/powerpoint/2010/main" val="96916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839200" cy="5562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2. </a:t>
            </a:r>
            <a:r>
              <a:rPr lang="en-US" dirty="0" err="1" smtClean="0">
                <a:solidFill>
                  <a:schemeClr val="tx2"/>
                </a:solidFill>
              </a:rPr>
              <a:t>Motivasi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Menyelesaikannya</a:t>
            </a:r>
            <a:endParaRPr lang="en-US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endParaRPr lang="en-US" sz="2000" b="0" dirty="0" smtClean="0"/>
          </a:p>
          <a:p>
            <a:pPr marL="0" lvl="0" indent="0">
              <a:buNone/>
            </a:pPr>
            <a:r>
              <a:rPr lang="id-ID" sz="2000" b="0" dirty="0" smtClean="0"/>
              <a:t>“</a:t>
            </a:r>
            <a:r>
              <a:rPr lang="id-ID" sz="2000" b="0" dirty="0">
                <a:solidFill>
                  <a:schemeClr val="tx2"/>
                </a:solidFill>
              </a:rPr>
              <a:t>Allah tidak akan memberikan beban kepada seseorang melainkan sesuai kemampuanya...” (Qs. Alabaqarah :286</a:t>
            </a:r>
            <a:r>
              <a:rPr lang="id-ID" sz="2000" b="0" dirty="0" smtClean="0">
                <a:solidFill>
                  <a:schemeClr val="tx2"/>
                </a:solidFill>
              </a:rPr>
              <a:t>)</a:t>
            </a:r>
            <a:endParaRPr lang="en-US" sz="2000" b="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id-ID" sz="2000" b="0" dirty="0" smtClean="0">
                <a:solidFill>
                  <a:schemeClr val="tx2"/>
                </a:solidFill>
              </a:rPr>
              <a:t>“</a:t>
            </a:r>
            <a:r>
              <a:rPr lang="id-ID" sz="2000" b="0" dirty="0">
                <a:solidFill>
                  <a:schemeClr val="tx2"/>
                </a:solidFill>
              </a:rPr>
              <a:t>sesungguhnya bersama kesulitan </a:t>
            </a:r>
            <a:r>
              <a:rPr lang="id-ID" sz="2000" b="0" dirty="0" smtClean="0">
                <a:solidFill>
                  <a:schemeClr val="tx2"/>
                </a:solidFill>
              </a:rPr>
              <a:t>ada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id-ID" sz="2000" b="0" dirty="0" smtClean="0">
                <a:solidFill>
                  <a:schemeClr val="tx2"/>
                </a:solidFill>
              </a:rPr>
              <a:t>kemudahan</a:t>
            </a:r>
            <a:r>
              <a:rPr lang="id-ID" sz="2000" b="0" dirty="0">
                <a:solidFill>
                  <a:schemeClr val="tx2"/>
                </a:solidFill>
              </a:rPr>
              <a:t>”. (Qs. Asy-Syarh : 6)</a:t>
            </a:r>
            <a:endParaRPr lang="en-US" sz="2000" b="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id-ID" sz="2000" b="0" dirty="0">
                <a:solidFill>
                  <a:schemeClr val="tx2"/>
                </a:solidFill>
              </a:rPr>
              <a:t>“... Barang siapa yang bertakwa kepada Allah niscaya dia akan mengadakan jalan keluar”.(Qs. At-Thalaq :2</a:t>
            </a:r>
            <a:r>
              <a:rPr lang="id-ID" sz="2000" b="0" dirty="0" smtClean="0">
                <a:solidFill>
                  <a:schemeClr val="tx2"/>
                </a:solidFill>
              </a:rPr>
              <a:t>)</a:t>
            </a:r>
            <a:endParaRPr lang="en-US" sz="2000" b="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000" b="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tx2"/>
                </a:solidFill>
              </a:rPr>
              <a:t>Kesimpulannya</a:t>
            </a:r>
            <a:r>
              <a:rPr lang="en-US" sz="2000" b="0" dirty="0" smtClean="0">
                <a:solidFill>
                  <a:schemeClr val="tx2"/>
                </a:solidFill>
              </a:rPr>
              <a:t> : “Modal </a:t>
            </a:r>
            <a:r>
              <a:rPr lang="en-US" sz="2000" b="0" dirty="0" err="1" smtClean="0">
                <a:solidFill>
                  <a:schemeClr val="tx2"/>
                </a:solidFill>
              </a:rPr>
              <a:t>Utama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dalam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memecahkan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masalah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adalah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mempunyai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Motvasi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dan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r>
              <a:rPr lang="en-US" sz="2000" b="0" dirty="0" err="1" smtClean="0">
                <a:solidFill>
                  <a:schemeClr val="tx2"/>
                </a:solidFill>
              </a:rPr>
              <a:t>keyakinan</a:t>
            </a:r>
            <a:r>
              <a:rPr lang="en-US" sz="2000" b="0" dirty="0" smtClean="0">
                <a:solidFill>
                  <a:schemeClr val="tx2"/>
                </a:solidFill>
              </a:rPr>
              <a:t>”</a:t>
            </a:r>
            <a:endParaRPr lang="en-US" sz="2000" b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5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ample">
  <a:themeElements>
    <a:clrScheme name="sample 4">
      <a:dk1>
        <a:srgbClr val="004386"/>
      </a:dk1>
      <a:lt1>
        <a:srgbClr val="FFFFFF"/>
      </a:lt1>
      <a:dk2>
        <a:srgbClr val="000000"/>
      </a:dk2>
      <a:lt2>
        <a:srgbClr val="B2B2B2"/>
      </a:lt2>
      <a:accent1>
        <a:srgbClr val="1ABA81"/>
      </a:accent1>
      <a:accent2>
        <a:srgbClr val="E4A800"/>
      </a:accent2>
      <a:accent3>
        <a:srgbClr val="FFFFFF"/>
      </a:accent3>
      <a:accent4>
        <a:srgbClr val="003872"/>
      </a:accent4>
      <a:accent5>
        <a:srgbClr val="ABD9C1"/>
      </a:accent5>
      <a:accent6>
        <a:srgbClr val="CF9800"/>
      </a:accent6>
      <a:hlink>
        <a:srgbClr val="3191F1"/>
      </a:hlink>
      <a:folHlink>
        <a:srgbClr val="83A6A7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0F349B"/>
        </a:dk1>
        <a:lt1>
          <a:srgbClr val="FFFFFF"/>
        </a:lt1>
        <a:dk2>
          <a:srgbClr val="333333"/>
        </a:dk2>
        <a:lt2>
          <a:srgbClr val="B2B2B2"/>
        </a:lt2>
        <a:accent1>
          <a:srgbClr val="57B3E1"/>
        </a:accent1>
        <a:accent2>
          <a:srgbClr val="009999"/>
        </a:accent2>
        <a:accent3>
          <a:srgbClr val="FFFFFF"/>
        </a:accent3>
        <a:accent4>
          <a:srgbClr val="0B2B84"/>
        </a:accent4>
        <a:accent5>
          <a:srgbClr val="B4D6EE"/>
        </a:accent5>
        <a:accent6>
          <a:srgbClr val="008A8A"/>
        </a:accent6>
        <a:hlink>
          <a:srgbClr val="9999FF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FB5"/>
        </a:dk1>
        <a:lt1>
          <a:srgbClr val="FFFFFF"/>
        </a:lt1>
        <a:dk2>
          <a:srgbClr val="000000"/>
        </a:dk2>
        <a:lt2>
          <a:srgbClr val="B2B2B2"/>
        </a:lt2>
        <a:accent1>
          <a:srgbClr val="EAA22C"/>
        </a:accent1>
        <a:accent2>
          <a:srgbClr val="96D1E6"/>
        </a:accent2>
        <a:accent3>
          <a:srgbClr val="FFFFFF"/>
        </a:accent3>
        <a:accent4>
          <a:srgbClr val="12429A"/>
        </a:accent4>
        <a:accent5>
          <a:srgbClr val="F3CEAC"/>
        </a:accent5>
        <a:accent6>
          <a:srgbClr val="87BDD0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4386"/>
        </a:dk1>
        <a:lt1>
          <a:srgbClr val="FFFFFF"/>
        </a:lt1>
        <a:dk2>
          <a:srgbClr val="003366"/>
        </a:dk2>
        <a:lt2>
          <a:srgbClr val="B2B2B2"/>
        </a:lt2>
        <a:accent1>
          <a:srgbClr val="1ABA81"/>
        </a:accent1>
        <a:accent2>
          <a:srgbClr val="E4A800"/>
        </a:accent2>
        <a:accent3>
          <a:srgbClr val="FFFFFF"/>
        </a:accent3>
        <a:accent4>
          <a:srgbClr val="003872"/>
        </a:accent4>
        <a:accent5>
          <a:srgbClr val="ABD9C1"/>
        </a:accent5>
        <a:accent6>
          <a:srgbClr val="CF9800"/>
        </a:accent6>
        <a:hlink>
          <a:srgbClr val="3191F1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4">
        <a:dk1>
          <a:srgbClr val="004386"/>
        </a:dk1>
        <a:lt1>
          <a:srgbClr val="FFFFFF"/>
        </a:lt1>
        <a:dk2>
          <a:srgbClr val="000000"/>
        </a:dk2>
        <a:lt2>
          <a:srgbClr val="B2B2B2"/>
        </a:lt2>
        <a:accent1>
          <a:srgbClr val="1ABA81"/>
        </a:accent1>
        <a:accent2>
          <a:srgbClr val="E4A800"/>
        </a:accent2>
        <a:accent3>
          <a:srgbClr val="FFFFFF"/>
        </a:accent3>
        <a:accent4>
          <a:srgbClr val="003872"/>
        </a:accent4>
        <a:accent5>
          <a:srgbClr val="ABD9C1"/>
        </a:accent5>
        <a:accent6>
          <a:srgbClr val="CF9800"/>
        </a:accent6>
        <a:hlink>
          <a:srgbClr val="3191F1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cdb2004113l</Template>
  <TotalTime>465</TotalTime>
  <Words>468</Words>
  <Application>Microsoft Office PowerPoint</Application>
  <PresentationFormat>On-screen Show (4:3)</PresentationFormat>
  <Paragraphs>90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sample</vt:lpstr>
      <vt:lpstr>PEMECAHAN MASALAH MATEMATIKA SEKOLAH DASAR</vt:lpstr>
      <vt:lpstr>RUANG LINGKUP MATERI</vt:lpstr>
      <vt:lpstr>PowerPoint Presentation</vt:lpstr>
      <vt:lpstr>Mengapa harus ada Masalah?</vt:lpstr>
      <vt:lpstr>PowerPoint Presentation</vt:lpstr>
      <vt:lpstr>Cara Memecahkan Maslah? </vt:lpstr>
      <vt:lpstr>Air adalah Sumber Kehidupan</vt:lpstr>
      <vt:lpstr>PowerPoint Presentation</vt:lpstr>
      <vt:lpstr>PowerPoint Presentation</vt:lpstr>
      <vt:lpstr>Pemecahan Masalah Matematika</vt:lpstr>
      <vt:lpstr>Pemecahan Masalah Matematika</vt:lpstr>
      <vt:lpstr>Prestasi Dalam Matematika</vt:lpstr>
      <vt:lpstr>Solusi</vt:lpstr>
      <vt:lpstr>PowerPoint Presentation</vt:lpstr>
      <vt:lpstr>Faktor yang Mempengaruhi </vt:lpstr>
      <vt:lpstr>PowerPoint Presentation</vt:lpstr>
      <vt:lpstr>Kemampuan Pemecahan Masalah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PEMMECAHAN MASALAH MATEMATIKA SEKOLAH DASAR</dc:title>
  <dc:creator>Usman</dc:creator>
  <cp:lastModifiedBy>kang wahyu</cp:lastModifiedBy>
  <cp:revision>22</cp:revision>
  <dcterms:created xsi:type="dcterms:W3CDTF">2016-09-09T22:12:49Z</dcterms:created>
  <dcterms:modified xsi:type="dcterms:W3CDTF">2018-10-23T03:54:37Z</dcterms:modified>
</cp:coreProperties>
</file>