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7" r:id="rId4"/>
    <p:sldId id="261" r:id="rId5"/>
    <p:sldId id="262" r:id="rId6"/>
    <p:sldId id="263" r:id="rId7"/>
    <p:sldId id="264" r:id="rId8"/>
    <p:sldId id="265" r:id="rId9"/>
    <p:sldId id="260" r:id="rId10"/>
    <p:sldId id="25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7830A2-04EC-45CA-9A09-C1395F347DDB}" type="doc">
      <dgm:prSet loTypeId="urn:microsoft.com/office/officeart/2008/layout/RadialCluster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6DB58240-ED8D-47CA-BCCF-7D4154E74CEF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b="1" dirty="0" smtClean="0"/>
            <a:t>PANCASILA</a:t>
          </a:r>
          <a:endParaRPr lang="id-ID" b="1" dirty="0"/>
        </a:p>
      </dgm:t>
    </dgm:pt>
    <dgm:pt modelId="{CFE0B2BB-8B73-49F8-8E13-BFDF8F82982E}" type="parTrans" cxnId="{B76E0FF0-3832-4B0F-8ADB-9331AAE95880}">
      <dgm:prSet/>
      <dgm:spPr/>
      <dgm:t>
        <a:bodyPr/>
        <a:lstStyle/>
        <a:p>
          <a:endParaRPr lang="id-ID"/>
        </a:p>
      </dgm:t>
    </dgm:pt>
    <dgm:pt modelId="{503FB874-65A7-4C9F-B9CC-7ECB981EF1C6}" type="sibTrans" cxnId="{B76E0FF0-3832-4B0F-8ADB-9331AAE95880}">
      <dgm:prSet/>
      <dgm:spPr/>
      <dgm:t>
        <a:bodyPr/>
        <a:lstStyle/>
        <a:p>
          <a:endParaRPr lang="id-ID"/>
        </a:p>
      </dgm:t>
    </dgm:pt>
    <dgm:pt modelId="{AEF31998-1BCF-4189-9119-6522E467F58F}">
      <dgm:prSet phldrT="[Text]" custT="1"/>
      <dgm:spPr/>
      <dgm:t>
        <a:bodyPr/>
        <a:lstStyle/>
        <a:p>
          <a:r>
            <a:rPr lang="id-ID" sz="3500" dirty="0" smtClean="0"/>
            <a:t>Pandangan Hidup</a:t>
          </a:r>
          <a:endParaRPr lang="id-ID" sz="3500" dirty="0"/>
        </a:p>
      </dgm:t>
    </dgm:pt>
    <dgm:pt modelId="{549118AB-2718-4192-AC1E-86B0CBEAE04E}" type="parTrans" cxnId="{8FFF902A-A369-45BA-80D6-D5227B9B3B9C}">
      <dgm:prSet/>
      <dgm:spPr/>
      <dgm:t>
        <a:bodyPr/>
        <a:lstStyle/>
        <a:p>
          <a:endParaRPr lang="id-ID"/>
        </a:p>
      </dgm:t>
    </dgm:pt>
    <dgm:pt modelId="{E47D5C16-87AA-4E39-93EF-5EB905E626D8}" type="sibTrans" cxnId="{8FFF902A-A369-45BA-80D6-D5227B9B3B9C}">
      <dgm:prSet/>
      <dgm:spPr/>
      <dgm:t>
        <a:bodyPr/>
        <a:lstStyle/>
        <a:p>
          <a:endParaRPr lang="id-ID"/>
        </a:p>
      </dgm:t>
    </dgm:pt>
    <dgm:pt modelId="{5B76494B-FFB4-4643-91AB-4B80383F18FE}">
      <dgm:prSet phldrT="[Text]"/>
      <dgm:spPr/>
      <dgm:t>
        <a:bodyPr/>
        <a:lstStyle/>
        <a:p>
          <a:r>
            <a:rPr lang="id-ID" smtClean="0"/>
            <a:t>Sumber</a:t>
          </a:r>
          <a:r>
            <a:rPr lang="id-ID" baseline="0" smtClean="0"/>
            <a:t> Hukum</a:t>
          </a:r>
          <a:endParaRPr lang="id-ID" dirty="0"/>
        </a:p>
      </dgm:t>
    </dgm:pt>
    <dgm:pt modelId="{109E0997-37ED-4DCF-B33C-932C1C0ABBA6}" type="parTrans" cxnId="{9FEB79AC-9C5A-4CEF-BB4D-7AD7D618C657}">
      <dgm:prSet/>
      <dgm:spPr/>
      <dgm:t>
        <a:bodyPr/>
        <a:lstStyle/>
        <a:p>
          <a:endParaRPr lang="id-ID"/>
        </a:p>
      </dgm:t>
    </dgm:pt>
    <dgm:pt modelId="{4416F1E9-2D44-4F32-BA66-F6763036A75C}" type="sibTrans" cxnId="{9FEB79AC-9C5A-4CEF-BB4D-7AD7D618C657}">
      <dgm:prSet/>
      <dgm:spPr/>
      <dgm:t>
        <a:bodyPr/>
        <a:lstStyle/>
        <a:p>
          <a:endParaRPr lang="id-ID"/>
        </a:p>
      </dgm:t>
    </dgm:pt>
    <dgm:pt modelId="{AB9E9EA0-BF54-454D-93DD-4B2DEF91FC5D}">
      <dgm:prSet phldrT="[Text]"/>
      <dgm:spPr/>
      <dgm:t>
        <a:bodyPr/>
        <a:lstStyle/>
        <a:p>
          <a:r>
            <a:rPr lang="id-ID" dirty="0" smtClean="0"/>
            <a:t>Dasar Negara</a:t>
          </a:r>
          <a:endParaRPr lang="id-ID" dirty="0"/>
        </a:p>
      </dgm:t>
    </dgm:pt>
    <dgm:pt modelId="{84DB1FFD-8835-406D-8502-64FC77844FB6}" type="parTrans" cxnId="{E872242D-8BF5-4FF0-B251-997473D3382C}">
      <dgm:prSet/>
      <dgm:spPr/>
      <dgm:t>
        <a:bodyPr/>
        <a:lstStyle/>
        <a:p>
          <a:endParaRPr lang="id-ID"/>
        </a:p>
      </dgm:t>
    </dgm:pt>
    <dgm:pt modelId="{C72B3045-2992-45F7-8973-A4D6255A7DAD}" type="sibTrans" cxnId="{E872242D-8BF5-4FF0-B251-997473D3382C}">
      <dgm:prSet/>
      <dgm:spPr/>
      <dgm:t>
        <a:bodyPr/>
        <a:lstStyle/>
        <a:p>
          <a:endParaRPr lang="id-ID"/>
        </a:p>
      </dgm:t>
    </dgm:pt>
    <dgm:pt modelId="{0A32E4F5-EC2E-41E7-836F-99C173DB1786}" type="pres">
      <dgm:prSet presAssocID="{6C7830A2-04EC-45CA-9A09-C1395F347DD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d-ID"/>
        </a:p>
      </dgm:t>
    </dgm:pt>
    <dgm:pt modelId="{2D5AA795-BD8F-485C-9391-1E549867A1AC}" type="pres">
      <dgm:prSet presAssocID="{6DB58240-ED8D-47CA-BCCF-7D4154E74CEF}" presName="singleCycle" presStyleCnt="0"/>
      <dgm:spPr/>
    </dgm:pt>
    <dgm:pt modelId="{A58B2EF9-A132-439F-8543-1552419DDEB4}" type="pres">
      <dgm:prSet presAssocID="{6DB58240-ED8D-47CA-BCCF-7D4154E74CEF}" presName="singleCenter" presStyleLbl="node1" presStyleIdx="0" presStyleCnt="4" custScaleX="148497" custScaleY="67290" custLinFactNeighborX="-3342" custLinFactNeighborY="-14031">
        <dgm:presLayoutVars>
          <dgm:chMax val="7"/>
          <dgm:chPref val="7"/>
        </dgm:presLayoutVars>
      </dgm:prSet>
      <dgm:spPr/>
      <dgm:t>
        <a:bodyPr/>
        <a:lstStyle/>
        <a:p>
          <a:endParaRPr lang="id-ID"/>
        </a:p>
      </dgm:t>
    </dgm:pt>
    <dgm:pt modelId="{62DBF645-F0B6-441F-9B37-A58D5F4EFC71}" type="pres">
      <dgm:prSet presAssocID="{549118AB-2718-4192-AC1E-86B0CBEAE04E}" presName="Name56" presStyleLbl="parChTrans1D2" presStyleIdx="0" presStyleCnt="3"/>
      <dgm:spPr/>
      <dgm:t>
        <a:bodyPr/>
        <a:lstStyle/>
        <a:p>
          <a:endParaRPr lang="id-ID"/>
        </a:p>
      </dgm:t>
    </dgm:pt>
    <dgm:pt modelId="{80308C8E-3CC5-4DC4-9B82-8E370F8FA9C5}" type="pres">
      <dgm:prSet presAssocID="{AEF31998-1BCF-4189-9119-6522E467F58F}" presName="text0" presStyleLbl="node1" presStyleIdx="1" presStyleCnt="4" custScaleX="563287" custScaleY="74961" custRadScaleRad="99703" custRadScaleInc="-495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B54D02-B347-453E-81D9-15B69BFD005E}" type="pres">
      <dgm:prSet presAssocID="{109E0997-37ED-4DCF-B33C-932C1C0ABBA6}" presName="Name56" presStyleLbl="parChTrans1D2" presStyleIdx="1" presStyleCnt="3"/>
      <dgm:spPr/>
      <dgm:t>
        <a:bodyPr/>
        <a:lstStyle/>
        <a:p>
          <a:endParaRPr lang="id-ID"/>
        </a:p>
      </dgm:t>
    </dgm:pt>
    <dgm:pt modelId="{A6FC6C60-7944-4FC6-98F9-98A70F38753D}" type="pres">
      <dgm:prSet presAssocID="{5B76494B-FFB4-4643-91AB-4B80383F18FE}" presName="text0" presStyleLbl="node1" presStyleIdx="2" presStyleCnt="4" custScaleX="370782" custScaleY="77741" custRadScaleRad="93354" custRadScaleInc="-1740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FD93496-65E8-49C6-9CB4-3B991C688D97}" type="pres">
      <dgm:prSet presAssocID="{84DB1FFD-8835-406D-8502-64FC77844FB6}" presName="Name56" presStyleLbl="parChTrans1D2" presStyleIdx="2" presStyleCnt="3"/>
      <dgm:spPr/>
      <dgm:t>
        <a:bodyPr/>
        <a:lstStyle/>
        <a:p>
          <a:endParaRPr lang="id-ID"/>
        </a:p>
      </dgm:t>
    </dgm:pt>
    <dgm:pt modelId="{D4AE861C-07DE-41C7-871F-805A176A2EF5}" type="pres">
      <dgm:prSet presAssocID="{AB9E9EA0-BF54-454D-93DD-4B2DEF91FC5D}" presName="text0" presStyleLbl="node1" presStyleIdx="3" presStyleCnt="4" custScaleX="368758" custScaleY="75575" custRadScaleRad="103544" custRadScaleInc="2117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504EECE-0038-4AE0-87B1-2C0893F5742B}" type="presOf" srcId="{109E0997-37ED-4DCF-B33C-932C1C0ABBA6}" destId="{DAB54D02-B347-453E-81D9-15B69BFD005E}" srcOrd="0" destOrd="0" presId="urn:microsoft.com/office/officeart/2008/layout/RadialCluster"/>
    <dgm:cxn modelId="{8FFF902A-A369-45BA-80D6-D5227B9B3B9C}" srcId="{6DB58240-ED8D-47CA-BCCF-7D4154E74CEF}" destId="{AEF31998-1BCF-4189-9119-6522E467F58F}" srcOrd="0" destOrd="0" parTransId="{549118AB-2718-4192-AC1E-86B0CBEAE04E}" sibTransId="{E47D5C16-87AA-4E39-93EF-5EB905E626D8}"/>
    <dgm:cxn modelId="{7C571766-C1D0-4F89-B020-CCD521FDD098}" type="presOf" srcId="{5B76494B-FFB4-4643-91AB-4B80383F18FE}" destId="{A6FC6C60-7944-4FC6-98F9-98A70F38753D}" srcOrd="0" destOrd="0" presId="urn:microsoft.com/office/officeart/2008/layout/RadialCluster"/>
    <dgm:cxn modelId="{E9E2128B-638D-45F5-8AB1-2254B156E0EE}" type="presOf" srcId="{AB9E9EA0-BF54-454D-93DD-4B2DEF91FC5D}" destId="{D4AE861C-07DE-41C7-871F-805A176A2EF5}" srcOrd="0" destOrd="0" presId="urn:microsoft.com/office/officeart/2008/layout/RadialCluster"/>
    <dgm:cxn modelId="{75B2606B-85C4-4634-B903-1E41C4533F97}" type="presOf" srcId="{549118AB-2718-4192-AC1E-86B0CBEAE04E}" destId="{62DBF645-F0B6-441F-9B37-A58D5F4EFC71}" srcOrd="0" destOrd="0" presId="urn:microsoft.com/office/officeart/2008/layout/RadialCluster"/>
    <dgm:cxn modelId="{C2A8B968-0B39-49ED-AF8E-63EB4630BF42}" type="presOf" srcId="{AEF31998-1BCF-4189-9119-6522E467F58F}" destId="{80308C8E-3CC5-4DC4-9B82-8E370F8FA9C5}" srcOrd="0" destOrd="0" presId="urn:microsoft.com/office/officeart/2008/layout/RadialCluster"/>
    <dgm:cxn modelId="{9FEB79AC-9C5A-4CEF-BB4D-7AD7D618C657}" srcId="{6DB58240-ED8D-47CA-BCCF-7D4154E74CEF}" destId="{5B76494B-FFB4-4643-91AB-4B80383F18FE}" srcOrd="1" destOrd="0" parTransId="{109E0997-37ED-4DCF-B33C-932C1C0ABBA6}" sibTransId="{4416F1E9-2D44-4F32-BA66-F6763036A75C}"/>
    <dgm:cxn modelId="{E872242D-8BF5-4FF0-B251-997473D3382C}" srcId="{6DB58240-ED8D-47CA-BCCF-7D4154E74CEF}" destId="{AB9E9EA0-BF54-454D-93DD-4B2DEF91FC5D}" srcOrd="2" destOrd="0" parTransId="{84DB1FFD-8835-406D-8502-64FC77844FB6}" sibTransId="{C72B3045-2992-45F7-8973-A4D6255A7DAD}"/>
    <dgm:cxn modelId="{B76E0FF0-3832-4B0F-8ADB-9331AAE95880}" srcId="{6C7830A2-04EC-45CA-9A09-C1395F347DDB}" destId="{6DB58240-ED8D-47CA-BCCF-7D4154E74CEF}" srcOrd="0" destOrd="0" parTransId="{CFE0B2BB-8B73-49F8-8E13-BFDF8F82982E}" sibTransId="{503FB874-65A7-4C9F-B9CC-7ECB981EF1C6}"/>
    <dgm:cxn modelId="{E5FFEFB4-A9A7-4971-AEFA-4DF1CB352375}" type="presOf" srcId="{84DB1FFD-8835-406D-8502-64FC77844FB6}" destId="{BFD93496-65E8-49C6-9CB4-3B991C688D97}" srcOrd="0" destOrd="0" presId="urn:microsoft.com/office/officeart/2008/layout/RadialCluster"/>
    <dgm:cxn modelId="{A20BA437-1A3C-4A5B-883C-54DF0D46799D}" type="presOf" srcId="{6C7830A2-04EC-45CA-9A09-C1395F347DDB}" destId="{0A32E4F5-EC2E-41E7-836F-99C173DB1786}" srcOrd="0" destOrd="0" presId="urn:microsoft.com/office/officeart/2008/layout/RadialCluster"/>
    <dgm:cxn modelId="{CC274170-B249-4801-92ED-4A6D93E4FA60}" type="presOf" srcId="{6DB58240-ED8D-47CA-BCCF-7D4154E74CEF}" destId="{A58B2EF9-A132-439F-8543-1552419DDEB4}" srcOrd="0" destOrd="0" presId="urn:microsoft.com/office/officeart/2008/layout/RadialCluster"/>
    <dgm:cxn modelId="{C634BD2A-FFF4-47A4-A2F9-78E8FDF5835D}" type="presParOf" srcId="{0A32E4F5-EC2E-41E7-836F-99C173DB1786}" destId="{2D5AA795-BD8F-485C-9391-1E549867A1AC}" srcOrd="0" destOrd="0" presId="urn:microsoft.com/office/officeart/2008/layout/RadialCluster"/>
    <dgm:cxn modelId="{27D65AE1-0A35-412F-967A-B9671B74D64D}" type="presParOf" srcId="{2D5AA795-BD8F-485C-9391-1E549867A1AC}" destId="{A58B2EF9-A132-439F-8543-1552419DDEB4}" srcOrd="0" destOrd="0" presId="urn:microsoft.com/office/officeart/2008/layout/RadialCluster"/>
    <dgm:cxn modelId="{DB43B31F-C0EE-499D-808D-733F2B1840CD}" type="presParOf" srcId="{2D5AA795-BD8F-485C-9391-1E549867A1AC}" destId="{62DBF645-F0B6-441F-9B37-A58D5F4EFC71}" srcOrd="1" destOrd="0" presId="urn:microsoft.com/office/officeart/2008/layout/RadialCluster"/>
    <dgm:cxn modelId="{96128177-C8F2-4A82-9309-DDE68329B189}" type="presParOf" srcId="{2D5AA795-BD8F-485C-9391-1E549867A1AC}" destId="{80308C8E-3CC5-4DC4-9B82-8E370F8FA9C5}" srcOrd="2" destOrd="0" presId="urn:microsoft.com/office/officeart/2008/layout/RadialCluster"/>
    <dgm:cxn modelId="{16A3B98E-C24F-43AD-99DA-7442669FFB83}" type="presParOf" srcId="{2D5AA795-BD8F-485C-9391-1E549867A1AC}" destId="{DAB54D02-B347-453E-81D9-15B69BFD005E}" srcOrd="3" destOrd="0" presId="urn:microsoft.com/office/officeart/2008/layout/RadialCluster"/>
    <dgm:cxn modelId="{7C924FBA-0308-4CA8-9E61-443C1B8F5010}" type="presParOf" srcId="{2D5AA795-BD8F-485C-9391-1E549867A1AC}" destId="{A6FC6C60-7944-4FC6-98F9-98A70F38753D}" srcOrd="4" destOrd="0" presId="urn:microsoft.com/office/officeart/2008/layout/RadialCluster"/>
    <dgm:cxn modelId="{EE2AC57E-9BB7-4C9D-B340-DA98F2DDF398}" type="presParOf" srcId="{2D5AA795-BD8F-485C-9391-1E549867A1AC}" destId="{BFD93496-65E8-49C6-9CB4-3B991C688D97}" srcOrd="5" destOrd="0" presId="urn:microsoft.com/office/officeart/2008/layout/RadialCluster"/>
    <dgm:cxn modelId="{EDA82CCF-C5CC-4B4F-B8A9-36F4FCA79373}" type="presParOf" srcId="{2D5AA795-BD8F-485C-9391-1E549867A1AC}" destId="{D4AE861C-07DE-41C7-871F-805A176A2EF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B2EF9-A132-439F-8543-1552419DDEB4}">
      <dsp:nvSpPr>
        <dsp:cNvPr id="0" name=""/>
        <dsp:cNvSpPr/>
      </dsp:nvSpPr>
      <dsp:spPr>
        <a:xfrm>
          <a:off x="2962618" y="1735951"/>
          <a:ext cx="2016275" cy="913656"/>
        </a:xfrm>
        <a:prstGeom prst="roundRect">
          <a:avLst/>
        </a:prstGeom>
        <a:gradFill rotWithShape="1">
          <a:gsLst>
            <a:gs pos="0">
              <a:schemeClr val="accent2">
                <a:tint val="79000"/>
                <a:satMod val="180000"/>
              </a:schemeClr>
            </a:gs>
            <a:gs pos="65000">
              <a:schemeClr val="accent2">
                <a:tint val="52000"/>
                <a:satMod val="250000"/>
              </a:schemeClr>
            </a:gs>
            <a:gs pos="100000">
              <a:schemeClr val="accent2">
                <a:tint val="29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 smtClean="0"/>
            <a:t>PANCASILA</a:t>
          </a:r>
          <a:endParaRPr lang="id-ID" sz="2800" b="1" kern="1200" dirty="0"/>
        </a:p>
      </dsp:txBody>
      <dsp:txXfrm>
        <a:off x="3007219" y="1780552"/>
        <a:ext cx="1927073" cy="824454"/>
      </dsp:txXfrm>
    </dsp:sp>
    <dsp:sp modelId="{62DBF645-F0B6-441F-9B37-A58D5F4EFC71}">
      <dsp:nvSpPr>
        <dsp:cNvPr id="0" name=""/>
        <dsp:cNvSpPr/>
      </dsp:nvSpPr>
      <dsp:spPr>
        <a:xfrm rot="16272721">
          <a:off x="3640699" y="1388966"/>
          <a:ext cx="6941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412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308C8E-3CC5-4DC4-9B82-8E370F8FA9C5}">
      <dsp:nvSpPr>
        <dsp:cNvPr id="0" name=""/>
        <dsp:cNvSpPr/>
      </dsp:nvSpPr>
      <dsp:spPr>
        <a:xfrm>
          <a:off x="1440154" y="360047"/>
          <a:ext cx="5124326" cy="6819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500" kern="1200" dirty="0" smtClean="0"/>
            <a:t>Pandangan Hidup</a:t>
          </a:r>
          <a:endParaRPr lang="id-ID" sz="3500" kern="1200" dirty="0"/>
        </a:p>
      </dsp:txBody>
      <dsp:txXfrm>
        <a:off x="1473443" y="393336"/>
        <a:ext cx="5057748" cy="615356"/>
      </dsp:txXfrm>
    </dsp:sp>
    <dsp:sp modelId="{DAB54D02-B347-453E-81D9-15B69BFD005E}">
      <dsp:nvSpPr>
        <dsp:cNvPr id="0" name=""/>
        <dsp:cNvSpPr/>
      </dsp:nvSpPr>
      <dsp:spPr>
        <a:xfrm rot="1924431">
          <a:off x="4638376" y="2863093"/>
          <a:ext cx="8040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406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FC6C60-7944-4FC6-98F9-98A70F38753D}">
      <dsp:nvSpPr>
        <dsp:cNvPr id="0" name=""/>
        <dsp:cNvSpPr/>
      </dsp:nvSpPr>
      <dsp:spPr>
        <a:xfrm>
          <a:off x="4258822" y="3076578"/>
          <a:ext cx="3373072" cy="7072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400" kern="1200" smtClean="0"/>
            <a:t>Sumber</a:t>
          </a:r>
          <a:r>
            <a:rPr lang="id-ID" sz="3400" kern="1200" baseline="0" smtClean="0"/>
            <a:t> Hukum</a:t>
          </a:r>
          <a:endParaRPr lang="id-ID" sz="3400" kern="1200" dirty="0"/>
        </a:p>
      </dsp:txBody>
      <dsp:txXfrm>
        <a:off x="4293346" y="3111102"/>
        <a:ext cx="3304024" cy="638176"/>
      </dsp:txXfrm>
    </dsp:sp>
    <dsp:sp modelId="{BFD93496-65E8-49C6-9CB4-3B991C688D97}">
      <dsp:nvSpPr>
        <dsp:cNvPr id="0" name=""/>
        <dsp:cNvSpPr/>
      </dsp:nvSpPr>
      <dsp:spPr>
        <a:xfrm rot="8846901">
          <a:off x="2523917" y="2863087"/>
          <a:ext cx="7935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3514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E861C-07DE-41C7-871F-805A176A2EF5}">
      <dsp:nvSpPr>
        <dsp:cNvPr id="0" name=""/>
        <dsp:cNvSpPr/>
      </dsp:nvSpPr>
      <dsp:spPr>
        <a:xfrm>
          <a:off x="370392" y="3076566"/>
          <a:ext cx="3354659" cy="6875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400" kern="1200" dirty="0" smtClean="0"/>
            <a:t>Dasar Negara</a:t>
          </a:r>
          <a:endParaRPr lang="id-ID" sz="3400" kern="1200" dirty="0"/>
        </a:p>
      </dsp:txBody>
      <dsp:txXfrm>
        <a:off x="403954" y="3110128"/>
        <a:ext cx="3287535" cy="620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0B1F755-CAE0-461C-9FED-5E40BF3F1C59}" type="datetimeFigureOut">
              <a:rPr lang="id-ID" smtClean="0"/>
              <a:t>19/09/2018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4F30DEB-1E3A-4029-958A-B27DCE5CB6E8}" type="slidenum">
              <a:rPr lang="id-ID" smtClean="0"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d-ID" dirty="0" smtClean="0"/>
              <a:t>PENDIDIKAN PANCASILA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Hana Sakura Putu Arga, M.Pd.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0602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914819"/>
              </p:ext>
            </p:extLst>
          </p:nvPr>
        </p:nvGraphicFramePr>
        <p:xfrm>
          <a:off x="467544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0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8958"/>
          </a:xfrm>
        </p:spPr>
        <p:txBody>
          <a:bodyPr/>
          <a:lstStyle/>
          <a:p>
            <a:pPr algn="ctr"/>
            <a:r>
              <a:rPr lang="id-ID" dirty="0" smtClean="0"/>
              <a:t>Pancasila Sebagia Pandangan Hidup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d-ID" dirty="0" smtClean="0"/>
              <a:t>Pandangan Hidup :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luhur</a:t>
            </a:r>
            <a:r>
              <a:rPr lang="en-US" dirty="0"/>
              <a:t> yang </a:t>
            </a:r>
            <a:r>
              <a:rPr lang="en-US" dirty="0" err="1"/>
              <a:t>diyakini</a:t>
            </a:r>
            <a:r>
              <a:rPr lang="en-US" dirty="0"/>
              <a:t> </a:t>
            </a:r>
            <a:r>
              <a:rPr lang="en-US" dirty="0" err="1"/>
              <a:t>kebenarannya</a:t>
            </a:r>
            <a:r>
              <a:rPr lang="en-US" dirty="0"/>
              <a:t>, </a:t>
            </a:r>
            <a:r>
              <a:rPr lang="en-US" dirty="0" err="1"/>
              <a:t>kebaikannya</a:t>
            </a:r>
            <a:r>
              <a:rPr lang="en-US" dirty="0"/>
              <a:t>, </a:t>
            </a:r>
            <a:r>
              <a:rPr lang="en-US" dirty="0" err="1"/>
              <a:t>keindahannya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kegunaannya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/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penganutnya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tekad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penganutnya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</a:p>
          <a:p>
            <a:pPr marL="0" indent="0" algn="just">
              <a:buNone/>
            </a:pPr>
            <a:endParaRPr lang="id-ID" dirty="0" smtClean="0"/>
          </a:p>
          <a:p>
            <a:pPr marL="0" indent="0" algn="just">
              <a:buNone/>
            </a:pPr>
            <a:r>
              <a:rPr lang="id-ID" dirty="0" smtClean="0"/>
              <a:t>Makna dalam Pancasila: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/>
              <a:t>Ketuhanan</a:t>
            </a:r>
            <a:r>
              <a:rPr lang="en-US" dirty="0"/>
              <a:t>, </a:t>
            </a:r>
            <a:r>
              <a:rPr lang="en-US" dirty="0" err="1"/>
              <a:t>Kemanusiaan</a:t>
            </a:r>
            <a:r>
              <a:rPr lang="en-US" dirty="0"/>
              <a:t>, </a:t>
            </a:r>
            <a:r>
              <a:rPr lang="en-US" dirty="0" err="1"/>
              <a:t>Persatuan</a:t>
            </a:r>
            <a:r>
              <a:rPr lang="en-US" dirty="0"/>
              <a:t>, </a:t>
            </a:r>
            <a:r>
              <a:rPr lang="en-US" dirty="0" err="1"/>
              <a:t>Kerakyatan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, </a:t>
            </a:r>
            <a:r>
              <a:rPr lang="en-US" dirty="0" err="1"/>
              <a:t>diyakini</a:t>
            </a:r>
            <a:r>
              <a:rPr lang="en-US" dirty="0"/>
              <a:t> </a:t>
            </a:r>
            <a:r>
              <a:rPr lang="en-US" dirty="0" err="1"/>
              <a:t>kebenarannya</a:t>
            </a:r>
            <a:r>
              <a:rPr lang="en-US" dirty="0"/>
              <a:t>, </a:t>
            </a:r>
            <a:r>
              <a:rPr lang="en-US" dirty="0" err="1"/>
              <a:t>kebaikannya</a:t>
            </a:r>
            <a:r>
              <a:rPr lang="en-US" dirty="0"/>
              <a:t>, </a:t>
            </a:r>
            <a:r>
              <a:rPr lang="en-US" dirty="0" err="1"/>
              <a:t>keindahannya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kegunaannya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tekad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berbangsa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2860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6950"/>
          </a:xfrm>
        </p:spPr>
        <p:txBody>
          <a:bodyPr/>
          <a:lstStyle/>
          <a:p>
            <a:pPr algn="ctr"/>
            <a:r>
              <a:rPr lang="id-ID" dirty="0" smtClean="0"/>
              <a:t>Pancasila Sebagai Dasar 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 err="1"/>
              <a:t>Dasar</a:t>
            </a:r>
            <a:r>
              <a:rPr lang="en-US" sz="2600" dirty="0"/>
              <a:t> Negara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seperangkat</a:t>
            </a:r>
            <a:r>
              <a:rPr lang="en-US" sz="2600" dirty="0"/>
              <a:t> </a:t>
            </a:r>
            <a:r>
              <a:rPr lang="en-US" sz="2600" dirty="0" err="1"/>
              <a:t>nilai</a:t>
            </a:r>
            <a:r>
              <a:rPr lang="en-US" sz="2600" dirty="0"/>
              <a:t> yang </a:t>
            </a:r>
            <a:r>
              <a:rPr lang="en-US" sz="2600" dirty="0" err="1"/>
              <a:t>ditetapkan</a:t>
            </a:r>
            <a:r>
              <a:rPr lang="en-US" sz="2600" dirty="0"/>
              <a:t> </a:t>
            </a:r>
            <a:r>
              <a:rPr lang="en-US" sz="2600" dirty="0" err="1"/>
              <a:t>sebagai</a:t>
            </a:r>
            <a:r>
              <a:rPr lang="en-US" sz="2600" dirty="0"/>
              <a:t> </a:t>
            </a:r>
            <a:r>
              <a:rPr lang="en-US" sz="2600" dirty="0" err="1"/>
              <a:t>dasar</a:t>
            </a:r>
            <a:r>
              <a:rPr lang="en-US" sz="2600" dirty="0"/>
              <a:t> </a:t>
            </a:r>
            <a:r>
              <a:rPr lang="en-US" sz="2600" dirty="0" err="1"/>
              <a:t>bagi</a:t>
            </a:r>
            <a:r>
              <a:rPr lang="en-US" sz="2600" dirty="0"/>
              <a:t>: </a:t>
            </a:r>
          </a:p>
          <a:p>
            <a:pPr lvl="1"/>
            <a:r>
              <a:rPr lang="en-US" sz="2600" dirty="0" err="1"/>
              <a:t>berdirinya</a:t>
            </a:r>
            <a:r>
              <a:rPr lang="en-US" sz="2600" dirty="0"/>
              <a:t> </a:t>
            </a:r>
            <a:r>
              <a:rPr lang="en-US" sz="2600" dirty="0" err="1"/>
              <a:t>suatu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r>
              <a:rPr lang="en-US" sz="2600" dirty="0"/>
              <a:t>, </a:t>
            </a:r>
          </a:p>
          <a:p>
            <a:pPr lvl="1"/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endParaRPr lang="en-US" sz="2600" dirty="0"/>
          </a:p>
          <a:p>
            <a:pPr lvl="1"/>
            <a:r>
              <a:rPr lang="en-US" sz="2600" dirty="0" err="1"/>
              <a:t>penyelenggaraan</a:t>
            </a:r>
            <a:r>
              <a:rPr lang="en-US" sz="2600" dirty="0"/>
              <a:t>/</a:t>
            </a:r>
            <a:r>
              <a:rPr lang="en-US" sz="2600" dirty="0" err="1"/>
              <a:t>pengelolaan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endParaRPr lang="en-US" sz="2600" dirty="0"/>
          </a:p>
          <a:p>
            <a:pPr lvl="1"/>
            <a:r>
              <a:rPr lang="en-US" sz="2600" dirty="0" err="1"/>
              <a:t>tolok</a:t>
            </a:r>
            <a:r>
              <a:rPr lang="en-US" sz="2600" dirty="0"/>
              <a:t> </a:t>
            </a:r>
            <a:r>
              <a:rPr lang="en-US" sz="2600" dirty="0" err="1"/>
              <a:t>ukur</a:t>
            </a:r>
            <a:r>
              <a:rPr lang="en-US" sz="2600" dirty="0"/>
              <a:t> </a:t>
            </a:r>
            <a:r>
              <a:rPr lang="en-US" sz="2600" dirty="0" err="1"/>
              <a:t>atau</a:t>
            </a:r>
            <a:r>
              <a:rPr lang="en-US" sz="2600" dirty="0"/>
              <a:t> </a:t>
            </a:r>
            <a:r>
              <a:rPr lang="en-US" sz="2600" dirty="0" err="1"/>
              <a:t>norma</a:t>
            </a:r>
            <a:r>
              <a:rPr lang="en-US" sz="2600" dirty="0"/>
              <a:t> </a:t>
            </a:r>
            <a:r>
              <a:rPr lang="en-US" sz="2600" dirty="0" err="1"/>
              <a:t>penyelenggaraan</a:t>
            </a:r>
            <a:r>
              <a:rPr lang="en-US" sz="2600" dirty="0"/>
              <a:t> </a:t>
            </a:r>
            <a:r>
              <a:rPr lang="en-US" sz="2600" dirty="0" err="1" smtClean="0"/>
              <a:t>negara</a:t>
            </a:r>
            <a:r>
              <a:rPr lang="id-ID" sz="2600" dirty="0" smtClean="0"/>
              <a:t>.</a:t>
            </a:r>
          </a:p>
          <a:p>
            <a:pPr marL="1588" lvl="1" indent="0">
              <a:buNone/>
            </a:pPr>
            <a:r>
              <a:rPr lang="id-ID" sz="2600" dirty="0" smtClean="0"/>
              <a:t>Arti dalam Pancasila: </a:t>
            </a:r>
          </a:p>
          <a:p>
            <a:pPr marL="0" indent="0">
              <a:buNone/>
            </a:pPr>
            <a:r>
              <a:rPr lang="en-US" sz="2600" dirty="0" err="1"/>
              <a:t>Nilai</a:t>
            </a:r>
            <a:r>
              <a:rPr lang="en-US" sz="2600" dirty="0"/>
              <a:t> </a:t>
            </a:r>
            <a:r>
              <a:rPr lang="en-US" sz="2600" dirty="0" err="1"/>
              <a:t>Ketuhanan</a:t>
            </a:r>
            <a:r>
              <a:rPr lang="en-US" sz="2600" dirty="0"/>
              <a:t>, </a:t>
            </a:r>
            <a:r>
              <a:rPr lang="en-US" sz="2600" dirty="0" err="1"/>
              <a:t>Kemanusiaan</a:t>
            </a:r>
            <a:r>
              <a:rPr lang="en-US" sz="2600" dirty="0"/>
              <a:t>, </a:t>
            </a:r>
            <a:r>
              <a:rPr lang="en-US" sz="2600" dirty="0" err="1"/>
              <a:t>Persatuan</a:t>
            </a:r>
            <a:r>
              <a:rPr lang="en-US" sz="2600" dirty="0"/>
              <a:t>, </a:t>
            </a:r>
            <a:r>
              <a:rPr lang="en-US" sz="2600" dirty="0" err="1"/>
              <a:t>Kerakyatan</a:t>
            </a:r>
            <a:r>
              <a:rPr lang="en-US" sz="2600" dirty="0"/>
              <a:t>,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Keadilan</a:t>
            </a:r>
            <a:r>
              <a:rPr lang="en-US" sz="2600" dirty="0"/>
              <a:t>, </a:t>
            </a:r>
            <a:r>
              <a:rPr lang="en-US" sz="2600" dirty="0" err="1"/>
              <a:t>ditetapkan</a:t>
            </a:r>
            <a:r>
              <a:rPr lang="en-US" sz="2600" dirty="0"/>
              <a:t> </a:t>
            </a:r>
            <a:r>
              <a:rPr lang="en-US" sz="2600" dirty="0" err="1"/>
              <a:t>sebagai</a:t>
            </a:r>
            <a:r>
              <a:rPr lang="en-US" sz="2600" dirty="0"/>
              <a:t> </a:t>
            </a:r>
            <a:r>
              <a:rPr lang="en-US" sz="2600" dirty="0" err="1"/>
              <a:t>dasar</a:t>
            </a:r>
            <a:r>
              <a:rPr lang="en-US" sz="2600" dirty="0"/>
              <a:t> </a:t>
            </a:r>
            <a:r>
              <a:rPr lang="en-US" sz="2600" dirty="0" err="1"/>
              <a:t>bagi</a:t>
            </a:r>
            <a:r>
              <a:rPr lang="en-US" sz="2600" dirty="0"/>
              <a:t>:</a:t>
            </a:r>
          </a:p>
          <a:p>
            <a:pPr marL="261938" lvl="1" indent="-261938">
              <a:tabLst>
                <a:tab pos="261938" algn="l"/>
              </a:tabLst>
            </a:pPr>
            <a:r>
              <a:rPr lang="en-US" sz="2600" dirty="0" err="1"/>
              <a:t>Berdirinya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r>
              <a:rPr lang="en-US" sz="2600" dirty="0"/>
              <a:t> Indonesia</a:t>
            </a:r>
          </a:p>
          <a:p>
            <a:pPr marL="261938" lvl="1" indent="-261938">
              <a:tabLst>
                <a:tab pos="261938" algn="l"/>
              </a:tabLst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r>
              <a:rPr lang="en-US" sz="2600" dirty="0"/>
              <a:t> Indonesia</a:t>
            </a:r>
          </a:p>
          <a:p>
            <a:pPr marL="261938" lvl="1" indent="-261938">
              <a:tabLst>
                <a:tab pos="261938" algn="l"/>
              </a:tabLst>
            </a:pPr>
            <a:r>
              <a:rPr lang="en-US" sz="2600" dirty="0" err="1"/>
              <a:t>Penyelenggaraan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r>
              <a:rPr lang="en-US" sz="2600" dirty="0"/>
              <a:t> Indonesia</a:t>
            </a:r>
          </a:p>
          <a:p>
            <a:pPr marL="261938" lvl="1" indent="-261938">
              <a:tabLst>
                <a:tab pos="261938" algn="l"/>
              </a:tabLst>
            </a:pPr>
            <a:r>
              <a:rPr lang="en-US" sz="2600" dirty="0" err="1"/>
              <a:t>Tolok</a:t>
            </a:r>
            <a:r>
              <a:rPr lang="en-US" sz="2600" dirty="0"/>
              <a:t> </a:t>
            </a:r>
            <a:r>
              <a:rPr lang="en-US" sz="2600" dirty="0" err="1"/>
              <a:t>ukur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norma</a:t>
            </a:r>
            <a:r>
              <a:rPr lang="en-US" sz="2600" dirty="0"/>
              <a:t> </a:t>
            </a:r>
            <a:r>
              <a:rPr lang="en-US" sz="2600" dirty="0" err="1"/>
              <a:t>penyelenggaraan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r>
              <a:rPr lang="en-US" sz="2600" dirty="0"/>
              <a:t> Indonesia</a:t>
            </a:r>
          </a:p>
          <a:p>
            <a:pPr marL="261938" lvl="1" indent="-261938">
              <a:tabLst>
                <a:tab pos="261938" algn="l"/>
              </a:tabLst>
            </a:pPr>
            <a:r>
              <a:rPr lang="en-US" sz="2600" dirty="0" err="1"/>
              <a:t>Tolok</a:t>
            </a:r>
            <a:r>
              <a:rPr lang="en-US" sz="2600" dirty="0"/>
              <a:t> </a:t>
            </a:r>
            <a:r>
              <a:rPr lang="en-US" sz="2600" dirty="0" err="1"/>
              <a:t>ukur</a:t>
            </a:r>
            <a:r>
              <a:rPr lang="en-US" sz="2600" dirty="0"/>
              <a:t>  </a:t>
            </a:r>
            <a:r>
              <a:rPr lang="en-US" sz="2600" dirty="0" err="1"/>
              <a:t>pencapaian</a:t>
            </a:r>
            <a:r>
              <a:rPr lang="en-US" sz="2600" dirty="0"/>
              <a:t> </a:t>
            </a:r>
            <a:r>
              <a:rPr lang="en-US" sz="2600" dirty="0" err="1"/>
              <a:t>penyelenggaraan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endParaRPr lang="en-US" sz="2600" dirty="0"/>
          </a:p>
          <a:p>
            <a:pPr marL="1588" lvl="1" indent="0">
              <a:buNone/>
            </a:pPr>
            <a:endParaRPr lang="en-US" sz="3200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53124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Pancasila Sebagai Sumber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Negara modern </a:t>
            </a:r>
            <a:r>
              <a:rPr lang="en-US" dirty="0" err="1"/>
              <a:t>dijalankan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rechtstsaat</a:t>
            </a:r>
            <a:r>
              <a:rPr lang="en-US" dirty="0"/>
              <a:t>)</a:t>
            </a:r>
          </a:p>
          <a:p>
            <a:pPr>
              <a:lnSpc>
                <a:spcPct val="90000"/>
              </a:lnSpc>
            </a:pPr>
            <a:r>
              <a:rPr lang="en-US" dirty="0"/>
              <a:t>Negara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rechtsstaat</a:t>
            </a:r>
            <a:r>
              <a:rPr lang="en-US" dirty="0"/>
              <a:t>) </a:t>
            </a:r>
            <a:r>
              <a:rPr lang="en-US" dirty="0" err="1"/>
              <a:t>bertumpu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berdirinya</a:t>
            </a:r>
            <a:r>
              <a:rPr lang="en-US" dirty="0"/>
              <a:t> </a:t>
            </a:r>
            <a:r>
              <a:rPr lang="en-US" dirty="0" err="1"/>
              <a:t>negara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Indonesia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Ketuhanan</a:t>
            </a:r>
            <a:r>
              <a:rPr lang="en-US" dirty="0"/>
              <a:t>, </a:t>
            </a:r>
            <a:r>
              <a:rPr lang="en-US" dirty="0" err="1"/>
              <a:t>Kemanusiaan</a:t>
            </a:r>
            <a:r>
              <a:rPr lang="en-US" dirty="0"/>
              <a:t>, </a:t>
            </a:r>
            <a:r>
              <a:rPr lang="en-US" dirty="0" err="1"/>
              <a:t>Persatuan</a:t>
            </a:r>
            <a:r>
              <a:rPr lang="en-US" dirty="0"/>
              <a:t>, </a:t>
            </a:r>
            <a:r>
              <a:rPr lang="en-US" dirty="0" err="1"/>
              <a:t>Kerakyatan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tatanan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di Indonesia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4198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ownloads\lambang pancasil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6480719" cy="570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9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 descr="C:\Users\TOSHIBA\Downloads\images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15996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922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id-ID" dirty="0" smtClean="0"/>
              <a:t>BUTIR –BUTIR PANCASILA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b="1" dirty="0"/>
              <a:t>Sila Pertama </a:t>
            </a:r>
            <a:endParaRPr lang="id-ID" b="1" dirty="0" smtClean="0"/>
          </a:p>
          <a:p>
            <a:pPr marL="0" indent="0">
              <a:buNone/>
            </a:pPr>
            <a:endParaRPr lang="id-ID" dirty="0"/>
          </a:p>
          <a:p>
            <a:r>
              <a:rPr lang="id-ID" dirty="0" smtClean="0"/>
              <a:t>Bangsa </a:t>
            </a:r>
            <a:r>
              <a:rPr lang="id-ID" dirty="0"/>
              <a:t>Indonesia menyatakan kepercayaannya dan ketakwaannya terhadap Tuhan Yang Maha Esa. </a:t>
            </a:r>
          </a:p>
          <a:p>
            <a:r>
              <a:rPr lang="id-ID" dirty="0" smtClean="0"/>
              <a:t>Manusia </a:t>
            </a:r>
            <a:r>
              <a:rPr lang="id-ID" dirty="0"/>
              <a:t>Indonesia percaya dan takwa terhadap Tuhan Yang Maha Esa, sesuai dengan agama dan kepercayaannya masing-masing menurut dasar kemanusiaan yang adil dan beradab. </a:t>
            </a:r>
          </a:p>
          <a:p>
            <a:r>
              <a:rPr lang="id-ID" dirty="0" smtClean="0"/>
              <a:t>Mengembangkan </a:t>
            </a:r>
            <a:r>
              <a:rPr lang="id-ID" dirty="0"/>
              <a:t>sikap hormat menghormati dan bekerjasama antara pemeluk agama dengan penganut kepercayaan yang berbeda-beda terhadap Tuhan Yang Maha Esa. </a:t>
            </a:r>
          </a:p>
          <a:p>
            <a:r>
              <a:rPr lang="id-ID" dirty="0" smtClean="0"/>
              <a:t>Membina </a:t>
            </a:r>
            <a:r>
              <a:rPr lang="id-ID" dirty="0"/>
              <a:t>kerukunan hidup di antara sesama umat beragama dan kepercayaan terhadap Tuhan Yang Maha Esa. </a:t>
            </a:r>
          </a:p>
          <a:p>
            <a:r>
              <a:rPr lang="id-ID" dirty="0" smtClean="0"/>
              <a:t>Agama </a:t>
            </a:r>
            <a:r>
              <a:rPr lang="id-ID" dirty="0"/>
              <a:t>dan kepercayaan terhadap Tuhan Yang Maha Esa adalah masalah yang menyangkut hubungan pribadi manusia dengan Tuhan Yang Maha Esa. </a:t>
            </a:r>
          </a:p>
          <a:p>
            <a:r>
              <a:rPr lang="id-ID" dirty="0" smtClean="0"/>
              <a:t>Mengembangkan </a:t>
            </a:r>
            <a:r>
              <a:rPr lang="id-ID" dirty="0"/>
              <a:t>sikap saling menghormati kebebasan menjalankan ibadah sesuai dengan agama dan kepercayaannya masing-masing. </a:t>
            </a:r>
          </a:p>
          <a:p>
            <a:r>
              <a:rPr lang="id-ID" dirty="0" smtClean="0"/>
              <a:t>Tidak </a:t>
            </a:r>
            <a:r>
              <a:rPr lang="id-ID" dirty="0"/>
              <a:t>memaksakan suatu agama dan kepercayaan terhadap Tuhan Yang Maha Esa kepada orang lain.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0364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b="1" dirty="0"/>
              <a:t>Sila Kedua </a:t>
            </a:r>
            <a:endParaRPr lang="id-ID" dirty="0"/>
          </a:p>
          <a:p>
            <a:r>
              <a:rPr lang="id-ID" dirty="0" smtClean="0"/>
              <a:t>Mengakui </a:t>
            </a:r>
            <a:r>
              <a:rPr lang="id-ID" dirty="0"/>
              <a:t>dan memperlakukan manusia sesuai dengan harkat dan martabatnya sebagai makhluk Tuhan Yang Maha Esa. </a:t>
            </a:r>
          </a:p>
          <a:p>
            <a:r>
              <a:rPr lang="id-ID" dirty="0" smtClean="0"/>
              <a:t>Mengakui </a:t>
            </a:r>
            <a:r>
              <a:rPr lang="id-ID" dirty="0"/>
              <a:t>persamaan derajat, persamaan hak, dan kewajiban asasi setiap manusia, tanpa membeda-bedakan suku, keturunan, agama, kepercayaan, jenis kelamin, kedudukan sosial, warna kulit dan sebagainya. </a:t>
            </a:r>
          </a:p>
          <a:p>
            <a:r>
              <a:rPr lang="id-ID" dirty="0" smtClean="0"/>
              <a:t>Mengembangkan </a:t>
            </a:r>
            <a:r>
              <a:rPr lang="id-ID" dirty="0"/>
              <a:t>sikap saling mencintai sesama manusia. </a:t>
            </a:r>
          </a:p>
          <a:p>
            <a:r>
              <a:rPr lang="id-ID" dirty="0" smtClean="0"/>
              <a:t>Mengembangkan </a:t>
            </a:r>
            <a:r>
              <a:rPr lang="id-ID" dirty="0"/>
              <a:t>sikap saling tenggang rasa dan tepa </a:t>
            </a:r>
            <a:r>
              <a:rPr lang="id-ID" dirty="0" smtClean="0"/>
              <a:t>selira.</a:t>
            </a:r>
          </a:p>
          <a:p>
            <a:r>
              <a:rPr lang="id-ID" dirty="0" smtClean="0"/>
              <a:t>Mengembangkan </a:t>
            </a:r>
            <a:r>
              <a:rPr lang="id-ID" dirty="0"/>
              <a:t>sikap tidak semena-mena terhadap orang lain. </a:t>
            </a:r>
          </a:p>
          <a:p>
            <a:r>
              <a:rPr lang="id-ID" dirty="0" smtClean="0"/>
              <a:t>Menjunjung </a:t>
            </a:r>
            <a:r>
              <a:rPr lang="id-ID" dirty="0"/>
              <a:t>tinggi nilai-nilai kemanusiaan. </a:t>
            </a:r>
          </a:p>
          <a:p>
            <a:r>
              <a:rPr lang="id-ID" dirty="0" smtClean="0"/>
              <a:t>Gemar </a:t>
            </a:r>
            <a:r>
              <a:rPr lang="id-ID" dirty="0"/>
              <a:t>melakukan kegiatan kemanusiaan. </a:t>
            </a:r>
          </a:p>
          <a:p>
            <a:r>
              <a:rPr lang="id-ID" dirty="0" smtClean="0"/>
              <a:t>Berani </a:t>
            </a:r>
            <a:r>
              <a:rPr lang="id-ID" dirty="0"/>
              <a:t>membela kebenaran dan </a:t>
            </a:r>
            <a:r>
              <a:rPr lang="id-ID" dirty="0" smtClean="0"/>
              <a:t>keadilan.</a:t>
            </a:r>
          </a:p>
          <a:p>
            <a:r>
              <a:rPr lang="id-ID" dirty="0" smtClean="0"/>
              <a:t>Bangsa </a:t>
            </a:r>
            <a:r>
              <a:rPr lang="id-ID" dirty="0"/>
              <a:t>Indonesia merasa dirinya sebagai bagian dari seluruh umat </a:t>
            </a:r>
            <a:r>
              <a:rPr lang="id-ID" dirty="0" smtClean="0"/>
              <a:t>manusia.</a:t>
            </a:r>
          </a:p>
          <a:p>
            <a:r>
              <a:rPr lang="id-ID" dirty="0" smtClean="0"/>
              <a:t>Mengembangkan </a:t>
            </a:r>
            <a:r>
              <a:rPr lang="id-ID" dirty="0"/>
              <a:t>sikap hormat menghormati dan bekerjasama dengan bangsa lain.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9922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Sila Ke Tiga</a:t>
            </a:r>
          </a:p>
          <a:p>
            <a:r>
              <a:rPr lang="id-ID" dirty="0"/>
              <a:t>Nasionalisme. </a:t>
            </a:r>
            <a:endParaRPr lang="id-ID" dirty="0" smtClean="0"/>
          </a:p>
          <a:p>
            <a:r>
              <a:rPr lang="id-ID" dirty="0" smtClean="0"/>
              <a:t>Cinta </a:t>
            </a:r>
            <a:r>
              <a:rPr lang="id-ID" dirty="0"/>
              <a:t>bangsa dan tanah air. </a:t>
            </a:r>
            <a:endParaRPr lang="id-ID" dirty="0" smtClean="0"/>
          </a:p>
          <a:p>
            <a:r>
              <a:rPr lang="id-ID" dirty="0" smtClean="0"/>
              <a:t>Menggalang </a:t>
            </a:r>
            <a:r>
              <a:rPr lang="id-ID" dirty="0"/>
              <a:t>persatuan dan kesatuan Indonesia. </a:t>
            </a:r>
            <a:endParaRPr lang="id-ID" dirty="0" smtClean="0"/>
          </a:p>
          <a:p>
            <a:r>
              <a:rPr lang="id-ID" dirty="0" smtClean="0"/>
              <a:t>Menghilangkan </a:t>
            </a:r>
            <a:r>
              <a:rPr lang="id-ID" dirty="0"/>
              <a:t>penonjolan kekuatan atau kekuasaan, keturunan dan perbedaan warna kulit. </a:t>
            </a:r>
            <a:endParaRPr lang="id-ID" dirty="0" smtClean="0"/>
          </a:p>
          <a:p>
            <a:r>
              <a:rPr lang="id-ID" dirty="0" smtClean="0"/>
              <a:t>Menumbuhkan </a:t>
            </a:r>
            <a:r>
              <a:rPr lang="id-ID" dirty="0"/>
              <a:t>rasa senasib dan sepenanggungan. </a:t>
            </a:r>
          </a:p>
          <a:p>
            <a:pPr marL="0" indent="0">
              <a:buNone/>
            </a:pP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21027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Sila ke empat</a:t>
            </a:r>
          </a:p>
          <a:p>
            <a:r>
              <a:rPr lang="id-ID" dirty="0" smtClean="0"/>
              <a:t>Hakikat </a:t>
            </a:r>
            <a:r>
              <a:rPr lang="id-ID" dirty="0"/>
              <a:t>sila ini adalah demokrasi. </a:t>
            </a:r>
          </a:p>
          <a:p>
            <a:r>
              <a:rPr lang="id-ID" dirty="0" smtClean="0"/>
              <a:t>Permusyawaratan</a:t>
            </a:r>
            <a:r>
              <a:rPr lang="id-ID" dirty="0"/>
              <a:t>, artinya mengusahakan putusan bersama secara bulat, baru sesudah itu diadakan tindakan bersama. </a:t>
            </a:r>
            <a:endParaRPr lang="id-ID" dirty="0" smtClean="0"/>
          </a:p>
          <a:p>
            <a:r>
              <a:rPr lang="id-ID" dirty="0" smtClean="0"/>
              <a:t>Dalam </a:t>
            </a:r>
            <a:r>
              <a:rPr lang="id-ID" dirty="0"/>
              <a:t>melaksanakan keputusan diperlukan kejujuran bersama.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8475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Sila ke lima</a:t>
            </a:r>
          </a:p>
          <a:p>
            <a:r>
              <a:rPr lang="id-ID" dirty="0"/>
              <a:t>Kemakmuran yang merata bagi seluruh rakyat dalam arti dinamis dan meningkat. </a:t>
            </a:r>
          </a:p>
          <a:p>
            <a:r>
              <a:rPr lang="id-ID" dirty="0" smtClean="0"/>
              <a:t>Seluruh </a:t>
            </a:r>
            <a:r>
              <a:rPr lang="id-ID" dirty="0"/>
              <a:t>kekayaan alam dan sebagainya dipergunakan bagi kebahagiaan bersama menurut potensi masing-masing. </a:t>
            </a:r>
          </a:p>
          <a:p>
            <a:r>
              <a:rPr lang="id-ID" dirty="0" smtClean="0"/>
              <a:t>Melindungi </a:t>
            </a:r>
            <a:r>
              <a:rPr lang="id-ID" dirty="0"/>
              <a:t>yang lemah agar kelompok warga masyarakat dapat bekerja sesuai dengan bidangnya.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723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wakil-wakil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indonesia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18 </a:t>
            </a:r>
            <a:r>
              <a:rPr lang="en-US" dirty="0" err="1"/>
              <a:t>agustus</a:t>
            </a:r>
            <a:r>
              <a:rPr lang="en-US" dirty="0"/>
              <a:t> 1945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sidang</a:t>
            </a:r>
            <a:r>
              <a:rPr lang="en-US" dirty="0"/>
              <a:t> </a:t>
            </a:r>
            <a:r>
              <a:rPr lang="en-US" dirty="0" err="1"/>
              <a:t>Panitia</a:t>
            </a:r>
            <a:r>
              <a:rPr lang="en-US" dirty="0"/>
              <a:t>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 Indonesia (PPKI). </a:t>
            </a:r>
            <a:r>
              <a:rPr lang="en-US" dirty="0" err="1"/>
              <a:t>Prosesnya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pengusulan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Ir. </a:t>
            </a:r>
            <a:r>
              <a:rPr lang="en-US" dirty="0" err="1"/>
              <a:t>Soekarno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sidang</a:t>
            </a:r>
            <a:r>
              <a:rPr lang="en-US" dirty="0"/>
              <a:t> </a:t>
            </a:r>
            <a:r>
              <a:rPr lang="en-US" dirty="0" err="1"/>
              <a:t>paripurna</a:t>
            </a:r>
            <a:r>
              <a:rPr lang="en-US" dirty="0"/>
              <a:t> BPUPKI </a:t>
            </a:r>
            <a:r>
              <a:rPr lang="en-US" dirty="0" err="1"/>
              <a:t>tanggal</a:t>
            </a:r>
            <a:r>
              <a:rPr lang="en-US" dirty="0"/>
              <a:t> 1 </a:t>
            </a:r>
            <a:r>
              <a:rPr lang="en-US" dirty="0" err="1"/>
              <a:t>juni</a:t>
            </a:r>
            <a:r>
              <a:rPr lang="en-US" dirty="0"/>
              <a:t> 1945, </a:t>
            </a:r>
            <a:r>
              <a:rPr lang="en-US" dirty="0" err="1"/>
              <a:t>tertuang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pidato</a:t>
            </a:r>
            <a:r>
              <a:rPr lang="en-US" dirty="0"/>
              <a:t> “</a:t>
            </a:r>
            <a:r>
              <a:rPr lang="en-US" dirty="0" err="1"/>
              <a:t>Lahirnya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”</a:t>
            </a:r>
          </a:p>
          <a:p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Panitia</a:t>
            </a:r>
            <a:r>
              <a:rPr lang="en-US" dirty="0"/>
              <a:t> Sembilan </a:t>
            </a:r>
            <a:r>
              <a:rPr lang="en-US" dirty="0" err="1"/>
              <a:t>dari</a:t>
            </a:r>
            <a:r>
              <a:rPr lang="en-US" dirty="0"/>
              <a:t> BPUPKI </a:t>
            </a:r>
            <a:r>
              <a:rPr lang="en-US" dirty="0" err="1"/>
              <a:t>tanggal</a:t>
            </a:r>
            <a:r>
              <a:rPr lang="en-US" dirty="0"/>
              <a:t> 22 </a:t>
            </a:r>
            <a:r>
              <a:rPr lang="en-US" dirty="0" err="1"/>
              <a:t>juni</a:t>
            </a:r>
            <a:r>
              <a:rPr lang="en-US" dirty="0"/>
              <a:t> 1945, </a:t>
            </a:r>
            <a:r>
              <a:rPr lang="en-US" dirty="0" err="1"/>
              <a:t>tertuang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Piagam</a:t>
            </a:r>
            <a:r>
              <a:rPr lang="en-US" dirty="0"/>
              <a:t> Jakarta</a:t>
            </a:r>
          </a:p>
          <a:p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,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PPKI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18 </a:t>
            </a:r>
            <a:r>
              <a:rPr lang="en-US" dirty="0" err="1"/>
              <a:t>Agustus</a:t>
            </a:r>
            <a:r>
              <a:rPr lang="en-US" dirty="0"/>
              <a:t> 1945, </a:t>
            </a:r>
            <a:r>
              <a:rPr lang="en-US" dirty="0" err="1"/>
              <a:t>tertuang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pembukaan</a:t>
            </a:r>
            <a:r>
              <a:rPr lang="en-US" dirty="0"/>
              <a:t> UUD 1945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451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338</TotalTime>
  <Words>670</Words>
  <Application>Microsoft Office PowerPoint</Application>
  <PresentationFormat>On-screen Show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Thatch</vt:lpstr>
      <vt:lpstr>PENDIDIKAN PANCASILA</vt:lpstr>
      <vt:lpstr>PowerPoint Presentation</vt:lpstr>
      <vt:lpstr>PowerPoint Presentation</vt:lpstr>
      <vt:lpstr>BUTIR –BUTIR PANCASILA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Pancasila Sebagia Pandangan Hidup</vt:lpstr>
      <vt:lpstr>Pancasila Sebagai Dasar Negara</vt:lpstr>
      <vt:lpstr>Pancasila Sebagai Sumber Hukum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PENDIDIKAN PANCASILA</dc:title>
  <dc:creator>TOSHIBA</dc:creator>
  <cp:lastModifiedBy>TOSHIBA</cp:lastModifiedBy>
  <cp:revision>18</cp:revision>
  <dcterms:created xsi:type="dcterms:W3CDTF">2018-09-14T01:38:05Z</dcterms:created>
  <dcterms:modified xsi:type="dcterms:W3CDTF">2018-09-19T13:23:30Z</dcterms:modified>
</cp:coreProperties>
</file>