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3" r:id="rId7"/>
    <p:sldId id="264" r:id="rId8"/>
    <p:sldId id="265" r:id="rId9"/>
    <p:sldId id="266" r:id="rId10"/>
    <p:sldId id="267" r:id="rId11"/>
    <p:sldId id="268" r:id="rId12"/>
    <p:sldId id="269"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714A4-78BB-4CB2-92B2-94A54F07E1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4CB68AF8-7855-481D-A976-61E7CB69AD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603363F0-2ABE-4653-AD7E-26713A5CD14C}"/>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5" name="Footer Placeholder 4">
            <a:extLst>
              <a:ext uri="{FF2B5EF4-FFF2-40B4-BE49-F238E27FC236}">
                <a16:creationId xmlns:a16="http://schemas.microsoft.com/office/drawing/2014/main" id="{331935DC-D828-441C-ADAB-CCD4C9CC645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B7B54E04-94B3-4A42-9771-7A806C28A590}"/>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1827796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9D34D-376A-40FA-A236-78B7F462F017}"/>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7A29E36F-B688-4037-8AC9-FE65E489443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C1163275-C003-4F14-BB8C-2B87596C9B75}"/>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5" name="Footer Placeholder 4">
            <a:extLst>
              <a:ext uri="{FF2B5EF4-FFF2-40B4-BE49-F238E27FC236}">
                <a16:creationId xmlns:a16="http://schemas.microsoft.com/office/drawing/2014/main" id="{4B2C853B-0E15-493D-BCBD-8249467965C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3F17C0A4-A36A-4429-AAFC-F79DDD27F236}"/>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1758312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3ADE57-F31C-4ED3-B7AA-F6967F2A8E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5051A945-AE61-4960-97F3-29F0040845E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DDEC3E16-DCF7-4281-95ED-A2FA8DFC070C}"/>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5" name="Footer Placeholder 4">
            <a:extLst>
              <a:ext uri="{FF2B5EF4-FFF2-40B4-BE49-F238E27FC236}">
                <a16:creationId xmlns:a16="http://schemas.microsoft.com/office/drawing/2014/main" id="{252344D2-EAA5-4B1A-991A-F93BB6CE4AE0}"/>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551EBCBC-F564-4DA4-8EB5-B635605B54D7}"/>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3877102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1E66E-DBC3-47D4-ACFC-C22FB338B23A}"/>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4CA478B0-34E0-4E8E-9227-1B5A5930969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55BA968F-4E28-4CA7-A5AC-8ADE6D0FC8ED}"/>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5" name="Footer Placeholder 4">
            <a:extLst>
              <a:ext uri="{FF2B5EF4-FFF2-40B4-BE49-F238E27FC236}">
                <a16:creationId xmlns:a16="http://schemas.microsoft.com/office/drawing/2014/main" id="{7ECB2791-9981-48A9-BA00-BBAC9AC8F0EC}"/>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FDD02EEA-03FD-4ACB-A9D0-A14F0F4AE5BB}"/>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2142343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6E0DE-1707-423F-8FEC-E713D58BEB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585DF57C-FE31-426E-A164-F33B454A9B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66B6723-C996-4F9A-8ADF-809EB2D88591}"/>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5" name="Footer Placeholder 4">
            <a:extLst>
              <a:ext uri="{FF2B5EF4-FFF2-40B4-BE49-F238E27FC236}">
                <a16:creationId xmlns:a16="http://schemas.microsoft.com/office/drawing/2014/main" id="{79DC94AB-7982-4192-8F3A-00C551AA5E2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B52887B9-E784-437B-B11E-DE223DEA4EB3}"/>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240847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8EB9B-6394-48CC-9E1E-34E9D6D7C87A}"/>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DDD0C885-0421-4D21-9ED8-1D25583FBFB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D3BDFD9E-5E65-4260-A09B-5776C8C6388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637722F6-2865-445A-B2F8-D773D53FD450}"/>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6" name="Footer Placeholder 5">
            <a:extLst>
              <a:ext uri="{FF2B5EF4-FFF2-40B4-BE49-F238E27FC236}">
                <a16:creationId xmlns:a16="http://schemas.microsoft.com/office/drawing/2014/main" id="{DD0D480B-B880-4F3C-B854-CC9A0ED92C2E}"/>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FD2BDC0E-43AA-4A84-BC2C-A4DF05FF342A}"/>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2272961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0E562-915B-4246-95F9-769F95C56910}"/>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AB1DEC90-D419-4A6E-B38D-458825CCD0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1A2A27-466C-4E42-9AA7-AE7418F6736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21F75F9F-5471-428D-BC78-E3C7A12428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2A5C3B0-A91B-4264-A87D-4B80C8EBA8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99ED7CDF-2E2F-4C49-B048-F9C436FBD728}"/>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8" name="Footer Placeholder 7">
            <a:extLst>
              <a:ext uri="{FF2B5EF4-FFF2-40B4-BE49-F238E27FC236}">
                <a16:creationId xmlns:a16="http://schemas.microsoft.com/office/drawing/2014/main" id="{0856D447-9622-4DCB-BE25-3197CA418E08}"/>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C7F286AC-2A71-4EE0-9F63-DDED1627C384}"/>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398923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9C363-1AB3-4D33-81C2-A4E12717481B}"/>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EB5722CA-C02B-446F-BFDC-9A84E37BA110}"/>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4" name="Footer Placeholder 3">
            <a:extLst>
              <a:ext uri="{FF2B5EF4-FFF2-40B4-BE49-F238E27FC236}">
                <a16:creationId xmlns:a16="http://schemas.microsoft.com/office/drawing/2014/main" id="{33940174-B922-4666-8FFA-BE0B2B21B6EF}"/>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8FBA3060-E03F-4DEB-B546-3FE279AD8F47}"/>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37083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A964DB-76BA-4F9A-8877-4551A569EABD}"/>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3" name="Footer Placeholder 2">
            <a:extLst>
              <a:ext uri="{FF2B5EF4-FFF2-40B4-BE49-F238E27FC236}">
                <a16:creationId xmlns:a16="http://schemas.microsoft.com/office/drawing/2014/main" id="{72993311-9A29-4C1D-ABF6-60A592A6C5E2}"/>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33377272-3262-4772-A5C0-C9C6F5DD547E}"/>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2313037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B4B3-9B31-4FE6-BABD-D9887B3EF4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7ED35BAA-42EB-4202-9187-1CC273C3C6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D4971029-9DF6-4024-8C28-89B6ACCA60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5897456-837E-4D54-97B7-E689F585642A}"/>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6" name="Footer Placeholder 5">
            <a:extLst>
              <a:ext uri="{FF2B5EF4-FFF2-40B4-BE49-F238E27FC236}">
                <a16:creationId xmlns:a16="http://schemas.microsoft.com/office/drawing/2014/main" id="{2D6C55E7-7987-4EA8-BCF4-2EDB1C77495D}"/>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D1674E9B-A4E9-4BC8-888D-630AA1618B91}"/>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3736181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97B6F-A533-47D1-B19D-7ACA02331E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2E596536-71BF-46BC-9B98-A5BB57F919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24299348-C5BF-48AA-8156-816DA1BE2C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F806B51-3D45-4CC3-B85C-024B058C49D8}"/>
              </a:ext>
            </a:extLst>
          </p:cNvPr>
          <p:cNvSpPr>
            <a:spLocks noGrp="1"/>
          </p:cNvSpPr>
          <p:nvPr>
            <p:ph type="dt" sz="half" idx="10"/>
          </p:nvPr>
        </p:nvSpPr>
        <p:spPr/>
        <p:txBody>
          <a:bodyPr/>
          <a:lstStyle/>
          <a:p>
            <a:fld id="{14796EB9-D230-4D03-AD96-9DFDB2F2A97D}" type="datetimeFigureOut">
              <a:rPr lang="en-ID" smtClean="0"/>
              <a:t>22/09/2018</a:t>
            </a:fld>
            <a:endParaRPr lang="en-ID"/>
          </a:p>
        </p:txBody>
      </p:sp>
      <p:sp>
        <p:nvSpPr>
          <p:cNvPr id="6" name="Footer Placeholder 5">
            <a:extLst>
              <a:ext uri="{FF2B5EF4-FFF2-40B4-BE49-F238E27FC236}">
                <a16:creationId xmlns:a16="http://schemas.microsoft.com/office/drawing/2014/main" id="{DB9DBAF2-5B52-4B41-9C16-D1CB1E4000DD}"/>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EF8CFD3F-87C0-4187-8896-832C6DC2BB51}"/>
              </a:ext>
            </a:extLst>
          </p:cNvPr>
          <p:cNvSpPr>
            <a:spLocks noGrp="1"/>
          </p:cNvSpPr>
          <p:nvPr>
            <p:ph type="sldNum" sz="quarter" idx="12"/>
          </p:nvPr>
        </p:nvSpPr>
        <p:spPr/>
        <p:txBody>
          <a:bodyPr/>
          <a:lstStyle/>
          <a:p>
            <a:fld id="{3DD5A197-CF1B-4883-B75D-3EA4E870331C}" type="slidenum">
              <a:rPr lang="en-ID" smtClean="0"/>
              <a:t>‹#›</a:t>
            </a:fld>
            <a:endParaRPr lang="en-ID"/>
          </a:p>
        </p:txBody>
      </p:sp>
    </p:spTree>
    <p:extLst>
      <p:ext uri="{BB962C8B-B14F-4D97-AF65-F5344CB8AC3E}">
        <p14:creationId xmlns:p14="http://schemas.microsoft.com/office/powerpoint/2010/main" val="754905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3C2EEE-F149-46AD-A6AA-C02CB3DFB4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FF4B8162-E97B-48C6-A6DB-25BE0DB5BF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3CEA9FF4-FCE2-4FA3-924B-D05076418B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796EB9-D230-4D03-AD96-9DFDB2F2A97D}" type="datetimeFigureOut">
              <a:rPr lang="en-ID" smtClean="0"/>
              <a:t>22/09/2018</a:t>
            </a:fld>
            <a:endParaRPr lang="en-ID"/>
          </a:p>
        </p:txBody>
      </p:sp>
      <p:sp>
        <p:nvSpPr>
          <p:cNvPr id="5" name="Footer Placeholder 4">
            <a:extLst>
              <a:ext uri="{FF2B5EF4-FFF2-40B4-BE49-F238E27FC236}">
                <a16:creationId xmlns:a16="http://schemas.microsoft.com/office/drawing/2014/main" id="{71D08AC4-1312-425F-86E2-39E1633C4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23310A03-68CE-4EE9-861F-A6B44E9762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D5A197-CF1B-4883-B75D-3EA4E870331C}" type="slidenum">
              <a:rPr lang="en-ID" smtClean="0"/>
              <a:t>‹#›</a:t>
            </a:fld>
            <a:endParaRPr lang="en-ID"/>
          </a:p>
        </p:txBody>
      </p:sp>
    </p:spTree>
    <p:extLst>
      <p:ext uri="{BB962C8B-B14F-4D97-AF65-F5344CB8AC3E}">
        <p14:creationId xmlns:p14="http://schemas.microsoft.com/office/powerpoint/2010/main" val="2156884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EC20C897-AE9B-4859-BCD3-B13EE91D1B61}"/>
              </a:ext>
            </a:extLst>
          </p:cNvPr>
          <p:cNvSpPr>
            <a:spLocks noGrp="1"/>
          </p:cNvSpPr>
          <p:nvPr>
            <p:ph type="title"/>
          </p:nvPr>
        </p:nvSpPr>
        <p:spPr/>
        <p:txBody>
          <a:bodyPr/>
          <a:lstStyle/>
          <a:p>
            <a:pPr eaLnBrk="1" hangingPunct="1"/>
            <a:endParaRPr lang="en-US" altLang="en-US"/>
          </a:p>
        </p:txBody>
      </p:sp>
      <p:pic>
        <p:nvPicPr>
          <p:cNvPr id="2051" name="Picture 2" descr="D:\All PP-2013\PP Template 2013\matematk.jpg">
            <a:extLst>
              <a:ext uri="{FF2B5EF4-FFF2-40B4-BE49-F238E27FC236}">
                <a16:creationId xmlns:a16="http://schemas.microsoft.com/office/drawing/2014/main" id="{C75B45A4-9EAF-4AD3-841C-EB3F8D0D196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noFill/>
          <a:ln>
            <a:solidFill>
              <a:schemeClr val="tx1"/>
            </a:solidFill>
            <a:prstDash val="sysDash"/>
            <a:miter lim="800000"/>
            <a:headEnd/>
            <a:tailEnd/>
          </a:ln>
        </p:spPr>
      </p:pic>
      <p:sp>
        <p:nvSpPr>
          <p:cNvPr id="2052" name="TextBox 4">
            <a:extLst>
              <a:ext uri="{FF2B5EF4-FFF2-40B4-BE49-F238E27FC236}">
                <a16:creationId xmlns:a16="http://schemas.microsoft.com/office/drawing/2014/main" id="{69A9AE63-7BFB-4CDC-8E74-36E7D080526A}"/>
              </a:ext>
            </a:extLst>
          </p:cNvPr>
          <p:cNvSpPr txBox="1">
            <a:spLocks noChangeArrowheads="1"/>
          </p:cNvSpPr>
          <p:nvPr/>
        </p:nvSpPr>
        <p:spPr bwMode="auto">
          <a:xfrm>
            <a:off x="4668982" y="5230991"/>
            <a:ext cx="7523018" cy="1384995"/>
          </a:xfrm>
          <a:prstGeom prst="rect">
            <a:avLst/>
          </a:prstGeom>
          <a:solidFill>
            <a:srgbClr val="FFFF99"/>
          </a:solidFill>
          <a:ln w="28575">
            <a:solidFill>
              <a:srgbClr val="00B050"/>
            </a:solidFill>
            <a:prstDash val="dash"/>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800" b="1" dirty="0" err="1">
                <a:solidFill>
                  <a:srgbClr val="002060"/>
                </a:solidFill>
              </a:rPr>
              <a:t>Matematika</a:t>
            </a:r>
            <a:r>
              <a:rPr lang="en-US" altLang="en-US" sz="4800" b="1" dirty="0">
                <a:solidFill>
                  <a:srgbClr val="002060"/>
                </a:solidFill>
              </a:rPr>
              <a:t> </a:t>
            </a:r>
            <a:r>
              <a:rPr lang="en-US" altLang="en-US" sz="4800" b="1" dirty="0" err="1">
                <a:solidFill>
                  <a:srgbClr val="002060"/>
                </a:solidFill>
              </a:rPr>
              <a:t>Anak</a:t>
            </a:r>
            <a:r>
              <a:rPr lang="en-US" altLang="en-US" sz="4800" b="1" dirty="0">
                <a:solidFill>
                  <a:srgbClr val="002060"/>
                </a:solidFill>
              </a:rPr>
              <a:t> </a:t>
            </a:r>
            <a:r>
              <a:rPr lang="en-US" altLang="en-US" sz="4800" b="1" dirty="0" err="1">
                <a:solidFill>
                  <a:srgbClr val="002060"/>
                </a:solidFill>
              </a:rPr>
              <a:t>Usia</a:t>
            </a:r>
            <a:r>
              <a:rPr lang="en-US" altLang="en-US" sz="4800" b="1" dirty="0">
                <a:solidFill>
                  <a:srgbClr val="002060"/>
                </a:solidFill>
              </a:rPr>
              <a:t> Dini</a:t>
            </a:r>
          </a:p>
          <a:p>
            <a:pPr eaLnBrk="1" hangingPunct="1">
              <a:spcBef>
                <a:spcPct val="0"/>
              </a:spcBef>
              <a:buFontTx/>
              <a:buNone/>
            </a:pPr>
            <a:endParaRPr lang="en-US" altLang="en-US" sz="3600" b="1" dirty="0"/>
          </a:p>
        </p:txBody>
      </p:sp>
    </p:spTree>
    <p:extLst>
      <p:ext uri="{BB962C8B-B14F-4D97-AF65-F5344CB8AC3E}">
        <p14:creationId xmlns:p14="http://schemas.microsoft.com/office/powerpoint/2010/main" val="1849499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BAC64-CE8E-4DDE-A6AC-03F1ECD93F0C}"/>
              </a:ext>
            </a:extLst>
          </p:cNvPr>
          <p:cNvSpPr>
            <a:spLocks noGrp="1"/>
          </p:cNvSpPr>
          <p:nvPr>
            <p:ph type="title"/>
          </p:nvPr>
        </p:nvSpPr>
        <p:spPr>
          <a:xfrm>
            <a:off x="3366655" y="92074"/>
            <a:ext cx="5181600" cy="639762"/>
          </a:xfrm>
          <a:solidFill>
            <a:schemeClr val="accent5">
              <a:lumMod val="20000"/>
              <a:lumOff val="80000"/>
            </a:schemeClr>
          </a:solidFill>
        </p:spPr>
        <p:txBody>
          <a:bodyPr rtlCol="0">
            <a:normAutofit fontScale="90000"/>
          </a:bodyPr>
          <a:lstStyle/>
          <a:p>
            <a:pPr algn="ctr">
              <a:defRPr/>
            </a:pPr>
            <a:r>
              <a:rPr lang="en-US" b="1" dirty="0" err="1">
                <a:latin typeface="Times New Roman" pitchFamily="18" charset="0"/>
                <a:cs typeface="Times New Roman" pitchFamily="18" charset="0"/>
              </a:rPr>
              <a:t>Definisi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Matematika</a:t>
            </a:r>
            <a:endParaRPr lang="en-US" b="1" dirty="0">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1D1DB6DF-6DDE-49BB-83EF-12F9A28E34FF}"/>
              </a:ext>
            </a:extLst>
          </p:cNvPr>
          <p:cNvSpPr>
            <a:spLocks noGrp="1"/>
          </p:cNvSpPr>
          <p:nvPr>
            <p:ph idx="1"/>
          </p:nvPr>
        </p:nvSpPr>
        <p:spPr>
          <a:xfrm>
            <a:off x="720435" y="1039091"/>
            <a:ext cx="10848109" cy="5278582"/>
          </a:xfrm>
          <a:solidFill>
            <a:srgbClr val="FFFFCC"/>
          </a:solidFill>
          <a:ln w="38100">
            <a:solidFill>
              <a:srgbClr val="92D050"/>
            </a:solidFill>
            <a:prstDash val="lgDash"/>
          </a:ln>
        </p:spPr>
        <p:txBody>
          <a:bodyPr rtlCol="0">
            <a:normAutofit fontScale="92500" lnSpcReduction="10000"/>
          </a:bodyPr>
          <a:lstStyle/>
          <a:p>
            <a:pPr>
              <a:lnSpc>
                <a:spcPct val="150000"/>
              </a:lnSpc>
              <a:defRPr/>
            </a:pPr>
            <a:r>
              <a:rPr lang="en-ID" dirty="0"/>
              <a:t>M</a:t>
            </a:r>
            <a:r>
              <a:rPr lang="id-ID" dirty="0"/>
              <a:t>atematika adalah ilmu tentang logika mengenai bentuk, susunan, besaran, dan konsep-konsep yang berhubungan satu dengan yang lainnya dengan jumlah yang banyak yang terbagi dalam tiga bidang yaitu aljabar, analisis, dan geometri (pustakasekolah.com). </a:t>
            </a:r>
            <a:r>
              <a:rPr lang="en-ID" dirty="0"/>
              <a:t>{James}</a:t>
            </a:r>
          </a:p>
          <a:p>
            <a:pPr>
              <a:lnSpc>
                <a:spcPct val="150000"/>
              </a:lnSpc>
              <a:defRPr/>
            </a:pPr>
            <a:r>
              <a:rPr lang="en-ID" dirty="0" err="1"/>
              <a:t>Matematika</a:t>
            </a:r>
            <a:r>
              <a:rPr lang="en-ID" dirty="0"/>
              <a:t> </a:t>
            </a:r>
            <a:r>
              <a:rPr lang="en-ID" dirty="0" err="1"/>
              <a:t>adalah</a:t>
            </a:r>
            <a:r>
              <a:rPr lang="en-ID" dirty="0"/>
              <a:t> </a:t>
            </a:r>
            <a:r>
              <a:rPr lang="en-ID" dirty="0" err="1"/>
              <a:t>sesuatu</a:t>
            </a:r>
            <a:r>
              <a:rPr lang="en-ID" dirty="0"/>
              <a:t> yang </a:t>
            </a:r>
            <a:r>
              <a:rPr lang="en-ID" dirty="0" err="1"/>
              <a:t>berkaitan</a:t>
            </a:r>
            <a:r>
              <a:rPr lang="en-ID" dirty="0"/>
              <a:t> </a:t>
            </a:r>
            <a:r>
              <a:rPr lang="en-ID" dirty="0" err="1"/>
              <a:t>dengan</a:t>
            </a:r>
            <a:r>
              <a:rPr lang="en-ID" dirty="0"/>
              <a:t> ide-ide/ </a:t>
            </a:r>
            <a:r>
              <a:rPr lang="en-ID" dirty="0" err="1"/>
              <a:t>konsep-konsep</a:t>
            </a:r>
            <a:r>
              <a:rPr lang="en-ID" dirty="0"/>
              <a:t> </a:t>
            </a:r>
            <a:r>
              <a:rPr lang="en-ID" dirty="0" err="1"/>
              <a:t>abstrak</a:t>
            </a:r>
            <a:r>
              <a:rPr lang="en-ID" dirty="0"/>
              <a:t> yang </a:t>
            </a:r>
            <a:r>
              <a:rPr lang="en-ID" dirty="0" err="1"/>
              <a:t>tersusun</a:t>
            </a:r>
            <a:r>
              <a:rPr lang="en-ID" dirty="0"/>
              <a:t> </a:t>
            </a:r>
            <a:r>
              <a:rPr lang="en-ID" dirty="0" err="1"/>
              <a:t>secara</a:t>
            </a:r>
            <a:r>
              <a:rPr lang="en-ID" dirty="0"/>
              <a:t> </a:t>
            </a:r>
            <a:r>
              <a:rPr lang="en-ID" dirty="0" err="1"/>
              <a:t>hirarkis</a:t>
            </a:r>
            <a:r>
              <a:rPr lang="en-ID" dirty="0"/>
              <a:t> </a:t>
            </a:r>
            <a:r>
              <a:rPr lang="en-ID" dirty="0" err="1"/>
              <a:t>melalui</a:t>
            </a:r>
            <a:r>
              <a:rPr lang="en-ID" dirty="0"/>
              <a:t> </a:t>
            </a:r>
            <a:r>
              <a:rPr lang="en-ID" dirty="0" err="1"/>
              <a:t>penalaran</a:t>
            </a:r>
            <a:r>
              <a:rPr lang="en-ID" dirty="0"/>
              <a:t> yang </a:t>
            </a:r>
            <a:r>
              <a:rPr lang="en-ID" dirty="0" err="1"/>
              <a:t>bersifat</a:t>
            </a:r>
            <a:r>
              <a:rPr lang="en-ID" dirty="0"/>
              <a:t> </a:t>
            </a:r>
            <a:r>
              <a:rPr lang="en-ID" dirty="0" err="1"/>
              <a:t>deduktif</a:t>
            </a:r>
            <a:r>
              <a:rPr lang="en-ID" dirty="0"/>
              <a:t> </a:t>
            </a:r>
            <a:r>
              <a:rPr lang="en-ID" dirty="0" err="1"/>
              <a:t>sedangkan</a:t>
            </a:r>
            <a:r>
              <a:rPr lang="en-ID" dirty="0"/>
              <a:t> </a:t>
            </a:r>
            <a:r>
              <a:rPr lang="en-ID" dirty="0" err="1"/>
              <a:t>permainan</a:t>
            </a:r>
            <a:r>
              <a:rPr lang="en-ID" dirty="0"/>
              <a:t> </a:t>
            </a:r>
            <a:r>
              <a:rPr lang="en-ID" dirty="0" err="1"/>
              <a:t>matematika</a:t>
            </a:r>
            <a:r>
              <a:rPr lang="en-ID" dirty="0"/>
              <a:t> di PAUD </a:t>
            </a:r>
            <a:r>
              <a:rPr lang="en-ID" dirty="0" err="1"/>
              <a:t>adalah</a:t>
            </a:r>
            <a:r>
              <a:rPr lang="en-ID" dirty="0"/>
              <a:t> </a:t>
            </a:r>
            <a:r>
              <a:rPr lang="en-ID" dirty="0" err="1"/>
              <a:t>kegiatan</a:t>
            </a:r>
            <a:r>
              <a:rPr lang="en-ID" dirty="0"/>
              <a:t> </a:t>
            </a:r>
            <a:r>
              <a:rPr lang="en-ID" dirty="0" err="1"/>
              <a:t>belajar</a:t>
            </a:r>
            <a:r>
              <a:rPr lang="en-ID" dirty="0"/>
              <a:t> </a:t>
            </a:r>
            <a:r>
              <a:rPr lang="en-ID" dirty="0" err="1"/>
              <a:t>tentang</a:t>
            </a:r>
            <a:r>
              <a:rPr lang="en-ID" dirty="0"/>
              <a:t> </a:t>
            </a:r>
            <a:r>
              <a:rPr lang="en-ID" dirty="0" err="1"/>
              <a:t>konsep</a:t>
            </a:r>
            <a:r>
              <a:rPr lang="en-ID" dirty="0"/>
              <a:t> </a:t>
            </a:r>
            <a:r>
              <a:rPr lang="en-ID" dirty="0" err="1"/>
              <a:t>matematika</a:t>
            </a:r>
            <a:r>
              <a:rPr lang="en-ID" dirty="0"/>
              <a:t> </a:t>
            </a:r>
            <a:r>
              <a:rPr lang="en-ID" dirty="0" err="1"/>
              <a:t>melalui</a:t>
            </a:r>
            <a:r>
              <a:rPr lang="en-ID" dirty="0"/>
              <a:t> </a:t>
            </a:r>
            <a:r>
              <a:rPr lang="en-ID" dirty="0" err="1"/>
              <a:t>aktifitas</a:t>
            </a:r>
            <a:r>
              <a:rPr lang="en-ID" dirty="0"/>
              <a:t> </a:t>
            </a:r>
            <a:r>
              <a:rPr lang="en-ID" dirty="0" err="1"/>
              <a:t>bermain</a:t>
            </a:r>
            <a:r>
              <a:rPr lang="en-ID" dirty="0"/>
              <a:t> </a:t>
            </a:r>
            <a:r>
              <a:rPr lang="en-ID" dirty="0" err="1"/>
              <a:t>dalam</a:t>
            </a:r>
            <a:r>
              <a:rPr lang="en-ID" dirty="0"/>
              <a:t> </a:t>
            </a:r>
            <a:r>
              <a:rPr lang="en-ID" dirty="0" err="1"/>
              <a:t>kehidupan</a:t>
            </a:r>
            <a:r>
              <a:rPr lang="en-ID" dirty="0"/>
              <a:t> </a:t>
            </a:r>
            <a:r>
              <a:rPr lang="en-ID" dirty="0" err="1"/>
              <a:t>sehari-hari</a:t>
            </a:r>
            <a:r>
              <a:rPr lang="en-ID" dirty="0"/>
              <a:t> </a:t>
            </a:r>
            <a:r>
              <a:rPr lang="en-ID" dirty="0" err="1"/>
              <a:t>dan</a:t>
            </a:r>
            <a:r>
              <a:rPr lang="en-ID" dirty="0"/>
              <a:t> </a:t>
            </a:r>
            <a:r>
              <a:rPr lang="en-ID" dirty="0" err="1"/>
              <a:t>bersifat</a:t>
            </a:r>
            <a:r>
              <a:rPr lang="en-ID" dirty="0"/>
              <a:t> </a:t>
            </a:r>
            <a:r>
              <a:rPr lang="en-ID" dirty="0" err="1"/>
              <a:t>alamiah</a:t>
            </a:r>
            <a:r>
              <a:rPr lang="en-ID" dirty="0"/>
              <a:t>.</a:t>
            </a:r>
          </a:p>
          <a:p>
            <a:pPr>
              <a:lnSpc>
                <a:spcPct val="150000"/>
              </a:lnSpc>
              <a:defRPr/>
            </a:pPr>
            <a:endParaRPr lang="en-US" dirty="0">
              <a:solidFill>
                <a:schemeClr val="accent6">
                  <a:lumMod val="50000"/>
                </a:schemeClr>
              </a:solidFill>
            </a:endParaRPr>
          </a:p>
        </p:txBody>
      </p:sp>
    </p:spTree>
    <p:extLst>
      <p:ext uri="{BB962C8B-B14F-4D97-AF65-F5344CB8AC3E}">
        <p14:creationId xmlns:p14="http://schemas.microsoft.com/office/powerpoint/2010/main" val="2804723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BAC64-CE8E-4DDE-A6AC-03F1ECD93F0C}"/>
              </a:ext>
            </a:extLst>
          </p:cNvPr>
          <p:cNvSpPr>
            <a:spLocks noGrp="1"/>
          </p:cNvSpPr>
          <p:nvPr>
            <p:ph type="title"/>
          </p:nvPr>
        </p:nvSpPr>
        <p:spPr>
          <a:xfrm>
            <a:off x="3366655" y="92074"/>
            <a:ext cx="5181600" cy="639762"/>
          </a:xfrm>
          <a:solidFill>
            <a:schemeClr val="accent5">
              <a:lumMod val="20000"/>
              <a:lumOff val="80000"/>
            </a:schemeClr>
          </a:solidFill>
        </p:spPr>
        <p:txBody>
          <a:bodyPr rtlCol="0">
            <a:normAutofit fontScale="90000"/>
          </a:bodyPr>
          <a:lstStyle/>
          <a:p>
            <a:pPr algn="ctr">
              <a:defRPr/>
            </a:pPr>
            <a:r>
              <a:rPr lang="en-US" b="1" dirty="0" err="1">
                <a:latin typeface="Times New Roman" pitchFamily="18" charset="0"/>
                <a:cs typeface="Times New Roman" pitchFamily="18" charset="0"/>
              </a:rPr>
              <a:t>Definisi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Matematika</a:t>
            </a:r>
            <a:endParaRPr lang="en-US" b="1" dirty="0">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1D1DB6DF-6DDE-49BB-83EF-12F9A28E34FF}"/>
              </a:ext>
            </a:extLst>
          </p:cNvPr>
          <p:cNvSpPr>
            <a:spLocks noGrp="1"/>
          </p:cNvSpPr>
          <p:nvPr>
            <p:ph idx="1"/>
          </p:nvPr>
        </p:nvSpPr>
        <p:spPr>
          <a:xfrm>
            <a:off x="720435" y="1039091"/>
            <a:ext cx="10848109" cy="5278582"/>
          </a:xfrm>
          <a:solidFill>
            <a:srgbClr val="FFFFCC"/>
          </a:solidFill>
          <a:ln w="38100">
            <a:solidFill>
              <a:srgbClr val="92D050"/>
            </a:solidFill>
            <a:prstDash val="lgDash"/>
          </a:ln>
        </p:spPr>
        <p:txBody>
          <a:bodyPr rtlCol="0">
            <a:normAutofit/>
          </a:bodyPr>
          <a:lstStyle/>
          <a:p>
            <a:pPr marL="179388" indent="-179388" algn="just"/>
            <a:r>
              <a:rPr lang="en-ID" dirty="0"/>
              <a:t>A</a:t>
            </a:r>
            <a:r>
              <a:rPr lang="id-ID" dirty="0"/>
              <a:t>nak berusia 4-6 tahun dalam tahap perkembangan kognitifnya berada pada tahap pra-operasional, pada umumnya dikenalkan matematika sebagai berikut </a:t>
            </a:r>
            <a:r>
              <a:rPr lang="en-ID" dirty="0"/>
              <a:t>: B</a:t>
            </a:r>
            <a:r>
              <a:rPr lang="id-ID" dirty="0"/>
              <a:t>ilangan (number)</a:t>
            </a:r>
            <a:r>
              <a:rPr lang="en-ID" dirty="0"/>
              <a:t>, </a:t>
            </a:r>
            <a:r>
              <a:rPr lang="id-ID" dirty="0"/>
              <a:t>Konservasi (conservation)</a:t>
            </a:r>
            <a:r>
              <a:rPr lang="en-ID" dirty="0"/>
              <a:t>, </a:t>
            </a:r>
            <a:r>
              <a:rPr lang="id-ID" dirty="0"/>
              <a:t>Seriasi/Pengurutan (seriation)</a:t>
            </a:r>
            <a:r>
              <a:rPr lang="en-ID" dirty="0"/>
              <a:t>, </a:t>
            </a:r>
            <a:r>
              <a:rPr lang="id-ID" dirty="0"/>
              <a:t>Klasifikasi (classification)</a:t>
            </a:r>
            <a:r>
              <a:rPr lang="en-ID" dirty="0"/>
              <a:t>, </a:t>
            </a:r>
            <a:r>
              <a:rPr lang="id-ID" dirty="0"/>
              <a:t>Jarak (distance)</a:t>
            </a:r>
            <a:r>
              <a:rPr lang="en-ID" dirty="0"/>
              <a:t>, </a:t>
            </a:r>
            <a:r>
              <a:rPr lang="id-ID" dirty="0"/>
              <a:t>Waktu dan kecepatan</a:t>
            </a:r>
            <a:r>
              <a:rPr lang="en-ID" dirty="0"/>
              <a:t>, </a:t>
            </a:r>
            <a:r>
              <a:rPr lang="id-ID" dirty="0"/>
              <a:t>Pola (pattern)</a:t>
            </a:r>
            <a:r>
              <a:rPr lang="en-ID" dirty="0"/>
              <a:t>, </a:t>
            </a:r>
            <a:r>
              <a:rPr lang="id-ID" dirty="0"/>
              <a:t>Pengukuran (measurement) </a:t>
            </a:r>
            <a:r>
              <a:rPr lang="en-ID" dirty="0"/>
              <a:t>{</a:t>
            </a:r>
            <a:r>
              <a:rPr lang="id-ID" dirty="0"/>
              <a:t>Piaget, Jean &amp; Inhelder, Barbel</a:t>
            </a:r>
            <a:r>
              <a:rPr lang="en-ID" dirty="0"/>
              <a:t>}</a:t>
            </a:r>
          </a:p>
          <a:p>
            <a:pPr>
              <a:lnSpc>
                <a:spcPct val="150000"/>
              </a:lnSpc>
              <a:defRPr/>
            </a:pPr>
            <a:endParaRPr lang="en-US" dirty="0">
              <a:solidFill>
                <a:schemeClr val="accent6">
                  <a:lumMod val="50000"/>
                </a:schemeClr>
              </a:solidFill>
            </a:endParaRPr>
          </a:p>
        </p:txBody>
      </p:sp>
    </p:spTree>
    <p:extLst>
      <p:ext uri="{BB962C8B-B14F-4D97-AF65-F5344CB8AC3E}">
        <p14:creationId xmlns:p14="http://schemas.microsoft.com/office/powerpoint/2010/main" val="382759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88119789-2F09-4762-A215-56A696F0B7DE}"/>
              </a:ext>
            </a:extLst>
          </p:cNvPr>
          <p:cNvSpPr>
            <a:spLocks noGrp="1"/>
          </p:cNvSpPr>
          <p:nvPr>
            <p:ph type="title"/>
          </p:nvPr>
        </p:nvSpPr>
        <p:spPr/>
        <p:txBody>
          <a:bodyPr/>
          <a:lstStyle/>
          <a:p>
            <a:pPr eaLnBrk="1" hangingPunct="1"/>
            <a:endParaRPr lang="en-US" altLang="en-US"/>
          </a:p>
        </p:txBody>
      </p:sp>
      <p:pic>
        <p:nvPicPr>
          <p:cNvPr id="3075" name="Content Placeholder 3" descr="62441680.png">
            <a:extLst>
              <a:ext uri="{FF2B5EF4-FFF2-40B4-BE49-F238E27FC236}">
                <a16:creationId xmlns:a16="http://schemas.microsoft.com/office/drawing/2014/main" id="{6B167DE7-342C-4756-BBE5-49279C55F4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98765" y="214745"/>
            <a:ext cx="11069780" cy="6428509"/>
          </a:xfrm>
        </p:spPr>
      </p:pic>
      <p:sp>
        <p:nvSpPr>
          <p:cNvPr id="5" name="TextBox 4">
            <a:extLst>
              <a:ext uri="{FF2B5EF4-FFF2-40B4-BE49-F238E27FC236}">
                <a16:creationId xmlns:a16="http://schemas.microsoft.com/office/drawing/2014/main" id="{FE44EA0F-D560-4296-8047-CB6B0A421AA2}"/>
              </a:ext>
            </a:extLst>
          </p:cNvPr>
          <p:cNvSpPr txBox="1"/>
          <p:nvPr/>
        </p:nvSpPr>
        <p:spPr>
          <a:xfrm>
            <a:off x="748144" y="1313944"/>
            <a:ext cx="10945090" cy="2954655"/>
          </a:xfrm>
          <a:prstGeom prst="rect">
            <a:avLst/>
          </a:prstGeom>
          <a:solidFill>
            <a:schemeClr val="accent1">
              <a:lumMod val="20000"/>
              <a:lumOff val="80000"/>
            </a:schemeClr>
          </a:solidFill>
          <a:ln w="38100">
            <a:solidFill>
              <a:srgbClr val="00B050"/>
            </a:solidFill>
            <a:prstDash val="dashDot"/>
          </a:ln>
        </p:spPr>
        <p:txBody>
          <a:bodyPr wrap="square">
            <a:spAutoFit/>
          </a:bodyPr>
          <a:lstStyle/>
          <a:p>
            <a:pPr lvl="0">
              <a:lnSpc>
                <a:spcPct val="150000"/>
              </a:lnSpc>
            </a:pPr>
            <a:r>
              <a:rPr lang="id-ID" sz="2400" b="1" dirty="0">
                <a:latin typeface="Trebuchet MS" panose="020B0603020202020204" pitchFamily="34" charset="0"/>
              </a:rPr>
              <a:t>Tujuan Umum</a:t>
            </a:r>
            <a:endParaRPr lang="en-ID" sz="2400" dirty="0">
              <a:latin typeface="Trebuchet MS" panose="020B0603020202020204" pitchFamily="34" charset="0"/>
            </a:endParaRPr>
          </a:p>
          <a:p>
            <a:pPr marL="360363">
              <a:lnSpc>
                <a:spcPct val="150000"/>
              </a:lnSpc>
            </a:pPr>
            <a:r>
              <a:rPr lang="id-ID" sz="2400" dirty="0">
                <a:latin typeface="Trebuchet MS" panose="020B0603020202020204" pitchFamily="34" charset="0"/>
              </a:rPr>
              <a:t>Agar anak mengetahui dasar-dasar pembelajaran berhitung/ matematika, sehingga pada saatnya nanti anak akan lebih siap mengikuti pembelajaran matematika pada jenjang pendidikan selanjutnya yang lebih komplek.</a:t>
            </a:r>
            <a:endParaRPr lang="en-ID" sz="2400" dirty="0">
              <a:latin typeface="Trebuchet MS" panose="020B0603020202020204" pitchFamily="34" charset="0"/>
            </a:endParaRPr>
          </a:p>
          <a:p>
            <a:pPr>
              <a:defRPr/>
            </a:pPr>
            <a:endParaRPr lang="en-US" sz="2400" dirty="0"/>
          </a:p>
          <a:p>
            <a:pPr>
              <a:defRPr/>
            </a:pPr>
            <a:endParaRPr lang="en-US" dirty="0"/>
          </a:p>
        </p:txBody>
      </p:sp>
      <p:sp>
        <p:nvSpPr>
          <p:cNvPr id="6" name="Title 1">
            <a:extLst>
              <a:ext uri="{FF2B5EF4-FFF2-40B4-BE49-F238E27FC236}">
                <a16:creationId xmlns:a16="http://schemas.microsoft.com/office/drawing/2014/main" id="{F135AAF5-C060-4C8E-9CD7-70540DEE0DCD}"/>
              </a:ext>
            </a:extLst>
          </p:cNvPr>
          <p:cNvSpPr txBox="1">
            <a:spLocks/>
          </p:cNvSpPr>
          <p:nvPr/>
        </p:nvSpPr>
        <p:spPr>
          <a:xfrm>
            <a:off x="713509" y="72845"/>
            <a:ext cx="10979725" cy="1099199"/>
          </a:xfrm>
          <a:prstGeom prst="rect">
            <a:avLst/>
          </a:prstGeom>
          <a:solidFill>
            <a:schemeClr val="accent5">
              <a:lumMod val="20000"/>
              <a:lumOff val="8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ID" sz="3600" b="1" dirty="0">
              <a:latin typeface="Trebuchet MS" panose="020B0603020202020204" pitchFamily="34" charset="0"/>
            </a:endParaRPr>
          </a:p>
          <a:p>
            <a:pPr algn="ctr">
              <a:defRPr/>
            </a:pPr>
            <a:r>
              <a:rPr lang="id-ID" sz="3600" b="1" dirty="0">
                <a:latin typeface="Trebuchet MS" panose="020B0603020202020204" pitchFamily="34" charset="0"/>
              </a:rPr>
              <a:t>Tujuan Pengenalan Matematika pada Anak Usia Dini</a:t>
            </a:r>
            <a:endParaRPr lang="en-ID" sz="3600" dirty="0">
              <a:latin typeface="Trebuchet MS" panose="020B0603020202020204" pitchFamily="34" charset="0"/>
            </a:endParaRPr>
          </a:p>
          <a:p>
            <a:pPr algn="ctr">
              <a:defRPr/>
            </a:pP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1197049824"/>
      </p:ext>
    </p:extLst>
  </p:cSld>
  <p:clrMapOvr>
    <a:masterClrMapping/>
  </p:clrMapOvr>
  <p:transition spd="slow">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88119789-2F09-4762-A215-56A696F0B7DE}"/>
              </a:ext>
            </a:extLst>
          </p:cNvPr>
          <p:cNvSpPr>
            <a:spLocks noGrp="1"/>
          </p:cNvSpPr>
          <p:nvPr>
            <p:ph type="title"/>
          </p:nvPr>
        </p:nvSpPr>
        <p:spPr/>
        <p:txBody>
          <a:bodyPr/>
          <a:lstStyle/>
          <a:p>
            <a:pPr eaLnBrk="1" hangingPunct="1"/>
            <a:endParaRPr lang="en-US" altLang="en-US"/>
          </a:p>
        </p:txBody>
      </p:sp>
      <p:pic>
        <p:nvPicPr>
          <p:cNvPr id="3075" name="Content Placeholder 3" descr="62441680.png">
            <a:extLst>
              <a:ext uri="{FF2B5EF4-FFF2-40B4-BE49-F238E27FC236}">
                <a16:creationId xmlns:a16="http://schemas.microsoft.com/office/drawing/2014/main" id="{6B167DE7-342C-4756-BBE5-49279C55F4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98765" y="214745"/>
            <a:ext cx="11069780" cy="6428509"/>
          </a:xfrm>
        </p:spPr>
      </p:pic>
      <p:sp>
        <p:nvSpPr>
          <p:cNvPr id="5" name="TextBox 4">
            <a:extLst>
              <a:ext uri="{FF2B5EF4-FFF2-40B4-BE49-F238E27FC236}">
                <a16:creationId xmlns:a16="http://schemas.microsoft.com/office/drawing/2014/main" id="{FE44EA0F-D560-4296-8047-CB6B0A421AA2}"/>
              </a:ext>
            </a:extLst>
          </p:cNvPr>
          <p:cNvSpPr txBox="1"/>
          <p:nvPr/>
        </p:nvSpPr>
        <p:spPr>
          <a:xfrm>
            <a:off x="748145" y="365125"/>
            <a:ext cx="10945090" cy="4158254"/>
          </a:xfrm>
          <a:prstGeom prst="rect">
            <a:avLst/>
          </a:prstGeom>
          <a:solidFill>
            <a:schemeClr val="accent1">
              <a:lumMod val="20000"/>
              <a:lumOff val="80000"/>
            </a:schemeClr>
          </a:solidFill>
          <a:ln w="38100">
            <a:solidFill>
              <a:srgbClr val="00B050"/>
            </a:solidFill>
            <a:prstDash val="dashDot"/>
          </a:ln>
        </p:spPr>
        <p:txBody>
          <a:bodyPr wrap="square">
            <a:spAutoFit/>
          </a:bodyPr>
          <a:lstStyle/>
          <a:p>
            <a:r>
              <a:rPr lang="id-ID" sz="2800" b="1" dirty="0"/>
              <a:t>Tujuan khusus</a:t>
            </a:r>
            <a:endParaRPr lang="en-ID" sz="2800" dirty="0"/>
          </a:p>
          <a:p>
            <a:pPr marL="457200" lvl="0" indent="-457200">
              <a:lnSpc>
                <a:spcPct val="150000"/>
              </a:lnSpc>
              <a:buFont typeface="+mj-lt"/>
              <a:buAutoNum type="arabicPeriod"/>
            </a:pPr>
            <a:r>
              <a:rPr lang="id-ID" sz="2000" dirty="0">
                <a:latin typeface="Berlin Sans FB" panose="020E0602020502020306" pitchFamily="34" charset="0"/>
              </a:rPr>
              <a:t>Dapat berpikir logis dan sistematis sejak dini melalui pengamatan terhadap benda-benda kongkrit, gambar-gambar atau angka-angaka yang terdapat di sekitar anak.</a:t>
            </a:r>
            <a:endParaRPr lang="en-ID" sz="2000" dirty="0">
              <a:latin typeface="Berlin Sans FB" panose="020E0602020502020306" pitchFamily="34" charset="0"/>
            </a:endParaRPr>
          </a:p>
          <a:p>
            <a:pPr marL="457200" lvl="0" indent="-457200">
              <a:lnSpc>
                <a:spcPct val="150000"/>
              </a:lnSpc>
              <a:buFont typeface="+mj-lt"/>
              <a:buAutoNum type="arabicPeriod"/>
            </a:pPr>
            <a:r>
              <a:rPr lang="id-ID" sz="2000" dirty="0">
                <a:latin typeface="Berlin Sans FB" panose="020E0602020502020306" pitchFamily="34" charset="0"/>
              </a:rPr>
              <a:t>Dapat menyesuaikan dan melibatkan diri dalam kehidupan masyarakat yang dalam kesehariannya memerlukan keterampilan berhitung.</a:t>
            </a:r>
            <a:endParaRPr lang="en-ID" sz="2000" dirty="0">
              <a:latin typeface="Berlin Sans FB" panose="020E0602020502020306" pitchFamily="34" charset="0"/>
            </a:endParaRPr>
          </a:p>
          <a:p>
            <a:pPr marL="457200" lvl="0" indent="-457200">
              <a:lnSpc>
                <a:spcPct val="150000"/>
              </a:lnSpc>
              <a:buFont typeface="+mj-lt"/>
              <a:buAutoNum type="arabicPeriod"/>
            </a:pPr>
            <a:r>
              <a:rPr lang="id-ID" sz="2000" dirty="0">
                <a:latin typeface="Berlin Sans FB" panose="020E0602020502020306" pitchFamily="34" charset="0"/>
              </a:rPr>
              <a:t>Memiliki ketelitian, konsentrasi, abstraksi dan daya apresiasi yang tinggi.</a:t>
            </a:r>
            <a:endParaRPr lang="en-ID" sz="2000" dirty="0">
              <a:latin typeface="Berlin Sans FB" panose="020E0602020502020306" pitchFamily="34" charset="0"/>
            </a:endParaRPr>
          </a:p>
          <a:p>
            <a:pPr marL="457200" lvl="0" indent="-457200">
              <a:lnSpc>
                <a:spcPct val="150000"/>
              </a:lnSpc>
              <a:buFont typeface="+mj-lt"/>
              <a:buAutoNum type="arabicPeriod"/>
            </a:pPr>
            <a:r>
              <a:rPr lang="id-ID" sz="2000" dirty="0">
                <a:latin typeface="Berlin Sans FB" panose="020E0602020502020306" pitchFamily="34" charset="0"/>
              </a:rPr>
              <a:t>Memiliki pemahaman konsep ruang dan waktu serta dapat memperkirakan kemungkinanurutan sesuatu peristiwa terjadi di sekitarnya.</a:t>
            </a:r>
            <a:endParaRPr lang="en-ID" sz="2000" dirty="0">
              <a:latin typeface="Berlin Sans FB" panose="020E0602020502020306" pitchFamily="34" charset="0"/>
            </a:endParaRPr>
          </a:p>
          <a:p>
            <a:pPr marL="457200" indent="-457200">
              <a:lnSpc>
                <a:spcPct val="150000"/>
              </a:lnSpc>
              <a:buFont typeface="+mj-lt"/>
              <a:buAutoNum type="arabicPeriod"/>
            </a:pPr>
            <a:r>
              <a:rPr lang="id-ID" sz="2000" dirty="0">
                <a:latin typeface="Berlin Sans FB" panose="020E0602020502020306" pitchFamily="34" charset="0"/>
              </a:rPr>
              <a:t>Memiliki kreativitas dan imajinasi dalam menciptakan sesuatu secara spontan. </a:t>
            </a:r>
            <a:endParaRPr lang="en-ID" sz="2000" dirty="0">
              <a:latin typeface="Berlin Sans FB" panose="020E0602020502020306" pitchFamily="34" charset="0"/>
            </a:endParaRPr>
          </a:p>
        </p:txBody>
      </p:sp>
    </p:spTree>
    <p:extLst>
      <p:ext uri="{BB962C8B-B14F-4D97-AF65-F5344CB8AC3E}">
        <p14:creationId xmlns:p14="http://schemas.microsoft.com/office/powerpoint/2010/main" val="4004591046"/>
      </p:ext>
    </p:extLst>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88119789-2F09-4762-A215-56A696F0B7DE}"/>
              </a:ext>
            </a:extLst>
          </p:cNvPr>
          <p:cNvSpPr>
            <a:spLocks noGrp="1"/>
          </p:cNvSpPr>
          <p:nvPr>
            <p:ph type="title"/>
          </p:nvPr>
        </p:nvSpPr>
        <p:spPr/>
        <p:txBody>
          <a:bodyPr/>
          <a:lstStyle/>
          <a:p>
            <a:pPr eaLnBrk="1" hangingPunct="1"/>
            <a:endParaRPr lang="en-US" altLang="en-US"/>
          </a:p>
        </p:txBody>
      </p:sp>
      <p:pic>
        <p:nvPicPr>
          <p:cNvPr id="3075" name="Content Placeholder 3" descr="62441680.png">
            <a:extLst>
              <a:ext uri="{FF2B5EF4-FFF2-40B4-BE49-F238E27FC236}">
                <a16:creationId xmlns:a16="http://schemas.microsoft.com/office/drawing/2014/main" id="{6B167DE7-342C-4756-BBE5-49279C55F4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98765" y="235527"/>
            <a:ext cx="11069780" cy="6428509"/>
          </a:xfrm>
        </p:spPr>
      </p:pic>
      <p:sp>
        <p:nvSpPr>
          <p:cNvPr id="5" name="TextBox 4">
            <a:extLst>
              <a:ext uri="{FF2B5EF4-FFF2-40B4-BE49-F238E27FC236}">
                <a16:creationId xmlns:a16="http://schemas.microsoft.com/office/drawing/2014/main" id="{FE44EA0F-D560-4296-8047-CB6B0A421AA2}"/>
              </a:ext>
            </a:extLst>
          </p:cNvPr>
          <p:cNvSpPr txBox="1"/>
          <p:nvPr/>
        </p:nvSpPr>
        <p:spPr>
          <a:xfrm>
            <a:off x="623455" y="365125"/>
            <a:ext cx="10945090" cy="4247317"/>
          </a:xfrm>
          <a:prstGeom prst="rect">
            <a:avLst/>
          </a:prstGeom>
          <a:solidFill>
            <a:schemeClr val="accent1">
              <a:lumMod val="20000"/>
              <a:lumOff val="80000"/>
            </a:schemeClr>
          </a:solidFill>
          <a:ln w="38100">
            <a:solidFill>
              <a:srgbClr val="00B050"/>
            </a:solidFill>
            <a:prstDash val="dashDot"/>
          </a:ln>
        </p:spPr>
        <p:txBody>
          <a:bodyPr wrap="square">
            <a:spAutoFit/>
          </a:bodyPr>
          <a:lstStyle/>
          <a:p>
            <a:pPr>
              <a:defRPr/>
            </a:pPr>
            <a:r>
              <a:rPr lang="en-US" sz="2800" dirty="0" err="1">
                <a:latin typeface="Arial Black" pitchFamily="34" charset="0"/>
              </a:rPr>
              <a:t>Identitas</a:t>
            </a:r>
            <a:r>
              <a:rPr lang="en-US" sz="2800" dirty="0">
                <a:latin typeface="Arial Black" pitchFamily="34" charset="0"/>
              </a:rPr>
              <a:t> Mata </a:t>
            </a:r>
            <a:r>
              <a:rPr lang="en-US" sz="2800" dirty="0" err="1">
                <a:latin typeface="Arial Black" pitchFamily="34" charset="0"/>
              </a:rPr>
              <a:t>Kuliah</a:t>
            </a:r>
            <a:r>
              <a:rPr lang="en-US" sz="2800" dirty="0">
                <a:latin typeface="Arial Black" pitchFamily="34" charset="0"/>
              </a:rPr>
              <a:t> :</a:t>
            </a:r>
          </a:p>
          <a:p>
            <a:pPr>
              <a:defRPr/>
            </a:pPr>
            <a:endParaRPr lang="en-US" sz="2800" dirty="0"/>
          </a:p>
          <a:p>
            <a:pPr marL="623888" indent="-444500">
              <a:buFont typeface="Arial" panose="020B0604020202020204" pitchFamily="34" charset="0"/>
              <a:buChar char="•"/>
            </a:pPr>
            <a:r>
              <a:rPr lang="en-US" sz="2800" dirty="0">
                <a:latin typeface="Berlin Sans FB" panose="020E0602020502020306" pitchFamily="34" charset="0"/>
              </a:rPr>
              <a:t>Mata </a:t>
            </a:r>
            <a:r>
              <a:rPr lang="en-US" sz="2800" dirty="0" err="1">
                <a:latin typeface="Berlin Sans FB" panose="020E0602020502020306" pitchFamily="34" charset="0"/>
              </a:rPr>
              <a:t>Kuliah</a:t>
            </a:r>
            <a:r>
              <a:rPr lang="en-US" sz="2800" dirty="0">
                <a:latin typeface="Berlin Sans FB" panose="020E0602020502020306" pitchFamily="34" charset="0"/>
              </a:rPr>
              <a:t>			: </a:t>
            </a:r>
            <a:r>
              <a:rPr lang="en-ID" sz="2800" dirty="0" err="1">
                <a:latin typeface="Berlin Sans FB" panose="020E0602020502020306" pitchFamily="34" charset="0"/>
              </a:rPr>
              <a:t>Matematika</a:t>
            </a:r>
            <a:r>
              <a:rPr lang="en-ID" sz="2800" dirty="0">
                <a:latin typeface="Berlin Sans FB" panose="020E0602020502020306" pitchFamily="34" charset="0"/>
              </a:rPr>
              <a:t> </a:t>
            </a:r>
            <a:r>
              <a:rPr lang="en-ID" sz="2800" dirty="0" err="1">
                <a:latin typeface="Berlin Sans FB" panose="020E0602020502020306" pitchFamily="34" charset="0"/>
              </a:rPr>
              <a:t>Untuk</a:t>
            </a:r>
            <a:r>
              <a:rPr lang="en-ID" sz="2800" dirty="0">
                <a:latin typeface="Berlin Sans FB" panose="020E0602020502020306" pitchFamily="34" charset="0"/>
              </a:rPr>
              <a:t> </a:t>
            </a:r>
            <a:r>
              <a:rPr lang="en-ID" sz="2800" dirty="0" err="1">
                <a:latin typeface="Berlin Sans FB" panose="020E0602020502020306" pitchFamily="34" charset="0"/>
              </a:rPr>
              <a:t>Anak</a:t>
            </a:r>
            <a:r>
              <a:rPr lang="en-ID" sz="2800" dirty="0">
                <a:latin typeface="Berlin Sans FB" panose="020E0602020502020306" pitchFamily="34" charset="0"/>
              </a:rPr>
              <a:t> </a:t>
            </a:r>
            <a:r>
              <a:rPr lang="en-ID" sz="2800" dirty="0" err="1">
                <a:latin typeface="Berlin Sans FB" panose="020E0602020502020306" pitchFamily="34" charset="0"/>
              </a:rPr>
              <a:t>Usia</a:t>
            </a:r>
            <a:r>
              <a:rPr lang="en-ID" sz="2800" dirty="0">
                <a:latin typeface="Berlin Sans FB" panose="020E0602020502020306" pitchFamily="34" charset="0"/>
              </a:rPr>
              <a:t> Dini</a:t>
            </a:r>
          </a:p>
          <a:p>
            <a:pPr marL="623888" indent="-444500">
              <a:buFont typeface="Arial" panose="020B0604020202020204" pitchFamily="34" charset="0"/>
              <a:buChar char="•"/>
            </a:pPr>
            <a:r>
              <a:rPr lang="id-ID" sz="2800" dirty="0">
                <a:latin typeface="Berlin Sans FB" panose="020E0602020502020306" pitchFamily="34" charset="0"/>
              </a:rPr>
              <a:t>Kode				: </a:t>
            </a:r>
            <a:r>
              <a:rPr lang="en-ID" sz="2800" dirty="0">
                <a:latin typeface="Berlin Sans FB" panose="020E0602020502020306" pitchFamily="34" charset="0"/>
              </a:rPr>
              <a:t>4307622209</a:t>
            </a:r>
          </a:p>
          <a:p>
            <a:pPr marL="623888" indent="-444500">
              <a:buFont typeface="Arial" panose="020B0604020202020204" pitchFamily="34" charset="0"/>
              <a:buChar char="•"/>
            </a:pPr>
            <a:r>
              <a:rPr lang="en-US" sz="2800" dirty="0">
                <a:latin typeface="Berlin Sans FB" panose="020E0602020502020306" pitchFamily="34" charset="0"/>
              </a:rPr>
              <a:t>SKS				: </a:t>
            </a:r>
            <a:r>
              <a:rPr lang="en-ID" sz="2800" dirty="0">
                <a:latin typeface="Berlin Sans FB" panose="020E0602020502020306" pitchFamily="34" charset="0"/>
              </a:rPr>
              <a:t>2 SKS</a:t>
            </a:r>
          </a:p>
          <a:p>
            <a:pPr marL="623888" indent="-444500">
              <a:buFont typeface="Arial" panose="020B0604020202020204" pitchFamily="34" charset="0"/>
              <a:buChar char="•"/>
            </a:pPr>
            <a:r>
              <a:rPr lang="en-US" sz="2800" dirty="0">
                <a:latin typeface="Berlin Sans FB" panose="020E0602020502020306" pitchFamily="34" charset="0"/>
              </a:rPr>
              <a:t>Semester			: </a:t>
            </a:r>
            <a:r>
              <a:rPr lang="en-ID" sz="2800" dirty="0" err="1">
                <a:latin typeface="Berlin Sans FB" panose="020E0602020502020306" pitchFamily="34" charset="0"/>
              </a:rPr>
              <a:t>Genap</a:t>
            </a:r>
            <a:endParaRPr lang="en-ID" sz="2800" dirty="0">
              <a:latin typeface="Berlin Sans FB" panose="020E0602020502020306" pitchFamily="34" charset="0"/>
            </a:endParaRPr>
          </a:p>
          <a:p>
            <a:pPr marL="623888" indent="-444500">
              <a:buFont typeface="Arial" panose="020B0604020202020204" pitchFamily="34" charset="0"/>
              <a:buChar char="•"/>
            </a:pPr>
            <a:r>
              <a:rPr lang="en-US" sz="2800" dirty="0" err="1">
                <a:latin typeface="Berlin Sans FB" panose="020E0602020502020306" pitchFamily="34" charset="0"/>
              </a:rPr>
              <a:t>Dosen</a:t>
            </a:r>
            <a:r>
              <a:rPr lang="en-US" sz="2800" dirty="0">
                <a:latin typeface="Berlin Sans FB" panose="020E0602020502020306" pitchFamily="34" charset="0"/>
              </a:rPr>
              <a:t>				: </a:t>
            </a:r>
            <a:r>
              <a:rPr lang="en-ID" sz="2800" dirty="0" err="1">
                <a:latin typeface="Berlin Sans FB" panose="020E0602020502020306" pitchFamily="34" charset="0"/>
              </a:rPr>
              <a:t>Andrisyah</a:t>
            </a:r>
            <a:r>
              <a:rPr lang="en-ID" sz="2800" dirty="0">
                <a:latin typeface="Berlin Sans FB" panose="020E0602020502020306" pitchFamily="34" charset="0"/>
              </a:rPr>
              <a:t>, </a:t>
            </a:r>
            <a:r>
              <a:rPr lang="en-ID" sz="2800" dirty="0" err="1">
                <a:latin typeface="Berlin Sans FB" panose="020E0602020502020306" pitchFamily="34" charset="0"/>
              </a:rPr>
              <a:t>M.Pd</a:t>
            </a:r>
            <a:endParaRPr lang="en-ID" sz="2800" dirty="0">
              <a:latin typeface="Berlin Sans FB" panose="020E0602020502020306" pitchFamily="34" charset="0"/>
            </a:endParaRPr>
          </a:p>
          <a:p>
            <a:pPr marL="623888" indent="-444500">
              <a:buFont typeface="Arial" panose="020B0604020202020204" pitchFamily="34" charset="0"/>
              <a:buChar char="•"/>
            </a:pPr>
            <a:r>
              <a:rPr lang="en-US" sz="2800" dirty="0" err="1">
                <a:latin typeface="Berlin Sans FB" panose="020E0602020502020306" pitchFamily="34" charset="0"/>
              </a:rPr>
              <a:t>Kelompok</a:t>
            </a:r>
            <a:r>
              <a:rPr lang="en-US" sz="2800" dirty="0">
                <a:latin typeface="Berlin Sans FB" panose="020E0602020502020306" pitchFamily="34" charset="0"/>
              </a:rPr>
              <a:t> Mata </a:t>
            </a:r>
            <a:r>
              <a:rPr lang="en-US" sz="2800" dirty="0" err="1">
                <a:latin typeface="Berlin Sans FB" panose="020E0602020502020306" pitchFamily="34" charset="0"/>
              </a:rPr>
              <a:t>Kuliah</a:t>
            </a:r>
            <a:r>
              <a:rPr lang="en-US" sz="2800" dirty="0">
                <a:latin typeface="Berlin Sans FB" panose="020E0602020502020306" pitchFamily="34" charset="0"/>
              </a:rPr>
              <a:t>	: </a:t>
            </a:r>
            <a:endParaRPr lang="en-ID" sz="2800" dirty="0">
              <a:latin typeface="Berlin Sans FB" panose="020E0602020502020306" pitchFamily="34" charset="0"/>
            </a:endParaRPr>
          </a:p>
          <a:p>
            <a:pPr>
              <a:defRPr/>
            </a:pPr>
            <a:endParaRPr lang="en-US" sz="2800" dirty="0"/>
          </a:p>
          <a:p>
            <a:pPr>
              <a:defRPr/>
            </a:pPr>
            <a:endParaRPr lang="en-US" dirty="0"/>
          </a:p>
        </p:txBody>
      </p:sp>
    </p:spTree>
    <p:extLst>
      <p:ext uri="{BB962C8B-B14F-4D97-AF65-F5344CB8AC3E}">
        <p14:creationId xmlns:p14="http://schemas.microsoft.com/office/powerpoint/2010/main" val="1914774966"/>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1DB6DF-6DDE-49BB-83EF-12F9A28E34FF}"/>
              </a:ext>
            </a:extLst>
          </p:cNvPr>
          <p:cNvSpPr>
            <a:spLocks noGrp="1"/>
          </p:cNvSpPr>
          <p:nvPr>
            <p:ph idx="1"/>
          </p:nvPr>
        </p:nvSpPr>
        <p:spPr>
          <a:xfrm>
            <a:off x="838200" y="1295401"/>
            <a:ext cx="10515600" cy="4830763"/>
          </a:xfrm>
          <a:solidFill>
            <a:srgbClr val="FFFFCC"/>
          </a:solidFill>
          <a:ln w="38100">
            <a:solidFill>
              <a:srgbClr val="92D050"/>
            </a:solidFill>
            <a:prstDash val="lgDash"/>
          </a:ln>
        </p:spPr>
        <p:txBody>
          <a:bodyPr rtlCol="0">
            <a:normAutofit/>
          </a:bodyPr>
          <a:lstStyle/>
          <a:p>
            <a:pPr lvl="0"/>
            <a:r>
              <a:rPr lang="en-US" dirty="0" err="1"/>
              <a:t>Mampu</a:t>
            </a:r>
            <a:r>
              <a:rPr lang="en-US" dirty="0"/>
              <a:t> </a:t>
            </a:r>
            <a:r>
              <a:rPr lang="en-US" dirty="0" err="1"/>
              <a:t>menjelaskan</a:t>
            </a:r>
            <a:r>
              <a:rPr lang="en-US" dirty="0"/>
              <a:t> </a:t>
            </a:r>
            <a:r>
              <a:rPr lang="en-ID" dirty="0" err="1"/>
              <a:t>hakikat</a:t>
            </a:r>
            <a:r>
              <a:rPr lang="en-ID" dirty="0"/>
              <a:t> </a:t>
            </a:r>
            <a:r>
              <a:rPr lang="en-ID" dirty="0" err="1"/>
              <a:t>permainan</a:t>
            </a:r>
            <a:r>
              <a:rPr lang="en-ID" dirty="0"/>
              <a:t> </a:t>
            </a:r>
            <a:r>
              <a:rPr lang="en-ID" dirty="0" err="1"/>
              <a:t>matematika</a:t>
            </a:r>
            <a:r>
              <a:rPr lang="en-ID" dirty="0"/>
              <a:t> AUD </a:t>
            </a:r>
          </a:p>
          <a:p>
            <a:pPr lvl="0"/>
            <a:r>
              <a:rPr lang="en-US" dirty="0" err="1"/>
              <a:t>Mampu</a:t>
            </a:r>
            <a:r>
              <a:rPr lang="en-US" dirty="0"/>
              <a:t> </a:t>
            </a:r>
            <a:r>
              <a:rPr lang="en-ID" dirty="0" err="1"/>
              <a:t>menjelaskan</a:t>
            </a:r>
            <a:r>
              <a:rPr lang="en-ID" dirty="0"/>
              <a:t> </a:t>
            </a:r>
            <a:r>
              <a:rPr lang="en-ID" dirty="0" err="1"/>
              <a:t>keterampilan</a:t>
            </a:r>
            <a:r>
              <a:rPr lang="en-ID" dirty="0"/>
              <a:t> yang </a:t>
            </a:r>
            <a:r>
              <a:rPr lang="en-ID" dirty="0" err="1"/>
              <a:t>dibutuhkan</a:t>
            </a:r>
            <a:r>
              <a:rPr lang="en-ID" dirty="0"/>
              <a:t> </a:t>
            </a:r>
            <a:r>
              <a:rPr lang="en-ID" dirty="0" err="1"/>
              <a:t>dalam</a:t>
            </a:r>
            <a:r>
              <a:rPr lang="en-ID" dirty="0"/>
              <a:t> </a:t>
            </a:r>
            <a:r>
              <a:rPr lang="en-ID" dirty="0" err="1"/>
              <a:t>permainan</a:t>
            </a:r>
            <a:r>
              <a:rPr lang="en-ID" dirty="0"/>
              <a:t> </a:t>
            </a:r>
            <a:r>
              <a:rPr lang="en-ID" dirty="0" err="1"/>
              <a:t>matematika</a:t>
            </a:r>
            <a:r>
              <a:rPr lang="en-ID" dirty="0"/>
              <a:t> </a:t>
            </a:r>
          </a:p>
          <a:p>
            <a:pPr lvl="0"/>
            <a:r>
              <a:rPr lang="en-US" dirty="0" err="1"/>
              <a:t>Mampu</a:t>
            </a:r>
            <a:r>
              <a:rPr lang="en-US" dirty="0"/>
              <a:t> </a:t>
            </a:r>
            <a:r>
              <a:rPr lang="en-ID" dirty="0" err="1"/>
              <a:t>mengkaji</a:t>
            </a:r>
            <a:r>
              <a:rPr lang="en-ID" dirty="0"/>
              <a:t> </a:t>
            </a:r>
            <a:r>
              <a:rPr lang="en-ID" dirty="0" err="1"/>
              <a:t>pengaruh</a:t>
            </a:r>
            <a:r>
              <a:rPr lang="en-ID" dirty="0"/>
              <a:t> </a:t>
            </a:r>
            <a:r>
              <a:rPr lang="en-ID" dirty="0" err="1"/>
              <a:t>permainan</a:t>
            </a:r>
            <a:r>
              <a:rPr lang="en-ID" dirty="0"/>
              <a:t> </a:t>
            </a:r>
            <a:r>
              <a:rPr lang="en-ID" dirty="0" err="1"/>
              <a:t>matematika</a:t>
            </a:r>
            <a:r>
              <a:rPr lang="en-ID" dirty="0"/>
              <a:t> di PAUD </a:t>
            </a:r>
            <a:r>
              <a:rPr lang="en-ID" dirty="0" err="1"/>
              <a:t>terhadap</a:t>
            </a:r>
            <a:r>
              <a:rPr lang="en-ID" dirty="0"/>
              <a:t> </a:t>
            </a:r>
            <a:r>
              <a:rPr lang="en-ID" dirty="0" err="1"/>
              <a:t>kehidupan</a:t>
            </a:r>
            <a:r>
              <a:rPr lang="en-ID" dirty="0"/>
              <a:t> </a:t>
            </a:r>
            <a:r>
              <a:rPr lang="en-ID" dirty="0" err="1"/>
              <a:t>anak</a:t>
            </a:r>
            <a:r>
              <a:rPr lang="en-ID" dirty="0"/>
              <a:t> </a:t>
            </a:r>
          </a:p>
          <a:p>
            <a:pPr lvl="0"/>
            <a:r>
              <a:rPr lang="en-US" dirty="0" err="1"/>
              <a:t>Mampu</a:t>
            </a:r>
            <a:r>
              <a:rPr lang="en-US" dirty="0"/>
              <a:t> </a:t>
            </a:r>
            <a:r>
              <a:rPr lang="en-ID" dirty="0" err="1"/>
              <a:t>menjelaskan</a:t>
            </a:r>
            <a:r>
              <a:rPr lang="en-ID" dirty="0"/>
              <a:t> </a:t>
            </a:r>
            <a:r>
              <a:rPr lang="en-ID" dirty="0" err="1"/>
              <a:t>kegiatan</a:t>
            </a:r>
            <a:r>
              <a:rPr lang="en-ID" dirty="0"/>
              <a:t>  </a:t>
            </a:r>
            <a:r>
              <a:rPr lang="en-ID" dirty="0" err="1"/>
              <a:t>belajar</a:t>
            </a:r>
            <a:r>
              <a:rPr lang="en-ID" dirty="0"/>
              <a:t> </a:t>
            </a:r>
            <a:r>
              <a:rPr lang="en-ID" dirty="0" err="1"/>
              <a:t>dalam</a:t>
            </a:r>
            <a:r>
              <a:rPr lang="en-ID" dirty="0"/>
              <a:t> </a:t>
            </a:r>
            <a:r>
              <a:rPr lang="en-ID" dirty="0" err="1"/>
              <a:t>permainan</a:t>
            </a:r>
            <a:r>
              <a:rPr lang="en-ID" dirty="0"/>
              <a:t> </a:t>
            </a:r>
            <a:r>
              <a:rPr lang="en-ID" dirty="0" err="1"/>
              <a:t>matematika</a:t>
            </a:r>
            <a:r>
              <a:rPr lang="en-ID" dirty="0"/>
              <a:t> </a:t>
            </a:r>
          </a:p>
          <a:p>
            <a:pPr lvl="0"/>
            <a:r>
              <a:rPr lang="en-US" dirty="0" err="1"/>
              <a:t>Mampu</a:t>
            </a:r>
            <a:r>
              <a:rPr lang="en-US" dirty="0"/>
              <a:t> </a:t>
            </a:r>
            <a:r>
              <a:rPr lang="en-US" dirty="0" err="1"/>
              <a:t>menerapkan</a:t>
            </a:r>
            <a:r>
              <a:rPr lang="en-US" dirty="0"/>
              <a:t> </a:t>
            </a:r>
            <a:r>
              <a:rPr lang="en-US" dirty="0" err="1"/>
              <a:t>konsep</a:t>
            </a:r>
            <a:r>
              <a:rPr lang="en-US" dirty="0"/>
              <a:t> </a:t>
            </a:r>
            <a:r>
              <a:rPr lang="en-US" dirty="0" err="1"/>
              <a:t>permainan</a:t>
            </a:r>
            <a:r>
              <a:rPr lang="en-US" dirty="0"/>
              <a:t> </a:t>
            </a:r>
            <a:r>
              <a:rPr lang="en-US" dirty="0" err="1"/>
              <a:t>matematika</a:t>
            </a:r>
            <a:r>
              <a:rPr lang="en-US" dirty="0"/>
              <a:t> </a:t>
            </a:r>
            <a:r>
              <a:rPr lang="en-US" dirty="0" err="1"/>
              <a:t>pada</a:t>
            </a:r>
            <a:r>
              <a:rPr lang="en-US" dirty="0"/>
              <a:t> </a:t>
            </a:r>
            <a:r>
              <a:rPr lang="en-US" dirty="0" err="1"/>
              <a:t>kegiatan</a:t>
            </a:r>
            <a:r>
              <a:rPr lang="en-US" dirty="0"/>
              <a:t> </a:t>
            </a:r>
            <a:r>
              <a:rPr lang="en-US" dirty="0" err="1"/>
              <a:t>belajar</a:t>
            </a:r>
            <a:r>
              <a:rPr lang="en-US" dirty="0"/>
              <a:t> di PAUD</a:t>
            </a:r>
            <a:endParaRPr lang="en-ID" dirty="0"/>
          </a:p>
          <a:p>
            <a:pPr>
              <a:defRPr/>
            </a:pPr>
            <a:endParaRPr lang="en-US" dirty="0">
              <a:solidFill>
                <a:schemeClr val="accent6">
                  <a:lumMod val="50000"/>
                </a:schemeClr>
              </a:solidFill>
            </a:endParaRPr>
          </a:p>
        </p:txBody>
      </p:sp>
      <p:sp>
        <p:nvSpPr>
          <p:cNvPr id="8" name="Title 1">
            <a:extLst>
              <a:ext uri="{FF2B5EF4-FFF2-40B4-BE49-F238E27FC236}">
                <a16:creationId xmlns:a16="http://schemas.microsoft.com/office/drawing/2014/main" id="{B4E0ECAA-212F-4E9B-8BFE-A40D8E0D529A}"/>
              </a:ext>
            </a:extLst>
          </p:cNvPr>
          <p:cNvSpPr>
            <a:spLocks noGrp="1"/>
          </p:cNvSpPr>
          <p:nvPr>
            <p:ph type="title"/>
          </p:nvPr>
        </p:nvSpPr>
        <p:spPr>
          <a:xfrm>
            <a:off x="838200" y="365125"/>
            <a:ext cx="10515600" cy="798657"/>
          </a:xfrm>
          <a:solidFill>
            <a:schemeClr val="accent5">
              <a:lumMod val="20000"/>
              <a:lumOff val="80000"/>
            </a:schemeClr>
          </a:solidFill>
        </p:spPr>
        <p:txBody>
          <a:bodyPr rtlCol="0">
            <a:normAutofit/>
          </a:bodyPr>
          <a:lstStyle/>
          <a:p>
            <a:pPr eaLnBrk="1" fontAlgn="auto" hangingPunct="1">
              <a:spcAft>
                <a:spcPts val="0"/>
              </a:spcAft>
              <a:defRPr/>
            </a:pPr>
            <a:r>
              <a:rPr lang="en-US" b="1" dirty="0" err="1">
                <a:latin typeface="Times New Roman" pitchFamily="18" charset="0"/>
                <a:cs typeface="Times New Roman" pitchFamily="18" charset="0"/>
              </a:rPr>
              <a:t>Tujuan</a:t>
            </a:r>
            <a:r>
              <a:rPr lang="en-US" b="1" dirty="0">
                <a:latin typeface="Times New Roman" pitchFamily="18" charset="0"/>
                <a:cs typeface="Times New Roman" pitchFamily="18" charset="0"/>
              </a:rPr>
              <a:t> :</a:t>
            </a:r>
          </a:p>
        </p:txBody>
      </p:sp>
    </p:spTree>
    <p:extLst>
      <p:ext uri="{BB962C8B-B14F-4D97-AF65-F5344CB8AC3E}">
        <p14:creationId xmlns:p14="http://schemas.microsoft.com/office/powerpoint/2010/main" val="1906125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1DB6DF-6DDE-49BB-83EF-12F9A28E34FF}"/>
              </a:ext>
            </a:extLst>
          </p:cNvPr>
          <p:cNvSpPr>
            <a:spLocks noGrp="1"/>
          </p:cNvSpPr>
          <p:nvPr>
            <p:ph idx="1"/>
          </p:nvPr>
        </p:nvSpPr>
        <p:spPr>
          <a:xfrm>
            <a:off x="838200" y="1295401"/>
            <a:ext cx="10515600" cy="4830763"/>
          </a:xfrm>
          <a:solidFill>
            <a:srgbClr val="FFFFCC"/>
          </a:solidFill>
          <a:ln w="38100">
            <a:solidFill>
              <a:srgbClr val="92D050"/>
            </a:solidFill>
            <a:prstDash val="lgDash"/>
          </a:ln>
        </p:spPr>
        <p:txBody>
          <a:bodyPr rtlCol="0">
            <a:normAutofit/>
          </a:bodyPr>
          <a:lstStyle/>
          <a:p>
            <a:pPr>
              <a:lnSpc>
                <a:spcPct val="150000"/>
              </a:lnSpc>
            </a:pPr>
            <a:r>
              <a:rPr lang="en-ID" dirty="0" err="1">
                <a:latin typeface="Trebuchet MS" panose="020B0603020202020204" pitchFamily="34" charset="0"/>
              </a:rPr>
              <a:t>Pendekatan</a:t>
            </a:r>
            <a:r>
              <a:rPr lang="en-ID" dirty="0">
                <a:latin typeface="Trebuchet MS" panose="020B0603020202020204" pitchFamily="34" charset="0"/>
              </a:rPr>
              <a:t> 	: </a:t>
            </a:r>
            <a:r>
              <a:rPr lang="en-ID" dirty="0" err="1">
                <a:latin typeface="Trebuchet MS" panose="020B0603020202020204" pitchFamily="34" charset="0"/>
              </a:rPr>
              <a:t>Kelompok</a:t>
            </a:r>
            <a:r>
              <a:rPr lang="en-ID" dirty="0">
                <a:latin typeface="Trebuchet MS" panose="020B0603020202020204" pitchFamily="34" charset="0"/>
              </a:rPr>
              <a:t>, individual, </a:t>
            </a:r>
            <a:r>
              <a:rPr lang="en-ID" dirty="0" err="1">
                <a:latin typeface="Trebuchet MS" panose="020B0603020202020204" pitchFamily="34" charset="0"/>
              </a:rPr>
              <a:t>bervariasi</a:t>
            </a:r>
            <a:endParaRPr lang="en-ID" dirty="0">
              <a:latin typeface="Trebuchet MS" panose="020B0603020202020204" pitchFamily="34" charset="0"/>
            </a:endParaRPr>
          </a:p>
          <a:p>
            <a:pPr>
              <a:lnSpc>
                <a:spcPct val="150000"/>
              </a:lnSpc>
            </a:pPr>
            <a:r>
              <a:rPr lang="en-ID" dirty="0" err="1">
                <a:latin typeface="Trebuchet MS" panose="020B0603020202020204" pitchFamily="34" charset="0"/>
              </a:rPr>
              <a:t>Metode</a:t>
            </a:r>
            <a:r>
              <a:rPr lang="en-ID" dirty="0">
                <a:latin typeface="Trebuchet MS" panose="020B0603020202020204" pitchFamily="34" charset="0"/>
              </a:rPr>
              <a:t>         	: </a:t>
            </a:r>
            <a:r>
              <a:rPr lang="en-ID" dirty="0" err="1">
                <a:latin typeface="Trebuchet MS" panose="020B0603020202020204" pitchFamily="34" charset="0"/>
              </a:rPr>
              <a:t>Ceramah</a:t>
            </a:r>
            <a:r>
              <a:rPr lang="en-ID" dirty="0">
                <a:latin typeface="Trebuchet MS" panose="020B0603020202020204" pitchFamily="34" charset="0"/>
              </a:rPr>
              <a:t>, </a:t>
            </a:r>
            <a:r>
              <a:rPr lang="en-ID" dirty="0" err="1">
                <a:latin typeface="Trebuchet MS" panose="020B0603020202020204" pitchFamily="34" charset="0"/>
              </a:rPr>
              <a:t>tanya</a:t>
            </a:r>
            <a:r>
              <a:rPr lang="en-ID" dirty="0">
                <a:latin typeface="Trebuchet MS" panose="020B0603020202020204" pitchFamily="34" charset="0"/>
              </a:rPr>
              <a:t> </a:t>
            </a:r>
            <a:r>
              <a:rPr lang="en-ID" dirty="0" err="1">
                <a:latin typeface="Trebuchet MS" panose="020B0603020202020204" pitchFamily="34" charset="0"/>
              </a:rPr>
              <a:t>jawab</a:t>
            </a:r>
            <a:r>
              <a:rPr lang="en-ID" dirty="0">
                <a:latin typeface="Trebuchet MS" panose="020B0603020202020204" pitchFamily="34" charset="0"/>
              </a:rPr>
              <a:t>, </a:t>
            </a:r>
            <a:r>
              <a:rPr lang="en-ID" dirty="0" err="1">
                <a:latin typeface="Trebuchet MS" panose="020B0603020202020204" pitchFamily="34" charset="0"/>
              </a:rPr>
              <a:t>diskusi</a:t>
            </a:r>
            <a:r>
              <a:rPr lang="en-ID" dirty="0">
                <a:latin typeface="Trebuchet MS" panose="020B0603020202020204" pitchFamily="34" charset="0"/>
              </a:rPr>
              <a:t> </a:t>
            </a:r>
            <a:r>
              <a:rPr lang="en-ID" dirty="0" err="1">
                <a:latin typeface="Trebuchet MS" panose="020B0603020202020204" pitchFamily="34" charset="0"/>
              </a:rPr>
              <a:t>kelompok</a:t>
            </a:r>
            <a:r>
              <a:rPr lang="en-ID" dirty="0">
                <a:latin typeface="Trebuchet MS" panose="020B0603020202020204" pitchFamily="34" charset="0"/>
              </a:rPr>
              <a:t>, </a:t>
            </a:r>
          </a:p>
          <a:p>
            <a:pPr marL="0" indent="0">
              <a:lnSpc>
                <a:spcPct val="150000"/>
              </a:lnSpc>
              <a:buNone/>
            </a:pPr>
            <a:r>
              <a:rPr lang="en-ID" dirty="0">
                <a:latin typeface="Trebuchet MS" panose="020B0603020202020204" pitchFamily="34" charset="0"/>
              </a:rPr>
              <a:t>			   </a:t>
            </a:r>
            <a:r>
              <a:rPr lang="en-ID" dirty="0" err="1">
                <a:latin typeface="Trebuchet MS" panose="020B0603020202020204" pitchFamily="34" charset="0"/>
              </a:rPr>
              <a:t>Simulasi</a:t>
            </a:r>
            <a:r>
              <a:rPr lang="en-ID" dirty="0">
                <a:latin typeface="Trebuchet MS" panose="020B0603020202020204" pitchFamily="34" charset="0"/>
              </a:rPr>
              <a:t> </a:t>
            </a:r>
            <a:r>
              <a:rPr lang="en-ID" dirty="0" err="1">
                <a:latin typeface="Trebuchet MS" panose="020B0603020202020204" pitchFamily="34" charset="0"/>
              </a:rPr>
              <a:t>kelompok</a:t>
            </a:r>
            <a:endParaRPr lang="en-ID" dirty="0">
              <a:latin typeface="Trebuchet MS" panose="020B0603020202020204" pitchFamily="34" charset="0"/>
            </a:endParaRPr>
          </a:p>
          <a:p>
            <a:pPr>
              <a:lnSpc>
                <a:spcPct val="150000"/>
              </a:lnSpc>
            </a:pPr>
            <a:r>
              <a:rPr lang="id-ID" dirty="0">
                <a:latin typeface="Trebuchet MS" panose="020B0603020202020204" pitchFamily="34" charset="0"/>
              </a:rPr>
              <a:t>Buku Sumber</a:t>
            </a:r>
            <a:r>
              <a:rPr lang="en-ID" dirty="0">
                <a:latin typeface="Trebuchet MS" panose="020B0603020202020204" pitchFamily="34" charset="0"/>
              </a:rPr>
              <a:t>	: </a:t>
            </a:r>
            <a:r>
              <a:rPr lang="en-ID" dirty="0" err="1">
                <a:latin typeface="Trebuchet MS" panose="020B0603020202020204" pitchFamily="34" charset="0"/>
              </a:rPr>
              <a:t>Metode</a:t>
            </a:r>
            <a:r>
              <a:rPr lang="en-ID" dirty="0">
                <a:latin typeface="Trebuchet MS" panose="020B0603020202020204" pitchFamily="34" charset="0"/>
              </a:rPr>
              <a:t> </a:t>
            </a:r>
            <a:r>
              <a:rPr lang="en-ID" dirty="0" err="1">
                <a:latin typeface="Trebuchet MS" panose="020B0603020202020204" pitchFamily="34" charset="0"/>
              </a:rPr>
              <a:t>pengembangan</a:t>
            </a:r>
            <a:r>
              <a:rPr lang="en-ID" dirty="0">
                <a:latin typeface="Trebuchet MS" panose="020B0603020202020204" pitchFamily="34" charset="0"/>
              </a:rPr>
              <a:t> </a:t>
            </a:r>
            <a:r>
              <a:rPr lang="en-ID" dirty="0" err="1">
                <a:latin typeface="Trebuchet MS" panose="020B0603020202020204" pitchFamily="34" charset="0"/>
              </a:rPr>
              <a:t>kognitif</a:t>
            </a:r>
            <a:endParaRPr lang="en-ID" dirty="0">
              <a:latin typeface="Trebuchet MS" panose="020B0603020202020204" pitchFamily="34" charset="0"/>
            </a:endParaRPr>
          </a:p>
          <a:p>
            <a:pPr>
              <a:lnSpc>
                <a:spcPct val="150000"/>
              </a:lnSpc>
            </a:pPr>
            <a:r>
              <a:rPr lang="es-ES_tradnl" dirty="0">
                <a:latin typeface="Trebuchet MS" panose="020B0603020202020204" pitchFamily="34" charset="0"/>
              </a:rPr>
              <a:t>Media           	: </a:t>
            </a:r>
            <a:r>
              <a:rPr lang="en-ID" dirty="0">
                <a:latin typeface="Trebuchet MS" panose="020B0603020202020204" pitchFamily="34" charset="0"/>
              </a:rPr>
              <a:t>Laptop, </a:t>
            </a:r>
            <a:r>
              <a:rPr lang="en-ID" dirty="0" err="1">
                <a:latin typeface="Trebuchet MS" panose="020B0603020202020204" pitchFamily="34" charset="0"/>
              </a:rPr>
              <a:t>infocus</a:t>
            </a:r>
            <a:r>
              <a:rPr lang="en-ID" dirty="0">
                <a:latin typeface="Trebuchet MS" panose="020B0603020202020204" pitchFamily="34" charset="0"/>
              </a:rPr>
              <a:t>, power point</a:t>
            </a:r>
          </a:p>
          <a:p>
            <a:pPr>
              <a:defRPr/>
            </a:pPr>
            <a:endParaRPr lang="en-US" dirty="0">
              <a:solidFill>
                <a:schemeClr val="accent6">
                  <a:lumMod val="50000"/>
                </a:schemeClr>
              </a:solidFill>
            </a:endParaRPr>
          </a:p>
        </p:txBody>
      </p:sp>
      <p:sp>
        <p:nvSpPr>
          <p:cNvPr id="8" name="Title 1">
            <a:extLst>
              <a:ext uri="{FF2B5EF4-FFF2-40B4-BE49-F238E27FC236}">
                <a16:creationId xmlns:a16="http://schemas.microsoft.com/office/drawing/2014/main" id="{B4E0ECAA-212F-4E9B-8BFE-A40D8E0D529A}"/>
              </a:ext>
            </a:extLst>
          </p:cNvPr>
          <p:cNvSpPr>
            <a:spLocks noGrp="1"/>
          </p:cNvSpPr>
          <p:nvPr>
            <p:ph type="title"/>
          </p:nvPr>
        </p:nvSpPr>
        <p:spPr>
          <a:xfrm>
            <a:off x="838200" y="365125"/>
            <a:ext cx="10515600" cy="798657"/>
          </a:xfrm>
          <a:solidFill>
            <a:schemeClr val="accent5">
              <a:lumMod val="20000"/>
              <a:lumOff val="80000"/>
            </a:schemeClr>
          </a:solidFill>
        </p:spPr>
        <p:txBody>
          <a:bodyPr rtlCol="0">
            <a:normAutofit fontScale="90000"/>
          </a:bodyPr>
          <a:lstStyle/>
          <a:p>
            <a:pPr>
              <a:defRPr/>
            </a:pPr>
            <a:br>
              <a:rPr lang="en-ID" dirty="0">
                <a:latin typeface="Berlin Sans FB" panose="020E0602020502020306" pitchFamily="34" charset="0"/>
              </a:rPr>
            </a:br>
            <a:r>
              <a:rPr lang="en-ID" dirty="0" err="1">
                <a:latin typeface="Berlin Sans FB" panose="020E0602020502020306" pitchFamily="34" charset="0"/>
              </a:rPr>
              <a:t>Pendekatan</a:t>
            </a:r>
            <a:r>
              <a:rPr lang="en-ID" dirty="0">
                <a:latin typeface="Berlin Sans FB" panose="020E0602020502020306" pitchFamily="34" charset="0"/>
              </a:rPr>
              <a:t> </a:t>
            </a:r>
            <a:r>
              <a:rPr lang="en-ID" dirty="0" err="1">
                <a:latin typeface="Berlin Sans FB" panose="020E0602020502020306" pitchFamily="34" charset="0"/>
              </a:rPr>
              <a:t>Pembelajaran</a:t>
            </a:r>
            <a:r>
              <a:rPr lang="en-ID" dirty="0">
                <a:latin typeface="Berlin Sans FB" panose="020E0602020502020306" pitchFamily="34" charset="0"/>
              </a:rPr>
              <a:t>/</a:t>
            </a:r>
            <a:r>
              <a:rPr lang="en-ID" dirty="0" err="1">
                <a:latin typeface="Berlin Sans FB" panose="020E0602020502020306" pitchFamily="34" charset="0"/>
              </a:rPr>
              <a:t>Metode</a:t>
            </a:r>
            <a:br>
              <a:rPr lang="en-ID" dirty="0"/>
            </a:b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416125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7FE6FACE-EAF3-483F-8C95-F4C2C5991ED4}"/>
              </a:ext>
            </a:extLst>
          </p:cNvPr>
          <p:cNvSpPr>
            <a:spLocks noGrp="1"/>
          </p:cNvSpPr>
          <p:nvPr>
            <p:ph type="title"/>
          </p:nvPr>
        </p:nvSpPr>
        <p:spPr/>
        <p:txBody>
          <a:bodyPr/>
          <a:lstStyle/>
          <a:p>
            <a:pPr eaLnBrk="1" hangingPunct="1"/>
            <a:endParaRPr lang="en-US" altLang="en-US"/>
          </a:p>
        </p:txBody>
      </p:sp>
      <p:pic>
        <p:nvPicPr>
          <p:cNvPr id="10243" name="Content Placeholder 3" descr="PP colourful.jpg">
            <a:extLst>
              <a:ext uri="{FF2B5EF4-FFF2-40B4-BE49-F238E27FC236}">
                <a16:creationId xmlns:a16="http://schemas.microsoft.com/office/drawing/2014/main" id="{1E73A534-6CFE-4140-9BF3-C0BA102586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 y="0"/>
            <a:ext cx="12192001" cy="6858000"/>
          </a:xfrm>
        </p:spPr>
      </p:pic>
      <p:sp>
        <p:nvSpPr>
          <p:cNvPr id="5" name="TextBox 4">
            <a:extLst>
              <a:ext uri="{FF2B5EF4-FFF2-40B4-BE49-F238E27FC236}">
                <a16:creationId xmlns:a16="http://schemas.microsoft.com/office/drawing/2014/main" id="{0D5F8E12-F905-4FFA-935B-ECE7E2A17480}"/>
              </a:ext>
            </a:extLst>
          </p:cNvPr>
          <p:cNvSpPr txBox="1"/>
          <p:nvPr/>
        </p:nvSpPr>
        <p:spPr>
          <a:xfrm>
            <a:off x="1884218" y="471056"/>
            <a:ext cx="10141527" cy="6278642"/>
          </a:xfrm>
          <a:prstGeom prst="rect">
            <a:avLst/>
          </a:prstGeom>
          <a:solidFill>
            <a:schemeClr val="accent5">
              <a:lumMod val="20000"/>
              <a:lumOff val="80000"/>
            </a:schemeClr>
          </a:solidFill>
        </p:spPr>
        <p:txBody>
          <a:bodyPr wrap="square">
            <a:spAutoFit/>
          </a:bodyPr>
          <a:lstStyle/>
          <a:p>
            <a:pPr>
              <a:defRPr/>
            </a:pPr>
            <a:r>
              <a:rPr lang="en-US" sz="3200" b="1" dirty="0" err="1"/>
              <a:t>Evaluasi</a:t>
            </a:r>
            <a:r>
              <a:rPr lang="en-US" sz="3200" b="1" dirty="0"/>
              <a:t> :</a:t>
            </a:r>
          </a:p>
          <a:p>
            <a:pPr>
              <a:defRPr/>
            </a:pPr>
            <a:endParaRPr lang="en-US" sz="3200" b="1" dirty="0"/>
          </a:p>
          <a:p>
            <a:pPr marL="514350" lvl="0" indent="-514350">
              <a:lnSpc>
                <a:spcPct val="150000"/>
              </a:lnSpc>
              <a:buFont typeface="+mj-lt"/>
              <a:buAutoNum type="arabicPeriod"/>
            </a:pPr>
            <a:r>
              <a:rPr lang="en-US" sz="3200" dirty="0" err="1">
                <a:latin typeface="Berlin Sans FB" panose="020E0602020502020306" pitchFamily="34" charset="0"/>
              </a:rPr>
              <a:t>Kehadiran</a:t>
            </a:r>
            <a:r>
              <a:rPr lang="en-US" sz="3200" dirty="0">
                <a:latin typeface="Berlin Sans FB" panose="020E0602020502020306" pitchFamily="34" charset="0"/>
              </a:rPr>
              <a:t> </a:t>
            </a:r>
            <a:r>
              <a:rPr lang="en-US" sz="3200" dirty="0" err="1">
                <a:latin typeface="Berlin Sans FB" panose="020E0602020502020306" pitchFamily="34" charset="0"/>
              </a:rPr>
              <a:t>dalam</a:t>
            </a:r>
            <a:r>
              <a:rPr lang="en-US" sz="3200" dirty="0">
                <a:latin typeface="Berlin Sans FB" panose="020E0602020502020306" pitchFamily="34" charset="0"/>
              </a:rPr>
              <a:t> </a:t>
            </a:r>
            <a:r>
              <a:rPr lang="en-US" sz="3200" dirty="0" err="1">
                <a:latin typeface="Berlin Sans FB" panose="020E0602020502020306" pitchFamily="34" charset="0"/>
              </a:rPr>
              <a:t>perkuliahan</a:t>
            </a:r>
            <a:r>
              <a:rPr lang="en-US" sz="3200" dirty="0">
                <a:latin typeface="Berlin Sans FB" panose="020E0602020502020306" pitchFamily="34" charset="0"/>
              </a:rPr>
              <a:t>.</a:t>
            </a:r>
            <a:endParaRPr lang="en-ID" sz="3200" dirty="0">
              <a:latin typeface="Berlin Sans FB" panose="020E0602020502020306" pitchFamily="34" charset="0"/>
            </a:endParaRPr>
          </a:p>
          <a:p>
            <a:pPr marL="514350" lvl="0" indent="-514350">
              <a:lnSpc>
                <a:spcPct val="150000"/>
              </a:lnSpc>
              <a:buFont typeface="+mj-lt"/>
              <a:buAutoNum type="arabicPeriod"/>
            </a:pPr>
            <a:r>
              <a:rPr lang="en-US" sz="3200" dirty="0" err="1">
                <a:latin typeface="Berlin Sans FB" panose="020E0602020502020306" pitchFamily="34" charset="0"/>
              </a:rPr>
              <a:t>Penyelesaian</a:t>
            </a:r>
            <a:r>
              <a:rPr lang="en-US" sz="3200" dirty="0">
                <a:latin typeface="Berlin Sans FB" panose="020E0602020502020306" pitchFamily="34" charset="0"/>
              </a:rPr>
              <a:t> </a:t>
            </a:r>
            <a:r>
              <a:rPr lang="en-US" sz="3200" dirty="0" err="1">
                <a:latin typeface="Berlin Sans FB" panose="020E0602020502020306" pitchFamily="34" charset="0"/>
              </a:rPr>
              <a:t>tugas</a:t>
            </a:r>
            <a:r>
              <a:rPr lang="en-US" sz="3200" dirty="0">
                <a:latin typeface="Berlin Sans FB" panose="020E0602020502020306" pitchFamily="34" charset="0"/>
              </a:rPr>
              <a:t> </a:t>
            </a:r>
            <a:r>
              <a:rPr lang="en-US" sz="3200" dirty="0" err="1">
                <a:latin typeface="Berlin Sans FB" panose="020E0602020502020306" pitchFamily="34" charset="0"/>
              </a:rPr>
              <a:t>individu</a:t>
            </a:r>
            <a:r>
              <a:rPr lang="en-US" sz="3200" dirty="0">
                <a:latin typeface="Berlin Sans FB" panose="020E0602020502020306" pitchFamily="34" charset="0"/>
              </a:rPr>
              <a:t>.</a:t>
            </a:r>
            <a:endParaRPr lang="en-ID" sz="3200" dirty="0">
              <a:latin typeface="Berlin Sans FB" panose="020E0602020502020306" pitchFamily="34" charset="0"/>
            </a:endParaRPr>
          </a:p>
          <a:p>
            <a:pPr marL="514350" lvl="0" indent="-514350">
              <a:lnSpc>
                <a:spcPct val="150000"/>
              </a:lnSpc>
              <a:buFont typeface="+mj-lt"/>
              <a:buAutoNum type="arabicPeriod"/>
            </a:pPr>
            <a:r>
              <a:rPr lang="en-US" sz="3200" dirty="0" err="1">
                <a:latin typeface="Berlin Sans FB" panose="020E0602020502020306" pitchFamily="34" charset="0"/>
              </a:rPr>
              <a:t>Penyelesaian</a:t>
            </a:r>
            <a:r>
              <a:rPr lang="en-US" sz="3200" dirty="0">
                <a:latin typeface="Berlin Sans FB" panose="020E0602020502020306" pitchFamily="34" charset="0"/>
              </a:rPr>
              <a:t> </a:t>
            </a:r>
            <a:r>
              <a:rPr lang="en-US" sz="3200" dirty="0" err="1">
                <a:latin typeface="Berlin Sans FB" panose="020E0602020502020306" pitchFamily="34" charset="0"/>
              </a:rPr>
              <a:t>tugas</a:t>
            </a:r>
            <a:r>
              <a:rPr lang="en-US" sz="3200" dirty="0">
                <a:latin typeface="Berlin Sans FB" panose="020E0602020502020306" pitchFamily="34" charset="0"/>
              </a:rPr>
              <a:t> </a:t>
            </a:r>
            <a:r>
              <a:rPr lang="en-US" sz="3200" dirty="0" err="1">
                <a:latin typeface="Berlin Sans FB" panose="020E0602020502020306" pitchFamily="34" charset="0"/>
              </a:rPr>
              <a:t>kelompok</a:t>
            </a:r>
            <a:r>
              <a:rPr lang="en-US" sz="3200" dirty="0">
                <a:latin typeface="Berlin Sans FB" panose="020E0602020502020306" pitchFamily="34" charset="0"/>
              </a:rPr>
              <a:t>.</a:t>
            </a:r>
            <a:endParaRPr lang="en-ID" sz="3200" dirty="0">
              <a:latin typeface="Berlin Sans FB" panose="020E0602020502020306" pitchFamily="34" charset="0"/>
            </a:endParaRPr>
          </a:p>
          <a:p>
            <a:pPr marL="514350" lvl="0" indent="-514350">
              <a:lnSpc>
                <a:spcPct val="150000"/>
              </a:lnSpc>
              <a:buFont typeface="+mj-lt"/>
              <a:buAutoNum type="arabicPeriod"/>
            </a:pPr>
            <a:r>
              <a:rPr lang="en-US" sz="3200" dirty="0" err="1">
                <a:latin typeface="Berlin Sans FB" panose="020E0602020502020306" pitchFamily="34" charset="0"/>
              </a:rPr>
              <a:t>Aktivitas</a:t>
            </a:r>
            <a:r>
              <a:rPr lang="en-US" sz="3200" dirty="0">
                <a:latin typeface="Berlin Sans FB" panose="020E0602020502020306" pitchFamily="34" charset="0"/>
              </a:rPr>
              <a:t> </a:t>
            </a:r>
            <a:r>
              <a:rPr lang="en-US" sz="3200" dirty="0" err="1">
                <a:latin typeface="Berlin Sans FB" panose="020E0602020502020306" pitchFamily="34" charset="0"/>
              </a:rPr>
              <a:t>dalam</a:t>
            </a:r>
            <a:r>
              <a:rPr lang="en-US" sz="3200" dirty="0">
                <a:latin typeface="Berlin Sans FB" panose="020E0602020502020306" pitchFamily="34" charset="0"/>
              </a:rPr>
              <a:t> </a:t>
            </a:r>
            <a:r>
              <a:rPr lang="en-US" sz="3200" dirty="0" err="1">
                <a:latin typeface="Berlin Sans FB" panose="020E0602020502020306" pitchFamily="34" charset="0"/>
              </a:rPr>
              <a:t>diskusi</a:t>
            </a:r>
            <a:r>
              <a:rPr lang="en-US" sz="3200" dirty="0">
                <a:latin typeface="Berlin Sans FB" panose="020E0602020502020306" pitchFamily="34" charset="0"/>
              </a:rPr>
              <a:t>.</a:t>
            </a:r>
            <a:endParaRPr lang="en-ID" sz="3200" dirty="0">
              <a:latin typeface="Berlin Sans FB" panose="020E0602020502020306" pitchFamily="34" charset="0"/>
            </a:endParaRPr>
          </a:p>
          <a:p>
            <a:pPr marL="514350" lvl="0" indent="-514350">
              <a:lnSpc>
                <a:spcPct val="150000"/>
              </a:lnSpc>
              <a:buFont typeface="+mj-lt"/>
              <a:buAutoNum type="arabicPeriod"/>
            </a:pPr>
            <a:r>
              <a:rPr lang="en-US" sz="3200" dirty="0" err="1">
                <a:latin typeface="Berlin Sans FB" panose="020E0602020502020306" pitchFamily="34" charset="0"/>
              </a:rPr>
              <a:t>Ujian</a:t>
            </a:r>
            <a:r>
              <a:rPr lang="en-US" sz="3200" dirty="0">
                <a:latin typeface="Berlin Sans FB" panose="020E0602020502020306" pitchFamily="34" charset="0"/>
              </a:rPr>
              <a:t> </a:t>
            </a:r>
            <a:r>
              <a:rPr lang="en-US" sz="3200" dirty="0" err="1">
                <a:latin typeface="Berlin Sans FB" panose="020E0602020502020306" pitchFamily="34" charset="0"/>
              </a:rPr>
              <a:t>tengah</a:t>
            </a:r>
            <a:r>
              <a:rPr lang="en-US" sz="3200" dirty="0">
                <a:latin typeface="Berlin Sans FB" panose="020E0602020502020306" pitchFamily="34" charset="0"/>
              </a:rPr>
              <a:t> semester.</a:t>
            </a:r>
            <a:endParaRPr lang="en-ID" sz="3200" dirty="0">
              <a:latin typeface="Berlin Sans FB" panose="020E0602020502020306" pitchFamily="34" charset="0"/>
            </a:endParaRPr>
          </a:p>
          <a:p>
            <a:pPr marL="514350" lvl="0" indent="-514350">
              <a:lnSpc>
                <a:spcPct val="150000"/>
              </a:lnSpc>
              <a:buFont typeface="+mj-lt"/>
              <a:buAutoNum type="arabicPeriod"/>
            </a:pPr>
            <a:r>
              <a:rPr lang="en-US" sz="3200" dirty="0" err="1">
                <a:latin typeface="Berlin Sans FB" panose="020E0602020502020306" pitchFamily="34" charset="0"/>
              </a:rPr>
              <a:t>Ujian</a:t>
            </a:r>
            <a:r>
              <a:rPr lang="en-US" sz="3200" dirty="0">
                <a:latin typeface="Berlin Sans FB" panose="020E0602020502020306" pitchFamily="34" charset="0"/>
              </a:rPr>
              <a:t> </a:t>
            </a:r>
            <a:r>
              <a:rPr lang="en-US" sz="3200" dirty="0" err="1">
                <a:latin typeface="Berlin Sans FB" panose="020E0602020502020306" pitchFamily="34" charset="0"/>
              </a:rPr>
              <a:t>akhir</a:t>
            </a:r>
            <a:r>
              <a:rPr lang="en-US" sz="3200" dirty="0">
                <a:latin typeface="Berlin Sans FB" panose="020E0602020502020306" pitchFamily="34" charset="0"/>
              </a:rPr>
              <a:t> semester.</a:t>
            </a:r>
            <a:endParaRPr lang="en-ID" sz="3200" dirty="0">
              <a:latin typeface="Berlin Sans FB" panose="020E0602020502020306" pitchFamily="34" charset="0"/>
            </a:endParaRPr>
          </a:p>
          <a:p>
            <a:pPr>
              <a:defRPr/>
            </a:pPr>
            <a:endParaRPr lang="en-US" sz="3200" b="1" dirty="0"/>
          </a:p>
          <a:p>
            <a:pPr>
              <a:defRPr/>
            </a:pPr>
            <a:endParaRPr lang="en-US" dirty="0"/>
          </a:p>
        </p:txBody>
      </p:sp>
    </p:spTree>
    <p:extLst>
      <p:ext uri="{BB962C8B-B14F-4D97-AF65-F5344CB8AC3E}">
        <p14:creationId xmlns:p14="http://schemas.microsoft.com/office/powerpoint/2010/main" val="802633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7FE6FACE-EAF3-483F-8C95-F4C2C5991ED4}"/>
              </a:ext>
            </a:extLst>
          </p:cNvPr>
          <p:cNvSpPr>
            <a:spLocks noGrp="1"/>
          </p:cNvSpPr>
          <p:nvPr>
            <p:ph type="title"/>
          </p:nvPr>
        </p:nvSpPr>
        <p:spPr/>
        <p:txBody>
          <a:bodyPr/>
          <a:lstStyle/>
          <a:p>
            <a:pPr eaLnBrk="1" hangingPunct="1"/>
            <a:endParaRPr lang="en-US" altLang="en-US"/>
          </a:p>
        </p:txBody>
      </p:sp>
      <p:pic>
        <p:nvPicPr>
          <p:cNvPr id="10243" name="Content Placeholder 3" descr="PP colourful.jpg">
            <a:extLst>
              <a:ext uri="{FF2B5EF4-FFF2-40B4-BE49-F238E27FC236}">
                <a16:creationId xmlns:a16="http://schemas.microsoft.com/office/drawing/2014/main" id="{1E73A534-6CFE-4140-9BF3-C0BA102586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 y="0"/>
            <a:ext cx="12192001" cy="6858000"/>
          </a:xfrm>
        </p:spPr>
      </p:pic>
      <p:sp>
        <p:nvSpPr>
          <p:cNvPr id="5" name="TextBox 4">
            <a:extLst>
              <a:ext uri="{FF2B5EF4-FFF2-40B4-BE49-F238E27FC236}">
                <a16:creationId xmlns:a16="http://schemas.microsoft.com/office/drawing/2014/main" id="{0D5F8E12-F905-4FFA-935B-ECE7E2A17480}"/>
              </a:ext>
            </a:extLst>
          </p:cNvPr>
          <p:cNvSpPr txBox="1"/>
          <p:nvPr/>
        </p:nvSpPr>
        <p:spPr>
          <a:xfrm>
            <a:off x="1884218" y="471056"/>
            <a:ext cx="10141527" cy="6278642"/>
          </a:xfrm>
          <a:prstGeom prst="rect">
            <a:avLst/>
          </a:prstGeom>
          <a:solidFill>
            <a:schemeClr val="accent5">
              <a:lumMod val="20000"/>
              <a:lumOff val="80000"/>
            </a:schemeClr>
          </a:solidFill>
        </p:spPr>
        <p:txBody>
          <a:bodyPr wrap="square">
            <a:spAutoFit/>
          </a:bodyPr>
          <a:lstStyle/>
          <a:p>
            <a:pPr>
              <a:defRPr/>
            </a:pPr>
            <a:r>
              <a:rPr lang="en-US" sz="3200" b="1" dirty="0" err="1"/>
              <a:t>Rincian</a:t>
            </a:r>
            <a:r>
              <a:rPr lang="en-US" sz="3200" b="1" dirty="0"/>
              <a:t> </a:t>
            </a:r>
            <a:r>
              <a:rPr lang="en-US" sz="3200" b="1" dirty="0" err="1"/>
              <a:t>Materi</a:t>
            </a:r>
            <a:r>
              <a:rPr lang="en-US" sz="3200" b="1" dirty="0"/>
              <a:t> :</a:t>
            </a:r>
          </a:p>
          <a:p>
            <a:pPr>
              <a:defRPr/>
            </a:pPr>
            <a:endParaRPr lang="en-US" sz="3200" b="1" dirty="0"/>
          </a:p>
          <a:p>
            <a:pPr lvl="0">
              <a:lnSpc>
                <a:spcPct val="150000"/>
              </a:lnSpc>
            </a:pPr>
            <a:r>
              <a:rPr lang="en-ID" sz="2400" dirty="0" err="1"/>
              <a:t>Pertemuan</a:t>
            </a:r>
            <a:r>
              <a:rPr lang="en-ID" sz="2400" dirty="0"/>
              <a:t> 1   :   </a:t>
            </a:r>
            <a:r>
              <a:rPr lang="en-ID" sz="2400" dirty="0" err="1"/>
              <a:t>Pengertian</a:t>
            </a:r>
            <a:r>
              <a:rPr lang="en-ID" sz="2400" dirty="0"/>
              <a:t> </a:t>
            </a:r>
            <a:r>
              <a:rPr lang="en-ID" sz="2400" dirty="0" err="1"/>
              <a:t>dan</a:t>
            </a:r>
            <a:r>
              <a:rPr lang="en-ID" sz="2400" dirty="0"/>
              <a:t> </a:t>
            </a:r>
            <a:r>
              <a:rPr lang="en-ID" sz="2400" dirty="0" err="1"/>
              <a:t>hakikat</a:t>
            </a:r>
            <a:r>
              <a:rPr lang="en-ID" sz="2400" dirty="0"/>
              <a:t> </a:t>
            </a:r>
            <a:r>
              <a:rPr lang="en-ID" sz="2400" dirty="0" err="1"/>
              <a:t>matematika</a:t>
            </a:r>
            <a:r>
              <a:rPr lang="en-ID" sz="2400" dirty="0"/>
              <a:t> </a:t>
            </a:r>
            <a:r>
              <a:rPr lang="en-ID" sz="2400" dirty="0" err="1"/>
              <a:t>untuk</a:t>
            </a:r>
            <a:r>
              <a:rPr lang="en-ID" sz="2400" dirty="0"/>
              <a:t> </a:t>
            </a:r>
            <a:r>
              <a:rPr lang="en-ID" sz="2400" dirty="0" err="1"/>
              <a:t>anak</a:t>
            </a:r>
            <a:r>
              <a:rPr lang="en-ID" sz="2400" dirty="0"/>
              <a:t> </a:t>
            </a:r>
            <a:r>
              <a:rPr lang="en-ID" sz="2400" dirty="0" err="1"/>
              <a:t>usia</a:t>
            </a:r>
            <a:r>
              <a:rPr lang="en-ID" sz="2400" dirty="0"/>
              <a:t> </a:t>
            </a:r>
            <a:r>
              <a:rPr lang="en-ID" sz="2400" dirty="0" err="1"/>
              <a:t>dini</a:t>
            </a:r>
            <a:endParaRPr lang="en-ID" sz="2400" dirty="0"/>
          </a:p>
          <a:p>
            <a:pPr lvl="0">
              <a:lnSpc>
                <a:spcPct val="150000"/>
              </a:lnSpc>
            </a:pPr>
            <a:r>
              <a:rPr lang="en-ID" sz="2400" dirty="0" err="1"/>
              <a:t>Pertemuan</a:t>
            </a:r>
            <a:r>
              <a:rPr lang="en-ID" sz="2400" dirty="0"/>
              <a:t> 2   :   </a:t>
            </a:r>
            <a:r>
              <a:rPr lang="en-ID" sz="2400" dirty="0" err="1"/>
              <a:t>Landasan</a:t>
            </a:r>
            <a:r>
              <a:rPr lang="en-ID" sz="2400" dirty="0"/>
              <a:t> </a:t>
            </a:r>
            <a:r>
              <a:rPr lang="en-ID" sz="2400" dirty="0" err="1"/>
              <a:t>Pengenalan</a:t>
            </a:r>
            <a:r>
              <a:rPr lang="en-ID" sz="2400" dirty="0"/>
              <a:t> </a:t>
            </a:r>
            <a:r>
              <a:rPr lang="en-ID" sz="2400" dirty="0" err="1"/>
              <a:t>Matematika</a:t>
            </a:r>
            <a:r>
              <a:rPr lang="en-ID" sz="2400" dirty="0"/>
              <a:t> </a:t>
            </a:r>
            <a:r>
              <a:rPr lang="en-ID" sz="2400" dirty="0" err="1"/>
              <a:t>Anak</a:t>
            </a:r>
            <a:r>
              <a:rPr lang="en-ID" sz="2400" dirty="0"/>
              <a:t> </a:t>
            </a:r>
            <a:r>
              <a:rPr lang="en-ID" sz="2400" dirty="0" err="1"/>
              <a:t>Usia</a:t>
            </a:r>
            <a:r>
              <a:rPr lang="en-ID" sz="2400" dirty="0"/>
              <a:t> Dini</a:t>
            </a:r>
          </a:p>
          <a:p>
            <a:pPr lvl="0">
              <a:lnSpc>
                <a:spcPct val="150000"/>
              </a:lnSpc>
            </a:pPr>
            <a:r>
              <a:rPr lang="en-ID" sz="2400" dirty="0" err="1"/>
              <a:t>Pertemuan</a:t>
            </a:r>
            <a:r>
              <a:rPr lang="en-ID" sz="2400" dirty="0"/>
              <a:t> 3   :   </a:t>
            </a:r>
            <a:r>
              <a:rPr lang="en-ID" sz="2400" dirty="0" err="1"/>
              <a:t>Teori</a:t>
            </a:r>
            <a:r>
              <a:rPr lang="en-ID" sz="2400" dirty="0"/>
              <a:t> </a:t>
            </a:r>
            <a:r>
              <a:rPr lang="en-ID" sz="2400" dirty="0" err="1"/>
              <a:t>Perkembangan</a:t>
            </a:r>
            <a:r>
              <a:rPr lang="en-ID" sz="2400" dirty="0"/>
              <a:t> </a:t>
            </a:r>
            <a:r>
              <a:rPr lang="en-ID" sz="2400" dirty="0" err="1"/>
              <a:t>Kognitif</a:t>
            </a:r>
            <a:endParaRPr lang="en-ID" sz="2400" dirty="0"/>
          </a:p>
          <a:p>
            <a:pPr lvl="0">
              <a:lnSpc>
                <a:spcPct val="150000"/>
              </a:lnSpc>
            </a:pPr>
            <a:r>
              <a:rPr lang="en-ID" sz="2400" dirty="0" err="1"/>
              <a:t>Pertemuan</a:t>
            </a:r>
            <a:r>
              <a:rPr lang="en-ID" sz="2400" dirty="0"/>
              <a:t> 4   :   </a:t>
            </a:r>
            <a:r>
              <a:rPr lang="en-ID" sz="2400" dirty="0" err="1"/>
              <a:t>Ketrampilan</a:t>
            </a:r>
            <a:r>
              <a:rPr lang="en-ID" sz="2400" dirty="0"/>
              <a:t> </a:t>
            </a:r>
            <a:r>
              <a:rPr lang="en-ID" sz="2400" dirty="0" err="1"/>
              <a:t>dalam</a:t>
            </a:r>
            <a:r>
              <a:rPr lang="en-ID" sz="2400" dirty="0"/>
              <a:t> </a:t>
            </a:r>
            <a:r>
              <a:rPr lang="en-ID" sz="2400" dirty="0" err="1"/>
              <a:t>permainan</a:t>
            </a:r>
            <a:r>
              <a:rPr lang="en-ID" sz="2400" dirty="0"/>
              <a:t> </a:t>
            </a:r>
            <a:r>
              <a:rPr lang="en-ID" sz="2400" dirty="0" err="1"/>
              <a:t>matematika</a:t>
            </a:r>
            <a:r>
              <a:rPr lang="en-ID" sz="2400" dirty="0"/>
              <a:t> AUD</a:t>
            </a:r>
          </a:p>
          <a:p>
            <a:pPr lvl="0">
              <a:lnSpc>
                <a:spcPct val="150000"/>
              </a:lnSpc>
            </a:pPr>
            <a:r>
              <a:rPr lang="en-ID" sz="2400" dirty="0" err="1"/>
              <a:t>Pertemuan</a:t>
            </a:r>
            <a:r>
              <a:rPr lang="en-ID" sz="2400" dirty="0"/>
              <a:t> 5   :   </a:t>
            </a:r>
            <a:r>
              <a:rPr lang="en-ID" sz="2400" dirty="0" err="1"/>
              <a:t>Kegiatan</a:t>
            </a:r>
            <a:r>
              <a:rPr lang="en-ID" sz="2400" dirty="0"/>
              <a:t> </a:t>
            </a:r>
            <a:r>
              <a:rPr lang="en-ID" sz="2400" dirty="0" err="1"/>
              <a:t>belajar</a:t>
            </a:r>
            <a:r>
              <a:rPr lang="en-ID" sz="2400" dirty="0"/>
              <a:t> </a:t>
            </a:r>
            <a:r>
              <a:rPr lang="en-ID" sz="2400" dirty="0" err="1"/>
              <a:t>dalam</a:t>
            </a:r>
            <a:r>
              <a:rPr lang="en-ID" sz="2400" dirty="0"/>
              <a:t> </a:t>
            </a:r>
            <a:r>
              <a:rPr lang="en-ID" sz="2400" dirty="0" err="1"/>
              <a:t>permainan</a:t>
            </a:r>
            <a:r>
              <a:rPr lang="en-ID" sz="2400" dirty="0"/>
              <a:t> </a:t>
            </a:r>
            <a:r>
              <a:rPr lang="en-ID" sz="2400" dirty="0" err="1"/>
              <a:t>matematika</a:t>
            </a:r>
            <a:r>
              <a:rPr lang="en-ID" sz="2400" dirty="0"/>
              <a:t> AUD</a:t>
            </a:r>
          </a:p>
          <a:p>
            <a:pPr lvl="0">
              <a:lnSpc>
                <a:spcPct val="150000"/>
              </a:lnSpc>
            </a:pPr>
            <a:r>
              <a:rPr lang="en-ID" sz="2400" dirty="0" err="1"/>
              <a:t>Pertemuan</a:t>
            </a:r>
            <a:r>
              <a:rPr lang="en-ID" sz="2400" dirty="0"/>
              <a:t> 6   :   </a:t>
            </a:r>
            <a:r>
              <a:rPr lang="en-ID" sz="2400" dirty="0" err="1"/>
              <a:t>Pengaruh</a:t>
            </a:r>
            <a:r>
              <a:rPr lang="en-ID" sz="2400" dirty="0"/>
              <a:t> </a:t>
            </a:r>
            <a:r>
              <a:rPr lang="en-ID" sz="2400" dirty="0" err="1"/>
              <a:t>permainan</a:t>
            </a:r>
            <a:r>
              <a:rPr lang="en-ID" sz="2400" dirty="0"/>
              <a:t> </a:t>
            </a:r>
            <a:r>
              <a:rPr lang="en-ID" sz="2400" dirty="0" err="1"/>
              <a:t>matematika</a:t>
            </a:r>
            <a:r>
              <a:rPr lang="en-ID" sz="2400" dirty="0"/>
              <a:t> </a:t>
            </a:r>
            <a:r>
              <a:rPr lang="en-ID" sz="2400" dirty="0" err="1"/>
              <a:t>bagi</a:t>
            </a:r>
            <a:r>
              <a:rPr lang="en-ID" sz="2400" dirty="0"/>
              <a:t> </a:t>
            </a:r>
            <a:r>
              <a:rPr lang="en-ID" sz="2400" dirty="0" err="1"/>
              <a:t>kehidupan</a:t>
            </a:r>
            <a:r>
              <a:rPr lang="en-ID" sz="2400" dirty="0"/>
              <a:t> AUD</a:t>
            </a:r>
          </a:p>
          <a:p>
            <a:pPr lvl="0">
              <a:lnSpc>
                <a:spcPct val="150000"/>
              </a:lnSpc>
            </a:pPr>
            <a:r>
              <a:rPr lang="en-ID" sz="2400" dirty="0" err="1"/>
              <a:t>Pertemuan</a:t>
            </a:r>
            <a:r>
              <a:rPr lang="en-ID" sz="2400" dirty="0"/>
              <a:t> 7   :   </a:t>
            </a:r>
            <a:r>
              <a:rPr lang="en-ID" sz="2400" dirty="0" err="1"/>
              <a:t>Pemanfaatan</a:t>
            </a:r>
            <a:r>
              <a:rPr lang="en-ID" sz="2400" dirty="0"/>
              <a:t> media </a:t>
            </a:r>
            <a:r>
              <a:rPr lang="en-ID" sz="2400" dirty="0" err="1"/>
              <a:t>untuk</a:t>
            </a:r>
            <a:r>
              <a:rPr lang="en-ID" sz="2400" dirty="0"/>
              <a:t> </a:t>
            </a:r>
            <a:r>
              <a:rPr lang="en-ID" sz="2400" dirty="0" err="1"/>
              <a:t>pengenalan</a:t>
            </a:r>
            <a:r>
              <a:rPr lang="en-ID" sz="2400" dirty="0"/>
              <a:t> </a:t>
            </a:r>
            <a:r>
              <a:rPr lang="en-ID" sz="2400" dirty="0" err="1"/>
              <a:t>matematika</a:t>
            </a:r>
            <a:r>
              <a:rPr lang="en-ID" sz="2400" dirty="0"/>
              <a:t> AUD</a:t>
            </a:r>
          </a:p>
          <a:p>
            <a:pPr lvl="0">
              <a:lnSpc>
                <a:spcPct val="150000"/>
              </a:lnSpc>
            </a:pPr>
            <a:r>
              <a:rPr lang="en-ID" sz="2400" dirty="0" err="1"/>
              <a:t>Pertemuan</a:t>
            </a:r>
            <a:r>
              <a:rPr lang="en-ID" sz="2400" dirty="0"/>
              <a:t> 8   :   </a:t>
            </a:r>
            <a:r>
              <a:rPr lang="en-ID" sz="2400" dirty="0" err="1"/>
              <a:t>Ujian</a:t>
            </a:r>
            <a:r>
              <a:rPr lang="en-ID" sz="2400" dirty="0"/>
              <a:t> Tengah Semester</a:t>
            </a:r>
          </a:p>
          <a:p>
            <a:pPr>
              <a:defRPr/>
            </a:pPr>
            <a:endParaRPr lang="en-US" sz="3200" b="1" dirty="0"/>
          </a:p>
          <a:p>
            <a:pPr>
              <a:defRPr/>
            </a:pPr>
            <a:endParaRPr lang="en-US" dirty="0"/>
          </a:p>
        </p:txBody>
      </p:sp>
    </p:spTree>
    <p:extLst>
      <p:ext uri="{BB962C8B-B14F-4D97-AF65-F5344CB8AC3E}">
        <p14:creationId xmlns:p14="http://schemas.microsoft.com/office/powerpoint/2010/main" val="3726060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7FE6FACE-EAF3-483F-8C95-F4C2C5991ED4}"/>
              </a:ext>
            </a:extLst>
          </p:cNvPr>
          <p:cNvSpPr>
            <a:spLocks noGrp="1"/>
          </p:cNvSpPr>
          <p:nvPr>
            <p:ph type="title"/>
          </p:nvPr>
        </p:nvSpPr>
        <p:spPr/>
        <p:txBody>
          <a:bodyPr/>
          <a:lstStyle/>
          <a:p>
            <a:pPr eaLnBrk="1" hangingPunct="1"/>
            <a:endParaRPr lang="en-US" altLang="en-US"/>
          </a:p>
        </p:txBody>
      </p:sp>
      <p:pic>
        <p:nvPicPr>
          <p:cNvPr id="10243" name="Content Placeholder 3" descr="PP colourful.jpg">
            <a:extLst>
              <a:ext uri="{FF2B5EF4-FFF2-40B4-BE49-F238E27FC236}">
                <a16:creationId xmlns:a16="http://schemas.microsoft.com/office/drawing/2014/main" id="{1E73A534-6CFE-4140-9BF3-C0BA102586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 y="0"/>
            <a:ext cx="12192001" cy="6858000"/>
          </a:xfrm>
        </p:spPr>
      </p:pic>
      <p:sp>
        <p:nvSpPr>
          <p:cNvPr id="5" name="TextBox 4">
            <a:extLst>
              <a:ext uri="{FF2B5EF4-FFF2-40B4-BE49-F238E27FC236}">
                <a16:creationId xmlns:a16="http://schemas.microsoft.com/office/drawing/2014/main" id="{0D5F8E12-F905-4FFA-935B-ECE7E2A17480}"/>
              </a:ext>
            </a:extLst>
          </p:cNvPr>
          <p:cNvSpPr txBox="1"/>
          <p:nvPr/>
        </p:nvSpPr>
        <p:spPr>
          <a:xfrm>
            <a:off x="1884218" y="471056"/>
            <a:ext cx="10141527" cy="6278642"/>
          </a:xfrm>
          <a:prstGeom prst="rect">
            <a:avLst/>
          </a:prstGeom>
          <a:solidFill>
            <a:schemeClr val="accent5">
              <a:lumMod val="20000"/>
              <a:lumOff val="80000"/>
            </a:schemeClr>
          </a:solidFill>
        </p:spPr>
        <p:txBody>
          <a:bodyPr wrap="square">
            <a:spAutoFit/>
          </a:bodyPr>
          <a:lstStyle/>
          <a:p>
            <a:pPr>
              <a:defRPr/>
            </a:pPr>
            <a:r>
              <a:rPr lang="en-US" sz="3200" b="1" dirty="0" err="1"/>
              <a:t>Rincian</a:t>
            </a:r>
            <a:r>
              <a:rPr lang="en-US" sz="3200" b="1" dirty="0"/>
              <a:t> </a:t>
            </a:r>
            <a:r>
              <a:rPr lang="en-US" sz="3200" b="1" dirty="0" err="1"/>
              <a:t>Materi</a:t>
            </a:r>
            <a:r>
              <a:rPr lang="en-US" sz="3200" b="1" dirty="0"/>
              <a:t> :</a:t>
            </a:r>
          </a:p>
          <a:p>
            <a:pPr>
              <a:defRPr/>
            </a:pPr>
            <a:endParaRPr lang="en-US" sz="3200" b="1" dirty="0"/>
          </a:p>
          <a:p>
            <a:pPr lvl="0">
              <a:lnSpc>
                <a:spcPct val="150000"/>
              </a:lnSpc>
            </a:pPr>
            <a:r>
              <a:rPr lang="en-ID" sz="2400" dirty="0" err="1"/>
              <a:t>Pertemuan</a:t>
            </a:r>
            <a:r>
              <a:rPr lang="en-ID" sz="2400" dirty="0"/>
              <a:t> 9   :   </a:t>
            </a:r>
            <a:r>
              <a:rPr lang="en-ID" sz="2400" dirty="0" err="1"/>
              <a:t>Penerapan</a:t>
            </a:r>
            <a:r>
              <a:rPr lang="en-ID" sz="2400" dirty="0"/>
              <a:t> </a:t>
            </a:r>
            <a:r>
              <a:rPr lang="en-ID" sz="2400" dirty="0" err="1"/>
              <a:t>Konsep</a:t>
            </a:r>
            <a:r>
              <a:rPr lang="en-ID" sz="2400" dirty="0"/>
              <a:t>  </a:t>
            </a:r>
            <a:r>
              <a:rPr lang="en-ID" sz="2400" dirty="0" err="1"/>
              <a:t>matematika</a:t>
            </a:r>
            <a:r>
              <a:rPr lang="en-ID" sz="2400" dirty="0"/>
              <a:t> AUD </a:t>
            </a:r>
          </a:p>
          <a:p>
            <a:pPr lvl="0">
              <a:lnSpc>
                <a:spcPct val="150000"/>
              </a:lnSpc>
            </a:pPr>
            <a:r>
              <a:rPr lang="en-ID" sz="2400" dirty="0" err="1"/>
              <a:t>Pertemuan</a:t>
            </a:r>
            <a:r>
              <a:rPr lang="en-ID" sz="2400" dirty="0"/>
              <a:t> 10 :   </a:t>
            </a:r>
            <a:r>
              <a:rPr lang="en-ID" sz="2400" dirty="0" err="1"/>
              <a:t>Evaluasi</a:t>
            </a:r>
            <a:r>
              <a:rPr lang="en-ID" sz="2400" dirty="0"/>
              <a:t> </a:t>
            </a:r>
            <a:r>
              <a:rPr lang="en-ID" sz="2400" dirty="0" err="1"/>
              <a:t>Pembelajaran</a:t>
            </a:r>
            <a:r>
              <a:rPr lang="en-ID" sz="2400" dirty="0"/>
              <a:t> </a:t>
            </a:r>
            <a:r>
              <a:rPr lang="en-ID" sz="2400" dirty="0" err="1"/>
              <a:t>Matematika</a:t>
            </a:r>
            <a:r>
              <a:rPr lang="en-ID" sz="2400" dirty="0"/>
              <a:t> AUD</a:t>
            </a:r>
          </a:p>
          <a:p>
            <a:pPr lvl="0">
              <a:lnSpc>
                <a:spcPct val="150000"/>
              </a:lnSpc>
            </a:pPr>
            <a:r>
              <a:rPr lang="en-ID" sz="2400" dirty="0" err="1"/>
              <a:t>Pertemuan</a:t>
            </a:r>
            <a:r>
              <a:rPr lang="en-ID" sz="2400" dirty="0"/>
              <a:t> 11 :   </a:t>
            </a:r>
            <a:r>
              <a:rPr lang="en-ID" sz="2400" dirty="0" err="1"/>
              <a:t>Menyusun</a:t>
            </a:r>
            <a:r>
              <a:rPr lang="en-ID" sz="2400" dirty="0"/>
              <a:t> RPPH</a:t>
            </a:r>
          </a:p>
          <a:p>
            <a:pPr lvl="0">
              <a:lnSpc>
                <a:spcPct val="150000"/>
              </a:lnSpc>
            </a:pPr>
            <a:r>
              <a:rPr lang="en-ID" sz="2400" dirty="0" err="1"/>
              <a:t>Pertemuan</a:t>
            </a:r>
            <a:r>
              <a:rPr lang="en-ID" sz="2400" dirty="0"/>
              <a:t> 12 :   </a:t>
            </a:r>
            <a:r>
              <a:rPr lang="en-ID" sz="2400" dirty="0" err="1"/>
              <a:t>Aplikasi</a:t>
            </a:r>
            <a:r>
              <a:rPr lang="en-ID" sz="2400" dirty="0"/>
              <a:t> </a:t>
            </a:r>
            <a:r>
              <a:rPr lang="en-ID" sz="2400" dirty="0" err="1"/>
              <a:t>Pembelajaran</a:t>
            </a:r>
            <a:r>
              <a:rPr lang="en-ID" sz="2400" dirty="0"/>
              <a:t> </a:t>
            </a:r>
            <a:r>
              <a:rPr lang="en-ID" sz="2400" dirty="0" err="1"/>
              <a:t>matematika</a:t>
            </a:r>
            <a:r>
              <a:rPr lang="en-ID" sz="2400" dirty="0"/>
              <a:t> AUD </a:t>
            </a:r>
          </a:p>
          <a:p>
            <a:pPr lvl="0">
              <a:lnSpc>
                <a:spcPct val="150000"/>
              </a:lnSpc>
            </a:pPr>
            <a:r>
              <a:rPr lang="en-ID" sz="2400" dirty="0" err="1"/>
              <a:t>Pertemuan</a:t>
            </a:r>
            <a:r>
              <a:rPr lang="en-ID" sz="2400" dirty="0"/>
              <a:t> 13 :   </a:t>
            </a:r>
            <a:r>
              <a:rPr lang="en-ID" sz="2400" dirty="0" err="1"/>
              <a:t>Aplikasi</a:t>
            </a:r>
            <a:r>
              <a:rPr lang="en-ID" sz="2400" dirty="0"/>
              <a:t> </a:t>
            </a:r>
            <a:r>
              <a:rPr lang="en-ID" sz="2400" dirty="0" err="1"/>
              <a:t>Pembelajaran</a:t>
            </a:r>
            <a:r>
              <a:rPr lang="en-ID" sz="2400" dirty="0"/>
              <a:t> </a:t>
            </a:r>
            <a:r>
              <a:rPr lang="en-ID" sz="2400" dirty="0" err="1"/>
              <a:t>matematika</a:t>
            </a:r>
            <a:r>
              <a:rPr lang="en-ID" sz="2400" dirty="0"/>
              <a:t> AUD</a:t>
            </a:r>
          </a:p>
          <a:p>
            <a:pPr lvl="0">
              <a:lnSpc>
                <a:spcPct val="150000"/>
              </a:lnSpc>
            </a:pPr>
            <a:r>
              <a:rPr lang="en-ID" sz="2400" dirty="0" err="1"/>
              <a:t>Pertemuan</a:t>
            </a:r>
            <a:r>
              <a:rPr lang="en-ID" sz="2400" dirty="0"/>
              <a:t> 14 :   </a:t>
            </a:r>
            <a:r>
              <a:rPr lang="en-ID" sz="2400" dirty="0" err="1"/>
              <a:t>Aplikasi</a:t>
            </a:r>
            <a:r>
              <a:rPr lang="en-ID" sz="2400" dirty="0"/>
              <a:t> </a:t>
            </a:r>
            <a:r>
              <a:rPr lang="en-ID" sz="2400" dirty="0" err="1"/>
              <a:t>Pembelajaran</a:t>
            </a:r>
            <a:r>
              <a:rPr lang="en-ID" sz="2400" dirty="0"/>
              <a:t> </a:t>
            </a:r>
            <a:r>
              <a:rPr lang="en-ID" sz="2400" dirty="0" err="1"/>
              <a:t>matematika</a:t>
            </a:r>
            <a:r>
              <a:rPr lang="en-ID" sz="2400" dirty="0"/>
              <a:t> AUD</a:t>
            </a:r>
          </a:p>
          <a:p>
            <a:pPr lvl="0">
              <a:lnSpc>
                <a:spcPct val="150000"/>
              </a:lnSpc>
            </a:pPr>
            <a:r>
              <a:rPr lang="en-ID" sz="2400" dirty="0" err="1"/>
              <a:t>Pertemuan</a:t>
            </a:r>
            <a:r>
              <a:rPr lang="en-ID" sz="2400" dirty="0"/>
              <a:t> 15 :   </a:t>
            </a:r>
            <a:r>
              <a:rPr lang="en-ID" sz="2400" dirty="0" err="1"/>
              <a:t>Pemantapan</a:t>
            </a:r>
            <a:r>
              <a:rPr lang="en-ID" sz="2400" dirty="0"/>
              <a:t> </a:t>
            </a:r>
            <a:r>
              <a:rPr lang="en-ID" sz="2400" dirty="0" err="1"/>
              <a:t>Materi</a:t>
            </a:r>
            <a:r>
              <a:rPr lang="en-ID" sz="2400" dirty="0"/>
              <a:t>/ </a:t>
            </a:r>
            <a:r>
              <a:rPr lang="en-ID" sz="2400" dirty="0" err="1"/>
              <a:t>Konsep</a:t>
            </a:r>
            <a:endParaRPr lang="en-ID" sz="2400" dirty="0"/>
          </a:p>
          <a:p>
            <a:pPr lvl="0">
              <a:lnSpc>
                <a:spcPct val="150000"/>
              </a:lnSpc>
            </a:pPr>
            <a:r>
              <a:rPr lang="en-ID" sz="2400" dirty="0" err="1"/>
              <a:t>Pertemuan</a:t>
            </a:r>
            <a:r>
              <a:rPr lang="en-ID" sz="2400" dirty="0"/>
              <a:t> 16 :   </a:t>
            </a:r>
            <a:r>
              <a:rPr lang="en-ID" sz="2400" dirty="0" err="1"/>
              <a:t>Ujian</a:t>
            </a:r>
            <a:r>
              <a:rPr lang="en-ID" sz="2400" dirty="0"/>
              <a:t> </a:t>
            </a:r>
            <a:r>
              <a:rPr lang="en-ID" sz="2400" dirty="0" err="1"/>
              <a:t>Akhir</a:t>
            </a:r>
            <a:r>
              <a:rPr lang="en-ID" sz="2400" dirty="0"/>
              <a:t> Semester</a:t>
            </a:r>
          </a:p>
          <a:p>
            <a:pPr>
              <a:defRPr/>
            </a:pPr>
            <a:endParaRPr lang="en-US" sz="3200" b="1" dirty="0"/>
          </a:p>
          <a:p>
            <a:pPr>
              <a:defRPr/>
            </a:pPr>
            <a:endParaRPr lang="en-US" dirty="0"/>
          </a:p>
        </p:txBody>
      </p:sp>
    </p:spTree>
    <p:extLst>
      <p:ext uri="{BB962C8B-B14F-4D97-AF65-F5344CB8AC3E}">
        <p14:creationId xmlns:p14="http://schemas.microsoft.com/office/powerpoint/2010/main" val="3375752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24C2E964-A3F2-4A4B-9C30-9A35729ACA3F}"/>
              </a:ext>
            </a:extLst>
          </p:cNvPr>
          <p:cNvSpPr>
            <a:spLocks noGrp="1"/>
          </p:cNvSpPr>
          <p:nvPr>
            <p:ph type="title"/>
          </p:nvPr>
        </p:nvSpPr>
        <p:spPr/>
        <p:txBody>
          <a:bodyPr/>
          <a:lstStyle/>
          <a:p>
            <a:pPr eaLnBrk="1" hangingPunct="1"/>
            <a:endParaRPr lang="en-US" altLang="en-US"/>
          </a:p>
        </p:txBody>
      </p:sp>
      <p:pic>
        <p:nvPicPr>
          <p:cNvPr id="9219" name="Content Placeholder 3" descr="PP badut4.jpg">
            <a:extLst>
              <a:ext uri="{FF2B5EF4-FFF2-40B4-BE49-F238E27FC236}">
                <a16:creationId xmlns:a16="http://schemas.microsoft.com/office/drawing/2014/main" id="{12198538-947E-4284-8DB5-2500406C23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3345" y="0"/>
            <a:ext cx="11194473" cy="6858000"/>
          </a:xfrm>
        </p:spPr>
      </p:pic>
      <p:sp>
        <p:nvSpPr>
          <p:cNvPr id="5" name="TextBox 4">
            <a:extLst>
              <a:ext uri="{FF2B5EF4-FFF2-40B4-BE49-F238E27FC236}">
                <a16:creationId xmlns:a16="http://schemas.microsoft.com/office/drawing/2014/main" id="{144EB289-2A8F-4DBF-8529-0DC556D6D90B}"/>
              </a:ext>
            </a:extLst>
          </p:cNvPr>
          <p:cNvSpPr txBox="1"/>
          <p:nvPr/>
        </p:nvSpPr>
        <p:spPr>
          <a:xfrm>
            <a:off x="2161309" y="1690688"/>
            <a:ext cx="8305800" cy="2800767"/>
          </a:xfrm>
          <a:prstGeom prst="rect">
            <a:avLst/>
          </a:prstGeom>
          <a:noFill/>
        </p:spPr>
        <p:txBody>
          <a:bodyPr wrap="square">
            <a:spAutoFit/>
          </a:bodyPr>
          <a:lstStyle/>
          <a:p>
            <a:pPr algn="ctr">
              <a:lnSpc>
                <a:spcPct val="200000"/>
              </a:lnSpc>
              <a:defRPr/>
            </a:pPr>
            <a:r>
              <a:rPr lang="en-US" sz="4400" b="1" dirty="0" err="1">
                <a:solidFill>
                  <a:srgbClr val="6600CC"/>
                </a:solidFill>
              </a:rPr>
              <a:t>Selamat</a:t>
            </a:r>
            <a:r>
              <a:rPr lang="en-US" sz="4400" b="1" dirty="0">
                <a:solidFill>
                  <a:srgbClr val="6600CC"/>
                </a:solidFill>
              </a:rPr>
              <a:t> </a:t>
            </a:r>
            <a:r>
              <a:rPr lang="en-US" sz="4400" b="1" dirty="0" err="1">
                <a:solidFill>
                  <a:srgbClr val="6600CC"/>
                </a:solidFill>
              </a:rPr>
              <a:t>Datang</a:t>
            </a:r>
            <a:r>
              <a:rPr lang="en-US" sz="4400" b="1" dirty="0">
                <a:solidFill>
                  <a:srgbClr val="6600CC"/>
                </a:solidFill>
              </a:rPr>
              <a:t> </a:t>
            </a:r>
            <a:r>
              <a:rPr lang="en-US" sz="4400" b="1" dirty="0" err="1">
                <a:solidFill>
                  <a:srgbClr val="6600CC"/>
                </a:solidFill>
              </a:rPr>
              <a:t>Pada</a:t>
            </a:r>
            <a:r>
              <a:rPr lang="en-US" sz="4400" b="1" dirty="0">
                <a:solidFill>
                  <a:srgbClr val="6600CC"/>
                </a:solidFill>
              </a:rPr>
              <a:t> </a:t>
            </a:r>
          </a:p>
          <a:p>
            <a:pPr algn="ctr">
              <a:lnSpc>
                <a:spcPct val="200000"/>
              </a:lnSpc>
              <a:defRPr/>
            </a:pPr>
            <a:r>
              <a:rPr lang="en-US" sz="4400" b="1" dirty="0" err="1">
                <a:solidFill>
                  <a:srgbClr val="6600CC"/>
                </a:solidFill>
              </a:rPr>
              <a:t>Pertemuan</a:t>
            </a:r>
            <a:r>
              <a:rPr lang="en-US" sz="4400" b="1" dirty="0">
                <a:solidFill>
                  <a:srgbClr val="6600CC"/>
                </a:solidFill>
              </a:rPr>
              <a:t> I</a:t>
            </a:r>
            <a:endParaRPr lang="en-US" sz="3200" b="1" dirty="0">
              <a:solidFill>
                <a:srgbClr val="002060"/>
              </a:solidFill>
            </a:endParaRPr>
          </a:p>
        </p:txBody>
      </p:sp>
    </p:spTree>
    <p:extLst>
      <p:ext uri="{BB962C8B-B14F-4D97-AF65-F5344CB8AC3E}">
        <p14:creationId xmlns:p14="http://schemas.microsoft.com/office/powerpoint/2010/main" val="2895404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BAC64-CE8E-4DDE-A6AC-03F1ECD93F0C}"/>
              </a:ext>
            </a:extLst>
          </p:cNvPr>
          <p:cNvSpPr>
            <a:spLocks noGrp="1"/>
          </p:cNvSpPr>
          <p:nvPr>
            <p:ph type="title"/>
          </p:nvPr>
        </p:nvSpPr>
        <p:spPr>
          <a:xfrm>
            <a:off x="3366655" y="92074"/>
            <a:ext cx="5181600" cy="639762"/>
          </a:xfrm>
          <a:solidFill>
            <a:schemeClr val="accent5">
              <a:lumMod val="20000"/>
              <a:lumOff val="80000"/>
            </a:schemeClr>
          </a:solidFill>
        </p:spPr>
        <p:txBody>
          <a:bodyPr rtlCol="0">
            <a:normAutofit fontScale="90000"/>
          </a:bodyPr>
          <a:lstStyle/>
          <a:p>
            <a:pPr algn="ctr">
              <a:defRPr/>
            </a:pPr>
            <a:r>
              <a:rPr lang="en-US" b="1" dirty="0" err="1">
                <a:latin typeface="Times New Roman" pitchFamily="18" charset="0"/>
                <a:cs typeface="Times New Roman" pitchFamily="18" charset="0"/>
              </a:rPr>
              <a:t>Definisi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Matematika</a:t>
            </a:r>
            <a:endParaRPr lang="en-US" b="1" dirty="0">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1D1DB6DF-6DDE-49BB-83EF-12F9A28E34FF}"/>
              </a:ext>
            </a:extLst>
          </p:cNvPr>
          <p:cNvSpPr>
            <a:spLocks noGrp="1"/>
          </p:cNvSpPr>
          <p:nvPr>
            <p:ph idx="1"/>
          </p:nvPr>
        </p:nvSpPr>
        <p:spPr>
          <a:xfrm>
            <a:off x="720435" y="1039091"/>
            <a:ext cx="10848109" cy="5278582"/>
          </a:xfrm>
          <a:solidFill>
            <a:srgbClr val="FFFFCC"/>
          </a:solidFill>
          <a:ln w="38100">
            <a:solidFill>
              <a:srgbClr val="92D050"/>
            </a:solidFill>
            <a:prstDash val="lgDash"/>
          </a:ln>
        </p:spPr>
        <p:txBody>
          <a:bodyPr rtlCol="0">
            <a:normAutofit fontScale="92500" lnSpcReduction="20000"/>
          </a:bodyPr>
          <a:lstStyle/>
          <a:p>
            <a:pPr>
              <a:lnSpc>
                <a:spcPct val="150000"/>
              </a:lnSpc>
              <a:defRPr/>
            </a:pPr>
            <a:r>
              <a:rPr lang="en-ID" dirty="0" err="1"/>
              <a:t>Matematika</a:t>
            </a:r>
            <a:r>
              <a:rPr lang="en-ID" dirty="0"/>
              <a:t> </a:t>
            </a:r>
            <a:r>
              <a:rPr lang="en-ID" dirty="0" err="1"/>
              <a:t>adalah</a:t>
            </a:r>
            <a:r>
              <a:rPr lang="en-ID" dirty="0"/>
              <a:t> </a:t>
            </a:r>
            <a:r>
              <a:rPr lang="en-ID" dirty="0" err="1"/>
              <a:t>ilmu</a:t>
            </a:r>
            <a:r>
              <a:rPr lang="en-ID" dirty="0"/>
              <a:t> </a:t>
            </a:r>
            <a:r>
              <a:rPr lang="en-ID" dirty="0" err="1"/>
              <a:t>tentang</a:t>
            </a:r>
            <a:r>
              <a:rPr lang="en-ID" dirty="0"/>
              <a:t> </a:t>
            </a:r>
            <a:r>
              <a:rPr lang="en-ID" dirty="0" err="1"/>
              <a:t>bilangan-bilangan</a:t>
            </a:r>
            <a:r>
              <a:rPr lang="en-ID" dirty="0"/>
              <a:t>, </a:t>
            </a:r>
            <a:r>
              <a:rPr lang="en-ID" dirty="0" err="1"/>
              <a:t>hubungan</a:t>
            </a:r>
            <a:r>
              <a:rPr lang="en-ID" dirty="0"/>
              <a:t> </a:t>
            </a:r>
            <a:r>
              <a:rPr lang="en-ID" dirty="0" err="1"/>
              <a:t>antar</a:t>
            </a:r>
            <a:r>
              <a:rPr lang="en-ID" dirty="0"/>
              <a:t> </a:t>
            </a:r>
            <a:r>
              <a:rPr lang="en-ID" dirty="0" err="1"/>
              <a:t>bilangan</a:t>
            </a:r>
            <a:r>
              <a:rPr lang="en-ID" dirty="0"/>
              <a:t> {Pusat </a:t>
            </a:r>
            <a:r>
              <a:rPr lang="en-ID" dirty="0" err="1"/>
              <a:t>Pembinaan</a:t>
            </a:r>
            <a:r>
              <a:rPr lang="en-ID" dirty="0"/>
              <a:t> </a:t>
            </a:r>
            <a:r>
              <a:rPr lang="en-ID" dirty="0" err="1"/>
              <a:t>dan</a:t>
            </a:r>
            <a:r>
              <a:rPr lang="en-ID" dirty="0"/>
              <a:t> </a:t>
            </a:r>
            <a:r>
              <a:rPr lang="en-ID" dirty="0" err="1"/>
              <a:t>Pengembangan</a:t>
            </a:r>
            <a:r>
              <a:rPr lang="en-ID" dirty="0"/>
              <a:t> Bahasa (1991, h.637)}</a:t>
            </a:r>
          </a:p>
          <a:p>
            <a:pPr>
              <a:lnSpc>
                <a:spcPct val="150000"/>
              </a:lnSpc>
              <a:defRPr/>
            </a:pPr>
            <a:r>
              <a:rPr lang="en-ID" dirty="0" err="1"/>
              <a:t>Matematika</a:t>
            </a:r>
            <a:r>
              <a:rPr lang="en-ID" dirty="0"/>
              <a:t> </a:t>
            </a:r>
            <a:r>
              <a:rPr lang="en-ID" dirty="0" err="1"/>
              <a:t>adalah</a:t>
            </a:r>
            <a:r>
              <a:rPr lang="en-ID" dirty="0"/>
              <a:t> </a:t>
            </a:r>
            <a:r>
              <a:rPr lang="en-ID" dirty="0" err="1"/>
              <a:t>bahasa</a:t>
            </a:r>
            <a:r>
              <a:rPr lang="en-ID" dirty="0"/>
              <a:t> yang </a:t>
            </a:r>
            <a:r>
              <a:rPr lang="en-ID" dirty="0" err="1"/>
              <a:t>melambangkan</a:t>
            </a:r>
            <a:r>
              <a:rPr lang="en-ID" dirty="0"/>
              <a:t> </a:t>
            </a:r>
            <a:r>
              <a:rPr lang="en-ID" dirty="0" err="1"/>
              <a:t>serangkaian</a:t>
            </a:r>
            <a:r>
              <a:rPr lang="en-ID" dirty="0"/>
              <a:t> </a:t>
            </a:r>
            <a:r>
              <a:rPr lang="en-ID" dirty="0" err="1"/>
              <a:t>makna</a:t>
            </a:r>
            <a:r>
              <a:rPr lang="en-ID" dirty="0"/>
              <a:t> </a:t>
            </a:r>
            <a:r>
              <a:rPr lang="en-ID" dirty="0" err="1"/>
              <a:t>dari</a:t>
            </a:r>
            <a:r>
              <a:rPr lang="en-ID" dirty="0"/>
              <a:t> </a:t>
            </a:r>
            <a:r>
              <a:rPr lang="en-ID" dirty="0" err="1"/>
              <a:t>pernyataan</a:t>
            </a:r>
            <a:r>
              <a:rPr lang="en-ID" dirty="0"/>
              <a:t> yang </a:t>
            </a:r>
            <a:r>
              <a:rPr lang="en-ID" dirty="0" err="1"/>
              <a:t>ingin</a:t>
            </a:r>
            <a:r>
              <a:rPr lang="en-ID" dirty="0"/>
              <a:t> </a:t>
            </a:r>
            <a:r>
              <a:rPr lang="en-ID" dirty="0" err="1"/>
              <a:t>disampaikan</a:t>
            </a:r>
            <a:r>
              <a:rPr lang="en-ID" dirty="0"/>
              <a:t> {</a:t>
            </a:r>
            <a:r>
              <a:rPr lang="en-ID" dirty="0" err="1"/>
              <a:t>Suriasumantri</a:t>
            </a:r>
            <a:r>
              <a:rPr lang="en-ID" dirty="0"/>
              <a:t> (1982, h.191)}</a:t>
            </a:r>
          </a:p>
          <a:p>
            <a:pPr>
              <a:lnSpc>
                <a:spcPct val="150000"/>
              </a:lnSpc>
              <a:defRPr/>
            </a:pPr>
            <a:r>
              <a:rPr lang="en-ID" dirty="0" err="1"/>
              <a:t>Matematika</a:t>
            </a:r>
            <a:r>
              <a:rPr lang="en-ID" dirty="0"/>
              <a:t> </a:t>
            </a:r>
            <a:r>
              <a:rPr lang="en-ID" dirty="0" err="1"/>
              <a:t>adalah</a:t>
            </a:r>
            <a:r>
              <a:rPr lang="en-ID" dirty="0"/>
              <a:t> </a:t>
            </a:r>
            <a:r>
              <a:rPr lang="id-ID" dirty="0"/>
              <a:t>pola berfikir, pola mengorganisasikan, pembuktian yang logik. Matematika itu adalah bahasa yang menggunakan istilah yang didefinisikan dengan cermat, jelas, dan akurat, representasinya dengan simbol dan padat, lebih berupa bahasa simbol mengenai ide daripada mengenai bunyi</a:t>
            </a:r>
            <a:r>
              <a:rPr lang="en-ID" dirty="0"/>
              <a:t> (</a:t>
            </a:r>
            <a:r>
              <a:rPr lang="id-ID" dirty="0"/>
              <a:t>A Johnson dan Rising </a:t>
            </a:r>
            <a:r>
              <a:rPr lang="en-ID" dirty="0"/>
              <a:t>)</a:t>
            </a:r>
            <a:endParaRPr lang="en-US" dirty="0">
              <a:solidFill>
                <a:schemeClr val="accent6">
                  <a:lumMod val="50000"/>
                </a:schemeClr>
              </a:solidFill>
            </a:endParaRPr>
          </a:p>
        </p:txBody>
      </p:sp>
    </p:spTree>
    <p:extLst>
      <p:ext uri="{BB962C8B-B14F-4D97-AF65-F5344CB8AC3E}">
        <p14:creationId xmlns:p14="http://schemas.microsoft.com/office/powerpoint/2010/main" val="16212822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TotalTime>
  <Words>580</Words>
  <Application>Microsoft Office PowerPoint</Application>
  <PresentationFormat>Widescreen</PresentationFormat>
  <Paragraphs>70</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Black</vt:lpstr>
      <vt:lpstr>Berlin Sans FB</vt:lpstr>
      <vt:lpstr>Calibri</vt:lpstr>
      <vt:lpstr>Calibri Light</vt:lpstr>
      <vt:lpstr>Times New Roman</vt:lpstr>
      <vt:lpstr>Trebuchet MS</vt:lpstr>
      <vt:lpstr>Office Theme</vt:lpstr>
      <vt:lpstr>PowerPoint Presentation</vt:lpstr>
      <vt:lpstr>PowerPoint Presentation</vt:lpstr>
      <vt:lpstr>Tujuan :</vt:lpstr>
      <vt:lpstr> Pendekatan Pembelajaran/Metode </vt:lpstr>
      <vt:lpstr>PowerPoint Presentation</vt:lpstr>
      <vt:lpstr>PowerPoint Presentation</vt:lpstr>
      <vt:lpstr>PowerPoint Presentation</vt:lpstr>
      <vt:lpstr>PowerPoint Presentation</vt:lpstr>
      <vt:lpstr>Definisi Matematika</vt:lpstr>
      <vt:lpstr>Definisi Matematika</vt:lpstr>
      <vt:lpstr>Definisi Matematika</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Anis</dc:creator>
  <cp:lastModifiedBy>Anis</cp:lastModifiedBy>
  <cp:revision>6</cp:revision>
  <dcterms:created xsi:type="dcterms:W3CDTF">2018-02-23T21:27:15Z</dcterms:created>
  <dcterms:modified xsi:type="dcterms:W3CDTF">2018-09-21T23:30:19Z</dcterms:modified>
</cp:coreProperties>
</file>