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71" r:id="rId11"/>
    <p:sldId id="268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6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96EB9-D230-4D03-AD96-9DFDB2F2A97D}" type="datetimeFigureOut">
              <a:rPr lang="en-ID" smtClean="0"/>
              <a:t>25/05/2018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3DD5A197-CF1B-4883-B75D-3EA4E870331C}" type="slidenum">
              <a:rPr lang="en-ID" smtClean="0"/>
              <a:t>‹#›</a:t>
            </a:fld>
            <a:endParaRPr lang="en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2313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96EB9-D230-4D03-AD96-9DFDB2F2A97D}" type="datetimeFigureOut">
              <a:rPr lang="en-ID" smtClean="0"/>
              <a:t>25/05/2018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5A197-CF1B-4883-B75D-3EA4E870331C}" type="slidenum">
              <a:rPr lang="en-ID" smtClean="0"/>
              <a:t>‹#›</a:t>
            </a:fld>
            <a:endParaRPr lang="en-ID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839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96EB9-D230-4D03-AD96-9DFDB2F2A97D}" type="datetimeFigureOut">
              <a:rPr lang="en-ID" smtClean="0"/>
              <a:t>25/05/2018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5A197-CF1B-4883-B75D-3EA4E870331C}" type="slidenum">
              <a:rPr lang="en-ID" smtClean="0"/>
              <a:t>‹#›</a:t>
            </a:fld>
            <a:endParaRPr lang="en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4872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96EB9-D230-4D03-AD96-9DFDB2F2A97D}" type="datetimeFigureOut">
              <a:rPr lang="en-ID" smtClean="0"/>
              <a:t>25/05/2018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5A197-CF1B-4883-B75D-3EA4E870331C}" type="slidenum">
              <a:rPr lang="en-ID" smtClean="0"/>
              <a:t>‹#›</a:t>
            </a:fld>
            <a:endParaRPr lang="en-ID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045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96EB9-D230-4D03-AD96-9DFDB2F2A97D}" type="datetimeFigureOut">
              <a:rPr lang="en-ID" smtClean="0"/>
              <a:t>25/05/2018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5A197-CF1B-4883-B75D-3EA4E870331C}" type="slidenum">
              <a:rPr lang="en-ID" smtClean="0"/>
              <a:t>‹#›</a:t>
            </a:fld>
            <a:endParaRPr lang="en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5031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96EB9-D230-4D03-AD96-9DFDB2F2A97D}" type="datetimeFigureOut">
              <a:rPr lang="en-ID" smtClean="0"/>
              <a:t>25/05/2018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5A197-CF1B-4883-B75D-3EA4E870331C}" type="slidenum">
              <a:rPr lang="en-ID" smtClean="0"/>
              <a:t>‹#›</a:t>
            </a:fld>
            <a:endParaRPr lang="en-ID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9980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96EB9-D230-4D03-AD96-9DFDB2F2A97D}" type="datetimeFigureOut">
              <a:rPr lang="en-ID" smtClean="0"/>
              <a:t>25/05/2018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5A197-CF1B-4883-B75D-3EA4E870331C}" type="slidenum">
              <a:rPr lang="en-ID" smtClean="0"/>
              <a:t>‹#›</a:t>
            </a:fld>
            <a:endParaRPr lang="en-ID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3422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96EB9-D230-4D03-AD96-9DFDB2F2A97D}" type="datetimeFigureOut">
              <a:rPr lang="en-ID" smtClean="0"/>
              <a:t>25/05/2018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5A197-CF1B-4883-B75D-3EA4E870331C}" type="slidenum">
              <a:rPr lang="en-ID" smtClean="0"/>
              <a:t>‹#›</a:t>
            </a:fld>
            <a:endParaRPr lang="en-ID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532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96EB9-D230-4D03-AD96-9DFDB2F2A97D}" type="datetimeFigureOut">
              <a:rPr lang="en-ID" smtClean="0"/>
              <a:t>25/05/2018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5A197-CF1B-4883-B75D-3EA4E870331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72996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96EB9-D230-4D03-AD96-9DFDB2F2A97D}" type="datetimeFigureOut">
              <a:rPr lang="en-ID" smtClean="0"/>
              <a:t>25/05/2018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5A197-CF1B-4883-B75D-3EA4E870331C}" type="slidenum">
              <a:rPr lang="en-ID" smtClean="0"/>
              <a:t>‹#›</a:t>
            </a:fld>
            <a:endParaRPr lang="en-ID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173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14796EB9-D230-4D03-AD96-9DFDB2F2A97D}" type="datetimeFigureOut">
              <a:rPr lang="en-ID" smtClean="0"/>
              <a:t>25/05/2018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5A197-CF1B-4883-B75D-3EA4E870331C}" type="slidenum">
              <a:rPr lang="en-ID" smtClean="0"/>
              <a:t>‹#›</a:t>
            </a:fld>
            <a:endParaRPr lang="en-ID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5109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796EB9-D230-4D03-AD96-9DFDB2F2A97D}" type="datetimeFigureOut">
              <a:rPr lang="en-ID" smtClean="0"/>
              <a:t>25/05/2018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3DD5A197-CF1B-4883-B75D-3EA4E870331C}" type="slidenum">
              <a:rPr lang="en-ID" smtClean="0"/>
              <a:t>‹#›</a:t>
            </a:fld>
            <a:endParaRPr lang="en-ID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287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>
            <a:extLst>
              <a:ext uri="{FF2B5EF4-FFF2-40B4-BE49-F238E27FC236}">
                <a16:creationId xmlns:a16="http://schemas.microsoft.com/office/drawing/2014/main" id="{EC20C897-AE9B-4859-BCD3-B13EE91D1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762955"/>
            <a:ext cx="9603275" cy="1049235"/>
          </a:xfrm>
        </p:spPr>
        <p:txBody>
          <a:bodyPr/>
          <a:lstStyle/>
          <a:p>
            <a:pPr eaLnBrk="1" hangingPunct="1"/>
            <a:r>
              <a:rPr lang="en-US" altLang="en-US" dirty="0" err="1">
                <a:latin typeface="Berlin Sans FB" panose="020E0602020502020306" pitchFamily="34" charset="0"/>
              </a:rPr>
              <a:t>Andrisyah</a:t>
            </a:r>
            <a:r>
              <a:rPr lang="en-US" altLang="en-US" dirty="0">
                <a:latin typeface="Berlin Sans FB" panose="020E0602020502020306" pitchFamily="34" charset="0"/>
              </a:rPr>
              <a:t>, </a:t>
            </a:r>
            <a:r>
              <a:rPr lang="en-US" altLang="en-US" dirty="0" err="1">
                <a:latin typeface="Berlin Sans FB" panose="020E0602020502020306" pitchFamily="34" charset="0"/>
              </a:rPr>
              <a:t>m.pd</a:t>
            </a:r>
            <a:endParaRPr lang="en-US" altLang="en-US" dirty="0">
              <a:latin typeface="Berlin Sans FB" panose="020E0602020502020306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EC2183-4465-4B5F-886A-1428525A84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2052" name="TextBox 4">
            <a:extLst>
              <a:ext uri="{FF2B5EF4-FFF2-40B4-BE49-F238E27FC236}">
                <a16:creationId xmlns:a16="http://schemas.microsoft.com/office/drawing/2014/main" id="{69A9AE63-7BFB-4CDC-8E74-36E7D08052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1579" y="2015732"/>
            <a:ext cx="9603274" cy="2123658"/>
          </a:xfrm>
          <a:prstGeom prst="rect">
            <a:avLst/>
          </a:prstGeom>
          <a:solidFill>
            <a:srgbClr val="FFFF99"/>
          </a:solidFill>
          <a:ln w="28575">
            <a:solidFill>
              <a:srgbClr val="00B050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800" b="1" dirty="0" err="1">
                <a:solidFill>
                  <a:srgbClr val="002060"/>
                </a:solidFill>
              </a:rPr>
              <a:t>Manajemen</a:t>
            </a:r>
            <a:r>
              <a:rPr lang="en-US" altLang="en-US" sz="4800" b="1" dirty="0">
                <a:solidFill>
                  <a:srgbClr val="002060"/>
                </a:solidFill>
              </a:rPr>
              <a:t> PAUD Formal </a:t>
            </a:r>
            <a:r>
              <a:rPr lang="en-US" altLang="en-US" sz="4800" b="1" dirty="0" err="1">
                <a:solidFill>
                  <a:srgbClr val="002060"/>
                </a:solidFill>
              </a:rPr>
              <a:t>dan</a:t>
            </a:r>
            <a:r>
              <a:rPr lang="en-US" altLang="en-US" sz="4800" b="1" dirty="0">
                <a:solidFill>
                  <a:srgbClr val="002060"/>
                </a:solidFill>
              </a:rPr>
              <a:t> Non Formal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8494994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BAC64-CE8E-4DDE-A6AC-03F1ECD93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9455" y="526472"/>
            <a:ext cx="6095999" cy="787255"/>
          </a:xfrm>
          <a:solidFill>
            <a:schemeClr val="accent5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ctr">
              <a:defRPr/>
            </a:pP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Manajemen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paud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1DB6DF-6DDE-49BB-83EF-12F9A28E3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3781" y="1482437"/>
            <a:ext cx="9864438" cy="3574473"/>
          </a:xfrm>
          <a:solidFill>
            <a:srgbClr val="FFFFCC"/>
          </a:solidFill>
          <a:ln w="38100">
            <a:solidFill>
              <a:srgbClr val="92D050"/>
            </a:solidFill>
            <a:prstDash val="lgDash"/>
          </a:ln>
        </p:spPr>
        <p:txBody>
          <a:bodyPr rtlCol="0">
            <a:normAutofit/>
          </a:bodyPr>
          <a:lstStyle/>
          <a:p>
            <a:pPr>
              <a:lnSpc>
                <a:spcPct val="150000"/>
              </a:lnSpc>
              <a:defRPr/>
            </a:pPr>
            <a:r>
              <a:rPr lang="en-ID" sz="2800" dirty="0" err="1"/>
              <a:t>Tujuan</a:t>
            </a:r>
            <a:r>
              <a:rPr lang="en-ID" sz="2800" dirty="0"/>
              <a:t> </a:t>
            </a:r>
            <a:r>
              <a:rPr lang="en-ID" sz="2800" dirty="0" err="1"/>
              <a:t>manajemen</a:t>
            </a:r>
            <a:r>
              <a:rPr lang="en-ID" sz="2800" dirty="0"/>
              <a:t> Pendidikan PAUD </a:t>
            </a:r>
            <a:r>
              <a:rPr lang="en-ID" sz="2800" dirty="0" err="1"/>
              <a:t>dapat</a:t>
            </a:r>
            <a:r>
              <a:rPr lang="en-ID" sz="2800" dirty="0"/>
              <a:t> </a:t>
            </a:r>
            <a:r>
              <a:rPr lang="en-ID" sz="2800" dirty="0" err="1"/>
              <a:t>dicapai</a:t>
            </a:r>
            <a:r>
              <a:rPr lang="en-ID" sz="2800" dirty="0"/>
              <a:t> </a:t>
            </a:r>
            <a:r>
              <a:rPr lang="en-ID" sz="2800" dirty="0" err="1"/>
              <a:t>dengan</a:t>
            </a:r>
            <a:r>
              <a:rPr lang="en-ID" sz="2800" dirty="0"/>
              <a:t> </a:t>
            </a:r>
            <a:r>
              <a:rPr lang="en-ID" sz="2800" dirty="0" err="1"/>
              <a:t>cara</a:t>
            </a:r>
            <a:r>
              <a:rPr lang="en-ID" sz="2800" dirty="0"/>
              <a:t> </a:t>
            </a:r>
            <a:r>
              <a:rPr lang="en-ID" sz="2800" dirty="0" err="1"/>
              <a:t>mengefisienkan</a:t>
            </a:r>
            <a:r>
              <a:rPr lang="en-ID" sz="2800" dirty="0"/>
              <a:t> </a:t>
            </a:r>
            <a:r>
              <a:rPr lang="en-ID" sz="2800" dirty="0" err="1"/>
              <a:t>biaya-biaya</a:t>
            </a:r>
            <a:r>
              <a:rPr lang="en-ID" sz="2800" dirty="0"/>
              <a:t> </a:t>
            </a:r>
            <a:r>
              <a:rPr lang="en-ID" sz="2800" dirty="0" err="1"/>
              <a:t>pengeluaran</a:t>
            </a:r>
            <a:r>
              <a:rPr lang="en-ID" sz="2800" dirty="0"/>
              <a:t>, </a:t>
            </a:r>
            <a:r>
              <a:rPr lang="en-ID" sz="2800" dirty="0" err="1"/>
              <a:t>tetapi</a:t>
            </a:r>
            <a:r>
              <a:rPr lang="en-ID" sz="2800" dirty="0"/>
              <a:t> </a:t>
            </a:r>
            <a:r>
              <a:rPr lang="en-ID" sz="2800" dirty="0" err="1"/>
              <a:t>dengan</a:t>
            </a:r>
            <a:r>
              <a:rPr lang="en-ID" sz="2800" dirty="0"/>
              <a:t> </a:t>
            </a:r>
            <a:r>
              <a:rPr lang="en-ID" sz="2800" dirty="0" err="1"/>
              <a:t>hasil</a:t>
            </a:r>
            <a:r>
              <a:rPr lang="en-ID" sz="2800" dirty="0"/>
              <a:t> yang optimal </a:t>
            </a:r>
            <a:r>
              <a:rPr lang="en-ID" sz="2800" dirty="0" err="1"/>
              <a:t>dan</a:t>
            </a:r>
            <a:r>
              <a:rPr lang="en-ID" sz="2800" dirty="0"/>
              <a:t> </a:t>
            </a:r>
            <a:r>
              <a:rPr lang="en-ID" sz="2800" dirty="0" err="1"/>
              <a:t>mengefektifkan</a:t>
            </a:r>
            <a:r>
              <a:rPr lang="en-ID" sz="2800" dirty="0"/>
              <a:t> </a:t>
            </a:r>
            <a:r>
              <a:rPr lang="en-ID" sz="2800" dirty="0" err="1"/>
              <a:t>langkah-langkah</a:t>
            </a:r>
            <a:r>
              <a:rPr lang="en-ID" sz="2800" dirty="0"/>
              <a:t> </a:t>
            </a:r>
            <a:r>
              <a:rPr lang="en-ID" sz="2800" dirty="0" err="1"/>
              <a:t>dalam</a:t>
            </a:r>
            <a:r>
              <a:rPr lang="en-ID" sz="2800" dirty="0"/>
              <a:t> </a:t>
            </a:r>
            <a:r>
              <a:rPr lang="en-ID" sz="2800" dirty="0" err="1"/>
              <a:t>mengambil</a:t>
            </a:r>
            <a:r>
              <a:rPr lang="en-ID" sz="2800" dirty="0"/>
              <a:t> </a:t>
            </a:r>
            <a:r>
              <a:rPr lang="en-ID" sz="2800" dirty="0" err="1"/>
              <a:t>setiap</a:t>
            </a:r>
            <a:r>
              <a:rPr lang="en-ID" sz="2800" dirty="0"/>
              <a:t> </a:t>
            </a:r>
            <a:r>
              <a:rPr lang="en-ID" sz="2800" dirty="0" err="1"/>
              <a:t>keputusan</a:t>
            </a:r>
            <a:r>
              <a:rPr lang="en-ID" sz="2800" dirty="0"/>
              <a:t> </a:t>
            </a:r>
            <a:r>
              <a:rPr lang="en-ID" sz="2800" dirty="0" err="1"/>
              <a:t>sehingga</a:t>
            </a:r>
            <a:r>
              <a:rPr lang="en-ID" sz="2800" dirty="0"/>
              <a:t> </a:t>
            </a:r>
            <a:r>
              <a:rPr lang="en-ID" sz="2800" dirty="0" err="1"/>
              <a:t>tujuan</a:t>
            </a:r>
            <a:r>
              <a:rPr lang="en-ID" sz="2800" dirty="0"/>
              <a:t> </a:t>
            </a:r>
            <a:r>
              <a:rPr lang="en-ID" sz="2800" dirty="0" err="1"/>
              <a:t>lembaga</a:t>
            </a:r>
            <a:r>
              <a:rPr lang="en-ID" sz="2800" dirty="0"/>
              <a:t> </a:t>
            </a:r>
            <a:r>
              <a:rPr lang="en-ID" sz="2800" dirty="0" err="1"/>
              <a:t>dapat</a:t>
            </a:r>
            <a:r>
              <a:rPr lang="en-ID" sz="2800" dirty="0"/>
              <a:t> </a:t>
            </a:r>
            <a:r>
              <a:rPr lang="en-ID" sz="2800" dirty="0" err="1"/>
              <a:t>tercapai</a:t>
            </a:r>
            <a:r>
              <a:rPr lang="en-ID" sz="2800" dirty="0"/>
              <a:t>.</a:t>
            </a:r>
            <a:endParaRPr lang="en-US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2967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BAC64-CE8E-4DDE-A6AC-03F1ECD93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491" y="871610"/>
            <a:ext cx="4585855" cy="901772"/>
          </a:xfrm>
          <a:solidFill>
            <a:schemeClr val="accent5">
              <a:lumMod val="20000"/>
              <a:lumOff val="80000"/>
            </a:schemeClr>
          </a:solidFill>
        </p:spPr>
        <p:txBody>
          <a:bodyPr rtlCol="0">
            <a:normAutofit fontScale="90000"/>
          </a:bodyPr>
          <a:lstStyle/>
          <a:p>
            <a:pPr algn="ctr">
              <a:defRPr/>
            </a:pP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Fungsi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manajemen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PAUD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1DB6DF-6DDE-49BB-83EF-12F9A28E3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036" y="1981201"/>
            <a:ext cx="4350328" cy="3519054"/>
          </a:xfrm>
          <a:solidFill>
            <a:srgbClr val="FFFFCC"/>
          </a:solidFill>
          <a:ln w="38100">
            <a:solidFill>
              <a:srgbClr val="92D050"/>
            </a:solidFill>
            <a:prstDash val="lgDash"/>
          </a:ln>
        </p:spPr>
        <p:txBody>
          <a:bodyPr rtlCol="0">
            <a:norm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Perencanaan</a:t>
            </a:r>
            <a:endParaRPr lang="en-US" sz="2800" dirty="0">
              <a:solidFill>
                <a:schemeClr val="accent6">
                  <a:lumMod val="50000"/>
                </a:schemeClr>
              </a:solidFill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Pengorganisasian</a:t>
            </a:r>
            <a:endParaRPr lang="en-US" sz="2800" dirty="0">
              <a:solidFill>
                <a:schemeClr val="accent6">
                  <a:lumMod val="50000"/>
                </a:schemeClr>
              </a:solidFill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Kepemimpinan</a:t>
            </a:r>
            <a:endParaRPr lang="en-US" sz="2800" dirty="0">
              <a:solidFill>
                <a:schemeClr val="accent6">
                  <a:lumMod val="50000"/>
                </a:schemeClr>
              </a:solidFill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Pengawasan</a:t>
            </a:r>
            <a:endParaRPr lang="en-US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8F2507A-8CD9-46C1-A5D1-82387B99A964}"/>
              </a:ext>
            </a:extLst>
          </p:cNvPr>
          <p:cNvSpPr txBox="1">
            <a:spLocks/>
          </p:cNvSpPr>
          <p:nvPr/>
        </p:nvSpPr>
        <p:spPr>
          <a:xfrm>
            <a:off x="5888182" y="871610"/>
            <a:ext cx="4585855" cy="90177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Prinsip-prinsip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manajemen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paud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014EE58-F26D-4BDF-8723-50A74BC289BE}"/>
              </a:ext>
            </a:extLst>
          </p:cNvPr>
          <p:cNvSpPr txBox="1">
            <a:spLocks/>
          </p:cNvSpPr>
          <p:nvPr/>
        </p:nvSpPr>
        <p:spPr>
          <a:xfrm>
            <a:off x="5888182" y="2105893"/>
            <a:ext cx="4350328" cy="3519054"/>
          </a:xfrm>
          <a:prstGeom prst="rect">
            <a:avLst/>
          </a:prstGeom>
          <a:solidFill>
            <a:srgbClr val="FFFFCC"/>
          </a:solidFill>
          <a:ln w="38100">
            <a:solidFill>
              <a:srgbClr val="92D050"/>
            </a:solidFill>
            <a:prstDash val="lgDash"/>
          </a:ln>
        </p:spPr>
        <p:txBody>
          <a:bodyPr vert="horz" lIns="91440" tIns="45720" rIns="91440" bIns="45720" rtlCol="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Komitmen</a:t>
            </a:r>
            <a:endParaRPr lang="en-US" sz="2800" dirty="0">
              <a:solidFill>
                <a:schemeClr val="accent6">
                  <a:lumMod val="50000"/>
                </a:schemeClr>
              </a:solidFill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Profesionalitas</a:t>
            </a:r>
            <a:endParaRPr lang="en-US" sz="2800" dirty="0">
              <a:solidFill>
                <a:schemeClr val="accent6">
                  <a:lumMod val="50000"/>
                </a:schemeClr>
              </a:solidFill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Komunikasi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&amp;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Koordinasi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(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Kesatuan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kerja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)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Kompetisi</a:t>
            </a:r>
            <a:endParaRPr lang="en-US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597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BAC64-CE8E-4DDE-A6AC-03F1ECD93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1091" y="455973"/>
            <a:ext cx="8589818" cy="901772"/>
          </a:xfrm>
          <a:solidFill>
            <a:schemeClr val="accent5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ctr">
              <a:defRPr/>
            </a:pP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Fungsi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manajemen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PAUD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1DB6DF-6DDE-49BB-83EF-12F9A28E3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035" y="1981201"/>
            <a:ext cx="10335491" cy="3519054"/>
          </a:xfrm>
          <a:solidFill>
            <a:srgbClr val="FFFFCC"/>
          </a:solidFill>
          <a:ln w="38100">
            <a:solidFill>
              <a:srgbClr val="92D050"/>
            </a:solidFill>
            <a:prstDash val="lgDash"/>
          </a:ln>
        </p:spPr>
        <p:txBody>
          <a:bodyPr rtlCol="0">
            <a:normAutofit fontScale="77500" lnSpcReduction="20000"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Planning/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Perencanaan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(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Visi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Misi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Tujuan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Fungsi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strategi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)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Organizing/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Pengorganisasian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(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Meliputi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penentuan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tugas-tugas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yg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dikerjakan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siapa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dan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bagaimana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)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Actuating/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Kepemimpinan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(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menciptakan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kegiatan-kegiatan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yang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memotivasi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semua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komponen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SDM,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mengarahkan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kegiatan2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terbaik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utk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meningkatkan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Lembaga)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Pengawasan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(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Kegiatan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pemantauan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meliputi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tenaga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structural)</a:t>
            </a:r>
          </a:p>
        </p:txBody>
      </p:sp>
    </p:spTree>
    <p:extLst>
      <p:ext uri="{BB962C8B-B14F-4D97-AF65-F5344CB8AC3E}">
        <p14:creationId xmlns:p14="http://schemas.microsoft.com/office/powerpoint/2010/main" val="592721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24C2E964-A3F2-4A4B-9C30-9A35729ACA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9219" name="Content Placeholder 3" descr="PP badut4.jpg">
            <a:extLst>
              <a:ext uri="{FF2B5EF4-FFF2-40B4-BE49-F238E27FC236}">
                <a16:creationId xmlns:a16="http://schemas.microsoft.com/office/drawing/2014/main" id="{12198538-947E-4284-8DB5-2500406C23F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8763" y="0"/>
            <a:ext cx="11194473" cy="6858000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44EB289-2A8F-4DBF-8529-0DC556D6D90B}"/>
              </a:ext>
            </a:extLst>
          </p:cNvPr>
          <p:cNvSpPr txBox="1"/>
          <p:nvPr/>
        </p:nvSpPr>
        <p:spPr>
          <a:xfrm>
            <a:off x="1137146" y="628233"/>
            <a:ext cx="9917708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4400" b="1" dirty="0" err="1">
                <a:solidFill>
                  <a:srgbClr val="6600CC"/>
                </a:solidFill>
              </a:rPr>
              <a:t>Pertemuan</a:t>
            </a:r>
            <a:r>
              <a:rPr lang="en-US" sz="4400" b="1" dirty="0">
                <a:solidFill>
                  <a:srgbClr val="6600CC"/>
                </a:solidFill>
              </a:rPr>
              <a:t> III &amp; IV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US" sz="3600" b="1" dirty="0" err="1">
                <a:solidFill>
                  <a:srgbClr val="6600CC"/>
                </a:solidFill>
              </a:rPr>
              <a:t>Identifikasi</a:t>
            </a:r>
            <a:r>
              <a:rPr lang="en-US" sz="3600" b="1" dirty="0">
                <a:solidFill>
                  <a:srgbClr val="6600CC"/>
                </a:solidFill>
              </a:rPr>
              <a:t> PAUD Formal </a:t>
            </a:r>
            <a:r>
              <a:rPr lang="en-US" sz="3600" b="1" dirty="0" err="1">
                <a:solidFill>
                  <a:srgbClr val="6600CC"/>
                </a:solidFill>
              </a:rPr>
              <a:t>dan</a:t>
            </a:r>
            <a:r>
              <a:rPr lang="en-US" sz="3600" b="1" dirty="0">
                <a:solidFill>
                  <a:srgbClr val="6600CC"/>
                </a:solidFill>
              </a:rPr>
              <a:t> Non Formal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US" sz="3600" b="1" dirty="0" err="1">
                <a:solidFill>
                  <a:srgbClr val="6600CC"/>
                </a:solidFill>
              </a:rPr>
              <a:t>Manajemen</a:t>
            </a:r>
            <a:r>
              <a:rPr lang="en-US" sz="3600" b="1" dirty="0">
                <a:solidFill>
                  <a:srgbClr val="6600CC"/>
                </a:solidFill>
              </a:rPr>
              <a:t> </a:t>
            </a:r>
            <a:r>
              <a:rPr lang="en-US" sz="3600" b="1" dirty="0" err="1">
                <a:solidFill>
                  <a:srgbClr val="6600CC"/>
                </a:solidFill>
              </a:rPr>
              <a:t>Pendirian</a:t>
            </a:r>
            <a:r>
              <a:rPr lang="en-US" sz="3600" b="1" dirty="0">
                <a:solidFill>
                  <a:srgbClr val="6600CC"/>
                </a:solidFill>
              </a:rPr>
              <a:t> Lembaga PAUD Formal </a:t>
            </a:r>
            <a:r>
              <a:rPr lang="en-US" sz="3600" b="1" dirty="0" err="1">
                <a:solidFill>
                  <a:srgbClr val="6600CC"/>
                </a:solidFill>
              </a:rPr>
              <a:t>dan</a:t>
            </a:r>
            <a:r>
              <a:rPr lang="en-US" sz="3600" b="1" dirty="0">
                <a:solidFill>
                  <a:srgbClr val="6600CC"/>
                </a:solidFill>
              </a:rPr>
              <a:t> Non Formal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endParaRPr lang="en-US" sz="4400" b="1" dirty="0">
              <a:solidFill>
                <a:srgbClr val="66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2675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A8268-039E-4F2E-86FF-4AF9AB981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561587"/>
            <a:ext cx="9603275" cy="705627"/>
          </a:xfrm>
        </p:spPr>
        <p:txBody>
          <a:bodyPr/>
          <a:lstStyle/>
          <a:p>
            <a:r>
              <a:rPr lang="en-ID" dirty="0" err="1"/>
              <a:t>Identifikasi</a:t>
            </a:r>
            <a:r>
              <a:rPr lang="en-ID" dirty="0"/>
              <a:t> PAUD Formal </a:t>
            </a:r>
            <a:r>
              <a:rPr lang="en-ID" dirty="0" err="1"/>
              <a:t>dan</a:t>
            </a:r>
            <a:r>
              <a:rPr lang="en-ID" dirty="0"/>
              <a:t> non formal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72A12E-95AC-4F95-A20B-E552F11AE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42656"/>
            <a:ext cx="9603275" cy="4100944"/>
          </a:xfrm>
        </p:spPr>
        <p:txBody>
          <a:bodyPr>
            <a:normAutofit/>
          </a:bodyPr>
          <a:lstStyle/>
          <a:p>
            <a:r>
              <a:rPr lang="en-ID" dirty="0">
                <a:latin typeface="Berlin Sans FB" panose="020E0602020502020306" pitchFamily="34" charset="0"/>
              </a:rPr>
              <a:t>PAUD </a:t>
            </a:r>
            <a:r>
              <a:rPr lang="en-ID" dirty="0" err="1">
                <a:latin typeface="Berlin Sans FB" panose="020E0602020502020306" pitchFamily="34" charset="0"/>
              </a:rPr>
              <a:t>merupakan</a:t>
            </a:r>
            <a:r>
              <a:rPr lang="en-ID" dirty="0">
                <a:latin typeface="Berlin Sans FB" panose="020E0602020502020306" pitchFamily="34" charset="0"/>
              </a:rPr>
              <a:t> </a:t>
            </a:r>
            <a:r>
              <a:rPr lang="en-ID" dirty="0" err="1">
                <a:latin typeface="Berlin Sans FB" panose="020E0602020502020306" pitchFamily="34" charset="0"/>
              </a:rPr>
              <a:t>suatu</a:t>
            </a:r>
            <a:r>
              <a:rPr lang="en-ID" dirty="0">
                <a:latin typeface="Berlin Sans FB" panose="020E0602020502020306" pitchFamily="34" charset="0"/>
              </a:rPr>
              <a:t> </a:t>
            </a:r>
            <a:r>
              <a:rPr lang="en-ID" dirty="0" err="1">
                <a:latin typeface="Berlin Sans FB" panose="020E0602020502020306" pitchFamily="34" charset="0"/>
              </a:rPr>
              <a:t>upaya</a:t>
            </a:r>
            <a:r>
              <a:rPr lang="en-ID" dirty="0">
                <a:latin typeface="Berlin Sans FB" panose="020E0602020502020306" pitchFamily="34" charset="0"/>
              </a:rPr>
              <a:t> </a:t>
            </a:r>
            <a:r>
              <a:rPr lang="en-ID" dirty="0" err="1">
                <a:latin typeface="Berlin Sans FB" panose="020E0602020502020306" pitchFamily="34" charset="0"/>
              </a:rPr>
              <a:t>pembinaan</a:t>
            </a:r>
            <a:r>
              <a:rPr lang="en-ID" dirty="0">
                <a:latin typeface="Berlin Sans FB" panose="020E0602020502020306" pitchFamily="34" charset="0"/>
              </a:rPr>
              <a:t> yang </a:t>
            </a:r>
            <a:r>
              <a:rPr lang="en-ID" dirty="0" err="1">
                <a:latin typeface="Berlin Sans FB" panose="020E0602020502020306" pitchFamily="34" charset="0"/>
              </a:rPr>
              <a:t>ditujukan</a:t>
            </a:r>
            <a:r>
              <a:rPr lang="en-ID" dirty="0">
                <a:latin typeface="Berlin Sans FB" panose="020E0602020502020306" pitchFamily="34" charset="0"/>
              </a:rPr>
              <a:t> </a:t>
            </a:r>
            <a:r>
              <a:rPr lang="en-ID" dirty="0" err="1">
                <a:latin typeface="Berlin Sans FB" panose="020E0602020502020306" pitchFamily="34" charset="0"/>
              </a:rPr>
              <a:t>kepada</a:t>
            </a:r>
            <a:r>
              <a:rPr lang="en-ID" dirty="0">
                <a:latin typeface="Berlin Sans FB" panose="020E0602020502020306" pitchFamily="34" charset="0"/>
              </a:rPr>
              <a:t> </a:t>
            </a:r>
            <a:r>
              <a:rPr lang="en-ID" dirty="0" err="1">
                <a:latin typeface="Berlin Sans FB" panose="020E0602020502020306" pitchFamily="34" charset="0"/>
              </a:rPr>
              <a:t>anak</a:t>
            </a:r>
            <a:r>
              <a:rPr lang="en-ID" dirty="0">
                <a:latin typeface="Berlin Sans FB" panose="020E0602020502020306" pitchFamily="34" charset="0"/>
              </a:rPr>
              <a:t> </a:t>
            </a:r>
            <a:r>
              <a:rPr lang="en-ID" dirty="0" err="1">
                <a:latin typeface="Berlin Sans FB" panose="020E0602020502020306" pitchFamily="34" charset="0"/>
              </a:rPr>
              <a:t>sejak</a:t>
            </a:r>
            <a:r>
              <a:rPr lang="en-ID" dirty="0">
                <a:latin typeface="Berlin Sans FB" panose="020E0602020502020306" pitchFamily="34" charset="0"/>
              </a:rPr>
              <a:t> lahir-6 </a:t>
            </a:r>
            <a:r>
              <a:rPr lang="en-ID" dirty="0" err="1">
                <a:latin typeface="Berlin Sans FB" panose="020E0602020502020306" pitchFamily="34" charset="0"/>
              </a:rPr>
              <a:t>tahun</a:t>
            </a:r>
            <a:r>
              <a:rPr lang="en-ID" dirty="0">
                <a:latin typeface="Berlin Sans FB" panose="020E0602020502020306" pitchFamily="34" charset="0"/>
              </a:rPr>
              <a:t> yang </a:t>
            </a:r>
            <a:r>
              <a:rPr lang="en-ID" dirty="0" err="1">
                <a:latin typeface="Berlin Sans FB" panose="020E0602020502020306" pitchFamily="34" charset="0"/>
              </a:rPr>
              <a:t>dilakukan</a:t>
            </a:r>
            <a:r>
              <a:rPr lang="en-ID" dirty="0">
                <a:latin typeface="Berlin Sans FB" panose="020E0602020502020306" pitchFamily="34" charset="0"/>
              </a:rPr>
              <a:t> </a:t>
            </a:r>
            <a:r>
              <a:rPr lang="en-ID" dirty="0" err="1">
                <a:latin typeface="Berlin Sans FB" panose="020E0602020502020306" pitchFamily="34" charset="0"/>
              </a:rPr>
              <a:t>melalui</a:t>
            </a:r>
            <a:r>
              <a:rPr lang="en-ID" dirty="0">
                <a:latin typeface="Berlin Sans FB" panose="020E0602020502020306" pitchFamily="34" charset="0"/>
              </a:rPr>
              <a:t> </a:t>
            </a:r>
            <a:r>
              <a:rPr lang="en-ID" dirty="0" err="1">
                <a:latin typeface="Berlin Sans FB" panose="020E0602020502020306" pitchFamily="34" charset="0"/>
              </a:rPr>
              <a:t>rangsangan</a:t>
            </a:r>
            <a:r>
              <a:rPr lang="en-ID" dirty="0">
                <a:latin typeface="Berlin Sans FB" panose="020E0602020502020306" pitchFamily="34" charset="0"/>
              </a:rPr>
              <a:t> Pendidikan </a:t>
            </a:r>
            <a:r>
              <a:rPr lang="en-ID" dirty="0" err="1">
                <a:latin typeface="Berlin Sans FB" panose="020E0602020502020306" pitchFamily="34" charset="0"/>
              </a:rPr>
              <a:t>untuk</a:t>
            </a:r>
            <a:r>
              <a:rPr lang="en-ID" dirty="0">
                <a:latin typeface="Berlin Sans FB" panose="020E0602020502020306" pitchFamily="34" charset="0"/>
              </a:rPr>
              <a:t> </a:t>
            </a:r>
            <a:r>
              <a:rPr lang="en-ID" dirty="0" err="1">
                <a:latin typeface="Berlin Sans FB" panose="020E0602020502020306" pitchFamily="34" charset="0"/>
              </a:rPr>
              <a:t>mebantu</a:t>
            </a:r>
            <a:r>
              <a:rPr lang="en-ID" dirty="0">
                <a:latin typeface="Berlin Sans FB" panose="020E0602020502020306" pitchFamily="34" charset="0"/>
              </a:rPr>
              <a:t> </a:t>
            </a:r>
            <a:r>
              <a:rPr lang="en-ID" dirty="0" err="1">
                <a:latin typeface="Berlin Sans FB" panose="020E0602020502020306" pitchFamily="34" charset="0"/>
              </a:rPr>
              <a:t>pertumbuhan</a:t>
            </a:r>
            <a:r>
              <a:rPr lang="en-ID" dirty="0">
                <a:latin typeface="Berlin Sans FB" panose="020E0602020502020306" pitchFamily="34" charset="0"/>
              </a:rPr>
              <a:t> </a:t>
            </a:r>
            <a:r>
              <a:rPr lang="en-ID" dirty="0" err="1">
                <a:latin typeface="Berlin Sans FB" panose="020E0602020502020306" pitchFamily="34" charset="0"/>
              </a:rPr>
              <a:t>dan</a:t>
            </a:r>
            <a:r>
              <a:rPr lang="en-ID" dirty="0">
                <a:latin typeface="Berlin Sans FB" panose="020E0602020502020306" pitchFamily="34" charset="0"/>
              </a:rPr>
              <a:t> </a:t>
            </a:r>
            <a:r>
              <a:rPr lang="en-ID" dirty="0" err="1">
                <a:latin typeface="Berlin Sans FB" panose="020E0602020502020306" pitchFamily="34" charset="0"/>
              </a:rPr>
              <a:t>perkembangan</a:t>
            </a:r>
            <a:r>
              <a:rPr lang="en-ID" dirty="0">
                <a:latin typeface="Berlin Sans FB" panose="020E0602020502020306" pitchFamily="34" charset="0"/>
              </a:rPr>
              <a:t> </a:t>
            </a:r>
            <a:r>
              <a:rPr lang="en-ID" dirty="0" err="1">
                <a:latin typeface="Berlin Sans FB" panose="020E0602020502020306" pitchFamily="34" charset="0"/>
              </a:rPr>
              <a:t>jasmani</a:t>
            </a:r>
            <a:r>
              <a:rPr lang="en-ID" dirty="0">
                <a:latin typeface="Berlin Sans FB" panose="020E0602020502020306" pitchFamily="34" charset="0"/>
              </a:rPr>
              <a:t> </a:t>
            </a:r>
            <a:r>
              <a:rPr lang="en-ID" dirty="0" err="1">
                <a:latin typeface="Berlin Sans FB" panose="020E0602020502020306" pitchFamily="34" charset="0"/>
              </a:rPr>
              <a:t>dan</a:t>
            </a:r>
            <a:r>
              <a:rPr lang="en-ID" dirty="0">
                <a:latin typeface="Berlin Sans FB" panose="020E0602020502020306" pitchFamily="34" charset="0"/>
              </a:rPr>
              <a:t> </a:t>
            </a:r>
            <a:r>
              <a:rPr lang="en-ID" dirty="0" err="1">
                <a:latin typeface="Berlin Sans FB" panose="020E0602020502020306" pitchFamily="34" charset="0"/>
              </a:rPr>
              <a:t>rohani</a:t>
            </a:r>
            <a:r>
              <a:rPr lang="en-ID" dirty="0">
                <a:latin typeface="Berlin Sans FB" panose="020E0602020502020306" pitchFamily="34" charset="0"/>
              </a:rPr>
              <a:t> agar </a:t>
            </a:r>
            <a:r>
              <a:rPr lang="en-ID" dirty="0" err="1">
                <a:latin typeface="Berlin Sans FB" panose="020E0602020502020306" pitchFamily="34" charset="0"/>
              </a:rPr>
              <a:t>anak</a:t>
            </a:r>
            <a:r>
              <a:rPr lang="en-ID" dirty="0">
                <a:latin typeface="Berlin Sans FB" panose="020E0602020502020306" pitchFamily="34" charset="0"/>
              </a:rPr>
              <a:t> </a:t>
            </a:r>
            <a:r>
              <a:rPr lang="en-ID" dirty="0" err="1">
                <a:latin typeface="Berlin Sans FB" panose="020E0602020502020306" pitchFamily="34" charset="0"/>
              </a:rPr>
              <a:t>memiliki</a:t>
            </a:r>
            <a:r>
              <a:rPr lang="en-ID" dirty="0">
                <a:latin typeface="Berlin Sans FB" panose="020E0602020502020306" pitchFamily="34" charset="0"/>
              </a:rPr>
              <a:t> </a:t>
            </a:r>
            <a:r>
              <a:rPr lang="en-ID" dirty="0" err="1">
                <a:latin typeface="Berlin Sans FB" panose="020E0602020502020306" pitchFamily="34" charset="0"/>
              </a:rPr>
              <a:t>kesiapan</a:t>
            </a:r>
            <a:r>
              <a:rPr lang="en-ID" dirty="0">
                <a:latin typeface="Berlin Sans FB" panose="020E0602020502020306" pitchFamily="34" charset="0"/>
              </a:rPr>
              <a:t> </a:t>
            </a:r>
            <a:r>
              <a:rPr lang="en-ID" dirty="0" err="1">
                <a:latin typeface="Berlin Sans FB" panose="020E0602020502020306" pitchFamily="34" charset="0"/>
              </a:rPr>
              <a:t>dalam</a:t>
            </a:r>
            <a:r>
              <a:rPr lang="en-ID" dirty="0">
                <a:latin typeface="Berlin Sans FB" panose="020E0602020502020306" pitchFamily="34" charset="0"/>
              </a:rPr>
              <a:t> </a:t>
            </a:r>
            <a:r>
              <a:rPr lang="en-ID" dirty="0" err="1">
                <a:latin typeface="Berlin Sans FB" panose="020E0602020502020306" pitchFamily="34" charset="0"/>
              </a:rPr>
              <a:t>memasuki</a:t>
            </a:r>
            <a:r>
              <a:rPr lang="en-ID" dirty="0">
                <a:latin typeface="Berlin Sans FB" panose="020E0602020502020306" pitchFamily="34" charset="0"/>
              </a:rPr>
              <a:t> Pendidikan </a:t>
            </a:r>
            <a:r>
              <a:rPr lang="en-ID" dirty="0" err="1">
                <a:latin typeface="Berlin Sans FB" panose="020E0602020502020306" pitchFamily="34" charset="0"/>
              </a:rPr>
              <a:t>lebih</a:t>
            </a:r>
            <a:r>
              <a:rPr lang="en-ID" dirty="0">
                <a:latin typeface="Berlin Sans FB" panose="020E0602020502020306" pitchFamily="34" charset="0"/>
              </a:rPr>
              <a:t> </a:t>
            </a:r>
            <a:r>
              <a:rPr lang="en-ID" dirty="0" err="1">
                <a:latin typeface="Berlin Sans FB" panose="020E0602020502020306" pitchFamily="34" charset="0"/>
              </a:rPr>
              <a:t>lanjut</a:t>
            </a:r>
            <a:endParaRPr lang="en-ID" dirty="0">
              <a:latin typeface="Berlin Sans FB" panose="020E0602020502020306" pitchFamily="34" charset="0"/>
            </a:endParaRPr>
          </a:p>
          <a:p>
            <a:r>
              <a:rPr lang="en-ID" dirty="0" err="1">
                <a:latin typeface="Berlin Sans FB" panose="020E0602020502020306" pitchFamily="34" charset="0"/>
              </a:rPr>
              <a:t>Layanan</a:t>
            </a:r>
            <a:r>
              <a:rPr lang="en-ID" dirty="0">
                <a:latin typeface="Berlin Sans FB" panose="020E0602020502020306" pitchFamily="34" charset="0"/>
              </a:rPr>
              <a:t> PAUD :</a:t>
            </a:r>
          </a:p>
          <a:p>
            <a:pPr marL="900113" indent="-900113">
              <a:buNone/>
            </a:pPr>
            <a:r>
              <a:rPr lang="en-ID" dirty="0">
                <a:latin typeface="Berlin Sans FB" panose="020E0602020502020306" pitchFamily="34" charset="0"/>
              </a:rPr>
              <a:t>	- 0-6 </a:t>
            </a:r>
            <a:r>
              <a:rPr lang="en-ID" dirty="0" err="1">
                <a:latin typeface="Berlin Sans FB" panose="020E0602020502020306" pitchFamily="34" charset="0"/>
              </a:rPr>
              <a:t>tahun</a:t>
            </a:r>
            <a:r>
              <a:rPr lang="en-ID" dirty="0">
                <a:latin typeface="Berlin Sans FB" panose="020E0602020502020306" pitchFamily="34" charset="0"/>
              </a:rPr>
              <a:t> : TPA </a:t>
            </a:r>
            <a:r>
              <a:rPr lang="en-ID" dirty="0" err="1">
                <a:latin typeface="Berlin Sans FB" panose="020E0602020502020306" pitchFamily="34" charset="0"/>
              </a:rPr>
              <a:t>dan</a:t>
            </a:r>
            <a:r>
              <a:rPr lang="en-ID" dirty="0">
                <a:latin typeface="Berlin Sans FB" panose="020E0602020502020306" pitchFamily="34" charset="0"/>
              </a:rPr>
              <a:t> SPS (</a:t>
            </a:r>
            <a:r>
              <a:rPr lang="en-ID" dirty="0" err="1">
                <a:latin typeface="Berlin Sans FB" panose="020E0602020502020306" pitchFamily="34" charset="0"/>
              </a:rPr>
              <a:t>Pos</a:t>
            </a:r>
            <a:r>
              <a:rPr lang="en-ID" dirty="0">
                <a:latin typeface="Berlin Sans FB" panose="020E0602020502020306" pitchFamily="34" charset="0"/>
              </a:rPr>
              <a:t> PAUD, Taman </a:t>
            </a:r>
            <a:r>
              <a:rPr lang="en-ID" dirty="0" err="1">
                <a:latin typeface="Berlin Sans FB" panose="020E0602020502020306" pitchFamily="34" charset="0"/>
              </a:rPr>
              <a:t>Posyandu</a:t>
            </a:r>
            <a:r>
              <a:rPr lang="en-ID" dirty="0">
                <a:latin typeface="Berlin Sans FB" panose="020E0602020502020306" pitchFamily="34" charset="0"/>
              </a:rPr>
              <a:t>, TAAM, PAUD TPQ PAUD     BIA, PAUD PAK, Nava Dhamma </a:t>
            </a:r>
            <a:r>
              <a:rPr lang="en-ID" dirty="0" err="1">
                <a:latin typeface="Berlin Sans FB" panose="020E0602020502020306" pitchFamily="34" charset="0"/>
              </a:rPr>
              <a:t>Sekha</a:t>
            </a:r>
            <a:endParaRPr lang="en-ID" dirty="0">
              <a:latin typeface="Berlin Sans FB" panose="020E0602020502020306" pitchFamily="34" charset="0"/>
            </a:endParaRPr>
          </a:p>
          <a:p>
            <a:pPr marL="0" indent="0">
              <a:buNone/>
            </a:pPr>
            <a:r>
              <a:rPr lang="en-ID" dirty="0">
                <a:latin typeface="Berlin Sans FB" panose="020E0602020502020306" pitchFamily="34" charset="0"/>
              </a:rPr>
              <a:t>	- 2-4 </a:t>
            </a:r>
            <a:r>
              <a:rPr lang="en-ID" dirty="0" err="1">
                <a:latin typeface="Berlin Sans FB" panose="020E0602020502020306" pitchFamily="34" charset="0"/>
              </a:rPr>
              <a:t>tahun</a:t>
            </a:r>
            <a:r>
              <a:rPr lang="en-ID" dirty="0">
                <a:latin typeface="Berlin Sans FB" panose="020E0602020502020306" pitchFamily="34" charset="0"/>
              </a:rPr>
              <a:t> : </a:t>
            </a:r>
            <a:r>
              <a:rPr lang="en-ID" dirty="0" err="1">
                <a:latin typeface="Berlin Sans FB" panose="020E0602020502020306" pitchFamily="34" charset="0"/>
              </a:rPr>
              <a:t>Kelompok</a:t>
            </a:r>
            <a:r>
              <a:rPr lang="en-ID" dirty="0">
                <a:latin typeface="Berlin Sans FB" panose="020E0602020502020306" pitchFamily="34" charset="0"/>
              </a:rPr>
              <a:t> </a:t>
            </a:r>
            <a:r>
              <a:rPr lang="en-ID" dirty="0" err="1">
                <a:latin typeface="Berlin Sans FB" panose="020E0602020502020306" pitchFamily="34" charset="0"/>
              </a:rPr>
              <a:t>bermain</a:t>
            </a:r>
            <a:r>
              <a:rPr lang="en-ID" dirty="0">
                <a:latin typeface="Berlin Sans FB" panose="020E0602020502020306" pitchFamily="34" charset="0"/>
              </a:rPr>
              <a:t> </a:t>
            </a:r>
            <a:r>
              <a:rPr lang="en-ID" dirty="0" err="1">
                <a:latin typeface="Berlin Sans FB" panose="020E0602020502020306" pitchFamily="34" charset="0"/>
              </a:rPr>
              <a:t>dan</a:t>
            </a:r>
            <a:r>
              <a:rPr lang="en-ID" dirty="0">
                <a:latin typeface="Berlin Sans FB" panose="020E0602020502020306" pitchFamily="34" charset="0"/>
              </a:rPr>
              <a:t> </a:t>
            </a:r>
            <a:r>
              <a:rPr lang="en-ID" dirty="0" err="1">
                <a:latin typeface="Berlin Sans FB" panose="020E0602020502020306" pitchFamily="34" charset="0"/>
              </a:rPr>
              <a:t>sejenisnya</a:t>
            </a:r>
            <a:endParaRPr lang="en-ID" dirty="0">
              <a:latin typeface="Berlin Sans FB" panose="020E0602020502020306" pitchFamily="34" charset="0"/>
            </a:endParaRPr>
          </a:p>
          <a:p>
            <a:pPr marL="0" indent="0">
              <a:buNone/>
            </a:pPr>
            <a:r>
              <a:rPr lang="en-ID" dirty="0">
                <a:latin typeface="Berlin Sans FB" panose="020E0602020502020306" pitchFamily="34" charset="0"/>
              </a:rPr>
              <a:t>	- 4-6 </a:t>
            </a:r>
            <a:r>
              <a:rPr lang="en-ID" dirty="0" err="1">
                <a:latin typeface="Berlin Sans FB" panose="020E0602020502020306" pitchFamily="34" charset="0"/>
              </a:rPr>
              <a:t>tahun</a:t>
            </a:r>
            <a:r>
              <a:rPr lang="en-ID" dirty="0">
                <a:latin typeface="Berlin Sans FB" panose="020E0602020502020306" pitchFamily="34" charset="0"/>
              </a:rPr>
              <a:t> : TK, RA, BA </a:t>
            </a:r>
            <a:r>
              <a:rPr lang="en-ID" dirty="0" err="1">
                <a:latin typeface="Berlin Sans FB" panose="020E0602020502020306" pitchFamily="34" charset="0"/>
              </a:rPr>
              <a:t>dan</a:t>
            </a:r>
            <a:r>
              <a:rPr lang="en-ID" dirty="0">
                <a:latin typeface="Berlin Sans FB" panose="020E0602020502020306" pitchFamily="34" charset="0"/>
              </a:rPr>
              <a:t> yang </a:t>
            </a:r>
            <a:r>
              <a:rPr lang="en-ID" dirty="0" err="1">
                <a:latin typeface="Berlin Sans FB" panose="020E0602020502020306" pitchFamily="34" charset="0"/>
              </a:rPr>
              <a:t>sederajat</a:t>
            </a:r>
            <a:endParaRPr lang="en-ID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762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C53FB0-8913-4817-A84C-FFAFE3A60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Perbedaan</a:t>
            </a:r>
            <a:r>
              <a:rPr lang="en-ID" dirty="0"/>
              <a:t> </a:t>
            </a:r>
            <a:r>
              <a:rPr lang="en-ID" dirty="0" err="1"/>
              <a:t>paud</a:t>
            </a:r>
            <a:r>
              <a:rPr lang="en-ID" dirty="0"/>
              <a:t> formal </a:t>
            </a:r>
            <a:r>
              <a:rPr lang="en-ID" dirty="0" err="1"/>
              <a:t>dan</a:t>
            </a:r>
            <a:r>
              <a:rPr lang="en-ID" dirty="0"/>
              <a:t> non formal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C356F50-5A24-4761-9416-8B685CDBED2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2238050"/>
              </p:ext>
            </p:extLst>
          </p:nvPr>
        </p:nvGraphicFramePr>
        <p:xfrm>
          <a:off x="1451579" y="1965499"/>
          <a:ext cx="9604374" cy="3977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1458">
                  <a:extLst>
                    <a:ext uri="{9D8B030D-6E8A-4147-A177-3AD203B41FA5}">
                      <a16:colId xmlns:a16="http://schemas.microsoft.com/office/drawing/2014/main" val="3592728043"/>
                    </a:ext>
                  </a:extLst>
                </a:gridCol>
                <a:gridCol w="3201458">
                  <a:extLst>
                    <a:ext uri="{9D8B030D-6E8A-4147-A177-3AD203B41FA5}">
                      <a16:colId xmlns:a16="http://schemas.microsoft.com/office/drawing/2014/main" val="2548815422"/>
                    </a:ext>
                  </a:extLst>
                </a:gridCol>
                <a:gridCol w="3201458">
                  <a:extLst>
                    <a:ext uri="{9D8B030D-6E8A-4147-A177-3AD203B41FA5}">
                      <a16:colId xmlns:a16="http://schemas.microsoft.com/office/drawing/2014/main" val="38958676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/>
                        <a:t>PAUD FORMAL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/>
                        <a:t>PAUD Non Formal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28849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D" dirty="0"/>
                        <a:t>Program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/>
                        <a:t>TK, RA, 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 err="1"/>
                        <a:t>Kober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dan</a:t>
                      </a:r>
                      <a:r>
                        <a:rPr lang="en-ID" dirty="0"/>
                        <a:t> SPS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99576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D" dirty="0" err="1"/>
                        <a:t>Layanan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Usia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/>
                        <a:t>4-6 </a:t>
                      </a:r>
                      <a:r>
                        <a:rPr lang="en-ID" dirty="0" err="1"/>
                        <a:t>tahun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/>
                        <a:t>0-4 </a:t>
                      </a:r>
                      <a:r>
                        <a:rPr lang="en-ID" dirty="0" err="1"/>
                        <a:t>Tahun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16772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D" dirty="0"/>
                        <a:t>Hari </a:t>
                      </a:r>
                      <a:r>
                        <a:rPr lang="en-ID" dirty="0" err="1"/>
                        <a:t>belajar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/>
                        <a:t>5 </a:t>
                      </a:r>
                      <a:r>
                        <a:rPr lang="en-ID" dirty="0" err="1"/>
                        <a:t>atau</a:t>
                      </a:r>
                      <a:r>
                        <a:rPr lang="en-ID" dirty="0"/>
                        <a:t> 6 </a:t>
                      </a:r>
                      <a:r>
                        <a:rPr lang="en-ID" dirty="0" err="1"/>
                        <a:t>hari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/>
                        <a:t>2 </a:t>
                      </a:r>
                      <a:r>
                        <a:rPr lang="en-ID" dirty="0" err="1"/>
                        <a:t>atau</a:t>
                      </a:r>
                      <a:r>
                        <a:rPr lang="en-ID" dirty="0"/>
                        <a:t> 3 </a:t>
                      </a:r>
                      <a:r>
                        <a:rPr lang="en-ID" dirty="0" err="1"/>
                        <a:t>hari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20220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D" dirty="0"/>
                        <a:t>Lama </a:t>
                      </a:r>
                      <a:r>
                        <a:rPr lang="en-ID" dirty="0" err="1"/>
                        <a:t>belajar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/>
                        <a:t>900 </a:t>
                      </a:r>
                      <a:r>
                        <a:rPr lang="en-ID" dirty="0" err="1"/>
                        <a:t>menit</a:t>
                      </a:r>
                      <a:r>
                        <a:rPr lang="en-ID" dirty="0"/>
                        <a:t> per </a:t>
                      </a:r>
                      <a:r>
                        <a:rPr lang="en-ID" dirty="0" err="1"/>
                        <a:t>minggu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/>
                        <a:t>0-2 : 120 </a:t>
                      </a:r>
                      <a:r>
                        <a:rPr lang="en-ID" dirty="0" err="1"/>
                        <a:t>menit</a:t>
                      </a:r>
                      <a:r>
                        <a:rPr lang="en-ID" dirty="0"/>
                        <a:t>/</a:t>
                      </a:r>
                      <a:r>
                        <a:rPr lang="en-ID" dirty="0" err="1"/>
                        <a:t>mgg</a:t>
                      </a:r>
                      <a:endParaRPr lang="en-ID" dirty="0"/>
                    </a:p>
                    <a:p>
                      <a:r>
                        <a:rPr lang="en-ID" dirty="0"/>
                        <a:t>2-4 : 360 </a:t>
                      </a:r>
                      <a:r>
                        <a:rPr lang="en-ID" dirty="0" err="1"/>
                        <a:t>menit</a:t>
                      </a:r>
                      <a:r>
                        <a:rPr lang="en-ID" dirty="0"/>
                        <a:t>/</a:t>
                      </a:r>
                      <a:r>
                        <a:rPr lang="en-ID" dirty="0" err="1"/>
                        <a:t>mgg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01325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D" dirty="0" err="1"/>
                        <a:t>Evaluasi</a:t>
                      </a:r>
                      <a:r>
                        <a:rPr lang="en-ID" dirty="0"/>
                        <a:t>/ Monitoring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 err="1"/>
                        <a:t>Pengawas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 err="1"/>
                        <a:t>Penilik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65679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D" dirty="0" err="1"/>
                        <a:t>Organisasi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/>
                        <a:t>IGTKI/ IGRA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 err="1"/>
                        <a:t>Himpaudi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46931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73067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09322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38402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21947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D36D3-25EE-4713-800E-F04511211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Persamaan</a:t>
            </a:r>
            <a:r>
              <a:rPr lang="en-ID" dirty="0"/>
              <a:t> </a:t>
            </a:r>
            <a:r>
              <a:rPr lang="en-ID" dirty="0" err="1"/>
              <a:t>paud</a:t>
            </a:r>
            <a:r>
              <a:rPr lang="en-ID" dirty="0"/>
              <a:t> formal </a:t>
            </a:r>
            <a:r>
              <a:rPr lang="en-ID" dirty="0" err="1"/>
              <a:t>dan</a:t>
            </a:r>
            <a:r>
              <a:rPr lang="en-ID" dirty="0"/>
              <a:t> non formal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F0555-8617-4796-AA8D-2BE9957C2F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ID" dirty="0" err="1"/>
              <a:t>Dibawah</a:t>
            </a:r>
            <a:r>
              <a:rPr lang="en-ID" dirty="0"/>
              <a:t> </a:t>
            </a:r>
            <a:r>
              <a:rPr lang="en-ID" dirty="0" err="1"/>
              <a:t>pembinaan</a:t>
            </a:r>
            <a:r>
              <a:rPr lang="en-ID" dirty="0"/>
              <a:t> </a:t>
            </a:r>
            <a:r>
              <a:rPr lang="en-ID" dirty="0" err="1"/>
              <a:t>Direktorat</a:t>
            </a:r>
            <a:r>
              <a:rPr lang="en-ID" dirty="0"/>
              <a:t> PAUD-</a:t>
            </a:r>
            <a:r>
              <a:rPr lang="en-ID" dirty="0" err="1"/>
              <a:t>Dikmas</a:t>
            </a:r>
            <a:r>
              <a:rPr lang="en-ID" dirty="0"/>
              <a:t> (PPD) </a:t>
            </a:r>
            <a:r>
              <a:rPr lang="en-ID" dirty="0" err="1"/>
              <a:t>Kementrian</a:t>
            </a:r>
            <a:r>
              <a:rPr lang="en-ID" dirty="0"/>
              <a:t> Pendidikan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Kebudayaan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Menggunakan</a:t>
            </a:r>
            <a:r>
              <a:rPr lang="en-ID" dirty="0"/>
              <a:t> </a:t>
            </a:r>
            <a:r>
              <a:rPr lang="en-ID" dirty="0" err="1"/>
              <a:t>Kurikulum</a:t>
            </a:r>
            <a:r>
              <a:rPr lang="en-ID" dirty="0"/>
              <a:t> yang </a:t>
            </a:r>
            <a:r>
              <a:rPr lang="en-ID" dirty="0" err="1"/>
              <a:t>sama</a:t>
            </a:r>
            <a:r>
              <a:rPr lang="en-ID" dirty="0"/>
              <a:t> (</a:t>
            </a:r>
            <a:r>
              <a:rPr lang="en-ID" dirty="0" err="1"/>
              <a:t>Permen</a:t>
            </a:r>
            <a:r>
              <a:rPr lang="en-ID" dirty="0"/>
              <a:t> No. 146 </a:t>
            </a:r>
            <a:r>
              <a:rPr lang="en-ID" dirty="0" err="1"/>
              <a:t>th.</a:t>
            </a:r>
            <a:r>
              <a:rPr lang="en-ID" dirty="0"/>
              <a:t> 2014)</a:t>
            </a:r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Mengacu</a:t>
            </a:r>
            <a:r>
              <a:rPr lang="en-ID" dirty="0"/>
              <a:t> </a:t>
            </a:r>
            <a:r>
              <a:rPr lang="en-ID" dirty="0" err="1"/>
              <a:t>pada</a:t>
            </a:r>
            <a:r>
              <a:rPr lang="en-ID" dirty="0"/>
              <a:t> </a:t>
            </a:r>
            <a:r>
              <a:rPr lang="en-ID" dirty="0" err="1"/>
              <a:t>Standar</a:t>
            </a:r>
            <a:r>
              <a:rPr lang="en-ID" dirty="0"/>
              <a:t> </a:t>
            </a:r>
            <a:r>
              <a:rPr lang="en-ID" dirty="0" err="1"/>
              <a:t>Nasional</a:t>
            </a:r>
            <a:r>
              <a:rPr lang="en-ID" dirty="0"/>
              <a:t> Pendidikan (</a:t>
            </a:r>
            <a:r>
              <a:rPr lang="en-ID" dirty="0" err="1"/>
              <a:t>Permen</a:t>
            </a:r>
            <a:r>
              <a:rPr lang="en-ID" dirty="0"/>
              <a:t> 137 </a:t>
            </a:r>
            <a:r>
              <a:rPr lang="en-ID" dirty="0" err="1"/>
              <a:t>th.</a:t>
            </a:r>
            <a:r>
              <a:rPr lang="en-ID" dirty="0"/>
              <a:t> 2014)</a:t>
            </a:r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Memiliki</a:t>
            </a:r>
            <a:r>
              <a:rPr lang="en-ID" dirty="0"/>
              <a:t> </a:t>
            </a:r>
            <a:r>
              <a:rPr lang="en-ID" dirty="0" err="1"/>
              <a:t>tujuan</a:t>
            </a:r>
            <a:r>
              <a:rPr lang="en-ID" dirty="0"/>
              <a:t> yang </a:t>
            </a:r>
            <a:r>
              <a:rPr lang="en-ID" dirty="0" err="1"/>
              <a:t>sama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8909819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3BAAA-C3A2-48D9-BD8C-F9A8E1C0B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Manajemen</a:t>
            </a:r>
            <a:r>
              <a:rPr lang="en-ID" dirty="0"/>
              <a:t> </a:t>
            </a:r>
            <a:r>
              <a:rPr lang="en-ID" dirty="0" err="1"/>
              <a:t>pendirian</a:t>
            </a:r>
            <a:r>
              <a:rPr lang="en-ID" dirty="0"/>
              <a:t> Lembaga </a:t>
            </a:r>
            <a:r>
              <a:rPr lang="en-ID" dirty="0" err="1"/>
              <a:t>paud</a:t>
            </a:r>
            <a:r>
              <a:rPr lang="en-ID" dirty="0"/>
              <a:t> formal </a:t>
            </a:r>
            <a:r>
              <a:rPr lang="en-ID" dirty="0" err="1"/>
              <a:t>dan</a:t>
            </a:r>
            <a:r>
              <a:rPr lang="en-ID" dirty="0"/>
              <a:t> non formal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AB0E1D-658F-4283-864A-3C44F2FD87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err="1"/>
              <a:t>Persyaratan</a:t>
            </a:r>
            <a:r>
              <a:rPr lang="en-ID" dirty="0"/>
              <a:t> </a:t>
            </a:r>
            <a:r>
              <a:rPr lang="en-ID" dirty="0" err="1"/>
              <a:t>Pendirian</a:t>
            </a:r>
            <a:r>
              <a:rPr lang="en-ID" dirty="0"/>
              <a:t> Lembaga :</a:t>
            </a:r>
          </a:p>
          <a:p>
            <a:pPr marL="539750" indent="-276225">
              <a:buFont typeface="+mj-lt"/>
              <a:buAutoNum type="arabicPeriod"/>
            </a:pPr>
            <a:r>
              <a:rPr lang="en-ID" dirty="0"/>
              <a:t>Isi Pendidikan (</a:t>
            </a:r>
            <a:r>
              <a:rPr lang="en-ID" dirty="0" err="1"/>
              <a:t>Kurikulum</a:t>
            </a:r>
            <a:r>
              <a:rPr lang="en-ID" dirty="0"/>
              <a:t>)</a:t>
            </a:r>
          </a:p>
          <a:p>
            <a:pPr marL="539750" indent="-276225">
              <a:buFont typeface="+mj-lt"/>
              <a:buAutoNum type="arabicPeriod"/>
            </a:pPr>
            <a:r>
              <a:rPr lang="en-ID" dirty="0" err="1"/>
              <a:t>Peserta</a:t>
            </a:r>
            <a:r>
              <a:rPr lang="en-ID" dirty="0"/>
              <a:t> </a:t>
            </a:r>
            <a:r>
              <a:rPr lang="en-ID" dirty="0" err="1"/>
              <a:t>didik</a:t>
            </a:r>
            <a:endParaRPr lang="en-ID" dirty="0"/>
          </a:p>
          <a:p>
            <a:pPr marL="539750" indent="-276225">
              <a:buFont typeface="+mj-lt"/>
              <a:buAutoNum type="arabicPeriod"/>
            </a:pPr>
            <a:r>
              <a:rPr lang="en-ID" dirty="0" err="1"/>
              <a:t>Jumlah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kualifikasi</a:t>
            </a:r>
            <a:r>
              <a:rPr lang="en-ID" dirty="0"/>
              <a:t> </a:t>
            </a:r>
            <a:r>
              <a:rPr lang="en-ID" dirty="0" err="1"/>
              <a:t>tenaga</a:t>
            </a:r>
            <a:r>
              <a:rPr lang="en-ID" dirty="0"/>
              <a:t> </a:t>
            </a:r>
            <a:r>
              <a:rPr lang="en-ID" dirty="0" err="1"/>
              <a:t>pendidik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tenaga</a:t>
            </a:r>
            <a:r>
              <a:rPr lang="en-ID" dirty="0"/>
              <a:t> </a:t>
            </a:r>
            <a:r>
              <a:rPr lang="en-ID" dirty="0" err="1"/>
              <a:t>kependidikan</a:t>
            </a:r>
            <a:endParaRPr lang="en-ID" dirty="0"/>
          </a:p>
          <a:p>
            <a:pPr marL="539750" indent="-276225">
              <a:buFont typeface="+mj-lt"/>
              <a:buAutoNum type="arabicPeriod"/>
            </a:pPr>
            <a:r>
              <a:rPr lang="en-ID" dirty="0" err="1"/>
              <a:t>Sarana</a:t>
            </a:r>
            <a:r>
              <a:rPr lang="en-ID" dirty="0"/>
              <a:t> </a:t>
            </a:r>
            <a:r>
              <a:rPr lang="en-ID" dirty="0" err="1"/>
              <a:t>Prasarana</a:t>
            </a:r>
            <a:endParaRPr lang="en-ID" dirty="0"/>
          </a:p>
          <a:p>
            <a:pPr marL="539750" indent="-276225">
              <a:buFont typeface="+mj-lt"/>
              <a:buAutoNum type="arabicPeriod"/>
            </a:pPr>
            <a:r>
              <a:rPr lang="en-ID" dirty="0" err="1"/>
              <a:t>Pembiayaan</a:t>
            </a:r>
            <a:r>
              <a:rPr lang="en-ID" dirty="0"/>
              <a:t> Pendidikan</a:t>
            </a:r>
          </a:p>
          <a:p>
            <a:pPr marL="539750" indent="-276225">
              <a:buFont typeface="+mj-lt"/>
              <a:buAutoNum type="arabicPeriod"/>
            </a:pPr>
            <a:r>
              <a:rPr lang="en-ID" dirty="0" err="1"/>
              <a:t>Sistem</a:t>
            </a:r>
            <a:r>
              <a:rPr lang="en-ID" dirty="0"/>
              <a:t> </a:t>
            </a:r>
            <a:r>
              <a:rPr lang="en-ID" dirty="0" err="1"/>
              <a:t>evaluasi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2028264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5FDAC-DD41-4365-BEE4-028C28532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587136"/>
          </a:xfrm>
        </p:spPr>
        <p:txBody>
          <a:bodyPr/>
          <a:lstStyle/>
          <a:p>
            <a:r>
              <a:rPr lang="en-ID" dirty="0" err="1"/>
              <a:t>Mekanisme</a:t>
            </a:r>
            <a:r>
              <a:rPr lang="en-ID" dirty="0"/>
              <a:t> </a:t>
            </a:r>
            <a:r>
              <a:rPr lang="en-ID" dirty="0" err="1"/>
              <a:t>pendirian</a:t>
            </a:r>
            <a:r>
              <a:rPr lang="en-ID" dirty="0"/>
              <a:t> </a:t>
            </a:r>
            <a:r>
              <a:rPr lang="en-ID" dirty="0" err="1"/>
              <a:t>lembaga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4A9A5C-319A-408E-AFB3-F85CF1119F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70364"/>
            <a:ext cx="9603275" cy="3595981"/>
          </a:xfrm>
        </p:spPr>
        <p:txBody>
          <a:bodyPr/>
          <a:lstStyle/>
          <a:p>
            <a:r>
              <a:rPr lang="en-ID" dirty="0"/>
              <a:t>Surat </a:t>
            </a:r>
            <a:r>
              <a:rPr lang="en-ID" dirty="0" err="1"/>
              <a:t>domisili</a:t>
            </a:r>
            <a:r>
              <a:rPr lang="en-ID" dirty="0"/>
              <a:t>, </a:t>
            </a:r>
            <a:r>
              <a:rPr lang="en-ID" dirty="0" err="1"/>
              <a:t>termasuk</a:t>
            </a:r>
            <a:r>
              <a:rPr lang="en-ID" dirty="0"/>
              <a:t> </a:t>
            </a:r>
            <a:r>
              <a:rPr lang="en-ID" dirty="0" err="1"/>
              <a:t>lokasi</a:t>
            </a:r>
            <a:r>
              <a:rPr lang="en-ID" dirty="0"/>
              <a:t> Lembaga yang </a:t>
            </a:r>
            <a:r>
              <a:rPr lang="en-ID" dirty="0" err="1"/>
              <a:t>didirikan</a:t>
            </a:r>
            <a:endParaRPr lang="en-ID" dirty="0"/>
          </a:p>
          <a:p>
            <a:r>
              <a:rPr lang="en-ID" dirty="0"/>
              <a:t>Program </a:t>
            </a:r>
            <a:r>
              <a:rPr lang="en-ID" dirty="0" err="1"/>
              <a:t>kerja</a:t>
            </a:r>
            <a:r>
              <a:rPr lang="en-ID" dirty="0"/>
              <a:t> Lembaga </a:t>
            </a:r>
            <a:r>
              <a:rPr lang="en-ID" dirty="0" err="1"/>
              <a:t>selama</a:t>
            </a:r>
            <a:r>
              <a:rPr lang="en-ID" dirty="0"/>
              <a:t> 1 </a:t>
            </a:r>
            <a:r>
              <a:rPr lang="en-ID" dirty="0" err="1"/>
              <a:t>tahun</a:t>
            </a:r>
            <a:endParaRPr lang="en-ID" dirty="0"/>
          </a:p>
          <a:p>
            <a:r>
              <a:rPr lang="en-ID" dirty="0"/>
              <a:t>Surat </a:t>
            </a:r>
            <a:r>
              <a:rPr lang="en-ID" dirty="0" err="1"/>
              <a:t>persetujuan</a:t>
            </a:r>
            <a:r>
              <a:rPr lang="en-ID" dirty="0"/>
              <a:t> </a:t>
            </a:r>
            <a:r>
              <a:rPr lang="en-ID" dirty="0" err="1"/>
              <a:t>masyarakat</a:t>
            </a:r>
            <a:r>
              <a:rPr lang="en-ID" dirty="0"/>
              <a:t> </a:t>
            </a:r>
            <a:r>
              <a:rPr lang="en-ID" dirty="0" err="1"/>
              <a:t>setempat</a:t>
            </a:r>
            <a:r>
              <a:rPr lang="en-ID" dirty="0"/>
              <a:t> </a:t>
            </a:r>
            <a:r>
              <a:rPr lang="en-ID" dirty="0" err="1"/>
              <a:t>melalui</a:t>
            </a:r>
            <a:r>
              <a:rPr lang="en-ID" dirty="0"/>
              <a:t> </a:t>
            </a:r>
            <a:r>
              <a:rPr lang="en-ID" dirty="0" err="1"/>
              <a:t>pengantar</a:t>
            </a:r>
            <a:r>
              <a:rPr lang="en-ID" dirty="0"/>
              <a:t> RT </a:t>
            </a:r>
            <a:r>
              <a:rPr lang="en-ID" dirty="0" err="1"/>
              <a:t>dan</a:t>
            </a:r>
            <a:r>
              <a:rPr lang="en-ID" dirty="0"/>
              <a:t> RW</a:t>
            </a:r>
          </a:p>
          <a:p>
            <a:r>
              <a:rPr lang="en-ID" dirty="0"/>
              <a:t>Surat </a:t>
            </a:r>
            <a:r>
              <a:rPr lang="en-ID" dirty="0" err="1"/>
              <a:t>rekomendasi</a:t>
            </a:r>
            <a:r>
              <a:rPr lang="en-ID" dirty="0"/>
              <a:t> </a:t>
            </a:r>
            <a:r>
              <a:rPr lang="en-ID" dirty="0" err="1"/>
              <a:t>lurah</a:t>
            </a:r>
            <a:endParaRPr lang="en-ID" dirty="0"/>
          </a:p>
          <a:p>
            <a:r>
              <a:rPr lang="en-ID" dirty="0" err="1"/>
              <a:t>Rekomendasi</a:t>
            </a:r>
            <a:r>
              <a:rPr lang="en-ID" dirty="0"/>
              <a:t> </a:t>
            </a:r>
            <a:r>
              <a:rPr lang="en-ID" dirty="0" err="1"/>
              <a:t>dinas</a:t>
            </a:r>
            <a:r>
              <a:rPr lang="en-ID" dirty="0"/>
              <a:t> Pendidikan </a:t>
            </a:r>
            <a:r>
              <a:rPr lang="en-ID" dirty="0" err="1"/>
              <a:t>kecamatan</a:t>
            </a:r>
            <a:endParaRPr lang="en-ID" dirty="0"/>
          </a:p>
          <a:p>
            <a:r>
              <a:rPr lang="en-ID" dirty="0" err="1"/>
              <a:t>Rekomendasi</a:t>
            </a:r>
            <a:r>
              <a:rPr lang="en-ID" dirty="0"/>
              <a:t> </a:t>
            </a:r>
            <a:r>
              <a:rPr lang="en-ID" dirty="0" err="1"/>
              <a:t>Camat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kecamatan</a:t>
            </a:r>
            <a:r>
              <a:rPr lang="en-ID" dirty="0"/>
              <a:t> </a:t>
            </a:r>
            <a:r>
              <a:rPr lang="en-ID" dirty="0" err="1"/>
              <a:t>setempat</a:t>
            </a:r>
            <a:endParaRPr lang="en-ID" dirty="0"/>
          </a:p>
          <a:p>
            <a:r>
              <a:rPr lang="en-ID" dirty="0" err="1"/>
              <a:t>Akte</a:t>
            </a:r>
            <a:r>
              <a:rPr lang="en-ID" dirty="0"/>
              <a:t> </a:t>
            </a:r>
            <a:r>
              <a:rPr lang="en-ID" dirty="0" err="1"/>
              <a:t>Yayasan</a:t>
            </a:r>
            <a:r>
              <a:rPr lang="en-ID" dirty="0"/>
              <a:t> </a:t>
            </a:r>
            <a:r>
              <a:rPr lang="en-ID" dirty="0" err="1"/>
              <a:t>Penyelenggara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965857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49397-E9CB-4F54-833C-B9E68092A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265EC1-DDA1-4E37-908E-3BE42A2D88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err="1"/>
              <a:t>Struktur</a:t>
            </a:r>
            <a:r>
              <a:rPr lang="en-ID" dirty="0"/>
              <a:t> Lembaga :</a:t>
            </a:r>
          </a:p>
          <a:p>
            <a:pPr marL="457200" indent="-457200">
              <a:buFont typeface="+mj-lt"/>
              <a:buAutoNum type="arabicPeriod"/>
            </a:pPr>
            <a:r>
              <a:rPr lang="en-ID" dirty="0"/>
              <a:t>Dewan </a:t>
            </a:r>
            <a:r>
              <a:rPr lang="en-ID" dirty="0" err="1"/>
              <a:t>pembina</a:t>
            </a:r>
            <a:r>
              <a:rPr lang="en-ID" dirty="0"/>
              <a:t>/ </a:t>
            </a:r>
            <a:r>
              <a:rPr lang="en-ID" dirty="0" err="1"/>
              <a:t>pendiri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/>
              <a:t>Pengawas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Pengurus</a:t>
            </a:r>
            <a:r>
              <a:rPr lang="en-ID" dirty="0"/>
              <a:t> </a:t>
            </a:r>
            <a:r>
              <a:rPr lang="en-ID" dirty="0" err="1"/>
              <a:t>Yayasan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Kepala</a:t>
            </a:r>
            <a:r>
              <a:rPr lang="en-ID" dirty="0"/>
              <a:t> TK/PAUD</a:t>
            </a:r>
          </a:p>
          <a:p>
            <a:pPr marL="457200" indent="-457200">
              <a:buFont typeface="+mj-lt"/>
              <a:buAutoNum type="arabicPeriod"/>
            </a:pPr>
            <a:r>
              <a:rPr lang="en-ID" dirty="0"/>
              <a:t>Dewan guru</a:t>
            </a:r>
          </a:p>
        </p:txBody>
      </p:sp>
    </p:spTree>
    <p:extLst>
      <p:ext uri="{BB962C8B-B14F-4D97-AF65-F5344CB8AC3E}">
        <p14:creationId xmlns:p14="http://schemas.microsoft.com/office/powerpoint/2010/main" val="3171195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:a16="http://schemas.microsoft.com/office/drawing/2014/main" id="{88119789-2F09-4762-A215-56A696F0B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3075" name="Content Placeholder 3" descr="62441680.png">
            <a:extLst>
              <a:ext uri="{FF2B5EF4-FFF2-40B4-BE49-F238E27FC236}">
                <a16:creationId xmlns:a16="http://schemas.microsoft.com/office/drawing/2014/main" id="{6B167DE7-342C-4756-BBE5-49279C55F4E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8765" y="235527"/>
            <a:ext cx="11069780" cy="6428509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E44EA0F-D560-4296-8047-CB6B0A421AA2}"/>
              </a:ext>
            </a:extLst>
          </p:cNvPr>
          <p:cNvSpPr txBox="1"/>
          <p:nvPr/>
        </p:nvSpPr>
        <p:spPr>
          <a:xfrm>
            <a:off x="623455" y="365125"/>
            <a:ext cx="10945090" cy="42473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B050"/>
            </a:solidFill>
            <a:prstDash val="dashDot"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dirty="0" err="1">
                <a:latin typeface="Arial Black" pitchFamily="34" charset="0"/>
              </a:rPr>
              <a:t>Identitas</a:t>
            </a:r>
            <a:r>
              <a:rPr lang="en-US" sz="2800" dirty="0">
                <a:latin typeface="Arial Black" pitchFamily="34" charset="0"/>
              </a:rPr>
              <a:t> Mata </a:t>
            </a:r>
            <a:r>
              <a:rPr lang="en-US" sz="2800" dirty="0" err="1">
                <a:latin typeface="Arial Black" pitchFamily="34" charset="0"/>
              </a:rPr>
              <a:t>Kuliah</a:t>
            </a:r>
            <a:r>
              <a:rPr lang="en-US" sz="2800" dirty="0">
                <a:latin typeface="Arial Black" pitchFamily="34" charset="0"/>
              </a:rPr>
              <a:t> :</a:t>
            </a:r>
          </a:p>
          <a:p>
            <a:pPr>
              <a:defRPr/>
            </a:pPr>
            <a:endParaRPr lang="en-US" sz="2800" dirty="0"/>
          </a:p>
          <a:p>
            <a:pPr marL="623888" indent="-444500">
              <a:buFont typeface="Arial" panose="020B0604020202020204" pitchFamily="34" charset="0"/>
              <a:buChar char="•"/>
            </a:pPr>
            <a:r>
              <a:rPr lang="en-US" sz="2800" dirty="0">
                <a:latin typeface="Berlin Sans FB" panose="020E0602020502020306" pitchFamily="34" charset="0"/>
              </a:rPr>
              <a:t>Mata </a:t>
            </a:r>
            <a:r>
              <a:rPr lang="en-US" sz="2800" dirty="0" err="1">
                <a:latin typeface="Berlin Sans FB" panose="020E0602020502020306" pitchFamily="34" charset="0"/>
              </a:rPr>
              <a:t>Kuliah</a:t>
            </a:r>
            <a:r>
              <a:rPr lang="en-US" sz="2800" dirty="0">
                <a:latin typeface="Berlin Sans FB" panose="020E0602020502020306" pitchFamily="34" charset="0"/>
              </a:rPr>
              <a:t>		: </a:t>
            </a:r>
            <a:r>
              <a:rPr lang="en-ID" sz="2800" dirty="0" err="1">
                <a:latin typeface="Berlin Sans FB" panose="020E0602020502020306" pitchFamily="34" charset="0"/>
              </a:rPr>
              <a:t>Manajemen</a:t>
            </a:r>
            <a:r>
              <a:rPr lang="en-ID" sz="2800" dirty="0">
                <a:latin typeface="Berlin Sans FB" panose="020E0602020502020306" pitchFamily="34" charset="0"/>
              </a:rPr>
              <a:t> PAUD Formal </a:t>
            </a:r>
            <a:r>
              <a:rPr lang="en-ID" sz="2800" dirty="0" err="1">
                <a:latin typeface="Berlin Sans FB" panose="020E0602020502020306" pitchFamily="34" charset="0"/>
              </a:rPr>
              <a:t>dan</a:t>
            </a:r>
            <a:r>
              <a:rPr lang="en-ID" sz="2800" dirty="0">
                <a:latin typeface="Berlin Sans FB" panose="020E0602020502020306" pitchFamily="34" charset="0"/>
              </a:rPr>
              <a:t> Non Formal</a:t>
            </a:r>
          </a:p>
          <a:p>
            <a:pPr marL="623888" indent="-444500">
              <a:buFont typeface="Arial" panose="020B0604020202020204" pitchFamily="34" charset="0"/>
              <a:buChar char="•"/>
            </a:pPr>
            <a:r>
              <a:rPr lang="id-ID" sz="2800" dirty="0">
                <a:latin typeface="Berlin Sans FB" panose="020E0602020502020306" pitchFamily="34" charset="0"/>
              </a:rPr>
              <a:t>Kode				: </a:t>
            </a:r>
            <a:r>
              <a:rPr lang="en-ID" sz="2800" dirty="0">
                <a:latin typeface="Berlin Sans FB" panose="020E0602020502020306" pitchFamily="34" charset="0"/>
              </a:rPr>
              <a:t>4307642649</a:t>
            </a:r>
          </a:p>
          <a:p>
            <a:pPr marL="623888" indent="-444500">
              <a:buFont typeface="Arial" panose="020B0604020202020204" pitchFamily="34" charset="0"/>
              <a:buChar char="•"/>
            </a:pPr>
            <a:r>
              <a:rPr lang="en-US" sz="2800" dirty="0">
                <a:latin typeface="Berlin Sans FB" panose="020E0602020502020306" pitchFamily="34" charset="0"/>
              </a:rPr>
              <a:t>SKS				     : </a:t>
            </a:r>
            <a:r>
              <a:rPr lang="en-ID" sz="2800" dirty="0">
                <a:latin typeface="Berlin Sans FB" panose="020E0602020502020306" pitchFamily="34" charset="0"/>
              </a:rPr>
              <a:t>2 SKS</a:t>
            </a:r>
          </a:p>
          <a:p>
            <a:pPr marL="623888" indent="-444500">
              <a:buFont typeface="Arial" panose="020B0604020202020204" pitchFamily="34" charset="0"/>
              <a:buChar char="•"/>
            </a:pPr>
            <a:r>
              <a:rPr lang="en-US" sz="2800" dirty="0">
                <a:latin typeface="Berlin Sans FB" panose="020E0602020502020306" pitchFamily="34" charset="0"/>
              </a:rPr>
              <a:t>Semester			: </a:t>
            </a:r>
            <a:r>
              <a:rPr lang="en-ID" sz="2800" dirty="0" err="1">
                <a:latin typeface="Berlin Sans FB" panose="020E0602020502020306" pitchFamily="34" charset="0"/>
              </a:rPr>
              <a:t>Genap</a:t>
            </a:r>
            <a:endParaRPr lang="en-ID" sz="2800" dirty="0">
              <a:latin typeface="Berlin Sans FB" panose="020E0602020502020306" pitchFamily="34" charset="0"/>
            </a:endParaRPr>
          </a:p>
          <a:p>
            <a:pPr marL="623888" indent="-4445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Berlin Sans FB" panose="020E0602020502020306" pitchFamily="34" charset="0"/>
              </a:rPr>
              <a:t>Dosen</a:t>
            </a:r>
            <a:r>
              <a:rPr lang="en-US" sz="2800" dirty="0">
                <a:latin typeface="Berlin Sans FB" panose="020E0602020502020306" pitchFamily="34" charset="0"/>
              </a:rPr>
              <a:t>				: </a:t>
            </a:r>
            <a:r>
              <a:rPr lang="en-ID" sz="2800" dirty="0" err="1">
                <a:latin typeface="Berlin Sans FB" panose="020E0602020502020306" pitchFamily="34" charset="0"/>
              </a:rPr>
              <a:t>Andrisyah</a:t>
            </a:r>
            <a:r>
              <a:rPr lang="en-ID" sz="2800" dirty="0">
                <a:latin typeface="Berlin Sans FB" panose="020E0602020502020306" pitchFamily="34" charset="0"/>
              </a:rPr>
              <a:t>, </a:t>
            </a:r>
            <a:r>
              <a:rPr lang="en-ID" sz="2800" dirty="0" err="1">
                <a:latin typeface="Berlin Sans FB" panose="020E0602020502020306" pitchFamily="34" charset="0"/>
              </a:rPr>
              <a:t>M.Pd</a:t>
            </a:r>
            <a:endParaRPr lang="en-ID" sz="2800" dirty="0">
              <a:latin typeface="Berlin Sans FB" panose="020E0602020502020306" pitchFamily="34" charset="0"/>
            </a:endParaRPr>
          </a:p>
          <a:p>
            <a:pPr marL="623888" indent="-4445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Berlin Sans FB" panose="020E0602020502020306" pitchFamily="34" charset="0"/>
              </a:rPr>
              <a:t>Kelompok</a:t>
            </a:r>
            <a:r>
              <a:rPr lang="en-US" sz="2800" dirty="0">
                <a:latin typeface="Berlin Sans FB" panose="020E0602020502020306" pitchFamily="34" charset="0"/>
              </a:rPr>
              <a:t> Mata </a:t>
            </a:r>
            <a:r>
              <a:rPr lang="en-US" sz="2800" dirty="0" err="1">
                <a:latin typeface="Berlin Sans FB" panose="020E0602020502020306" pitchFamily="34" charset="0"/>
              </a:rPr>
              <a:t>Kuliah</a:t>
            </a:r>
            <a:r>
              <a:rPr lang="en-US" sz="2800" dirty="0">
                <a:latin typeface="Berlin Sans FB" panose="020E0602020502020306" pitchFamily="34" charset="0"/>
              </a:rPr>
              <a:t>	: </a:t>
            </a:r>
            <a:endParaRPr lang="en-ID" sz="2800" dirty="0">
              <a:latin typeface="Berlin Sans FB" panose="020E0602020502020306" pitchFamily="34" charset="0"/>
            </a:endParaRPr>
          </a:p>
          <a:p>
            <a:pPr>
              <a:defRPr/>
            </a:pPr>
            <a:endParaRPr lang="en-US" sz="2800" dirty="0"/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774966"/>
      </p:ext>
    </p:extLst>
  </p:cSld>
  <p:clrMapOvr>
    <a:masterClrMapping/>
  </p:clrMapOvr>
  <p:transition spd="slow"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4E0ECAA-212F-4E9B-8BFE-A40D8E0D5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4125"/>
            <a:ext cx="10515600" cy="507711"/>
          </a:xfrm>
          <a:solidFill>
            <a:schemeClr val="accent5">
              <a:lumMod val="20000"/>
              <a:lumOff val="80000"/>
            </a:schemeClr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1DB6DF-6DDE-49BB-83EF-12F9A28E3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45127"/>
            <a:ext cx="10515600" cy="5281037"/>
          </a:xfrm>
          <a:solidFill>
            <a:srgbClr val="FFFFCC"/>
          </a:solidFill>
          <a:ln w="38100">
            <a:solidFill>
              <a:srgbClr val="92D050"/>
            </a:solidFill>
            <a:prstDash val="lgDash"/>
          </a:ln>
        </p:spPr>
        <p:txBody>
          <a:bodyPr rtlCol="0">
            <a:normAutofit fontScale="85000" lnSpcReduction="20000"/>
          </a:bodyPr>
          <a:lstStyle/>
          <a:p>
            <a:r>
              <a:rPr lang="en-ID" dirty="0"/>
              <a:t>Setelah </a:t>
            </a:r>
            <a:r>
              <a:rPr lang="en-ID" dirty="0" err="1"/>
              <a:t>mempelajari</a:t>
            </a:r>
            <a:r>
              <a:rPr lang="en-ID" dirty="0"/>
              <a:t> </a:t>
            </a:r>
            <a:r>
              <a:rPr lang="en-ID" dirty="0" err="1"/>
              <a:t>mata</a:t>
            </a:r>
            <a:r>
              <a:rPr lang="en-ID" dirty="0"/>
              <a:t> </a:t>
            </a:r>
            <a:r>
              <a:rPr lang="en-ID" dirty="0" err="1"/>
              <a:t>kuliah</a:t>
            </a:r>
            <a:r>
              <a:rPr lang="en-ID" dirty="0"/>
              <a:t> </a:t>
            </a:r>
            <a:r>
              <a:rPr lang="en-ID" dirty="0" err="1"/>
              <a:t>manajemenPAUD</a:t>
            </a:r>
            <a:r>
              <a:rPr lang="en-ID" dirty="0"/>
              <a:t>, </a:t>
            </a:r>
            <a:r>
              <a:rPr lang="en-ID" dirty="0" err="1"/>
              <a:t>mahasiswa</a:t>
            </a:r>
            <a:r>
              <a:rPr lang="en-ID" dirty="0"/>
              <a:t> </a:t>
            </a:r>
            <a:r>
              <a:rPr lang="en-ID" dirty="0" err="1"/>
              <a:t>diharapkan</a:t>
            </a:r>
            <a:r>
              <a:rPr lang="en-ID" dirty="0"/>
              <a:t> </a:t>
            </a:r>
            <a:r>
              <a:rPr lang="en-ID" dirty="0" err="1"/>
              <a:t>mampu</a:t>
            </a:r>
            <a:r>
              <a:rPr lang="en-ID" dirty="0"/>
              <a:t> :</a:t>
            </a:r>
          </a:p>
          <a:p>
            <a:pPr lvl="0"/>
            <a:r>
              <a:rPr lang="en-US" dirty="0" err="1"/>
              <a:t>Menjelaskan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PAUD</a:t>
            </a:r>
            <a:endParaRPr lang="en-ID" dirty="0"/>
          </a:p>
          <a:p>
            <a:pPr lvl="0"/>
            <a:r>
              <a:rPr lang="en-US" dirty="0" err="1"/>
              <a:t>Menggambarkan</a:t>
            </a:r>
            <a:r>
              <a:rPr lang="en-US" dirty="0"/>
              <a:t> </a:t>
            </a:r>
            <a:r>
              <a:rPr lang="en-US" dirty="0" err="1"/>
              <a:t>mekanisme</a:t>
            </a:r>
            <a:r>
              <a:rPr lang="en-US" dirty="0"/>
              <a:t> </a:t>
            </a:r>
            <a:r>
              <a:rPr lang="en-US" dirty="0" err="1"/>
              <a:t>pendirian</a:t>
            </a:r>
            <a:r>
              <a:rPr lang="en-US" dirty="0"/>
              <a:t> Lembaga PAUD</a:t>
            </a:r>
            <a:endParaRPr lang="en-ID" dirty="0"/>
          </a:p>
          <a:p>
            <a:pPr lvl="0"/>
            <a:r>
              <a:rPr lang="en-US" dirty="0" err="1"/>
              <a:t>Menceritakan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pemikiran</a:t>
            </a:r>
            <a:r>
              <a:rPr lang="en-US" dirty="0"/>
              <a:t> </a:t>
            </a:r>
            <a:r>
              <a:rPr lang="en-US" dirty="0" err="1"/>
              <a:t>perlunya</a:t>
            </a:r>
            <a:r>
              <a:rPr lang="en-US" dirty="0"/>
              <a:t> </a:t>
            </a:r>
            <a:r>
              <a:rPr lang="en-US" dirty="0" err="1"/>
              <a:t>pemasaran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Lembaga PAUD</a:t>
            </a:r>
            <a:endParaRPr lang="en-ID" dirty="0"/>
          </a:p>
          <a:p>
            <a:pPr lvl="0"/>
            <a:r>
              <a:rPr lang="en-US" dirty="0" err="1"/>
              <a:t>Menerapkan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input </a:t>
            </a:r>
            <a:r>
              <a:rPr lang="en-US" dirty="0" err="1"/>
              <a:t>kurikulum</a:t>
            </a:r>
            <a:r>
              <a:rPr lang="en-US" dirty="0"/>
              <a:t> </a:t>
            </a:r>
            <a:endParaRPr lang="en-ID" dirty="0"/>
          </a:p>
          <a:p>
            <a:pPr lvl="0"/>
            <a:r>
              <a:rPr lang="en-US" dirty="0" err="1"/>
              <a:t>Menguraikan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staf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deskripsi</a:t>
            </a:r>
            <a:r>
              <a:rPr lang="en-US" dirty="0"/>
              <a:t> </a:t>
            </a:r>
            <a:r>
              <a:rPr lang="en-US" dirty="0" err="1"/>
              <a:t>tugasnya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Lembaga PAUD</a:t>
            </a:r>
            <a:endParaRPr lang="en-ID" dirty="0"/>
          </a:p>
          <a:p>
            <a:pPr lvl="0"/>
            <a:r>
              <a:rPr lang="en-US" dirty="0" err="1"/>
              <a:t>Merancang</a:t>
            </a:r>
            <a:r>
              <a:rPr lang="en-US" dirty="0"/>
              <a:t> </a:t>
            </a:r>
            <a:r>
              <a:rPr lang="en-US" dirty="0" err="1"/>
              <a:t>pengelolaan</a:t>
            </a:r>
            <a:r>
              <a:rPr lang="en-US" dirty="0"/>
              <a:t> </a:t>
            </a:r>
            <a:r>
              <a:rPr lang="en-US" dirty="0" err="1"/>
              <a:t>peserta</a:t>
            </a:r>
            <a:r>
              <a:rPr lang="en-US" dirty="0"/>
              <a:t> </a:t>
            </a:r>
            <a:r>
              <a:rPr lang="en-US" dirty="0" err="1"/>
              <a:t>didik</a:t>
            </a:r>
            <a:endParaRPr lang="en-ID" dirty="0"/>
          </a:p>
          <a:p>
            <a:pPr lvl="0"/>
            <a:r>
              <a:rPr lang="en-US" dirty="0" err="1"/>
              <a:t>Menggambarkan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input </a:t>
            </a:r>
            <a:r>
              <a:rPr lang="en-US" dirty="0" err="1"/>
              <a:t>sarana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prasarana</a:t>
            </a:r>
            <a:r>
              <a:rPr lang="en-US" dirty="0"/>
              <a:t> (indoor </a:t>
            </a:r>
            <a:r>
              <a:rPr lang="en-US" dirty="0" err="1"/>
              <a:t>dan</a:t>
            </a:r>
            <a:r>
              <a:rPr lang="en-US" dirty="0"/>
              <a:t> outdoor) </a:t>
            </a:r>
            <a:endParaRPr lang="en-ID" dirty="0"/>
          </a:p>
          <a:p>
            <a:pPr lvl="0"/>
            <a:r>
              <a:rPr lang="en-US" dirty="0" err="1"/>
              <a:t>Membuat</a:t>
            </a:r>
            <a:r>
              <a:rPr lang="en-US" dirty="0"/>
              <a:t> proposal </a:t>
            </a:r>
            <a:r>
              <a:rPr lang="en-US" dirty="0" err="1"/>
              <a:t>pendirian</a:t>
            </a:r>
            <a:r>
              <a:rPr lang="en-US" dirty="0"/>
              <a:t> Lembaga PAUD</a:t>
            </a:r>
            <a:endParaRPr lang="en-ID" dirty="0"/>
          </a:p>
          <a:p>
            <a:pPr lvl="0"/>
            <a:r>
              <a:rPr lang="en-US" dirty="0" err="1"/>
              <a:t>Merancang</a:t>
            </a:r>
            <a:r>
              <a:rPr lang="en-US" dirty="0"/>
              <a:t> </a:t>
            </a:r>
            <a:r>
              <a:rPr lang="en-US" dirty="0" err="1"/>
              <a:t>bentuk-bentuk</a:t>
            </a:r>
            <a:r>
              <a:rPr lang="en-US" dirty="0"/>
              <a:t> media </a:t>
            </a:r>
            <a:r>
              <a:rPr lang="en-US" dirty="0" err="1"/>
              <a:t>pemasaran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Lembaga PAUD</a:t>
            </a:r>
            <a:endParaRPr lang="en-ID" dirty="0"/>
          </a:p>
          <a:p>
            <a:pPr lvl="0"/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desain</a:t>
            </a:r>
            <a:r>
              <a:rPr lang="en-US" dirty="0"/>
              <a:t> </a:t>
            </a:r>
            <a:r>
              <a:rPr lang="en-US" dirty="0" err="1"/>
              <a:t>sederhana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PAUD</a:t>
            </a:r>
            <a:endParaRPr lang="en-ID" dirty="0"/>
          </a:p>
          <a:p>
            <a:pPr lvl="0"/>
            <a:r>
              <a:rPr lang="en-US" dirty="0" err="1"/>
              <a:t>Menyusun</a:t>
            </a:r>
            <a:r>
              <a:rPr lang="en-US" dirty="0"/>
              <a:t> </a:t>
            </a:r>
            <a:r>
              <a:rPr lang="en-US" dirty="0" err="1"/>
              <a:t>profil</a:t>
            </a:r>
            <a:r>
              <a:rPr lang="en-US" dirty="0"/>
              <a:t> </a:t>
            </a:r>
            <a:r>
              <a:rPr lang="en-US" dirty="0" err="1"/>
              <a:t>pengelolaan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, </a:t>
            </a:r>
            <a:r>
              <a:rPr lang="en-US" dirty="0" err="1"/>
              <a:t>keluaran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lulusan</a:t>
            </a:r>
            <a:r>
              <a:rPr lang="en-US" dirty="0"/>
              <a:t> Lembaga PAUD</a:t>
            </a:r>
            <a:endParaRPr lang="en-ID" dirty="0"/>
          </a:p>
          <a:p>
            <a:pPr lvl="0"/>
            <a:r>
              <a:rPr lang="en-US" dirty="0" err="1"/>
              <a:t>Menjabarkan</a:t>
            </a:r>
            <a:r>
              <a:rPr lang="en-US" dirty="0"/>
              <a:t> </a:t>
            </a:r>
            <a:r>
              <a:rPr lang="en-US" dirty="0" err="1"/>
              <a:t>prosedur</a:t>
            </a:r>
            <a:r>
              <a:rPr lang="en-US" dirty="0"/>
              <a:t> </a:t>
            </a:r>
            <a:r>
              <a:rPr lang="en-US" dirty="0" err="1"/>
              <a:t>pengawasan</a:t>
            </a:r>
            <a:r>
              <a:rPr lang="en-US" dirty="0"/>
              <a:t> Lembaga PAUD</a:t>
            </a:r>
            <a:endParaRPr lang="en-ID" dirty="0"/>
          </a:p>
          <a:p>
            <a:pPr>
              <a:defRPr/>
            </a:pP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125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4E0ECAA-212F-4E9B-8BFE-A40D8E0D5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8657"/>
          </a:xfrm>
          <a:solidFill>
            <a:schemeClr val="accent5">
              <a:lumMod val="20000"/>
              <a:lumOff val="80000"/>
            </a:schemeClr>
          </a:solidFill>
        </p:spPr>
        <p:txBody>
          <a:bodyPr rtlCol="0">
            <a:normAutofit fontScale="90000"/>
          </a:bodyPr>
          <a:lstStyle/>
          <a:p>
            <a:pPr>
              <a:defRPr/>
            </a:pPr>
            <a:br>
              <a:rPr lang="en-ID" dirty="0">
                <a:latin typeface="Berlin Sans FB" panose="020E0602020502020306" pitchFamily="34" charset="0"/>
              </a:rPr>
            </a:br>
            <a:r>
              <a:rPr lang="en-ID" dirty="0" err="1">
                <a:latin typeface="Berlin Sans FB" panose="020E0602020502020306" pitchFamily="34" charset="0"/>
              </a:rPr>
              <a:t>Pendekatan</a:t>
            </a:r>
            <a:r>
              <a:rPr lang="en-ID" dirty="0">
                <a:latin typeface="Berlin Sans FB" panose="020E0602020502020306" pitchFamily="34" charset="0"/>
              </a:rPr>
              <a:t> </a:t>
            </a:r>
            <a:r>
              <a:rPr lang="en-ID" dirty="0" err="1">
                <a:latin typeface="Berlin Sans FB" panose="020E0602020502020306" pitchFamily="34" charset="0"/>
              </a:rPr>
              <a:t>Pembelajaran</a:t>
            </a:r>
            <a:r>
              <a:rPr lang="en-ID" dirty="0">
                <a:latin typeface="Berlin Sans FB" panose="020E0602020502020306" pitchFamily="34" charset="0"/>
              </a:rPr>
              <a:t>/</a:t>
            </a:r>
            <a:r>
              <a:rPr lang="en-ID" dirty="0" err="1">
                <a:latin typeface="Berlin Sans FB" panose="020E0602020502020306" pitchFamily="34" charset="0"/>
              </a:rPr>
              <a:t>Metode</a:t>
            </a:r>
            <a:br>
              <a:rPr lang="en-ID" dirty="0"/>
            </a:b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1DB6DF-6DDE-49BB-83EF-12F9A28E3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5401"/>
            <a:ext cx="10515600" cy="4830763"/>
          </a:xfrm>
          <a:solidFill>
            <a:srgbClr val="FFFFCC"/>
          </a:solidFill>
          <a:ln w="38100">
            <a:solidFill>
              <a:srgbClr val="92D050"/>
            </a:solidFill>
            <a:prstDash val="lgDash"/>
          </a:ln>
        </p:spPr>
        <p:txBody>
          <a:bodyPr rtlCol="0">
            <a:normAutofit/>
          </a:bodyPr>
          <a:lstStyle/>
          <a:p>
            <a:pPr>
              <a:lnSpc>
                <a:spcPct val="150000"/>
              </a:lnSpc>
            </a:pPr>
            <a:r>
              <a:rPr lang="en-ID" dirty="0" err="1">
                <a:latin typeface="Trebuchet MS" panose="020B0603020202020204" pitchFamily="34" charset="0"/>
              </a:rPr>
              <a:t>Pendekatan</a:t>
            </a:r>
            <a:r>
              <a:rPr lang="en-ID" dirty="0">
                <a:latin typeface="Trebuchet MS" panose="020B0603020202020204" pitchFamily="34" charset="0"/>
              </a:rPr>
              <a:t> 	: </a:t>
            </a:r>
            <a:r>
              <a:rPr lang="en-ID" dirty="0" err="1">
                <a:latin typeface="Trebuchet MS" panose="020B0603020202020204" pitchFamily="34" charset="0"/>
              </a:rPr>
              <a:t>Kelompok</a:t>
            </a:r>
            <a:r>
              <a:rPr lang="en-ID" dirty="0">
                <a:latin typeface="Trebuchet MS" panose="020B0603020202020204" pitchFamily="34" charset="0"/>
              </a:rPr>
              <a:t>, individual, </a:t>
            </a:r>
            <a:r>
              <a:rPr lang="en-ID" dirty="0" err="1">
                <a:latin typeface="Trebuchet MS" panose="020B0603020202020204" pitchFamily="34" charset="0"/>
              </a:rPr>
              <a:t>bervariasi</a:t>
            </a:r>
            <a:endParaRPr lang="en-ID" dirty="0">
              <a:latin typeface="Trebuchet MS" panose="020B0603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ID" dirty="0" err="1">
                <a:latin typeface="Trebuchet MS" panose="020B0603020202020204" pitchFamily="34" charset="0"/>
              </a:rPr>
              <a:t>Metode</a:t>
            </a:r>
            <a:r>
              <a:rPr lang="en-ID" dirty="0">
                <a:latin typeface="Trebuchet MS" panose="020B0603020202020204" pitchFamily="34" charset="0"/>
              </a:rPr>
              <a:t>         	: </a:t>
            </a:r>
            <a:r>
              <a:rPr lang="en-ID" dirty="0" err="1">
                <a:latin typeface="Trebuchet MS" panose="020B0603020202020204" pitchFamily="34" charset="0"/>
              </a:rPr>
              <a:t>Ceramah</a:t>
            </a:r>
            <a:r>
              <a:rPr lang="en-ID" dirty="0">
                <a:latin typeface="Trebuchet MS" panose="020B0603020202020204" pitchFamily="34" charset="0"/>
              </a:rPr>
              <a:t>, </a:t>
            </a:r>
            <a:r>
              <a:rPr lang="en-ID" dirty="0" err="1">
                <a:latin typeface="Trebuchet MS" panose="020B0603020202020204" pitchFamily="34" charset="0"/>
              </a:rPr>
              <a:t>tanya</a:t>
            </a:r>
            <a:r>
              <a:rPr lang="en-ID" dirty="0">
                <a:latin typeface="Trebuchet MS" panose="020B0603020202020204" pitchFamily="34" charset="0"/>
              </a:rPr>
              <a:t> </a:t>
            </a:r>
            <a:r>
              <a:rPr lang="en-ID" dirty="0" err="1">
                <a:latin typeface="Trebuchet MS" panose="020B0603020202020204" pitchFamily="34" charset="0"/>
              </a:rPr>
              <a:t>jawab</a:t>
            </a:r>
            <a:r>
              <a:rPr lang="en-ID" dirty="0">
                <a:latin typeface="Trebuchet MS" panose="020B0603020202020204" pitchFamily="34" charset="0"/>
              </a:rPr>
              <a:t>, </a:t>
            </a:r>
            <a:r>
              <a:rPr lang="en-ID" dirty="0" err="1">
                <a:latin typeface="Trebuchet MS" panose="020B0603020202020204" pitchFamily="34" charset="0"/>
              </a:rPr>
              <a:t>diskusi</a:t>
            </a:r>
            <a:r>
              <a:rPr lang="en-ID" dirty="0">
                <a:latin typeface="Trebuchet MS" panose="020B0603020202020204" pitchFamily="34" charset="0"/>
              </a:rPr>
              <a:t> </a:t>
            </a:r>
            <a:r>
              <a:rPr lang="en-ID" dirty="0" err="1">
                <a:latin typeface="Trebuchet MS" panose="020B0603020202020204" pitchFamily="34" charset="0"/>
              </a:rPr>
              <a:t>kelompok</a:t>
            </a:r>
            <a:r>
              <a:rPr lang="en-ID" dirty="0">
                <a:latin typeface="Trebuchet MS" panose="020B0603020202020204" pitchFamily="34" charset="0"/>
              </a:rPr>
              <a:t>, </a:t>
            </a:r>
            <a:r>
              <a:rPr lang="en-ID" dirty="0" err="1">
                <a:latin typeface="Trebuchet MS" panose="020B0603020202020204" pitchFamily="34" charset="0"/>
              </a:rPr>
              <a:t>Simulasi</a:t>
            </a:r>
            <a:r>
              <a:rPr lang="en-ID" dirty="0">
                <a:latin typeface="Trebuchet MS" panose="020B0603020202020204" pitchFamily="34" charset="0"/>
              </a:rPr>
              <a:t> </a:t>
            </a:r>
            <a:r>
              <a:rPr lang="en-ID" dirty="0" err="1">
                <a:latin typeface="Trebuchet MS" panose="020B0603020202020204" pitchFamily="34" charset="0"/>
              </a:rPr>
              <a:t>kelompok</a:t>
            </a:r>
            <a:endParaRPr lang="en-ID" dirty="0">
              <a:latin typeface="Trebuchet MS" panose="020B0603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id-ID" dirty="0">
                <a:latin typeface="Trebuchet MS" panose="020B0603020202020204" pitchFamily="34" charset="0"/>
              </a:rPr>
              <a:t>Buku Sumber</a:t>
            </a:r>
            <a:r>
              <a:rPr lang="en-ID" dirty="0">
                <a:latin typeface="Trebuchet MS" panose="020B0603020202020204" pitchFamily="34" charset="0"/>
              </a:rPr>
              <a:t>	: </a:t>
            </a:r>
            <a:r>
              <a:rPr lang="en-ID" dirty="0" err="1">
                <a:latin typeface="Trebuchet MS" panose="020B0603020202020204" pitchFamily="34" charset="0"/>
              </a:rPr>
              <a:t>Metode</a:t>
            </a:r>
            <a:r>
              <a:rPr lang="en-ID" dirty="0">
                <a:latin typeface="Trebuchet MS" panose="020B0603020202020204" pitchFamily="34" charset="0"/>
              </a:rPr>
              <a:t> </a:t>
            </a:r>
            <a:r>
              <a:rPr lang="en-ID" dirty="0" err="1">
                <a:latin typeface="Trebuchet MS" panose="020B0603020202020204" pitchFamily="34" charset="0"/>
              </a:rPr>
              <a:t>pengembangan</a:t>
            </a:r>
            <a:r>
              <a:rPr lang="en-ID" dirty="0">
                <a:latin typeface="Trebuchet MS" panose="020B0603020202020204" pitchFamily="34" charset="0"/>
              </a:rPr>
              <a:t> </a:t>
            </a:r>
            <a:r>
              <a:rPr lang="en-ID" dirty="0" err="1">
                <a:latin typeface="Trebuchet MS" panose="020B0603020202020204" pitchFamily="34" charset="0"/>
              </a:rPr>
              <a:t>kognitif</a:t>
            </a:r>
            <a:endParaRPr lang="en-ID" dirty="0">
              <a:latin typeface="Trebuchet MS" panose="020B0603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ES_tradnl" dirty="0">
                <a:latin typeface="Trebuchet MS" panose="020B0603020202020204" pitchFamily="34" charset="0"/>
              </a:rPr>
              <a:t>Media           	: </a:t>
            </a:r>
            <a:r>
              <a:rPr lang="en-ID" dirty="0">
                <a:latin typeface="Trebuchet MS" panose="020B0603020202020204" pitchFamily="34" charset="0"/>
              </a:rPr>
              <a:t>Laptop, </a:t>
            </a:r>
            <a:r>
              <a:rPr lang="en-ID" dirty="0" err="1">
                <a:latin typeface="Trebuchet MS" panose="020B0603020202020204" pitchFamily="34" charset="0"/>
              </a:rPr>
              <a:t>infocus</a:t>
            </a:r>
            <a:r>
              <a:rPr lang="en-ID" dirty="0">
                <a:latin typeface="Trebuchet MS" panose="020B0603020202020204" pitchFamily="34" charset="0"/>
              </a:rPr>
              <a:t>, power point</a:t>
            </a:r>
          </a:p>
          <a:p>
            <a:pPr>
              <a:defRPr/>
            </a:pP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253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7FE6FACE-EAF3-483F-8C95-F4C2C5991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10243" name="Content Placeholder 3" descr="PP colourful.jpg">
            <a:extLst>
              <a:ext uri="{FF2B5EF4-FFF2-40B4-BE49-F238E27FC236}">
                <a16:creationId xmlns:a16="http://schemas.microsoft.com/office/drawing/2014/main" id="{1E73A534-6CFE-4140-9BF3-C0BA102586C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" y="0"/>
            <a:ext cx="12192001" cy="6858000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D5F8E12-F905-4FFA-935B-ECE7E2A17480}"/>
              </a:ext>
            </a:extLst>
          </p:cNvPr>
          <p:cNvSpPr txBox="1"/>
          <p:nvPr/>
        </p:nvSpPr>
        <p:spPr>
          <a:xfrm>
            <a:off x="1884218" y="471056"/>
            <a:ext cx="10141527" cy="627864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dirty="0" err="1"/>
              <a:t>Evaluasi</a:t>
            </a:r>
            <a:r>
              <a:rPr lang="en-US" sz="3200" b="1" dirty="0"/>
              <a:t> :</a:t>
            </a:r>
          </a:p>
          <a:p>
            <a:pPr>
              <a:defRPr/>
            </a:pPr>
            <a:endParaRPr lang="en-US" sz="3200" b="1" dirty="0"/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200" dirty="0" err="1">
                <a:latin typeface="Berlin Sans FB" panose="020E0602020502020306" pitchFamily="34" charset="0"/>
              </a:rPr>
              <a:t>Kehadiran</a:t>
            </a:r>
            <a:r>
              <a:rPr lang="en-US" sz="3200" dirty="0">
                <a:latin typeface="Berlin Sans FB" panose="020E0602020502020306" pitchFamily="34" charset="0"/>
              </a:rPr>
              <a:t> </a:t>
            </a:r>
            <a:r>
              <a:rPr lang="en-US" sz="3200" dirty="0" err="1">
                <a:latin typeface="Berlin Sans FB" panose="020E0602020502020306" pitchFamily="34" charset="0"/>
              </a:rPr>
              <a:t>dalam</a:t>
            </a:r>
            <a:r>
              <a:rPr lang="en-US" sz="3200" dirty="0">
                <a:latin typeface="Berlin Sans FB" panose="020E0602020502020306" pitchFamily="34" charset="0"/>
              </a:rPr>
              <a:t> </a:t>
            </a:r>
            <a:r>
              <a:rPr lang="en-US" sz="3200" dirty="0" err="1">
                <a:latin typeface="Berlin Sans FB" panose="020E0602020502020306" pitchFamily="34" charset="0"/>
              </a:rPr>
              <a:t>perkuliahan</a:t>
            </a:r>
            <a:r>
              <a:rPr lang="en-US" sz="3200" dirty="0">
                <a:latin typeface="Berlin Sans FB" panose="020E0602020502020306" pitchFamily="34" charset="0"/>
              </a:rPr>
              <a:t>.</a:t>
            </a:r>
            <a:endParaRPr lang="en-ID" sz="3200" dirty="0">
              <a:latin typeface="Berlin Sans FB" panose="020E0602020502020306" pitchFamily="34" charset="0"/>
            </a:endParaRP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200" dirty="0" err="1">
                <a:latin typeface="Berlin Sans FB" panose="020E0602020502020306" pitchFamily="34" charset="0"/>
              </a:rPr>
              <a:t>Penyelesaian</a:t>
            </a:r>
            <a:r>
              <a:rPr lang="en-US" sz="3200" dirty="0">
                <a:latin typeface="Berlin Sans FB" panose="020E0602020502020306" pitchFamily="34" charset="0"/>
              </a:rPr>
              <a:t> </a:t>
            </a:r>
            <a:r>
              <a:rPr lang="en-US" sz="3200" dirty="0" err="1">
                <a:latin typeface="Berlin Sans FB" panose="020E0602020502020306" pitchFamily="34" charset="0"/>
              </a:rPr>
              <a:t>tugas</a:t>
            </a:r>
            <a:r>
              <a:rPr lang="en-US" sz="3200" dirty="0">
                <a:latin typeface="Berlin Sans FB" panose="020E0602020502020306" pitchFamily="34" charset="0"/>
              </a:rPr>
              <a:t> </a:t>
            </a:r>
            <a:r>
              <a:rPr lang="en-US" sz="3200" dirty="0" err="1">
                <a:latin typeface="Berlin Sans FB" panose="020E0602020502020306" pitchFamily="34" charset="0"/>
              </a:rPr>
              <a:t>individu</a:t>
            </a:r>
            <a:r>
              <a:rPr lang="en-US" sz="3200" dirty="0">
                <a:latin typeface="Berlin Sans FB" panose="020E0602020502020306" pitchFamily="34" charset="0"/>
              </a:rPr>
              <a:t>.</a:t>
            </a:r>
            <a:endParaRPr lang="en-ID" sz="3200" dirty="0">
              <a:latin typeface="Berlin Sans FB" panose="020E0602020502020306" pitchFamily="34" charset="0"/>
            </a:endParaRP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200" dirty="0" err="1">
                <a:latin typeface="Berlin Sans FB" panose="020E0602020502020306" pitchFamily="34" charset="0"/>
              </a:rPr>
              <a:t>Penyelesaian</a:t>
            </a:r>
            <a:r>
              <a:rPr lang="en-US" sz="3200" dirty="0">
                <a:latin typeface="Berlin Sans FB" panose="020E0602020502020306" pitchFamily="34" charset="0"/>
              </a:rPr>
              <a:t> </a:t>
            </a:r>
            <a:r>
              <a:rPr lang="en-US" sz="3200" dirty="0" err="1">
                <a:latin typeface="Berlin Sans FB" panose="020E0602020502020306" pitchFamily="34" charset="0"/>
              </a:rPr>
              <a:t>tugas</a:t>
            </a:r>
            <a:r>
              <a:rPr lang="en-US" sz="3200" dirty="0">
                <a:latin typeface="Berlin Sans FB" panose="020E0602020502020306" pitchFamily="34" charset="0"/>
              </a:rPr>
              <a:t> </a:t>
            </a:r>
            <a:r>
              <a:rPr lang="en-US" sz="3200" dirty="0" err="1">
                <a:latin typeface="Berlin Sans FB" panose="020E0602020502020306" pitchFamily="34" charset="0"/>
              </a:rPr>
              <a:t>kelompok</a:t>
            </a:r>
            <a:r>
              <a:rPr lang="en-US" sz="3200" dirty="0">
                <a:latin typeface="Berlin Sans FB" panose="020E0602020502020306" pitchFamily="34" charset="0"/>
              </a:rPr>
              <a:t>.</a:t>
            </a:r>
            <a:endParaRPr lang="en-ID" sz="3200" dirty="0">
              <a:latin typeface="Berlin Sans FB" panose="020E0602020502020306" pitchFamily="34" charset="0"/>
            </a:endParaRP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200" dirty="0" err="1">
                <a:latin typeface="Berlin Sans FB" panose="020E0602020502020306" pitchFamily="34" charset="0"/>
              </a:rPr>
              <a:t>Aktivitas</a:t>
            </a:r>
            <a:r>
              <a:rPr lang="en-US" sz="3200" dirty="0">
                <a:latin typeface="Berlin Sans FB" panose="020E0602020502020306" pitchFamily="34" charset="0"/>
              </a:rPr>
              <a:t> </a:t>
            </a:r>
            <a:r>
              <a:rPr lang="en-US" sz="3200" dirty="0" err="1">
                <a:latin typeface="Berlin Sans FB" panose="020E0602020502020306" pitchFamily="34" charset="0"/>
              </a:rPr>
              <a:t>dalam</a:t>
            </a:r>
            <a:r>
              <a:rPr lang="en-US" sz="3200" dirty="0">
                <a:latin typeface="Berlin Sans FB" panose="020E0602020502020306" pitchFamily="34" charset="0"/>
              </a:rPr>
              <a:t> </a:t>
            </a:r>
            <a:r>
              <a:rPr lang="en-US" sz="3200" dirty="0" err="1">
                <a:latin typeface="Berlin Sans FB" panose="020E0602020502020306" pitchFamily="34" charset="0"/>
              </a:rPr>
              <a:t>diskusi</a:t>
            </a:r>
            <a:r>
              <a:rPr lang="en-US" sz="3200" dirty="0">
                <a:latin typeface="Berlin Sans FB" panose="020E0602020502020306" pitchFamily="34" charset="0"/>
              </a:rPr>
              <a:t>.</a:t>
            </a:r>
            <a:endParaRPr lang="en-ID" sz="3200" dirty="0">
              <a:latin typeface="Berlin Sans FB" panose="020E0602020502020306" pitchFamily="34" charset="0"/>
            </a:endParaRP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200" dirty="0" err="1">
                <a:latin typeface="Berlin Sans FB" panose="020E0602020502020306" pitchFamily="34" charset="0"/>
              </a:rPr>
              <a:t>Ujian</a:t>
            </a:r>
            <a:r>
              <a:rPr lang="en-US" sz="3200" dirty="0">
                <a:latin typeface="Berlin Sans FB" panose="020E0602020502020306" pitchFamily="34" charset="0"/>
              </a:rPr>
              <a:t> </a:t>
            </a:r>
            <a:r>
              <a:rPr lang="en-US" sz="3200" dirty="0" err="1">
                <a:latin typeface="Berlin Sans FB" panose="020E0602020502020306" pitchFamily="34" charset="0"/>
              </a:rPr>
              <a:t>tengah</a:t>
            </a:r>
            <a:r>
              <a:rPr lang="en-US" sz="3200" dirty="0">
                <a:latin typeface="Berlin Sans FB" panose="020E0602020502020306" pitchFamily="34" charset="0"/>
              </a:rPr>
              <a:t> semester.</a:t>
            </a:r>
            <a:endParaRPr lang="en-ID" sz="3200" dirty="0">
              <a:latin typeface="Berlin Sans FB" panose="020E0602020502020306" pitchFamily="34" charset="0"/>
            </a:endParaRP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200" dirty="0" err="1">
                <a:latin typeface="Berlin Sans FB" panose="020E0602020502020306" pitchFamily="34" charset="0"/>
              </a:rPr>
              <a:t>Ujian</a:t>
            </a:r>
            <a:r>
              <a:rPr lang="en-US" sz="3200" dirty="0">
                <a:latin typeface="Berlin Sans FB" panose="020E0602020502020306" pitchFamily="34" charset="0"/>
              </a:rPr>
              <a:t> </a:t>
            </a:r>
            <a:r>
              <a:rPr lang="en-US" sz="3200" dirty="0" err="1">
                <a:latin typeface="Berlin Sans FB" panose="020E0602020502020306" pitchFamily="34" charset="0"/>
              </a:rPr>
              <a:t>akhir</a:t>
            </a:r>
            <a:r>
              <a:rPr lang="en-US" sz="3200" dirty="0">
                <a:latin typeface="Berlin Sans FB" panose="020E0602020502020306" pitchFamily="34" charset="0"/>
              </a:rPr>
              <a:t> semester.</a:t>
            </a:r>
            <a:endParaRPr lang="en-ID" sz="3200" dirty="0">
              <a:latin typeface="Berlin Sans FB" panose="020E0602020502020306" pitchFamily="34" charset="0"/>
            </a:endParaRPr>
          </a:p>
          <a:p>
            <a:pPr>
              <a:defRPr/>
            </a:pPr>
            <a:endParaRPr lang="en-US" sz="3200" b="1" dirty="0"/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2633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7FE6FACE-EAF3-483F-8C95-F4C2C5991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10243" name="Content Placeholder 3" descr="PP colourful.jpg">
            <a:extLst>
              <a:ext uri="{FF2B5EF4-FFF2-40B4-BE49-F238E27FC236}">
                <a16:creationId xmlns:a16="http://schemas.microsoft.com/office/drawing/2014/main" id="{1E73A534-6CFE-4140-9BF3-C0BA102586C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" y="0"/>
            <a:ext cx="12192001" cy="6858000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D5F8E12-F905-4FFA-935B-ECE7E2A17480}"/>
              </a:ext>
            </a:extLst>
          </p:cNvPr>
          <p:cNvSpPr txBox="1"/>
          <p:nvPr/>
        </p:nvSpPr>
        <p:spPr>
          <a:xfrm>
            <a:off x="1884218" y="471056"/>
            <a:ext cx="10141527" cy="59708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dirty="0" err="1"/>
              <a:t>Rincian</a:t>
            </a:r>
            <a:r>
              <a:rPr lang="en-US" sz="3200" b="1" dirty="0"/>
              <a:t> </a:t>
            </a:r>
            <a:r>
              <a:rPr lang="en-US" sz="3200" b="1" dirty="0" err="1"/>
              <a:t>Materi</a:t>
            </a:r>
            <a:r>
              <a:rPr lang="en-US" sz="3200" b="1" dirty="0"/>
              <a:t> :</a:t>
            </a:r>
          </a:p>
          <a:p>
            <a:pPr>
              <a:defRPr/>
            </a:pPr>
            <a:endParaRPr lang="en-US" sz="3200" b="1" dirty="0"/>
          </a:p>
          <a:p>
            <a:pPr lvl="0">
              <a:lnSpc>
                <a:spcPct val="200000"/>
              </a:lnSpc>
            </a:pPr>
            <a:r>
              <a:rPr lang="en-ID" sz="2000" dirty="0" err="1"/>
              <a:t>Pertemuan</a:t>
            </a:r>
            <a:r>
              <a:rPr lang="en-ID" sz="2000" dirty="0"/>
              <a:t> 1   :   </a:t>
            </a:r>
            <a:r>
              <a:rPr lang="en-ID" sz="2000" dirty="0" err="1"/>
              <a:t>Orientasi</a:t>
            </a:r>
            <a:r>
              <a:rPr lang="en-ID" sz="2000" dirty="0"/>
              <a:t> Mata </a:t>
            </a:r>
            <a:r>
              <a:rPr lang="en-ID" sz="2000" dirty="0" err="1"/>
              <a:t>Kuliah</a:t>
            </a:r>
            <a:endParaRPr lang="en-ID" sz="2000" dirty="0"/>
          </a:p>
          <a:p>
            <a:pPr lvl="0">
              <a:lnSpc>
                <a:spcPct val="200000"/>
              </a:lnSpc>
            </a:pPr>
            <a:r>
              <a:rPr lang="en-ID" sz="2000" dirty="0" err="1"/>
              <a:t>Pertemuan</a:t>
            </a:r>
            <a:r>
              <a:rPr lang="en-ID" sz="2000" dirty="0"/>
              <a:t> 2   :   K</a:t>
            </a:r>
            <a:r>
              <a:rPr lang="en-US" sz="2000" dirty="0" err="1"/>
              <a:t>onsep</a:t>
            </a:r>
            <a:r>
              <a:rPr lang="en-US" sz="2000" dirty="0"/>
              <a:t> </a:t>
            </a:r>
            <a:r>
              <a:rPr lang="en-US" sz="2000" dirty="0" err="1"/>
              <a:t>dasar</a:t>
            </a:r>
            <a:r>
              <a:rPr lang="en-US" sz="2000" dirty="0"/>
              <a:t> </a:t>
            </a:r>
            <a:r>
              <a:rPr lang="en-US" sz="2000" dirty="0" err="1"/>
              <a:t>manajemen</a:t>
            </a:r>
            <a:r>
              <a:rPr lang="en-US" sz="2000" dirty="0"/>
              <a:t> PAUD</a:t>
            </a:r>
            <a:endParaRPr lang="en-ID" sz="2000" dirty="0"/>
          </a:p>
          <a:p>
            <a:pPr lvl="0">
              <a:lnSpc>
                <a:spcPct val="200000"/>
              </a:lnSpc>
            </a:pPr>
            <a:r>
              <a:rPr lang="en-ID" sz="2000" dirty="0" err="1"/>
              <a:t>Pertemuan</a:t>
            </a:r>
            <a:r>
              <a:rPr lang="en-ID" sz="2000" dirty="0"/>
              <a:t> 3   :   </a:t>
            </a:r>
            <a:r>
              <a:rPr lang="en-US" dirty="0" err="1"/>
              <a:t>Identifikasi</a:t>
            </a:r>
            <a:r>
              <a:rPr lang="en-US" dirty="0"/>
              <a:t> PAUD Formal </a:t>
            </a:r>
            <a:r>
              <a:rPr lang="en-US" dirty="0" err="1"/>
              <a:t>dan</a:t>
            </a:r>
            <a:r>
              <a:rPr lang="en-US" dirty="0"/>
              <a:t> Non Formal</a:t>
            </a:r>
            <a:endParaRPr lang="en-ID" sz="2000" dirty="0"/>
          </a:p>
          <a:p>
            <a:pPr lvl="0">
              <a:lnSpc>
                <a:spcPct val="200000"/>
              </a:lnSpc>
            </a:pPr>
            <a:r>
              <a:rPr lang="en-ID" sz="2000" dirty="0" err="1"/>
              <a:t>Pertemuan</a:t>
            </a:r>
            <a:r>
              <a:rPr lang="en-ID" sz="2000" dirty="0"/>
              <a:t> 4   : 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Pendirian</a:t>
            </a:r>
            <a:r>
              <a:rPr lang="en-US" dirty="0"/>
              <a:t> Lembaga PAUD Formal </a:t>
            </a:r>
            <a:r>
              <a:rPr lang="en-US" dirty="0" err="1"/>
              <a:t>dan</a:t>
            </a:r>
            <a:r>
              <a:rPr lang="en-US" dirty="0"/>
              <a:t> Non Formal</a:t>
            </a:r>
            <a:endParaRPr lang="en-ID" sz="2000" dirty="0"/>
          </a:p>
          <a:p>
            <a:pPr>
              <a:lnSpc>
                <a:spcPct val="200000"/>
              </a:lnSpc>
            </a:pPr>
            <a:r>
              <a:rPr lang="en-ID" sz="2000" dirty="0" err="1"/>
              <a:t>Pertemuan</a:t>
            </a:r>
            <a:r>
              <a:rPr lang="en-ID" sz="2000" dirty="0"/>
              <a:t> 5   :  </a:t>
            </a:r>
            <a:r>
              <a:rPr lang="en-US" dirty="0" err="1"/>
              <a:t>Komponen</a:t>
            </a:r>
            <a:r>
              <a:rPr lang="en-US" dirty="0"/>
              <a:t> Lembaga PAUD Formal </a:t>
            </a:r>
            <a:r>
              <a:rPr lang="en-US" dirty="0" err="1"/>
              <a:t>dan</a:t>
            </a:r>
            <a:r>
              <a:rPr lang="en-US" dirty="0"/>
              <a:t> Non Formal</a:t>
            </a:r>
            <a:endParaRPr lang="en-ID" dirty="0"/>
          </a:p>
          <a:p>
            <a:pPr>
              <a:lnSpc>
                <a:spcPct val="200000"/>
              </a:lnSpc>
            </a:pPr>
            <a:r>
              <a:rPr lang="en-ID" sz="2000" dirty="0" err="1"/>
              <a:t>Pertemuan</a:t>
            </a:r>
            <a:r>
              <a:rPr lang="en-ID" sz="2000" dirty="0"/>
              <a:t> 6   : 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Kurikulum</a:t>
            </a:r>
            <a:r>
              <a:rPr lang="en-US" dirty="0"/>
              <a:t> PAUD Formal </a:t>
            </a:r>
            <a:r>
              <a:rPr lang="en-US" dirty="0" err="1"/>
              <a:t>dan</a:t>
            </a:r>
            <a:r>
              <a:rPr lang="en-US" dirty="0"/>
              <a:t> Non Formal</a:t>
            </a:r>
            <a:endParaRPr lang="en-ID" dirty="0"/>
          </a:p>
          <a:p>
            <a:pPr lvl="0"/>
            <a:r>
              <a:rPr lang="en-ID" sz="2000" dirty="0" err="1"/>
              <a:t>Pertemuan</a:t>
            </a:r>
            <a:r>
              <a:rPr lang="en-ID" sz="2000" dirty="0"/>
              <a:t> 7   : 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Pendidik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Tenaga </a:t>
            </a:r>
            <a:r>
              <a:rPr lang="en-US" dirty="0" err="1"/>
              <a:t>Pendidik</a:t>
            </a:r>
            <a:r>
              <a:rPr lang="en-US" dirty="0"/>
              <a:t> PAUD Formal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ID" dirty="0"/>
              <a:t>Non Formal</a:t>
            </a:r>
          </a:p>
          <a:p>
            <a:pPr lvl="0">
              <a:lnSpc>
                <a:spcPct val="200000"/>
              </a:lnSpc>
            </a:pPr>
            <a:r>
              <a:rPr lang="en-ID" sz="2000" dirty="0" err="1"/>
              <a:t>Pertemuan</a:t>
            </a:r>
            <a:r>
              <a:rPr lang="en-ID" sz="2000" dirty="0"/>
              <a:t> 8   :   </a:t>
            </a:r>
            <a:r>
              <a:rPr lang="en-ID" sz="2000" dirty="0" err="1"/>
              <a:t>Ujian</a:t>
            </a:r>
            <a:r>
              <a:rPr lang="en-ID" sz="2000" dirty="0"/>
              <a:t> Tengah Semester</a:t>
            </a:r>
            <a:endParaRPr lang="en-US" sz="3200" b="1" dirty="0"/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060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7FE6FACE-EAF3-483F-8C95-F4C2C5991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10243" name="Content Placeholder 3" descr="PP colourful.jpg">
            <a:extLst>
              <a:ext uri="{FF2B5EF4-FFF2-40B4-BE49-F238E27FC236}">
                <a16:creationId xmlns:a16="http://schemas.microsoft.com/office/drawing/2014/main" id="{1E73A534-6CFE-4140-9BF3-C0BA102586C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" y="0"/>
            <a:ext cx="12192001" cy="6858000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D5F8E12-F905-4FFA-935B-ECE7E2A17480}"/>
              </a:ext>
            </a:extLst>
          </p:cNvPr>
          <p:cNvSpPr txBox="1"/>
          <p:nvPr/>
        </p:nvSpPr>
        <p:spPr>
          <a:xfrm>
            <a:off x="1884218" y="471056"/>
            <a:ext cx="10141527" cy="64633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dirty="0" err="1"/>
              <a:t>Rincian</a:t>
            </a:r>
            <a:r>
              <a:rPr lang="en-US" sz="3200" b="1" dirty="0"/>
              <a:t> </a:t>
            </a:r>
            <a:r>
              <a:rPr lang="en-US" sz="3200" b="1" dirty="0" err="1"/>
              <a:t>Materi</a:t>
            </a:r>
            <a:r>
              <a:rPr lang="en-US" sz="3200" b="1" dirty="0"/>
              <a:t> :</a:t>
            </a:r>
          </a:p>
          <a:p>
            <a:pPr lvl="0"/>
            <a:r>
              <a:rPr lang="en-ID" sz="2000" dirty="0" err="1"/>
              <a:t>Pertemuan</a:t>
            </a:r>
            <a:r>
              <a:rPr lang="en-ID" sz="2000" dirty="0"/>
              <a:t> 9   :  </a:t>
            </a:r>
            <a:r>
              <a:rPr lang="en-ID" dirty="0" err="1"/>
              <a:t>Pengelolaan</a:t>
            </a:r>
            <a:r>
              <a:rPr lang="en-ID" dirty="0"/>
              <a:t> </a:t>
            </a:r>
            <a:r>
              <a:rPr lang="en-ID" dirty="0" err="1"/>
              <a:t>Sarana-prasarana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peserta</a:t>
            </a:r>
            <a:r>
              <a:rPr lang="en-ID" dirty="0"/>
              <a:t> </a:t>
            </a:r>
            <a:r>
              <a:rPr lang="en-ID" dirty="0" err="1"/>
              <a:t>didik</a:t>
            </a:r>
            <a:r>
              <a:rPr lang="en-ID" dirty="0"/>
              <a:t> PAUD Formal </a:t>
            </a:r>
            <a:r>
              <a:rPr lang="en-ID" dirty="0" err="1"/>
              <a:t>dan</a:t>
            </a:r>
            <a:r>
              <a:rPr lang="en-ID" dirty="0"/>
              <a:t> Non Formal</a:t>
            </a:r>
          </a:p>
          <a:p>
            <a:pPr lvl="0">
              <a:lnSpc>
                <a:spcPct val="200000"/>
              </a:lnSpc>
            </a:pPr>
            <a:r>
              <a:rPr lang="en-ID" sz="2000" dirty="0" err="1"/>
              <a:t>Pertemuan</a:t>
            </a:r>
            <a:r>
              <a:rPr lang="en-ID" sz="2000" dirty="0"/>
              <a:t> 10 :   </a:t>
            </a:r>
            <a:r>
              <a:rPr lang="en-US" dirty="0"/>
              <a:t>Model-model PAUD Formal </a:t>
            </a:r>
            <a:r>
              <a:rPr lang="en-US" dirty="0" err="1"/>
              <a:t>dan</a:t>
            </a:r>
            <a:r>
              <a:rPr lang="en-US" dirty="0"/>
              <a:t> Non Formal</a:t>
            </a:r>
            <a:endParaRPr lang="en-ID" sz="2000" dirty="0"/>
          </a:p>
          <a:p>
            <a:pPr lvl="0">
              <a:lnSpc>
                <a:spcPct val="200000"/>
              </a:lnSpc>
            </a:pPr>
            <a:r>
              <a:rPr lang="en-ID" sz="2000" dirty="0" err="1"/>
              <a:t>Pertemuan</a:t>
            </a:r>
            <a:r>
              <a:rPr lang="en-ID" sz="2000" dirty="0"/>
              <a:t> 11 :   </a:t>
            </a:r>
            <a:r>
              <a:rPr lang="en-US" dirty="0" err="1"/>
              <a:t>Desain</a:t>
            </a:r>
            <a:r>
              <a:rPr lang="en-US" dirty="0"/>
              <a:t> PAUD Formal </a:t>
            </a:r>
            <a:r>
              <a:rPr lang="en-US" dirty="0" err="1"/>
              <a:t>dan</a:t>
            </a:r>
            <a:r>
              <a:rPr lang="en-US" dirty="0"/>
              <a:t> Non Formal/</a:t>
            </a:r>
            <a:r>
              <a:rPr lang="en-US" sz="2000" dirty="0" err="1"/>
              <a:t>Mendesain</a:t>
            </a:r>
            <a:r>
              <a:rPr lang="en-US" sz="2000" dirty="0"/>
              <a:t> </a:t>
            </a:r>
            <a:r>
              <a:rPr lang="en-US" sz="2000" dirty="0" err="1"/>
              <a:t>lingkungan</a:t>
            </a:r>
            <a:r>
              <a:rPr lang="en-US" sz="2000" dirty="0"/>
              <a:t> PAUD</a:t>
            </a:r>
            <a:endParaRPr lang="en-ID" sz="2000" dirty="0"/>
          </a:p>
          <a:p>
            <a:pPr lvl="0">
              <a:lnSpc>
                <a:spcPct val="200000"/>
              </a:lnSpc>
            </a:pPr>
            <a:r>
              <a:rPr lang="en-ID" sz="2000" dirty="0" err="1"/>
              <a:t>Pertemuan</a:t>
            </a:r>
            <a:r>
              <a:rPr lang="en-ID" sz="2000" dirty="0"/>
              <a:t> 12 :  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Penyelenggaraan</a:t>
            </a:r>
            <a:r>
              <a:rPr lang="en-US" dirty="0"/>
              <a:t> PAUD Formal </a:t>
            </a:r>
            <a:r>
              <a:rPr lang="en-US" dirty="0" err="1"/>
              <a:t>dan</a:t>
            </a:r>
            <a:r>
              <a:rPr lang="en-US" dirty="0"/>
              <a:t> Non Formal</a:t>
            </a:r>
            <a:endParaRPr lang="en-ID" sz="2000" dirty="0"/>
          </a:p>
          <a:p>
            <a:pPr lvl="0">
              <a:lnSpc>
                <a:spcPct val="200000"/>
              </a:lnSpc>
            </a:pPr>
            <a:r>
              <a:rPr lang="en-ID" sz="2000" dirty="0" err="1"/>
              <a:t>Pertemuan</a:t>
            </a:r>
            <a:r>
              <a:rPr lang="en-ID" sz="2000" dirty="0"/>
              <a:t> 13 :   </a:t>
            </a:r>
            <a:r>
              <a:rPr lang="en-US" sz="2000" dirty="0" err="1"/>
              <a:t>Manajemen</a:t>
            </a:r>
            <a:r>
              <a:rPr lang="en-US" sz="2000" dirty="0"/>
              <a:t> </a:t>
            </a:r>
            <a:r>
              <a:rPr lang="en-US" sz="2000" dirty="0" err="1"/>
              <a:t>pengawasan</a:t>
            </a:r>
            <a:r>
              <a:rPr lang="en-US" sz="2000" dirty="0"/>
              <a:t> PAUD</a:t>
            </a:r>
            <a:endParaRPr lang="en-ID" sz="2000" dirty="0"/>
          </a:p>
          <a:p>
            <a:pPr lvl="0">
              <a:lnSpc>
                <a:spcPct val="200000"/>
              </a:lnSpc>
            </a:pPr>
            <a:r>
              <a:rPr lang="en-ID" sz="2000" dirty="0" err="1"/>
              <a:t>Pertemuan</a:t>
            </a:r>
            <a:r>
              <a:rPr lang="en-ID" sz="2000" dirty="0"/>
              <a:t> 14 :   </a:t>
            </a:r>
            <a:r>
              <a:rPr lang="en-ID" sz="2000" dirty="0" err="1"/>
              <a:t>Observasi</a:t>
            </a:r>
            <a:r>
              <a:rPr lang="en-ID" sz="2000" dirty="0"/>
              <a:t> </a:t>
            </a:r>
            <a:r>
              <a:rPr lang="en-ID" sz="2000" dirty="0" err="1"/>
              <a:t>dan</a:t>
            </a:r>
            <a:r>
              <a:rPr lang="en-ID" sz="2000" dirty="0"/>
              <a:t> </a:t>
            </a:r>
            <a:r>
              <a:rPr lang="en-ID" sz="2000" dirty="0" err="1"/>
              <a:t>membuat</a:t>
            </a:r>
            <a:r>
              <a:rPr lang="en-ID" sz="2000" dirty="0"/>
              <a:t> </a:t>
            </a:r>
            <a:r>
              <a:rPr lang="en-ID" sz="2000" dirty="0" err="1"/>
              <a:t>laporan</a:t>
            </a:r>
            <a:endParaRPr lang="en-ID" sz="2000" dirty="0"/>
          </a:p>
          <a:p>
            <a:pPr lvl="0">
              <a:lnSpc>
                <a:spcPct val="200000"/>
              </a:lnSpc>
            </a:pPr>
            <a:r>
              <a:rPr lang="en-ID" sz="2000" dirty="0" err="1"/>
              <a:t>Pertemuan</a:t>
            </a:r>
            <a:r>
              <a:rPr lang="en-ID" sz="2000" dirty="0"/>
              <a:t> 15 :   </a:t>
            </a:r>
            <a:r>
              <a:rPr lang="en-ID" sz="2000" dirty="0" err="1"/>
              <a:t>Pemantapan</a:t>
            </a:r>
            <a:r>
              <a:rPr lang="en-ID" sz="2000" dirty="0"/>
              <a:t> </a:t>
            </a:r>
            <a:r>
              <a:rPr lang="en-ID" sz="2000" dirty="0" err="1"/>
              <a:t>materi</a:t>
            </a:r>
            <a:r>
              <a:rPr lang="en-ID" sz="2000" dirty="0"/>
              <a:t>/ </a:t>
            </a:r>
            <a:r>
              <a:rPr lang="en-ID" sz="2000" dirty="0" err="1"/>
              <a:t>Konsep</a:t>
            </a:r>
            <a:endParaRPr lang="en-ID" sz="2000" dirty="0"/>
          </a:p>
          <a:p>
            <a:pPr lvl="0">
              <a:lnSpc>
                <a:spcPct val="200000"/>
              </a:lnSpc>
            </a:pPr>
            <a:r>
              <a:rPr lang="en-ID" sz="2000" dirty="0" err="1"/>
              <a:t>Pertemuan</a:t>
            </a:r>
            <a:r>
              <a:rPr lang="en-ID" sz="2000" dirty="0"/>
              <a:t> 16 :   </a:t>
            </a:r>
            <a:r>
              <a:rPr lang="en-ID" sz="2000" dirty="0" err="1"/>
              <a:t>Ujian</a:t>
            </a:r>
            <a:r>
              <a:rPr lang="en-ID" sz="2000" dirty="0"/>
              <a:t> </a:t>
            </a:r>
            <a:r>
              <a:rPr lang="en-ID" sz="2000" dirty="0" err="1"/>
              <a:t>Akhir</a:t>
            </a:r>
            <a:r>
              <a:rPr lang="en-ID" sz="2000" dirty="0"/>
              <a:t> Semester</a:t>
            </a:r>
          </a:p>
          <a:p>
            <a:pPr>
              <a:defRPr/>
            </a:pPr>
            <a:endParaRPr lang="en-US" sz="3200" b="1" dirty="0"/>
          </a:p>
          <a:p>
            <a:pPr>
              <a:defRPr/>
            </a:pPr>
            <a:endParaRPr lang="en-US" sz="3200" b="1" dirty="0"/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752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24C2E964-A3F2-4A4B-9C30-9A35729ACA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9219" name="Content Placeholder 3" descr="PP badut4.jpg">
            <a:extLst>
              <a:ext uri="{FF2B5EF4-FFF2-40B4-BE49-F238E27FC236}">
                <a16:creationId xmlns:a16="http://schemas.microsoft.com/office/drawing/2014/main" id="{12198538-947E-4284-8DB5-2500406C23F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8763" y="0"/>
            <a:ext cx="11194473" cy="6858000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44EB289-2A8F-4DBF-8529-0DC556D6D90B}"/>
              </a:ext>
            </a:extLst>
          </p:cNvPr>
          <p:cNvSpPr txBox="1"/>
          <p:nvPr/>
        </p:nvSpPr>
        <p:spPr>
          <a:xfrm>
            <a:off x="1137146" y="628233"/>
            <a:ext cx="9917708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4400" b="1" dirty="0" err="1">
                <a:solidFill>
                  <a:srgbClr val="6600CC"/>
                </a:solidFill>
              </a:rPr>
              <a:t>Selamat</a:t>
            </a:r>
            <a:r>
              <a:rPr lang="en-US" sz="4400" b="1" dirty="0">
                <a:solidFill>
                  <a:srgbClr val="6600CC"/>
                </a:solidFill>
              </a:rPr>
              <a:t> </a:t>
            </a:r>
            <a:r>
              <a:rPr lang="en-US" sz="4400" b="1" dirty="0" err="1">
                <a:solidFill>
                  <a:srgbClr val="6600CC"/>
                </a:solidFill>
              </a:rPr>
              <a:t>Datang</a:t>
            </a:r>
            <a:r>
              <a:rPr lang="en-US" sz="4400" b="1" dirty="0">
                <a:solidFill>
                  <a:srgbClr val="6600CC"/>
                </a:solidFill>
              </a:rPr>
              <a:t> </a:t>
            </a:r>
            <a:r>
              <a:rPr lang="en-US" sz="4400" b="1" dirty="0" err="1">
                <a:solidFill>
                  <a:srgbClr val="6600CC"/>
                </a:solidFill>
              </a:rPr>
              <a:t>Pada</a:t>
            </a:r>
            <a:r>
              <a:rPr lang="en-US" sz="4400" b="1" dirty="0">
                <a:solidFill>
                  <a:srgbClr val="6600CC"/>
                </a:solidFill>
              </a:rPr>
              <a:t> 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4400" b="1" dirty="0" err="1">
                <a:solidFill>
                  <a:srgbClr val="6600CC"/>
                </a:solidFill>
              </a:rPr>
              <a:t>Pertemuan</a:t>
            </a:r>
            <a:r>
              <a:rPr lang="en-US" sz="4400" b="1" dirty="0">
                <a:solidFill>
                  <a:srgbClr val="6600CC"/>
                </a:solidFill>
              </a:rPr>
              <a:t> I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4400" b="1" dirty="0" err="1">
                <a:solidFill>
                  <a:srgbClr val="00B0F0"/>
                </a:solidFill>
              </a:rPr>
              <a:t>Konsep</a:t>
            </a:r>
            <a:r>
              <a:rPr lang="en-US" sz="4400" b="1" dirty="0">
                <a:solidFill>
                  <a:srgbClr val="00B0F0"/>
                </a:solidFill>
              </a:rPr>
              <a:t> Dasar </a:t>
            </a:r>
            <a:r>
              <a:rPr lang="en-US" sz="4400" b="1" dirty="0" err="1">
                <a:solidFill>
                  <a:srgbClr val="00B0F0"/>
                </a:solidFill>
              </a:rPr>
              <a:t>Manajemen</a:t>
            </a:r>
            <a:r>
              <a:rPr lang="en-US" sz="4400" b="1" dirty="0">
                <a:solidFill>
                  <a:srgbClr val="00B0F0"/>
                </a:solidFill>
              </a:rPr>
              <a:t> PAUD Formal </a:t>
            </a:r>
            <a:r>
              <a:rPr lang="en-US" sz="4400" b="1" dirty="0" err="1">
                <a:solidFill>
                  <a:srgbClr val="00B0F0"/>
                </a:solidFill>
              </a:rPr>
              <a:t>dan</a:t>
            </a:r>
            <a:r>
              <a:rPr lang="en-US" sz="4400" b="1" dirty="0">
                <a:solidFill>
                  <a:srgbClr val="00B0F0"/>
                </a:solidFill>
              </a:rPr>
              <a:t> Non Formal</a:t>
            </a:r>
            <a:endParaRPr lang="en-US" sz="32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404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BAC64-CE8E-4DDE-A6AC-03F1ECD93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5093" y="498763"/>
            <a:ext cx="5181600" cy="787255"/>
          </a:xfrm>
          <a:solidFill>
            <a:schemeClr val="accent5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ctr">
              <a:defRPr/>
            </a:pP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Manajemen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paud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1DB6DF-6DDE-49BB-83EF-12F9A28E3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3781" y="1482437"/>
            <a:ext cx="9864438" cy="3574473"/>
          </a:xfrm>
          <a:solidFill>
            <a:srgbClr val="FFFFCC"/>
          </a:solidFill>
          <a:ln w="38100">
            <a:solidFill>
              <a:srgbClr val="92D050"/>
            </a:solidFill>
            <a:prstDash val="lgDash"/>
          </a:ln>
        </p:spPr>
        <p:txBody>
          <a:bodyPr rtlCol="0">
            <a:normAutofit/>
          </a:bodyPr>
          <a:lstStyle/>
          <a:p>
            <a:pPr>
              <a:lnSpc>
                <a:spcPct val="150000"/>
              </a:lnSpc>
              <a:defRPr/>
            </a:pPr>
            <a:r>
              <a:rPr lang="en-ID" sz="2800" dirty="0" err="1"/>
              <a:t>Suatu</a:t>
            </a:r>
            <a:r>
              <a:rPr lang="en-ID" sz="2800" dirty="0"/>
              <a:t> </a:t>
            </a:r>
            <a:r>
              <a:rPr lang="en-ID" sz="2800" dirty="0" err="1"/>
              <a:t>usaha</a:t>
            </a:r>
            <a:r>
              <a:rPr lang="en-ID" sz="2800" dirty="0"/>
              <a:t> </a:t>
            </a:r>
            <a:r>
              <a:rPr lang="en-ID" sz="2800" dirty="0" err="1"/>
              <a:t>mengelola</a:t>
            </a:r>
            <a:r>
              <a:rPr lang="en-ID" sz="2800" dirty="0"/>
              <a:t> </a:t>
            </a:r>
            <a:r>
              <a:rPr lang="en-ID" sz="2800" dirty="0" err="1"/>
              <a:t>semua</a:t>
            </a:r>
            <a:r>
              <a:rPr lang="en-ID" sz="2800" dirty="0"/>
              <a:t> </a:t>
            </a:r>
            <a:r>
              <a:rPr lang="en-ID" sz="2800" dirty="0" err="1"/>
              <a:t>kegiatan</a:t>
            </a:r>
            <a:r>
              <a:rPr lang="en-ID" sz="2800" dirty="0"/>
              <a:t> </a:t>
            </a:r>
            <a:r>
              <a:rPr lang="en-ID" sz="2800" dirty="0" err="1"/>
              <a:t>termasuk</a:t>
            </a:r>
            <a:r>
              <a:rPr lang="en-ID" sz="2800" dirty="0"/>
              <a:t> proses </a:t>
            </a:r>
            <a:r>
              <a:rPr lang="en-ID" sz="2800" dirty="0" err="1"/>
              <a:t>interaksi</a:t>
            </a:r>
            <a:r>
              <a:rPr lang="en-ID" sz="2800" dirty="0"/>
              <a:t> </a:t>
            </a:r>
            <a:r>
              <a:rPr lang="en-ID" sz="2800" dirty="0" err="1"/>
              <a:t>edukatif</a:t>
            </a:r>
            <a:r>
              <a:rPr lang="en-ID" sz="2800" dirty="0"/>
              <a:t> </a:t>
            </a:r>
            <a:r>
              <a:rPr lang="en-ID" sz="2800" dirty="0" err="1"/>
              <a:t>antara</a:t>
            </a:r>
            <a:r>
              <a:rPr lang="en-ID" sz="2800" dirty="0"/>
              <a:t> </a:t>
            </a:r>
            <a:r>
              <a:rPr lang="en-ID" sz="2800" dirty="0" err="1"/>
              <a:t>anak</a:t>
            </a:r>
            <a:r>
              <a:rPr lang="en-ID" sz="2800" dirty="0"/>
              <a:t> </a:t>
            </a:r>
            <a:r>
              <a:rPr lang="en-ID" sz="2800" dirty="0" err="1"/>
              <a:t>didik</a:t>
            </a:r>
            <a:r>
              <a:rPr lang="en-ID" sz="2800" dirty="0"/>
              <a:t> </a:t>
            </a:r>
            <a:r>
              <a:rPr lang="en-ID" sz="2800" dirty="0" err="1"/>
              <a:t>dengan</a:t>
            </a:r>
            <a:r>
              <a:rPr lang="en-ID" sz="2800" dirty="0"/>
              <a:t> </a:t>
            </a:r>
            <a:r>
              <a:rPr lang="en-ID" sz="2800" dirty="0" err="1"/>
              <a:t>pendidik</a:t>
            </a:r>
            <a:r>
              <a:rPr lang="en-ID" sz="2800" dirty="0"/>
              <a:t> </a:t>
            </a:r>
            <a:r>
              <a:rPr lang="en-ID" sz="2800" dirty="0" err="1"/>
              <a:t>dan</a:t>
            </a:r>
            <a:r>
              <a:rPr lang="en-ID" sz="2800" dirty="0"/>
              <a:t> </a:t>
            </a:r>
            <a:r>
              <a:rPr lang="en-ID" sz="2800" dirty="0" err="1"/>
              <a:t>lingkungannya</a:t>
            </a:r>
            <a:r>
              <a:rPr lang="en-ID" sz="2800" dirty="0"/>
              <a:t> </a:t>
            </a:r>
            <a:r>
              <a:rPr lang="en-ID" sz="2800" dirty="0" err="1"/>
              <a:t>secara</a:t>
            </a:r>
            <a:r>
              <a:rPr lang="en-ID" sz="2800" dirty="0"/>
              <a:t> </a:t>
            </a:r>
            <a:r>
              <a:rPr lang="en-ID" sz="2800" dirty="0" err="1"/>
              <a:t>terencana</a:t>
            </a:r>
            <a:r>
              <a:rPr lang="en-ID" sz="2800" dirty="0"/>
              <a:t>, </a:t>
            </a:r>
            <a:r>
              <a:rPr lang="en-ID" sz="2800" dirty="0" err="1"/>
              <a:t>teratur</a:t>
            </a:r>
            <a:r>
              <a:rPr lang="en-ID" sz="2800" dirty="0"/>
              <a:t> </a:t>
            </a:r>
            <a:r>
              <a:rPr lang="en-ID" sz="2800" dirty="0" err="1"/>
              <a:t>dan</a:t>
            </a:r>
            <a:r>
              <a:rPr lang="en-ID" sz="2800" dirty="0"/>
              <a:t> </a:t>
            </a:r>
            <a:r>
              <a:rPr lang="en-ID" sz="2800" dirty="0" err="1"/>
              <a:t>sistematis</a:t>
            </a:r>
            <a:r>
              <a:rPr lang="en-ID" sz="2800" dirty="0"/>
              <a:t> </a:t>
            </a:r>
            <a:r>
              <a:rPr lang="en-ID" sz="2800" dirty="0" err="1"/>
              <a:t>untuk</a:t>
            </a:r>
            <a:r>
              <a:rPr lang="en-ID" sz="2800" dirty="0"/>
              <a:t> </a:t>
            </a:r>
            <a:r>
              <a:rPr lang="en-ID" sz="2800" dirty="0" err="1"/>
              <a:t>mencapai</a:t>
            </a:r>
            <a:r>
              <a:rPr lang="en-ID" sz="2800" dirty="0"/>
              <a:t> </a:t>
            </a:r>
            <a:r>
              <a:rPr lang="en-ID" sz="2800" dirty="0" err="1"/>
              <a:t>tujuan</a:t>
            </a:r>
            <a:r>
              <a:rPr lang="en-ID" sz="2800" dirty="0"/>
              <a:t> Pendidikan di Taman Kanak-Kanak/ PAUD</a:t>
            </a:r>
            <a:endParaRPr lang="en-US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282240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785</TotalTime>
  <Words>703</Words>
  <Application>Microsoft Office PowerPoint</Application>
  <PresentationFormat>Widescreen</PresentationFormat>
  <Paragraphs>137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</vt:lpstr>
      <vt:lpstr>Arial Black</vt:lpstr>
      <vt:lpstr>Berlin Sans FB</vt:lpstr>
      <vt:lpstr>Calibri</vt:lpstr>
      <vt:lpstr>Gill Sans MT</vt:lpstr>
      <vt:lpstr>Times New Roman</vt:lpstr>
      <vt:lpstr>Trebuchet MS</vt:lpstr>
      <vt:lpstr>Wingdings</vt:lpstr>
      <vt:lpstr>Gallery</vt:lpstr>
      <vt:lpstr>Andrisyah, m.pd</vt:lpstr>
      <vt:lpstr>PowerPoint Presentation</vt:lpstr>
      <vt:lpstr>Tujuan :</vt:lpstr>
      <vt:lpstr> Pendekatan Pembelajaran/Metode </vt:lpstr>
      <vt:lpstr>PowerPoint Presentation</vt:lpstr>
      <vt:lpstr>PowerPoint Presentation</vt:lpstr>
      <vt:lpstr>PowerPoint Presentation</vt:lpstr>
      <vt:lpstr>PowerPoint Presentation</vt:lpstr>
      <vt:lpstr>Manajemen paud</vt:lpstr>
      <vt:lpstr>Tujuan Manajemen paud</vt:lpstr>
      <vt:lpstr>Fungsi manajemen PAUD</vt:lpstr>
      <vt:lpstr>Fungsi manajemen PAUD</vt:lpstr>
      <vt:lpstr>PowerPoint Presentation</vt:lpstr>
      <vt:lpstr>Identifikasi PAUD Formal dan non formal</vt:lpstr>
      <vt:lpstr>Perbedaan paud formal dan non formal</vt:lpstr>
      <vt:lpstr>Persamaan paud formal dan non formal</vt:lpstr>
      <vt:lpstr>Manajemen pendirian Lembaga paud formal dan non formal</vt:lpstr>
      <vt:lpstr>Mekanisme pendirian lembaga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Anis</dc:creator>
  <cp:lastModifiedBy>Anis</cp:lastModifiedBy>
  <cp:revision>25</cp:revision>
  <dcterms:created xsi:type="dcterms:W3CDTF">2018-02-23T21:27:15Z</dcterms:created>
  <dcterms:modified xsi:type="dcterms:W3CDTF">2018-05-25T00:00:00Z</dcterms:modified>
</cp:coreProperties>
</file>