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60" r:id="rId5"/>
    <p:sldId id="259" r:id="rId6"/>
    <p:sldId id="261" r:id="rId7"/>
    <p:sldId id="262" r:id="rId8"/>
    <p:sldId id="263" r:id="rId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5FA05374-5F76-4CA2-9098-D90A7C6342F0}" type="datetimeFigureOut">
              <a:rPr lang="id-ID" smtClean="0"/>
              <a:t>17/09/2018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7A36C43-68CC-46E0-A48D-5C4B497E1503}" type="slidenum">
              <a:rPr lang="id-ID" smtClean="0"/>
              <a:t>‹#›</a:t>
            </a:fld>
            <a:endParaRPr lang="id-ID"/>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A05374-5F76-4CA2-9098-D90A7C6342F0}" type="datetimeFigureOut">
              <a:rPr lang="id-ID" smtClean="0"/>
              <a:t>17/09/2018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A05374-5F76-4CA2-9098-D90A7C6342F0}" type="datetimeFigureOut">
              <a:rPr lang="id-ID" smtClean="0"/>
              <a:t>17/09/2018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5FA05374-5F76-4CA2-9098-D90A7C6342F0}" type="datetimeFigureOut">
              <a:rPr lang="id-ID" smtClean="0"/>
              <a:t>17/09/2018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7A36C43-68CC-46E0-A48D-5C4B497E1503}" type="slidenum">
              <a:rPr lang="id-ID" smtClean="0"/>
              <a:t>‹#›</a:t>
            </a:fld>
            <a:endParaRPr lang="id-ID"/>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A05374-5F76-4CA2-9098-D90A7C6342F0}" type="datetimeFigureOut">
              <a:rPr lang="id-ID" smtClean="0"/>
              <a:t>17/09/2018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5FA05374-5F76-4CA2-9098-D90A7C6342F0}" type="datetimeFigureOut">
              <a:rPr lang="id-ID" smtClean="0"/>
              <a:t>17/09/2018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5FA05374-5F76-4CA2-9098-D90A7C6342F0}" type="datetimeFigureOut">
              <a:rPr lang="id-ID" smtClean="0"/>
              <a:t>17/09/2018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FA05374-5F76-4CA2-9098-D90A7C6342F0}" type="datetimeFigureOut">
              <a:rPr lang="id-ID" smtClean="0"/>
              <a:t>17/09/2018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A05374-5F76-4CA2-9098-D90A7C6342F0}" type="datetimeFigureOut">
              <a:rPr lang="id-ID" smtClean="0"/>
              <a:t>17/09/2018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A05374-5F76-4CA2-9098-D90A7C6342F0}" type="datetimeFigureOut">
              <a:rPr lang="id-ID" smtClean="0"/>
              <a:t>17/09/2018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A05374-5F76-4CA2-9098-D90A7C6342F0}" type="datetimeFigureOut">
              <a:rPr lang="id-ID" smtClean="0"/>
              <a:t>17/09/2018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7A36C43-68CC-46E0-A48D-5C4B497E1503}"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5FA05374-5F76-4CA2-9098-D90A7C6342F0}" type="datetimeFigureOut">
              <a:rPr lang="id-ID" smtClean="0"/>
              <a:t>17/09/2018</a:t>
            </a:fld>
            <a:endParaRPr lang="id-ID"/>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id-ID"/>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D7A36C43-68CC-46E0-A48D-5C4B497E1503}" type="slidenum">
              <a:rPr lang="id-ID" smtClean="0"/>
              <a:t>‹#›</a:t>
            </a:fld>
            <a:endParaRPr lang="id-ID"/>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22688" y="2060848"/>
            <a:ext cx="5400600" cy="1144632"/>
          </a:xfrm>
        </p:spPr>
        <p:txBody>
          <a:bodyPr/>
          <a:lstStyle/>
          <a:p>
            <a:r>
              <a:rPr lang="id-ID" dirty="0" smtClean="0"/>
              <a:t>Hana Sakura Putu Arga, M.Pd</a:t>
            </a:r>
            <a:endParaRPr lang="id-ID" dirty="0"/>
          </a:p>
        </p:txBody>
      </p:sp>
      <p:sp>
        <p:nvSpPr>
          <p:cNvPr id="2" name="Title 1"/>
          <p:cNvSpPr>
            <a:spLocks noGrp="1"/>
          </p:cNvSpPr>
          <p:nvPr>
            <p:ph type="ctrTitle"/>
          </p:nvPr>
        </p:nvSpPr>
        <p:spPr>
          <a:xfrm>
            <a:off x="1331640" y="908720"/>
            <a:ext cx="7315200" cy="962569"/>
          </a:xfrm>
        </p:spPr>
        <p:txBody>
          <a:bodyPr>
            <a:normAutofit fontScale="90000"/>
          </a:bodyPr>
          <a:lstStyle/>
          <a:p>
            <a:r>
              <a:rPr lang="id-ID" sz="6000" dirty="0" smtClean="0"/>
              <a:t>Konsep Dasar PKn SD</a:t>
            </a:r>
            <a:endParaRPr lang="id-ID" sz="6000" dirty="0"/>
          </a:p>
        </p:txBody>
      </p:sp>
    </p:spTree>
    <p:extLst>
      <p:ext uri="{BB962C8B-B14F-4D97-AF65-F5344CB8AC3E}">
        <p14:creationId xmlns:p14="http://schemas.microsoft.com/office/powerpoint/2010/main" val="2407441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VISI PENDIDIKAN </a:t>
            </a:r>
            <a:r>
              <a:rPr lang="id-ID" dirty="0" smtClean="0"/>
              <a:t>KEWARGANEGARAAN </a:t>
            </a:r>
            <a:r>
              <a:rPr lang="id-ID" dirty="0" smtClean="0"/>
              <a:t>DI PERGURUAN TINGGI</a:t>
            </a:r>
            <a:endParaRPr lang="id-ID" dirty="0"/>
          </a:p>
        </p:txBody>
      </p:sp>
      <p:sp>
        <p:nvSpPr>
          <p:cNvPr id="3" name="Content Placeholder 2"/>
          <p:cNvSpPr>
            <a:spLocks noGrp="1"/>
          </p:cNvSpPr>
          <p:nvPr>
            <p:ph sz="quarter" idx="13"/>
          </p:nvPr>
        </p:nvSpPr>
        <p:spPr/>
        <p:txBody>
          <a:bodyPr/>
          <a:lstStyle/>
          <a:p>
            <a:r>
              <a:rPr lang="nn-NO" dirty="0" smtClean="0"/>
              <a:t>Secara </a:t>
            </a:r>
            <a:r>
              <a:rPr lang="nn-NO" dirty="0"/>
              <a:t>kurikuler, Pendidikan Kewarganegaraan adalah pembelajaran </a:t>
            </a:r>
            <a:r>
              <a:rPr lang="nn-NO" dirty="0" smtClean="0"/>
              <a:t>untuk</a:t>
            </a:r>
            <a:r>
              <a:rPr lang="id-ID" dirty="0" smtClean="0"/>
              <a:t> mengembangkan </a:t>
            </a:r>
            <a:r>
              <a:rPr lang="id-ID" dirty="0"/>
              <a:t>potensi individu yang nantinya diharapkan menjadi seseorang </a:t>
            </a:r>
            <a:r>
              <a:rPr lang="id-ID" dirty="0" smtClean="0"/>
              <a:t>dengan akhlak </a:t>
            </a:r>
            <a:r>
              <a:rPr lang="id-ID" dirty="0"/>
              <a:t>mulia, cerdas, partisipatif, serta bertanggung jawab. </a:t>
            </a:r>
            <a:endParaRPr lang="id-ID" dirty="0" smtClean="0"/>
          </a:p>
          <a:p>
            <a:r>
              <a:rPr lang="id-ID" dirty="0" smtClean="0"/>
              <a:t>Pendidikan </a:t>
            </a:r>
            <a:r>
              <a:rPr lang="id-ID" dirty="0"/>
              <a:t>Keawarganegaraan berisi tentang perilaku sehari-hari dalam hidup </a:t>
            </a:r>
            <a:r>
              <a:rPr lang="id-ID" dirty="0" smtClean="0"/>
              <a:t>berbangsa, bermasyarakat </a:t>
            </a:r>
            <a:r>
              <a:rPr lang="id-ID" dirty="0"/>
              <a:t>dan bernegara</a:t>
            </a:r>
          </a:p>
        </p:txBody>
      </p:sp>
    </p:spTree>
    <p:extLst>
      <p:ext uri="{BB962C8B-B14F-4D97-AF65-F5344CB8AC3E}">
        <p14:creationId xmlns:p14="http://schemas.microsoft.com/office/powerpoint/2010/main" val="380716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a:t>Misi Pendidikan Kewarganegaraan di perguruan tinggi </a:t>
            </a:r>
          </a:p>
        </p:txBody>
      </p:sp>
      <p:sp>
        <p:nvSpPr>
          <p:cNvPr id="3" name="Content Placeholder 2"/>
          <p:cNvSpPr>
            <a:spLocks noGrp="1"/>
          </p:cNvSpPr>
          <p:nvPr>
            <p:ph sz="quarter" idx="13"/>
          </p:nvPr>
        </p:nvSpPr>
        <p:spPr/>
        <p:txBody>
          <a:bodyPr/>
          <a:lstStyle/>
          <a:p>
            <a:pPr marL="0" indent="449263" algn="just">
              <a:buNone/>
            </a:pPr>
            <a:endParaRPr lang="id-ID" dirty="0" smtClean="0"/>
          </a:p>
          <a:p>
            <a:pPr marL="0" indent="449263" algn="just">
              <a:buNone/>
            </a:pPr>
            <a:endParaRPr lang="id-ID" dirty="0"/>
          </a:p>
          <a:p>
            <a:pPr marL="0" indent="449263" algn="just">
              <a:buNone/>
            </a:pPr>
            <a:r>
              <a:rPr lang="id-ID" dirty="0" smtClean="0"/>
              <a:t>Membantu mahasiswa </a:t>
            </a:r>
            <a:r>
              <a:rPr lang="id-ID" dirty="0"/>
              <a:t>memantapkan kepribadiannya agar secara konsisten mampu mewujudkan </a:t>
            </a:r>
            <a:r>
              <a:rPr lang="id-ID" dirty="0" smtClean="0"/>
              <a:t>nilainiai dasar </a:t>
            </a:r>
            <a:r>
              <a:rPr lang="id-ID" dirty="0"/>
              <a:t>Pancasila, rasa kebangsan dan cinta tanah air dalam menguasai, menerapkan </a:t>
            </a:r>
            <a:r>
              <a:rPr lang="id-ID" dirty="0" smtClean="0"/>
              <a:t>dan mengembangkan </a:t>
            </a:r>
            <a:r>
              <a:rPr lang="id-ID" dirty="0"/>
              <a:t>ilmu pengetahuan, teknologi dan seni dengan rasa tanggung jawab </a:t>
            </a:r>
            <a:r>
              <a:rPr lang="id-ID" dirty="0" smtClean="0"/>
              <a:t>dan bermoral</a:t>
            </a:r>
            <a:r>
              <a:rPr lang="id-ID" dirty="0"/>
              <a:t>.</a:t>
            </a:r>
          </a:p>
          <a:p>
            <a:pPr marL="0" indent="0">
              <a:buNone/>
            </a:pPr>
            <a:endParaRPr lang="id-ID" dirty="0"/>
          </a:p>
        </p:txBody>
      </p:sp>
    </p:spTree>
    <p:extLst>
      <p:ext uri="{BB962C8B-B14F-4D97-AF65-F5344CB8AC3E}">
        <p14:creationId xmlns:p14="http://schemas.microsoft.com/office/powerpoint/2010/main" val="1434172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Konsep</a:t>
            </a:r>
            <a:r>
              <a:rPr lang="en-US" dirty="0"/>
              <a:t> </a:t>
            </a:r>
            <a:r>
              <a:rPr lang="en-US" dirty="0" err="1"/>
              <a:t>Pembelajaran</a:t>
            </a:r>
            <a:r>
              <a:rPr lang="en-US" dirty="0"/>
              <a:t> </a:t>
            </a:r>
            <a:r>
              <a:rPr lang="en-US" dirty="0" err="1"/>
              <a:t>PKn</a:t>
            </a:r>
            <a:endParaRPr lang="id-ID" dirty="0"/>
          </a:p>
        </p:txBody>
      </p:sp>
      <p:sp>
        <p:nvSpPr>
          <p:cNvPr id="3" name="Content Placeholder 2"/>
          <p:cNvSpPr>
            <a:spLocks noGrp="1"/>
          </p:cNvSpPr>
          <p:nvPr>
            <p:ph sz="quarter" idx="13"/>
          </p:nvPr>
        </p:nvSpPr>
        <p:spPr/>
        <p:txBody>
          <a:bodyPr/>
          <a:lstStyle/>
          <a:p>
            <a:r>
              <a:rPr lang="en-US" dirty="0" err="1"/>
              <a:t>Bertujuan</a:t>
            </a:r>
            <a:r>
              <a:rPr lang="en-US" dirty="0"/>
              <a:t> </a:t>
            </a:r>
            <a:r>
              <a:rPr lang="en-US" dirty="0" err="1"/>
              <a:t>mempancasilakan</a:t>
            </a:r>
            <a:r>
              <a:rPr lang="en-US" dirty="0"/>
              <a:t> </a:t>
            </a:r>
            <a:r>
              <a:rPr lang="en-US" dirty="0" err="1"/>
              <a:t>warga</a:t>
            </a:r>
            <a:r>
              <a:rPr lang="en-US" dirty="0"/>
              <a:t> </a:t>
            </a:r>
            <a:r>
              <a:rPr lang="en-US" dirty="0" err="1"/>
              <a:t>negara</a:t>
            </a:r>
            <a:r>
              <a:rPr lang="en-US" dirty="0"/>
              <a:t> Indonesia</a:t>
            </a:r>
          </a:p>
          <a:p>
            <a:r>
              <a:rPr lang="en-US" dirty="0" err="1"/>
              <a:t>Suatu</a:t>
            </a:r>
            <a:r>
              <a:rPr lang="en-US" dirty="0"/>
              <a:t> </a:t>
            </a:r>
            <a:r>
              <a:rPr lang="en-US" dirty="0" err="1"/>
              <a:t>rangkaian</a:t>
            </a:r>
            <a:r>
              <a:rPr lang="en-US" dirty="0"/>
              <a:t> system </a:t>
            </a:r>
            <a:r>
              <a:rPr lang="en-US" dirty="0" err="1"/>
              <a:t>nilai</a:t>
            </a:r>
            <a:r>
              <a:rPr lang="en-US" dirty="0"/>
              <a:t> </a:t>
            </a:r>
            <a:r>
              <a:rPr lang="en-US" dirty="0" err="1"/>
              <a:t>kehidupan</a:t>
            </a:r>
            <a:r>
              <a:rPr lang="en-US" dirty="0"/>
              <a:t> </a:t>
            </a:r>
            <a:r>
              <a:rPr lang="en-US" dirty="0" err="1"/>
              <a:t>manusia</a:t>
            </a:r>
            <a:r>
              <a:rPr lang="en-US" dirty="0"/>
              <a:t>, </a:t>
            </a:r>
            <a:r>
              <a:rPr lang="en-US" dirty="0" err="1"/>
              <a:t>masyarakat</a:t>
            </a:r>
            <a:r>
              <a:rPr lang="en-US" dirty="0"/>
              <a:t> </a:t>
            </a:r>
            <a:r>
              <a:rPr lang="en-US" dirty="0" err="1"/>
              <a:t>dan</a:t>
            </a:r>
            <a:r>
              <a:rPr lang="en-US" dirty="0"/>
              <a:t> </a:t>
            </a:r>
            <a:r>
              <a:rPr lang="en-US" dirty="0" err="1"/>
              <a:t>negara</a:t>
            </a:r>
            <a:r>
              <a:rPr lang="en-US" dirty="0"/>
              <a:t>.</a:t>
            </a:r>
          </a:p>
          <a:p>
            <a:r>
              <a:rPr lang="en-US" dirty="0" err="1"/>
              <a:t>Rangkaian</a:t>
            </a:r>
            <a:r>
              <a:rPr lang="en-US" dirty="0"/>
              <a:t> </a:t>
            </a:r>
            <a:r>
              <a:rPr lang="en-US" dirty="0" err="1"/>
              <a:t>moralitas</a:t>
            </a:r>
            <a:r>
              <a:rPr lang="en-US" dirty="0"/>
              <a:t> </a:t>
            </a:r>
            <a:r>
              <a:rPr lang="en-US" dirty="0" err="1"/>
              <a:t>hidup</a:t>
            </a:r>
            <a:r>
              <a:rPr lang="en-US" dirty="0"/>
              <a:t> yang </a:t>
            </a:r>
            <a:r>
              <a:rPr lang="en-US" dirty="0" err="1"/>
              <a:t>dicita-citakan</a:t>
            </a:r>
            <a:r>
              <a:rPr lang="en-US" dirty="0"/>
              <a:t> </a:t>
            </a:r>
            <a:r>
              <a:rPr lang="en-US" dirty="0" err="1"/>
              <a:t>Pancasila</a:t>
            </a:r>
            <a:endParaRPr lang="en-US" dirty="0"/>
          </a:p>
          <a:p>
            <a:r>
              <a:rPr lang="en-US" dirty="0" err="1"/>
              <a:t>Nilai</a:t>
            </a:r>
            <a:r>
              <a:rPr lang="en-US" dirty="0"/>
              <a:t> </a:t>
            </a:r>
            <a:r>
              <a:rPr lang="en-US" dirty="0" err="1"/>
              <a:t>dan</a:t>
            </a:r>
            <a:r>
              <a:rPr lang="en-US" dirty="0"/>
              <a:t> moral </a:t>
            </a:r>
            <a:r>
              <a:rPr lang="en-US" dirty="0" err="1"/>
              <a:t>Pancasila</a:t>
            </a:r>
            <a:r>
              <a:rPr lang="en-US" dirty="0"/>
              <a:t> </a:t>
            </a:r>
            <a:r>
              <a:rPr lang="en-US" dirty="0" err="1"/>
              <a:t>membudaya</a:t>
            </a:r>
            <a:r>
              <a:rPr lang="en-US" dirty="0"/>
              <a:t> </a:t>
            </a:r>
            <a:r>
              <a:rPr lang="en-US" dirty="0" err="1"/>
              <a:t>dalam</a:t>
            </a:r>
            <a:r>
              <a:rPr lang="en-US" dirty="0"/>
              <a:t> </a:t>
            </a:r>
            <a:r>
              <a:rPr lang="en-US" dirty="0" err="1"/>
              <a:t>diri</a:t>
            </a:r>
            <a:r>
              <a:rPr lang="en-US" dirty="0"/>
              <a:t> </a:t>
            </a:r>
            <a:r>
              <a:rPr lang="en-US" dirty="0" err="1"/>
              <a:t>setiap</a:t>
            </a:r>
            <a:r>
              <a:rPr lang="en-US" dirty="0"/>
              <a:t> </a:t>
            </a:r>
            <a:r>
              <a:rPr lang="en-US" dirty="0" err="1"/>
              <a:t>warga</a:t>
            </a:r>
            <a:r>
              <a:rPr lang="en-US" dirty="0"/>
              <a:t> </a:t>
            </a:r>
            <a:r>
              <a:rPr lang="en-US" dirty="0" err="1" smtClean="0"/>
              <a:t>negara</a:t>
            </a:r>
            <a:endParaRPr lang="id-ID" dirty="0" smtClean="0"/>
          </a:p>
          <a:p>
            <a:r>
              <a:rPr lang="en-US" dirty="0" err="1"/>
              <a:t>PKn</a:t>
            </a:r>
            <a:r>
              <a:rPr lang="en-US" dirty="0"/>
              <a:t> </a:t>
            </a:r>
            <a:r>
              <a:rPr lang="en-US" dirty="0" err="1"/>
              <a:t>bukan</a:t>
            </a:r>
            <a:r>
              <a:rPr lang="en-US" dirty="0"/>
              <a:t> </a:t>
            </a:r>
            <a:r>
              <a:rPr lang="en-US" dirty="0" err="1"/>
              <a:t>semata-mata</a:t>
            </a:r>
            <a:r>
              <a:rPr lang="en-US" dirty="0"/>
              <a:t> </a:t>
            </a:r>
            <a:r>
              <a:rPr lang="en-US" dirty="0" err="1"/>
              <a:t>menyajikan</a:t>
            </a:r>
            <a:r>
              <a:rPr lang="en-US" dirty="0"/>
              <a:t> </a:t>
            </a:r>
            <a:r>
              <a:rPr lang="en-US" dirty="0" err="1"/>
              <a:t>dan</a:t>
            </a:r>
            <a:r>
              <a:rPr lang="en-US" dirty="0"/>
              <a:t> </a:t>
            </a:r>
            <a:r>
              <a:rPr lang="en-US" dirty="0" err="1"/>
              <a:t>membelajarkan</a:t>
            </a:r>
            <a:r>
              <a:rPr lang="en-US" dirty="0"/>
              <a:t> </a:t>
            </a:r>
            <a:r>
              <a:rPr lang="en-US" dirty="0" err="1"/>
              <a:t>fakta</a:t>
            </a:r>
            <a:r>
              <a:rPr lang="en-US" dirty="0"/>
              <a:t> </a:t>
            </a:r>
            <a:r>
              <a:rPr lang="en-US" dirty="0" err="1"/>
              <a:t>tentang</a:t>
            </a:r>
            <a:r>
              <a:rPr lang="en-US" dirty="0"/>
              <a:t> </a:t>
            </a:r>
            <a:r>
              <a:rPr lang="en-US" dirty="0" err="1"/>
              <a:t>institusi</a:t>
            </a:r>
            <a:r>
              <a:rPr lang="en-US" dirty="0"/>
              <a:t>/</a:t>
            </a:r>
            <a:r>
              <a:rPr lang="en-US" dirty="0" err="1"/>
              <a:t>lembaga</a:t>
            </a:r>
            <a:r>
              <a:rPr lang="en-US" dirty="0"/>
              <a:t> </a:t>
            </a:r>
            <a:r>
              <a:rPr lang="en-US" dirty="0" err="1"/>
              <a:t>dan</a:t>
            </a:r>
            <a:r>
              <a:rPr lang="en-US" dirty="0"/>
              <a:t> </a:t>
            </a:r>
            <a:r>
              <a:rPr lang="en-US" dirty="0" err="1"/>
              <a:t>prosedur</a:t>
            </a:r>
            <a:r>
              <a:rPr lang="en-US" dirty="0"/>
              <a:t> </a:t>
            </a:r>
            <a:r>
              <a:rPr lang="en-US" dirty="0" err="1"/>
              <a:t>kehidupan</a:t>
            </a:r>
            <a:r>
              <a:rPr lang="en-US" dirty="0"/>
              <a:t> </a:t>
            </a:r>
            <a:r>
              <a:rPr lang="en-US" dirty="0" err="1"/>
              <a:t>politik</a:t>
            </a:r>
            <a:r>
              <a:rPr lang="en-US" dirty="0"/>
              <a:t> </a:t>
            </a:r>
            <a:r>
              <a:rPr lang="en-US" dirty="0" err="1"/>
              <a:t>dari</a:t>
            </a:r>
            <a:r>
              <a:rPr lang="en-US" dirty="0"/>
              <a:t> </a:t>
            </a:r>
            <a:r>
              <a:rPr lang="en-US" dirty="0" err="1"/>
              <a:t>suatu</a:t>
            </a:r>
            <a:r>
              <a:rPr lang="en-US" dirty="0"/>
              <a:t> </a:t>
            </a:r>
            <a:r>
              <a:rPr lang="en-US" dirty="0" err="1"/>
              <a:t>negara</a:t>
            </a:r>
            <a:r>
              <a:rPr lang="en-US" dirty="0"/>
              <a:t>, </a:t>
            </a:r>
            <a:r>
              <a:rPr lang="en-US" dirty="0" err="1"/>
              <a:t>tetapi</a:t>
            </a:r>
            <a:r>
              <a:rPr lang="en-US" dirty="0"/>
              <a:t> </a:t>
            </a:r>
            <a:r>
              <a:rPr lang="en-US" dirty="0" err="1"/>
              <a:t>juga</a:t>
            </a:r>
            <a:r>
              <a:rPr lang="en-US" dirty="0"/>
              <a:t> </a:t>
            </a:r>
            <a:r>
              <a:rPr lang="en-US" dirty="0" err="1"/>
              <a:t>menyangkut</a:t>
            </a:r>
            <a:r>
              <a:rPr lang="en-US" dirty="0"/>
              <a:t> </a:t>
            </a:r>
            <a:r>
              <a:rPr lang="en-US" dirty="0" err="1"/>
              <a:t>persoalan</a:t>
            </a:r>
            <a:r>
              <a:rPr lang="en-US" dirty="0"/>
              <a:t> </a:t>
            </a:r>
            <a:r>
              <a:rPr lang="en-US" dirty="0" err="1"/>
              <a:t>jatidiri</a:t>
            </a:r>
            <a:r>
              <a:rPr lang="en-US" dirty="0"/>
              <a:t> </a:t>
            </a:r>
            <a:r>
              <a:rPr lang="en-US" dirty="0" err="1"/>
              <a:t>dan</a:t>
            </a:r>
            <a:r>
              <a:rPr lang="en-US" dirty="0"/>
              <a:t> </a:t>
            </a:r>
            <a:r>
              <a:rPr lang="en-US" dirty="0" err="1"/>
              <a:t>identitas</a:t>
            </a:r>
            <a:r>
              <a:rPr lang="en-US" dirty="0"/>
              <a:t> </a:t>
            </a:r>
            <a:r>
              <a:rPr lang="en-US" dirty="0" err="1"/>
              <a:t>suatu</a:t>
            </a:r>
            <a:r>
              <a:rPr lang="en-US" dirty="0"/>
              <a:t> </a:t>
            </a:r>
            <a:r>
              <a:rPr lang="en-US" dirty="0" err="1"/>
              <a:t>bangsa</a:t>
            </a:r>
            <a:r>
              <a:rPr lang="en-US" dirty="0"/>
              <a:t> </a:t>
            </a:r>
            <a:r>
              <a:rPr lang="en-US" dirty="0" err="1"/>
              <a:t>itu</a:t>
            </a:r>
            <a:r>
              <a:rPr lang="en-US" dirty="0"/>
              <a:t> (</a:t>
            </a:r>
            <a:r>
              <a:rPr lang="en-US" dirty="0" err="1"/>
              <a:t>Kymlica</a:t>
            </a:r>
            <a:r>
              <a:rPr lang="en-US" dirty="0"/>
              <a:t>, 2001)</a:t>
            </a:r>
          </a:p>
          <a:p>
            <a:r>
              <a:rPr lang="en-US" dirty="0" err="1"/>
              <a:t>PKn</a:t>
            </a:r>
            <a:r>
              <a:rPr lang="en-US" dirty="0"/>
              <a:t> </a:t>
            </a:r>
            <a:r>
              <a:rPr lang="en-US" dirty="0" err="1"/>
              <a:t>pada</a:t>
            </a:r>
            <a:r>
              <a:rPr lang="en-US" dirty="0"/>
              <a:t> </a:t>
            </a:r>
            <a:r>
              <a:rPr lang="en-US" dirty="0" err="1"/>
              <a:t>dasarnya</a:t>
            </a:r>
            <a:r>
              <a:rPr lang="en-US" dirty="0"/>
              <a:t> </a:t>
            </a:r>
            <a:r>
              <a:rPr lang="en-US" dirty="0" err="1"/>
              <a:t>bertujuan</a:t>
            </a:r>
            <a:r>
              <a:rPr lang="en-US" dirty="0"/>
              <a:t> </a:t>
            </a:r>
            <a:r>
              <a:rPr lang="en-US" dirty="0" err="1"/>
              <a:t>membentuk</a:t>
            </a:r>
            <a:r>
              <a:rPr lang="en-US" dirty="0"/>
              <a:t> </a:t>
            </a:r>
            <a:r>
              <a:rPr lang="en-US" dirty="0" err="1"/>
              <a:t>warga</a:t>
            </a:r>
            <a:r>
              <a:rPr lang="en-US" dirty="0"/>
              <a:t> </a:t>
            </a:r>
            <a:r>
              <a:rPr lang="en-US" dirty="0" err="1"/>
              <a:t>negara</a:t>
            </a:r>
            <a:r>
              <a:rPr lang="en-US" dirty="0"/>
              <a:t> yang </a:t>
            </a:r>
            <a:r>
              <a:rPr lang="en-US" dirty="0" err="1"/>
              <a:t>baik</a:t>
            </a:r>
            <a:r>
              <a:rPr lang="en-US" dirty="0"/>
              <a:t> (good citizen), (</a:t>
            </a:r>
            <a:r>
              <a:rPr lang="en-US" dirty="0" err="1"/>
              <a:t>soemantri</a:t>
            </a:r>
            <a:r>
              <a:rPr lang="en-US" dirty="0"/>
              <a:t>, 2001).</a:t>
            </a:r>
          </a:p>
          <a:p>
            <a:r>
              <a:rPr lang="en-US" dirty="0"/>
              <a:t>PKN </a:t>
            </a:r>
            <a:r>
              <a:rPr lang="en-US" dirty="0" err="1"/>
              <a:t>sebagai</a:t>
            </a:r>
            <a:r>
              <a:rPr lang="en-US" dirty="0"/>
              <a:t> </a:t>
            </a:r>
            <a:r>
              <a:rPr lang="en-US" dirty="0" err="1"/>
              <a:t>pendidikan</a:t>
            </a:r>
            <a:r>
              <a:rPr lang="en-US" dirty="0"/>
              <a:t> </a:t>
            </a:r>
            <a:r>
              <a:rPr lang="en-US" dirty="0" err="1"/>
              <a:t>demokrasi</a:t>
            </a:r>
            <a:r>
              <a:rPr lang="en-US" dirty="0"/>
              <a:t>, </a:t>
            </a:r>
            <a:r>
              <a:rPr lang="en-US" dirty="0" err="1"/>
              <a:t>pendidikan</a:t>
            </a:r>
            <a:r>
              <a:rPr lang="en-US" dirty="0"/>
              <a:t> </a:t>
            </a:r>
            <a:r>
              <a:rPr lang="en-US" dirty="0" err="1"/>
              <a:t>karakter</a:t>
            </a:r>
            <a:r>
              <a:rPr lang="en-US" dirty="0"/>
              <a:t> </a:t>
            </a:r>
            <a:r>
              <a:rPr lang="en-US" dirty="0" err="1"/>
              <a:t>bangsa</a:t>
            </a:r>
            <a:r>
              <a:rPr lang="en-US" dirty="0"/>
              <a:t>, </a:t>
            </a:r>
            <a:r>
              <a:rPr lang="en-US" dirty="0" err="1"/>
              <a:t>pendidikan</a:t>
            </a:r>
            <a:r>
              <a:rPr lang="en-US" dirty="0"/>
              <a:t> </a:t>
            </a:r>
            <a:r>
              <a:rPr lang="en-US" dirty="0" err="1"/>
              <a:t>nilai</a:t>
            </a:r>
            <a:r>
              <a:rPr lang="en-US" dirty="0"/>
              <a:t> </a:t>
            </a:r>
            <a:r>
              <a:rPr lang="en-US" dirty="0" err="1"/>
              <a:t>dan</a:t>
            </a:r>
            <a:r>
              <a:rPr lang="en-US" dirty="0"/>
              <a:t> moral, </a:t>
            </a:r>
            <a:r>
              <a:rPr lang="en-US" dirty="0" err="1"/>
              <a:t>pendidikan</a:t>
            </a:r>
            <a:r>
              <a:rPr lang="en-US" dirty="0"/>
              <a:t> </a:t>
            </a:r>
            <a:r>
              <a:rPr lang="en-US" dirty="0" err="1"/>
              <a:t>bela</a:t>
            </a:r>
            <a:r>
              <a:rPr lang="en-US" dirty="0"/>
              <a:t> </a:t>
            </a:r>
            <a:r>
              <a:rPr lang="en-US" dirty="0" err="1"/>
              <a:t>negara</a:t>
            </a:r>
            <a:r>
              <a:rPr lang="en-US" dirty="0"/>
              <a:t>, </a:t>
            </a:r>
            <a:r>
              <a:rPr lang="en-US" dirty="0" err="1"/>
              <a:t>pendidikan</a:t>
            </a:r>
            <a:r>
              <a:rPr lang="en-US" dirty="0"/>
              <a:t> </a:t>
            </a:r>
            <a:r>
              <a:rPr lang="en-US" dirty="0" err="1"/>
              <a:t>politik</a:t>
            </a:r>
            <a:r>
              <a:rPr lang="en-US" dirty="0"/>
              <a:t>, </a:t>
            </a:r>
            <a:r>
              <a:rPr lang="en-US" dirty="0" err="1"/>
              <a:t>dan</a:t>
            </a:r>
            <a:r>
              <a:rPr lang="en-US" dirty="0"/>
              <a:t> </a:t>
            </a:r>
            <a:r>
              <a:rPr lang="en-US" dirty="0" err="1"/>
              <a:t>pendidikan</a:t>
            </a:r>
            <a:r>
              <a:rPr lang="en-US" dirty="0"/>
              <a:t> hokum (</a:t>
            </a:r>
            <a:r>
              <a:rPr lang="en-US" dirty="0" err="1"/>
              <a:t>Sapriya</a:t>
            </a:r>
            <a:r>
              <a:rPr lang="en-US" dirty="0"/>
              <a:t>, 2007)</a:t>
            </a:r>
          </a:p>
          <a:p>
            <a:endParaRPr lang="en-US" dirty="0"/>
          </a:p>
          <a:p>
            <a:pPr marL="0" indent="0">
              <a:buNone/>
            </a:pPr>
            <a:endParaRPr lang="id-ID" dirty="0"/>
          </a:p>
        </p:txBody>
      </p:sp>
    </p:spTree>
    <p:extLst>
      <p:ext uri="{BB962C8B-B14F-4D97-AF65-F5344CB8AC3E}">
        <p14:creationId xmlns:p14="http://schemas.microsoft.com/office/powerpoint/2010/main" val="3623790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39552" y="908720"/>
            <a:ext cx="7924800" cy="4114800"/>
          </a:xfrm>
        </p:spPr>
        <p:txBody>
          <a:bodyPr>
            <a:normAutofit/>
          </a:bodyPr>
          <a:lstStyle/>
          <a:p>
            <a:pPr marL="0" indent="449263" algn="ctr">
              <a:buNone/>
            </a:pPr>
            <a:r>
              <a:rPr lang="id-ID" sz="2400" dirty="0" smtClean="0"/>
              <a:t>TUJUAN PKN BAGI CALON GURU SD</a:t>
            </a:r>
          </a:p>
          <a:p>
            <a:pPr marL="0" indent="449263" algn="ctr">
              <a:buNone/>
            </a:pPr>
            <a:endParaRPr lang="id-ID" sz="2400" dirty="0" smtClean="0"/>
          </a:p>
          <a:p>
            <a:pPr marL="0" indent="449263" algn="just">
              <a:buNone/>
            </a:pPr>
            <a:r>
              <a:rPr lang="id-ID" sz="2400" dirty="0" smtClean="0"/>
              <a:t>Pendidikan kewarganegaraan bagi guru SD adalah untuk meyiapkan guru SD yang memiliki pengetahuan tentang tingkat perkembangan belajar siswa sd, kemampuan serta keterampilan untuk mengembangkan pengetahuann, sikap dan tindakan berkenaan dengan nilai-nilai moral pancasila sebagai satu kesatuan utuh.</a:t>
            </a:r>
            <a:endParaRPr lang="id-ID" sz="2400" dirty="0"/>
          </a:p>
        </p:txBody>
      </p:sp>
    </p:spTree>
    <p:extLst>
      <p:ext uri="{BB962C8B-B14F-4D97-AF65-F5344CB8AC3E}">
        <p14:creationId xmlns:p14="http://schemas.microsoft.com/office/powerpoint/2010/main" val="3184202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94250" y="1628800"/>
            <a:ext cx="7924800" cy="4114800"/>
          </a:xfrm>
        </p:spPr>
        <p:txBody>
          <a:bodyPr/>
          <a:lstStyle/>
          <a:p>
            <a:pPr marL="0" indent="0">
              <a:buNone/>
            </a:pPr>
            <a:r>
              <a:rPr lang="en-US" dirty="0" err="1"/>
              <a:t>Kesadaran</a:t>
            </a:r>
            <a:r>
              <a:rPr lang="en-US" dirty="0"/>
              <a:t> </a:t>
            </a:r>
            <a:r>
              <a:rPr lang="en-US" dirty="0" err="1"/>
              <a:t>bela</a:t>
            </a:r>
            <a:r>
              <a:rPr lang="en-US" dirty="0"/>
              <a:t> </a:t>
            </a:r>
            <a:r>
              <a:rPr lang="en-US" dirty="0" err="1"/>
              <a:t>negara</a:t>
            </a:r>
            <a:r>
              <a:rPr lang="en-US" dirty="0"/>
              <a:t> yang </a:t>
            </a:r>
            <a:r>
              <a:rPr lang="en-US" dirty="0" err="1"/>
              <a:t>diharapkan</a:t>
            </a:r>
            <a:r>
              <a:rPr lang="en-US" dirty="0"/>
              <a:t> </a:t>
            </a:r>
            <a:r>
              <a:rPr lang="en-US" dirty="0" err="1"/>
              <a:t>dari</a:t>
            </a:r>
            <a:r>
              <a:rPr lang="en-US" dirty="0"/>
              <a:t> </a:t>
            </a:r>
            <a:r>
              <a:rPr lang="en-US" dirty="0" err="1"/>
              <a:t>pembelajaran</a:t>
            </a:r>
            <a:r>
              <a:rPr lang="en-US" dirty="0"/>
              <a:t> </a:t>
            </a:r>
            <a:r>
              <a:rPr lang="en-US" dirty="0" err="1"/>
              <a:t>PKn</a:t>
            </a:r>
            <a:r>
              <a:rPr lang="en-US" dirty="0"/>
              <a:t> :</a:t>
            </a:r>
          </a:p>
          <a:p>
            <a:pPr marL="457200" indent="-457200">
              <a:buAutoNum type="arabicPeriod"/>
            </a:pPr>
            <a:r>
              <a:rPr lang="en-US" dirty="0" err="1"/>
              <a:t>Kecintaan</a:t>
            </a:r>
            <a:r>
              <a:rPr lang="en-US" dirty="0"/>
              <a:t> </a:t>
            </a:r>
            <a:r>
              <a:rPr lang="en-US" dirty="0" err="1"/>
              <a:t>kepada</a:t>
            </a:r>
            <a:r>
              <a:rPr lang="en-US" dirty="0"/>
              <a:t> </a:t>
            </a:r>
            <a:r>
              <a:rPr lang="en-US" dirty="0" err="1"/>
              <a:t>tanah</a:t>
            </a:r>
            <a:r>
              <a:rPr lang="en-US" dirty="0"/>
              <a:t> air</a:t>
            </a:r>
          </a:p>
          <a:p>
            <a:pPr marL="457200" indent="-457200">
              <a:buAutoNum type="arabicPeriod"/>
            </a:pPr>
            <a:r>
              <a:rPr lang="en-US" dirty="0" err="1"/>
              <a:t>Kesadaran</a:t>
            </a:r>
            <a:r>
              <a:rPr lang="en-US" dirty="0"/>
              <a:t> </a:t>
            </a:r>
            <a:r>
              <a:rPr lang="en-US" dirty="0" err="1"/>
              <a:t>berbangsa</a:t>
            </a:r>
            <a:r>
              <a:rPr lang="en-US" dirty="0"/>
              <a:t> </a:t>
            </a:r>
            <a:r>
              <a:rPr lang="en-US" dirty="0" err="1"/>
              <a:t>dan</a:t>
            </a:r>
            <a:r>
              <a:rPr lang="en-US" dirty="0"/>
              <a:t> </a:t>
            </a:r>
            <a:r>
              <a:rPr lang="en-US" dirty="0" err="1"/>
              <a:t>bernegara</a:t>
            </a:r>
            <a:endParaRPr lang="en-US" dirty="0"/>
          </a:p>
          <a:p>
            <a:pPr marL="457200" indent="-457200">
              <a:buAutoNum type="arabicPeriod"/>
            </a:pPr>
            <a:r>
              <a:rPr lang="en-US" dirty="0" err="1"/>
              <a:t>Keyakinan</a:t>
            </a:r>
            <a:r>
              <a:rPr lang="en-US" dirty="0"/>
              <a:t> </a:t>
            </a:r>
            <a:r>
              <a:rPr lang="en-US" dirty="0" err="1"/>
              <a:t>akan</a:t>
            </a:r>
            <a:r>
              <a:rPr lang="en-US" dirty="0"/>
              <a:t> </a:t>
            </a:r>
            <a:r>
              <a:rPr lang="en-US" dirty="0" err="1"/>
              <a:t>Pancasila</a:t>
            </a:r>
            <a:r>
              <a:rPr lang="en-US" dirty="0"/>
              <a:t> </a:t>
            </a:r>
            <a:r>
              <a:rPr lang="en-US" dirty="0" err="1"/>
              <a:t>dan</a:t>
            </a:r>
            <a:r>
              <a:rPr lang="en-US" dirty="0"/>
              <a:t> UUD 1945</a:t>
            </a:r>
          </a:p>
          <a:p>
            <a:pPr marL="457200" indent="-457200">
              <a:buAutoNum type="arabicPeriod"/>
            </a:pPr>
            <a:r>
              <a:rPr lang="en-US" dirty="0" err="1"/>
              <a:t>Kerelaan</a:t>
            </a:r>
            <a:r>
              <a:rPr lang="en-US" dirty="0"/>
              <a:t> </a:t>
            </a:r>
            <a:r>
              <a:rPr lang="en-US" dirty="0" err="1"/>
              <a:t>berkorban</a:t>
            </a:r>
            <a:r>
              <a:rPr lang="en-US" dirty="0"/>
              <a:t> </a:t>
            </a:r>
            <a:r>
              <a:rPr lang="en-US" dirty="0" err="1"/>
              <a:t>bagi</a:t>
            </a:r>
            <a:r>
              <a:rPr lang="en-US" dirty="0"/>
              <a:t> </a:t>
            </a:r>
            <a:r>
              <a:rPr lang="en-US" dirty="0" err="1"/>
              <a:t>bangsa</a:t>
            </a:r>
            <a:r>
              <a:rPr lang="en-US" dirty="0"/>
              <a:t> </a:t>
            </a:r>
            <a:r>
              <a:rPr lang="en-US" dirty="0" err="1"/>
              <a:t>dan</a:t>
            </a:r>
            <a:r>
              <a:rPr lang="en-US" dirty="0"/>
              <a:t> </a:t>
            </a:r>
            <a:r>
              <a:rPr lang="en-US" dirty="0" err="1"/>
              <a:t>negara</a:t>
            </a:r>
            <a:endParaRPr lang="en-US" dirty="0"/>
          </a:p>
          <a:p>
            <a:pPr marL="457200" indent="-457200">
              <a:buAutoNum type="arabicPeriod"/>
            </a:pPr>
            <a:r>
              <a:rPr lang="en-US" dirty="0" err="1"/>
              <a:t>Memiliki</a:t>
            </a:r>
            <a:r>
              <a:rPr lang="en-US" dirty="0"/>
              <a:t> </a:t>
            </a:r>
            <a:r>
              <a:rPr lang="en-US" dirty="0" err="1"/>
              <a:t>sikap</a:t>
            </a:r>
            <a:r>
              <a:rPr lang="en-US" dirty="0"/>
              <a:t> </a:t>
            </a:r>
            <a:r>
              <a:rPr lang="en-US" dirty="0" err="1"/>
              <a:t>dan</a:t>
            </a:r>
            <a:r>
              <a:rPr lang="en-US" dirty="0"/>
              <a:t> </a:t>
            </a:r>
            <a:r>
              <a:rPr lang="en-US" dirty="0" err="1"/>
              <a:t>perilaku</a:t>
            </a:r>
            <a:r>
              <a:rPr lang="en-US" dirty="0"/>
              <a:t> </a:t>
            </a:r>
            <a:r>
              <a:rPr lang="en-US" dirty="0" err="1"/>
              <a:t>bela</a:t>
            </a:r>
            <a:r>
              <a:rPr lang="en-US" dirty="0"/>
              <a:t> </a:t>
            </a:r>
            <a:r>
              <a:rPr lang="en-US" dirty="0" err="1"/>
              <a:t>negara</a:t>
            </a:r>
            <a:endParaRPr lang="en-US" dirty="0"/>
          </a:p>
          <a:p>
            <a:pPr marL="0" indent="0">
              <a:buNone/>
            </a:pPr>
            <a:endParaRPr lang="id-ID" dirty="0"/>
          </a:p>
        </p:txBody>
      </p:sp>
    </p:spTree>
    <p:extLst>
      <p:ext uri="{BB962C8B-B14F-4D97-AF65-F5344CB8AC3E}">
        <p14:creationId xmlns:p14="http://schemas.microsoft.com/office/powerpoint/2010/main" val="492316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LANDASAN</a:t>
            </a:r>
            <a:endParaRPr lang="id-ID" dirty="0"/>
          </a:p>
        </p:txBody>
      </p:sp>
      <p:sp>
        <p:nvSpPr>
          <p:cNvPr id="3" name="Content Placeholder 2"/>
          <p:cNvSpPr>
            <a:spLocks noGrp="1"/>
          </p:cNvSpPr>
          <p:nvPr>
            <p:ph sz="quarter" idx="13"/>
          </p:nvPr>
        </p:nvSpPr>
        <p:spPr/>
        <p:txBody>
          <a:bodyPr/>
          <a:lstStyle/>
          <a:p>
            <a:pPr marL="0" indent="0">
              <a:buNone/>
            </a:pPr>
            <a:r>
              <a:rPr lang="en-US" dirty="0" err="1"/>
              <a:t>Landasan</a:t>
            </a:r>
            <a:r>
              <a:rPr lang="en-US" dirty="0"/>
              <a:t> </a:t>
            </a:r>
            <a:r>
              <a:rPr lang="en-US" dirty="0" err="1"/>
              <a:t>Historis</a:t>
            </a:r>
            <a:r>
              <a:rPr lang="en-US" dirty="0"/>
              <a:t> </a:t>
            </a:r>
            <a:r>
              <a:rPr lang="en-US" dirty="0" err="1"/>
              <a:t>dan</a:t>
            </a:r>
            <a:r>
              <a:rPr lang="en-US" dirty="0"/>
              <a:t> </a:t>
            </a:r>
            <a:r>
              <a:rPr lang="en-US" dirty="0" err="1"/>
              <a:t>Filosofis</a:t>
            </a:r>
            <a:endParaRPr lang="en-US" dirty="0"/>
          </a:p>
          <a:p>
            <a:pPr marL="0" indent="0">
              <a:buNone/>
            </a:pPr>
            <a:r>
              <a:rPr lang="en-US" dirty="0"/>
              <a:t>“</a:t>
            </a:r>
            <a:r>
              <a:rPr lang="en-US" dirty="0" err="1"/>
              <a:t>dalam</a:t>
            </a:r>
            <a:r>
              <a:rPr lang="en-US" dirty="0"/>
              <a:t> </a:t>
            </a:r>
            <a:r>
              <a:rPr lang="en-US" dirty="0" err="1"/>
              <a:t>hidup</a:t>
            </a:r>
            <a:r>
              <a:rPr lang="en-US" dirty="0"/>
              <a:t> </a:t>
            </a:r>
            <a:r>
              <a:rPr lang="en-US" dirty="0" err="1"/>
              <a:t>bernegara</a:t>
            </a:r>
            <a:r>
              <a:rPr lang="en-US" dirty="0"/>
              <a:t>, </a:t>
            </a:r>
            <a:r>
              <a:rPr lang="en-US" dirty="0" err="1"/>
              <a:t>nilai-nilai</a:t>
            </a:r>
            <a:r>
              <a:rPr lang="en-US" dirty="0"/>
              <a:t> </a:t>
            </a:r>
            <a:r>
              <a:rPr lang="en-US" dirty="0" err="1"/>
              <a:t>Pancasila</a:t>
            </a:r>
            <a:r>
              <a:rPr lang="en-US" dirty="0"/>
              <a:t> </a:t>
            </a:r>
            <a:r>
              <a:rPr lang="en-US" dirty="0" err="1"/>
              <a:t>merupakan</a:t>
            </a:r>
            <a:r>
              <a:rPr lang="en-US" dirty="0"/>
              <a:t> </a:t>
            </a:r>
            <a:r>
              <a:rPr lang="en-US" dirty="0" err="1"/>
              <a:t>dasar</a:t>
            </a:r>
            <a:r>
              <a:rPr lang="en-US" dirty="0"/>
              <a:t> </a:t>
            </a:r>
            <a:r>
              <a:rPr lang="en-US" dirty="0" err="1"/>
              <a:t>filsafat</a:t>
            </a:r>
            <a:r>
              <a:rPr lang="en-US" dirty="0"/>
              <a:t> </a:t>
            </a:r>
            <a:r>
              <a:rPr lang="en-US" dirty="0" err="1"/>
              <a:t>negara</a:t>
            </a:r>
            <a:r>
              <a:rPr lang="en-US" dirty="0"/>
              <a:t>. </a:t>
            </a:r>
            <a:r>
              <a:rPr lang="en-US" dirty="0" err="1"/>
              <a:t>Konsekuensinya</a:t>
            </a:r>
            <a:r>
              <a:rPr lang="en-US" dirty="0"/>
              <a:t> </a:t>
            </a:r>
            <a:r>
              <a:rPr lang="en-US" dirty="0" err="1"/>
              <a:t>dalam</a:t>
            </a:r>
            <a:r>
              <a:rPr lang="en-US" dirty="0"/>
              <a:t> </a:t>
            </a:r>
            <a:r>
              <a:rPr lang="en-US" dirty="0" err="1"/>
              <a:t>setiap</a:t>
            </a:r>
            <a:r>
              <a:rPr lang="en-US" dirty="0"/>
              <a:t> </a:t>
            </a:r>
            <a:r>
              <a:rPr lang="en-US" dirty="0" err="1"/>
              <a:t>aspek</a:t>
            </a:r>
            <a:r>
              <a:rPr lang="en-US" dirty="0"/>
              <a:t> </a:t>
            </a:r>
            <a:r>
              <a:rPr lang="en-US" dirty="0" err="1"/>
              <a:t>penyelenggaraan</a:t>
            </a:r>
            <a:r>
              <a:rPr lang="en-US" dirty="0"/>
              <a:t> </a:t>
            </a:r>
            <a:r>
              <a:rPr lang="en-US" dirty="0" err="1"/>
              <a:t>negara</a:t>
            </a:r>
            <a:r>
              <a:rPr lang="en-US" dirty="0"/>
              <a:t> </a:t>
            </a:r>
            <a:r>
              <a:rPr lang="en-US" dirty="0" err="1"/>
              <a:t>harus</a:t>
            </a:r>
            <a:r>
              <a:rPr lang="en-US" dirty="0"/>
              <a:t> </a:t>
            </a:r>
            <a:r>
              <a:rPr lang="en-US" dirty="0" err="1"/>
              <a:t>bersumber</a:t>
            </a:r>
            <a:r>
              <a:rPr lang="en-US" dirty="0"/>
              <a:t> </a:t>
            </a:r>
            <a:r>
              <a:rPr lang="en-US" dirty="0" err="1"/>
              <a:t>pada</a:t>
            </a:r>
            <a:r>
              <a:rPr lang="en-US" dirty="0"/>
              <a:t> </a:t>
            </a:r>
            <a:r>
              <a:rPr lang="en-US" dirty="0" err="1"/>
              <a:t>nilai-nilai</a:t>
            </a:r>
            <a:r>
              <a:rPr lang="en-US" dirty="0"/>
              <a:t> </a:t>
            </a:r>
            <a:r>
              <a:rPr lang="en-US" dirty="0" err="1"/>
              <a:t>Pancasila</a:t>
            </a:r>
            <a:r>
              <a:rPr lang="en-US" dirty="0"/>
              <a:t> </a:t>
            </a:r>
            <a:r>
              <a:rPr lang="en-US" dirty="0" err="1"/>
              <a:t>termasuk</a:t>
            </a:r>
            <a:r>
              <a:rPr lang="en-US" dirty="0"/>
              <a:t> system </a:t>
            </a:r>
            <a:r>
              <a:rPr lang="en-US" dirty="0" err="1"/>
              <a:t>perundang-undangan</a:t>
            </a:r>
            <a:r>
              <a:rPr lang="en-US" dirty="0"/>
              <a:t> di Indonesia”.</a:t>
            </a:r>
          </a:p>
          <a:p>
            <a:pPr marL="0" indent="0">
              <a:buNone/>
            </a:pPr>
            <a:endParaRPr lang="id-ID" dirty="0" smtClean="0"/>
          </a:p>
          <a:p>
            <a:pPr marL="0" indent="0">
              <a:buNone/>
            </a:pPr>
            <a:r>
              <a:rPr lang="en-US" dirty="0" err="1" smtClean="0"/>
              <a:t>Landasan</a:t>
            </a:r>
            <a:r>
              <a:rPr lang="en-US" dirty="0" smtClean="0"/>
              <a:t> </a:t>
            </a:r>
            <a:r>
              <a:rPr lang="en-US" dirty="0" err="1"/>
              <a:t>Konseptual</a:t>
            </a:r>
            <a:endParaRPr lang="en-US" dirty="0"/>
          </a:p>
          <a:p>
            <a:pPr marL="0" indent="0">
              <a:buNone/>
            </a:pPr>
            <a:r>
              <a:rPr lang="en-US" dirty="0" err="1"/>
              <a:t>Somantri</a:t>
            </a:r>
            <a:r>
              <a:rPr lang="en-US" dirty="0"/>
              <a:t> (2001:229) </a:t>
            </a:r>
            <a:r>
              <a:rPr lang="en-US" dirty="0" err="1"/>
              <a:t>PKn</a:t>
            </a:r>
            <a:r>
              <a:rPr lang="en-US" dirty="0"/>
              <a:t> </a:t>
            </a:r>
            <a:r>
              <a:rPr lang="en-US" dirty="0" err="1"/>
              <a:t>dimaknai</a:t>
            </a:r>
            <a:r>
              <a:rPr lang="en-US" dirty="0"/>
              <a:t> </a:t>
            </a:r>
            <a:r>
              <a:rPr lang="en-US" dirty="0" err="1"/>
              <a:t>sebagai</a:t>
            </a:r>
            <a:r>
              <a:rPr lang="en-US" dirty="0"/>
              <a:t> “program </a:t>
            </a:r>
            <a:r>
              <a:rPr lang="en-US" dirty="0" err="1"/>
              <a:t>pendidikan</a:t>
            </a:r>
            <a:r>
              <a:rPr lang="en-US" dirty="0"/>
              <a:t> yang </a:t>
            </a:r>
            <a:r>
              <a:rPr lang="en-US" dirty="0" err="1"/>
              <a:t>berintikan</a:t>
            </a:r>
            <a:r>
              <a:rPr lang="en-US" dirty="0"/>
              <a:t> </a:t>
            </a:r>
            <a:r>
              <a:rPr lang="en-US" dirty="0" err="1"/>
              <a:t>demokrasi</a:t>
            </a:r>
            <a:r>
              <a:rPr lang="en-US" dirty="0"/>
              <a:t> </a:t>
            </a:r>
            <a:r>
              <a:rPr lang="en-US" dirty="0" err="1"/>
              <a:t>politik</a:t>
            </a:r>
            <a:r>
              <a:rPr lang="en-US" dirty="0"/>
              <a:t> yang </a:t>
            </a:r>
            <a:r>
              <a:rPr lang="en-US" dirty="0" err="1"/>
              <a:t>diperluas</a:t>
            </a:r>
            <a:r>
              <a:rPr lang="en-US" dirty="0"/>
              <a:t> </a:t>
            </a:r>
            <a:r>
              <a:rPr lang="en-US" dirty="0" err="1"/>
              <a:t>dengan</a:t>
            </a:r>
            <a:r>
              <a:rPr lang="en-US" dirty="0"/>
              <a:t> </a:t>
            </a:r>
            <a:r>
              <a:rPr lang="en-US" dirty="0" err="1"/>
              <a:t>sumber-sumber</a:t>
            </a:r>
            <a:r>
              <a:rPr lang="en-US" dirty="0"/>
              <a:t> </a:t>
            </a:r>
            <a:r>
              <a:rPr lang="en-US" dirty="0" err="1"/>
              <a:t>pengetahuan</a:t>
            </a:r>
            <a:r>
              <a:rPr lang="en-US" dirty="0"/>
              <a:t> </a:t>
            </a:r>
            <a:r>
              <a:rPr lang="en-US" dirty="0" err="1"/>
              <a:t>lainnya</a:t>
            </a:r>
            <a:r>
              <a:rPr lang="en-US" dirty="0"/>
              <a:t>, </a:t>
            </a:r>
            <a:r>
              <a:rPr lang="en-US" dirty="0" err="1"/>
              <a:t>pengaruh-pengaruh</a:t>
            </a:r>
            <a:r>
              <a:rPr lang="en-US" dirty="0"/>
              <a:t> </a:t>
            </a:r>
            <a:r>
              <a:rPr lang="en-US" dirty="0" err="1"/>
              <a:t>positif</a:t>
            </a:r>
            <a:r>
              <a:rPr lang="en-US" dirty="0"/>
              <a:t> </a:t>
            </a:r>
            <a:r>
              <a:rPr lang="en-US" dirty="0" err="1"/>
              <a:t>dari</a:t>
            </a:r>
            <a:r>
              <a:rPr lang="en-US" dirty="0"/>
              <a:t> </a:t>
            </a:r>
            <a:r>
              <a:rPr lang="en-US" dirty="0" err="1"/>
              <a:t>pendidikan</a:t>
            </a:r>
            <a:r>
              <a:rPr lang="en-US" dirty="0"/>
              <a:t> </a:t>
            </a:r>
            <a:r>
              <a:rPr lang="en-US" dirty="0" err="1"/>
              <a:t>sekolah</a:t>
            </a:r>
            <a:r>
              <a:rPr lang="en-US" dirty="0"/>
              <a:t>, </a:t>
            </a:r>
            <a:r>
              <a:rPr lang="en-US" dirty="0" err="1"/>
              <a:t>masyarakat</a:t>
            </a:r>
            <a:r>
              <a:rPr lang="en-US" dirty="0"/>
              <a:t> </a:t>
            </a:r>
            <a:r>
              <a:rPr lang="en-US" dirty="0" err="1"/>
              <a:t>dan</a:t>
            </a:r>
            <a:r>
              <a:rPr lang="en-US" dirty="0"/>
              <a:t> </a:t>
            </a:r>
            <a:r>
              <a:rPr lang="en-US" dirty="0" err="1"/>
              <a:t>orangtua</a:t>
            </a:r>
            <a:r>
              <a:rPr lang="en-US" dirty="0"/>
              <a:t>, yang </a:t>
            </a:r>
            <a:r>
              <a:rPr lang="en-US" dirty="0" err="1"/>
              <a:t>kesemuanya</a:t>
            </a:r>
            <a:r>
              <a:rPr lang="en-US" dirty="0"/>
              <a:t> </a:t>
            </a:r>
            <a:r>
              <a:rPr lang="en-US" dirty="0" err="1"/>
              <a:t>itu</a:t>
            </a:r>
            <a:r>
              <a:rPr lang="en-US" dirty="0"/>
              <a:t> </a:t>
            </a:r>
            <a:r>
              <a:rPr lang="en-US" dirty="0" err="1"/>
              <a:t>diproses</a:t>
            </a:r>
            <a:r>
              <a:rPr lang="en-US" dirty="0"/>
              <a:t> </a:t>
            </a:r>
            <a:r>
              <a:rPr lang="en-US" dirty="0" err="1"/>
              <a:t>guna</a:t>
            </a:r>
            <a:r>
              <a:rPr lang="en-US" dirty="0"/>
              <a:t> </a:t>
            </a:r>
            <a:r>
              <a:rPr lang="en-US" dirty="0" err="1"/>
              <a:t>melatih</a:t>
            </a:r>
            <a:r>
              <a:rPr lang="en-US" dirty="0"/>
              <a:t> </a:t>
            </a:r>
            <a:r>
              <a:rPr lang="en-US" dirty="0" err="1"/>
              <a:t>para</a:t>
            </a:r>
            <a:r>
              <a:rPr lang="en-US" dirty="0"/>
              <a:t> </a:t>
            </a:r>
            <a:r>
              <a:rPr lang="en-US" dirty="0" err="1"/>
              <a:t>siswa</a:t>
            </a:r>
            <a:r>
              <a:rPr lang="en-US" dirty="0"/>
              <a:t> </a:t>
            </a:r>
            <a:r>
              <a:rPr lang="en-US" dirty="0" err="1"/>
              <a:t>untuk</a:t>
            </a:r>
            <a:r>
              <a:rPr lang="en-US" dirty="0"/>
              <a:t> </a:t>
            </a:r>
            <a:r>
              <a:rPr lang="en-US" dirty="0" err="1"/>
              <a:t>berfikir</a:t>
            </a:r>
            <a:r>
              <a:rPr lang="en-US" dirty="0"/>
              <a:t> </a:t>
            </a:r>
            <a:r>
              <a:rPr lang="en-US" dirty="0" err="1"/>
              <a:t>kritis</a:t>
            </a:r>
            <a:r>
              <a:rPr lang="en-US" dirty="0"/>
              <a:t>, </a:t>
            </a:r>
            <a:r>
              <a:rPr lang="en-US" dirty="0" err="1"/>
              <a:t>analitis</a:t>
            </a:r>
            <a:r>
              <a:rPr lang="en-US" dirty="0"/>
              <a:t>, </a:t>
            </a:r>
            <a:r>
              <a:rPr lang="en-US" dirty="0" err="1"/>
              <a:t>bersikap</a:t>
            </a:r>
            <a:r>
              <a:rPr lang="en-US" dirty="0"/>
              <a:t> </a:t>
            </a:r>
            <a:r>
              <a:rPr lang="en-US" dirty="0" err="1"/>
              <a:t>dan</a:t>
            </a:r>
            <a:r>
              <a:rPr lang="en-US" dirty="0"/>
              <a:t> </a:t>
            </a:r>
            <a:r>
              <a:rPr lang="en-US" dirty="0" err="1"/>
              <a:t>bertindak</a:t>
            </a:r>
            <a:r>
              <a:rPr lang="en-US" dirty="0"/>
              <a:t> </a:t>
            </a:r>
            <a:r>
              <a:rPr lang="en-US" dirty="0" err="1"/>
              <a:t>demokratis</a:t>
            </a:r>
            <a:r>
              <a:rPr lang="en-US" dirty="0"/>
              <a:t> </a:t>
            </a:r>
            <a:r>
              <a:rPr lang="en-US" dirty="0" err="1"/>
              <a:t>dalam</a:t>
            </a:r>
            <a:r>
              <a:rPr lang="en-US" dirty="0"/>
              <a:t> </a:t>
            </a:r>
            <a:r>
              <a:rPr lang="en-US" dirty="0" err="1"/>
              <a:t>mempersiapkan</a:t>
            </a:r>
            <a:r>
              <a:rPr lang="en-US" dirty="0"/>
              <a:t> </a:t>
            </a:r>
            <a:r>
              <a:rPr lang="en-US" dirty="0" err="1"/>
              <a:t>hidup</a:t>
            </a:r>
            <a:r>
              <a:rPr lang="en-US" dirty="0"/>
              <a:t> </a:t>
            </a:r>
            <a:r>
              <a:rPr lang="en-US" dirty="0" err="1"/>
              <a:t>demokratis</a:t>
            </a:r>
            <a:r>
              <a:rPr lang="en-US" dirty="0"/>
              <a:t> yang </a:t>
            </a:r>
            <a:r>
              <a:rPr lang="en-US" dirty="0" err="1"/>
              <a:t>berdasarkan</a:t>
            </a:r>
            <a:r>
              <a:rPr lang="en-US" dirty="0"/>
              <a:t> </a:t>
            </a:r>
            <a:r>
              <a:rPr lang="en-US" dirty="0" err="1"/>
              <a:t>Pancasila</a:t>
            </a:r>
            <a:r>
              <a:rPr lang="en-US" dirty="0"/>
              <a:t> </a:t>
            </a:r>
            <a:r>
              <a:rPr lang="en-US" dirty="0" err="1"/>
              <a:t>dan</a:t>
            </a:r>
            <a:r>
              <a:rPr lang="en-US" dirty="0"/>
              <a:t> UUD 1945”</a:t>
            </a:r>
          </a:p>
          <a:p>
            <a:pPr marL="0" indent="0">
              <a:buNone/>
            </a:pPr>
            <a:endParaRPr lang="id-ID" dirty="0"/>
          </a:p>
        </p:txBody>
      </p:sp>
    </p:spTree>
    <p:extLst>
      <p:ext uri="{BB962C8B-B14F-4D97-AF65-F5344CB8AC3E}">
        <p14:creationId xmlns:p14="http://schemas.microsoft.com/office/powerpoint/2010/main" val="2463465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p:txBody>
          <a:bodyPr/>
          <a:lstStyle/>
          <a:p>
            <a:pPr marL="0" indent="0">
              <a:buNone/>
            </a:pPr>
            <a:r>
              <a:rPr lang="en-US" dirty="0" err="1"/>
              <a:t>Landasan</a:t>
            </a:r>
            <a:r>
              <a:rPr lang="en-US" dirty="0"/>
              <a:t> </a:t>
            </a:r>
            <a:r>
              <a:rPr lang="en-US" dirty="0" err="1"/>
              <a:t>Yuridis</a:t>
            </a:r>
            <a:r>
              <a:rPr lang="en-US" dirty="0"/>
              <a:t> Formal</a:t>
            </a:r>
          </a:p>
          <a:p>
            <a:pPr marL="457200" indent="-457200">
              <a:buAutoNum type="arabicPeriod"/>
            </a:pPr>
            <a:r>
              <a:rPr lang="en-US" dirty="0"/>
              <a:t>UU no 20 </a:t>
            </a:r>
            <a:r>
              <a:rPr lang="en-US" dirty="0" err="1"/>
              <a:t>tahun</a:t>
            </a:r>
            <a:r>
              <a:rPr lang="en-US" dirty="0"/>
              <a:t> 2003 </a:t>
            </a:r>
            <a:r>
              <a:rPr lang="en-US" dirty="0" err="1"/>
              <a:t>tentang</a:t>
            </a:r>
            <a:r>
              <a:rPr lang="en-US" dirty="0"/>
              <a:t> </a:t>
            </a:r>
            <a:r>
              <a:rPr lang="en-US" dirty="0" err="1"/>
              <a:t>Sistem</a:t>
            </a:r>
            <a:r>
              <a:rPr lang="en-US" dirty="0"/>
              <a:t> </a:t>
            </a:r>
            <a:r>
              <a:rPr lang="en-US" dirty="0" err="1"/>
              <a:t>Pendidikan</a:t>
            </a:r>
            <a:r>
              <a:rPr lang="en-US" dirty="0"/>
              <a:t> </a:t>
            </a:r>
            <a:r>
              <a:rPr lang="en-US" dirty="0" err="1"/>
              <a:t>Nasional</a:t>
            </a:r>
            <a:r>
              <a:rPr lang="en-US" dirty="0"/>
              <a:t>, </a:t>
            </a:r>
            <a:r>
              <a:rPr lang="en-US" dirty="0" err="1"/>
              <a:t>pasal</a:t>
            </a:r>
            <a:r>
              <a:rPr lang="en-US" dirty="0"/>
              <a:t> 3, 36, 37</a:t>
            </a:r>
          </a:p>
          <a:p>
            <a:pPr marL="457200" indent="-457200">
              <a:buAutoNum type="arabicPeriod"/>
            </a:pPr>
            <a:r>
              <a:rPr lang="en-US" dirty="0"/>
              <a:t>UU no 3 </a:t>
            </a:r>
            <a:r>
              <a:rPr lang="en-US" dirty="0" err="1"/>
              <a:t>tahun</a:t>
            </a:r>
            <a:r>
              <a:rPr lang="en-US" dirty="0"/>
              <a:t> 2002 </a:t>
            </a:r>
            <a:r>
              <a:rPr lang="en-US" dirty="0" err="1"/>
              <a:t>tentang</a:t>
            </a:r>
            <a:r>
              <a:rPr lang="en-US" dirty="0"/>
              <a:t> </a:t>
            </a:r>
            <a:r>
              <a:rPr lang="en-US" dirty="0" err="1"/>
              <a:t>pertahanan</a:t>
            </a:r>
            <a:r>
              <a:rPr lang="en-US" dirty="0"/>
              <a:t> </a:t>
            </a:r>
            <a:r>
              <a:rPr lang="en-US" dirty="0" err="1"/>
              <a:t>negara</a:t>
            </a:r>
            <a:endParaRPr lang="en-US" dirty="0"/>
          </a:p>
          <a:p>
            <a:pPr marL="457200" indent="-457200">
              <a:buAutoNum type="arabicPeriod"/>
            </a:pPr>
            <a:r>
              <a:rPr lang="en-US" dirty="0"/>
              <a:t>UU no 12 </a:t>
            </a:r>
            <a:r>
              <a:rPr lang="en-US" dirty="0" err="1"/>
              <a:t>Tahun</a:t>
            </a:r>
            <a:r>
              <a:rPr lang="en-US" dirty="0"/>
              <a:t> 2012 </a:t>
            </a:r>
            <a:r>
              <a:rPr lang="en-US" dirty="0" err="1"/>
              <a:t>pasal</a:t>
            </a:r>
            <a:r>
              <a:rPr lang="en-US" dirty="0"/>
              <a:t> 35 </a:t>
            </a:r>
            <a:r>
              <a:rPr lang="en-US" dirty="0" err="1"/>
              <a:t>ayat</a:t>
            </a:r>
            <a:r>
              <a:rPr lang="en-US" dirty="0"/>
              <a:t> (3) </a:t>
            </a:r>
            <a:r>
              <a:rPr lang="en-US" dirty="0" err="1"/>
              <a:t>sebagai</a:t>
            </a:r>
            <a:r>
              <a:rPr lang="en-US" dirty="0"/>
              <a:t> </a:t>
            </a:r>
            <a:r>
              <a:rPr lang="en-US" dirty="0" err="1"/>
              <a:t>mata</a:t>
            </a:r>
            <a:r>
              <a:rPr lang="en-US" dirty="0"/>
              <a:t> </a:t>
            </a:r>
            <a:r>
              <a:rPr lang="en-US" dirty="0" err="1"/>
              <a:t>kuliah</a:t>
            </a:r>
            <a:r>
              <a:rPr lang="en-US" dirty="0"/>
              <a:t> </a:t>
            </a:r>
            <a:r>
              <a:rPr lang="en-US" dirty="0" err="1"/>
              <a:t>wajib</a:t>
            </a:r>
            <a:r>
              <a:rPr lang="en-US" dirty="0"/>
              <a:t> </a:t>
            </a:r>
            <a:r>
              <a:rPr lang="en-US" dirty="0" err="1"/>
              <a:t>yaitu</a:t>
            </a:r>
            <a:r>
              <a:rPr lang="en-US" dirty="0"/>
              <a:t> Agama, </a:t>
            </a:r>
            <a:r>
              <a:rPr lang="en-US" dirty="0" err="1"/>
              <a:t>Pancasila</a:t>
            </a:r>
            <a:r>
              <a:rPr lang="en-US" dirty="0"/>
              <a:t>, </a:t>
            </a:r>
            <a:r>
              <a:rPr lang="en-US" dirty="0" err="1"/>
              <a:t>Kewarganegaraan</a:t>
            </a:r>
            <a:r>
              <a:rPr lang="en-US" dirty="0"/>
              <a:t> </a:t>
            </a:r>
            <a:r>
              <a:rPr lang="en-US" dirty="0" err="1"/>
              <a:t>dan</a:t>
            </a:r>
            <a:r>
              <a:rPr lang="en-US" dirty="0"/>
              <a:t> </a:t>
            </a:r>
            <a:r>
              <a:rPr lang="en-US" dirty="0" err="1"/>
              <a:t>Bahasa</a:t>
            </a:r>
            <a:r>
              <a:rPr lang="en-US" dirty="0"/>
              <a:t>,</a:t>
            </a:r>
          </a:p>
          <a:p>
            <a:pPr marL="0" indent="0">
              <a:buNone/>
            </a:pPr>
            <a:endParaRPr lang="id-ID" dirty="0"/>
          </a:p>
        </p:txBody>
      </p:sp>
    </p:spTree>
    <p:extLst>
      <p:ext uri="{BB962C8B-B14F-4D97-AF65-F5344CB8AC3E}">
        <p14:creationId xmlns:p14="http://schemas.microsoft.com/office/powerpoint/2010/main" val="3000253706"/>
      </p:ext>
    </p:extLst>
  </p:cSld>
  <p:clrMapOvr>
    <a:masterClrMapping/>
  </p:clrMapOvr>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252</TotalTime>
  <Words>443</Words>
  <Application>Microsoft Office PowerPoint</Application>
  <PresentationFormat>On-screen Show (4:3)</PresentationFormat>
  <Paragraphs>36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Horizon</vt:lpstr>
      <vt:lpstr>Konsep Dasar PKn SD</vt:lpstr>
      <vt:lpstr>VISI PENDIDIKAN KEWARGANEGARAAN DI PERGURUAN TINGGI</vt:lpstr>
      <vt:lpstr>Misi Pendidikan Kewarganegaraan di perguruan tinggi </vt:lpstr>
      <vt:lpstr>Konsep Pembelajaran PKn</vt:lpstr>
      <vt:lpstr>PowerPoint Presentation</vt:lpstr>
      <vt:lpstr>PowerPoint Presentation</vt:lpstr>
      <vt:lpstr>LANDASAN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Dasar PKn SD</dc:title>
  <dc:creator>TOSHIBA</dc:creator>
  <cp:lastModifiedBy>TOSHIBA</cp:lastModifiedBy>
  <cp:revision>8</cp:revision>
  <dcterms:created xsi:type="dcterms:W3CDTF">2018-09-16T12:16:54Z</dcterms:created>
  <dcterms:modified xsi:type="dcterms:W3CDTF">2018-09-17T07:22:45Z</dcterms:modified>
</cp:coreProperties>
</file>