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7" r:id="rId4"/>
    <p:sldId id="263" r:id="rId5"/>
    <p:sldId id="264" r:id="rId6"/>
    <p:sldId id="268" r:id="rId7"/>
    <p:sldId id="265" r:id="rId8"/>
    <p:sldId id="269" r:id="rId9"/>
    <p:sldId id="266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B6960-9350-45A8-889C-53759C55E16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8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1CBC6-441C-4152-BC75-AB009F33C00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06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F7127-3753-4D98-8507-05F0AAC702A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788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BB32-389B-4E78-9FA2-4861C4006AE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81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3034E-CA06-4B1C-8706-8C866EF7311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70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47439F-3292-459C-AB87-C12B8FCF5A1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26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DA5C3-7DDF-4A1B-AC43-D72375A6DFDC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5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BC7BD-A248-44CB-9119-748597DEB3E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3476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72E9F-BF41-44BD-95AA-ABDEF6D08D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87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3F481-0581-4554-B144-A730ED5471E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8649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6D25E-C112-42ED-9632-F6AD7FFC36D2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32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52BC0D5-C7BB-4349-872A-9C325B5D3C22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714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67138"/>
            <a:ext cx="8229600" cy="774720"/>
          </a:xfrm>
        </p:spPr>
        <p:txBody>
          <a:bodyPr/>
          <a:lstStyle/>
          <a:p>
            <a:pPr lvl="0"/>
            <a:br>
              <a:rPr lang="en-ID" sz="3600" dirty="0">
                <a:solidFill>
                  <a:srgbClr val="FF0000"/>
                </a:solidFill>
                <a:latin typeface="Agency FB" pitchFamily="34" charset="0"/>
              </a:rPr>
            </a:br>
            <a:r>
              <a:rPr lang="en-ID" sz="3600" dirty="0">
                <a:solidFill>
                  <a:srgbClr val="FF0000"/>
                </a:solidFill>
                <a:latin typeface="Agency FB" pitchFamily="34" charset="0"/>
              </a:rPr>
              <a:t>PENGEMBANGAN KONSEP PENGETAHUAN MATEMATIKA</a:t>
            </a:r>
            <a:b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851ABB-33F8-483E-A1A3-6A7B53954FAC}"/>
              </a:ext>
            </a:extLst>
          </p:cNvPr>
          <p:cNvSpPr/>
          <p:nvPr/>
        </p:nvSpPr>
        <p:spPr>
          <a:xfrm>
            <a:off x="1343891" y="1241858"/>
            <a:ext cx="9504218" cy="3496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9750" indent="-457200">
              <a:lnSpc>
                <a:spcPct val="200000"/>
              </a:lnSpc>
              <a:buFont typeface="+mj-lt"/>
              <a:buAutoNum type="alphaUcPeriod"/>
            </a:pPr>
            <a:r>
              <a:rPr lang="en-ID" sz="2000" dirty="0" err="1">
                <a:solidFill>
                  <a:schemeClr val="tx1"/>
                </a:solidFill>
              </a:rPr>
              <a:t>Mengenal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Konsep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Bilangan</a:t>
            </a:r>
            <a:endParaRPr lang="en-ID" sz="2000" dirty="0">
              <a:solidFill>
                <a:schemeClr val="tx1"/>
              </a:solidFill>
            </a:endParaRPr>
          </a:p>
          <a:p>
            <a:pPr marL="539750" indent="-457200">
              <a:lnSpc>
                <a:spcPct val="200000"/>
              </a:lnSpc>
              <a:buFont typeface="+mj-lt"/>
              <a:buAutoNum type="alphaUcPeriod"/>
            </a:pPr>
            <a:r>
              <a:rPr lang="en-ID" sz="2000" dirty="0">
                <a:solidFill>
                  <a:schemeClr val="tx1"/>
                </a:solidFill>
              </a:rPr>
              <a:t>Pola </a:t>
            </a:r>
            <a:r>
              <a:rPr lang="en-ID" sz="2000" dirty="0" err="1">
                <a:solidFill>
                  <a:schemeClr val="tx1"/>
                </a:solidFill>
              </a:rPr>
              <a:t>Hubungan</a:t>
            </a:r>
            <a:endParaRPr lang="en-ID" sz="2000" dirty="0">
              <a:solidFill>
                <a:schemeClr val="tx1"/>
              </a:solidFill>
            </a:endParaRPr>
          </a:p>
          <a:p>
            <a:pPr marL="539750" indent="-457200">
              <a:lnSpc>
                <a:spcPct val="200000"/>
              </a:lnSpc>
              <a:buFont typeface="+mj-lt"/>
              <a:buAutoNum type="alphaUcPeriod"/>
            </a:pPr>
            <a:r>
              <a:rPr lang="en-ID" sz="2000" dirty="0" err="1">
                <a:solidFill>
                  <a:schemeClr val="tx1"/>
                </a:solidFill>
              </a:rPr>
              <a:t>Geometri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Pemahaman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Ruang</a:t>
            </a:r>
            <a:r>
              <a:rPr lang="en-ID" sz="2000" dirty="0">
                <a:solidFill>
                  <a:schemeClr val="tx1"/>
                </a:solidFill>
              </a:rPr>
              <a:t> (</a:t>
            </a:r>
            <a:r>
              <a:rPr lang="en-ID" sz="2000" i="1" dirty="0">
                <a:solidFill>
                  <a:schemeClr val="tx1"/>
                </a:solidFill>
              </a:rPr>
              <a:t>Spatial Sense</a:t>
            </a:r>
            <a:r>
              <a:rPr lang="en-ID" sz="2000" dirty="0">
                <a:solidFill>
                  <a:schemeClr val="tx1"/>
                </a:solidFill>
              </a:rPr>
              <a:t>)</a:t>
            </a:r>
          </a:p>
          <a:p>
            <a:pPr marL="539750" indent="-457200">
              <a:lnSpc>
                <a:spcPct val="200000"/>
              </a:lnSpc>
              <a:buFont typeface="+mj-lt"/>
              <a:buAutoNum type="alphaUcPeriod"/>
            </a:pPr>
            <a:r>
              <a:rPr lang="en-ID" sz="2000" dirty="0" err="1">
                <a:solidFill>
                  <a:schemeClr val="tx1"/>
                </a:solidFill>
              </a:rPr>
              <a:t>Pengukuran</a:t>
            </a:r>
            <a:endParaRPr lang="en-ID" sz="2000" dirty="0">
              <a:solidFill>
                <a:schemeClr val="tx1"/>
              </a:solidFill>
            </a:endParaRPr>
          </a:p>
          <a:p>
            <a:pPr marL="539750" indent="-457200">
              <a:lnSpc>
                <a:spcPct val="200000"/>
              </a:lnSpc>
              <a:buFont typeface="+mj-lt"/>
              <a:buAutoNum type="alphaUcPeriod"/>
            </a:pPr>
            <a:r>
              <a:rPr lang="en-ID" sz="2000" dirty="0" err="1">
                <a:solidFill>
                  <a:schemeClr val="tx1"/>
                </a:solidFill>
              </a:rPr>
              <a:t>Pengumpulan</a:t>
            </a:r>
            <a:r>
              <a:rPr lang="en-ID" sz="2000" dirty="0">
                <a:solidFill>
                  <a:schemeClr val="tx1"/>
                </a:solidFill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1024049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0939-7677-4561-9313-31B32F008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508" y="274638"/>
            <a:ext cx="8201891" cy="457198"/>
          </a:xfrm>
        </p:spPr>
        <p:txBody>
          <a:bodyPr/>
          <a:lstStyle/>
          <a:p>
            <a:r>
              <a:rPr lang="en-ID" sz="3200" dirty="0"/>
              <a:t>TUGAS 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4C49B-AB03-4E91-95AA-DBFDB0E67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129" y="961663"/>
            <a:ext cx="8894618" cy="4483173"/>
          </a:xfrm>
        </p:spPr>
        <p:txBody>
          <a:bodyPr/>
          <a:lstStyle/>
          <a:p>
            <a:pPr marL="442913" indent="-442913">
              <a:buNone/>
            </a:pPr>
            <a:r>
              <a:rPr lang="en-ID" sz="2800" dirty="0"/>
              <a:t>1</a:t>
            </a:r>
            <a:r>
              <a:rPr lang="en-ID" sz="2400" dirty="0"/>
              <a:t>. </a:t>
            </a:r>
            <a:r>
              <a:rPr lang="en-ID" sz="2400" dirty="0" err="1"/>
              <a:t>Buatlah</a:t>
            </a:r>
            <a:r>
              <a:rPr lang="en-ID" sz="2400" dirty="0"/>
              <a:t> </a:t>
            </a:r>
            <a:r>
              <a:rPr lang="en-ID" sz="2400" dirty="0" err="1"/>
              <a:t>ragam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pengembangan</a:t>
            </a:r>
            <a:r>
              <a:rPr lang="en-ID" sz="2400" dirty="0"/>
              <a:t> </a:t>
            </a:r>
            <a:r>
              <a:rPr lang="en-ID" sz="2400" dirty="0" err="1"/>
              <a:t>konsep</a:t>
            </a:r>
            <a:r>
              <a:rPr lang="en-ID" sz="2400" dirty="0"/>
              <a:t> </a:t>
            </a:r>
            <a:r>
              <a:rPr lang="en-ID" sz="2400" dirty="0" err="1"/>
              <a:t>matematika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usia</a:t>
            </a:r>
            <a:r>
              <a:rPr lang="en-ID" sz="2400" dirty="0"/>
              <a:t> </a:t>
            </a:r>
            <a:r>
              <a:rPr lang="en-ID" sz="2400" dirty="0" err="1"/>
              <a:t>dini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pengembangan</a:t>
            </a:r>
            <a:r>
              <a:rPr lang="en-ID" sz="2400" dirty="0"/>
              <a:t> :</a:t>
            </a:r>
          </a:p>
          <a:p>
            <a:pPr marL="1081088" indent="-541338">
              <a:buFont typeface="+mj-lt"/>
              <a:buAutoNum type="alphaLcPeriod"/>
            </a:pPr>
            <a:r>
              <a:rPr lang="en-ID" sz="2400" dirty="0" err="1"/>
              <a:t>Mengenal</a:t>
            </a:r>
            <a:r>
              <a:rPr lang="en-ID" sz="2400" dirty="0"/>
              <a:t> </a:t>
            </a:r>
            <a:r>
              <a:rPr lang="en-ID" sz="2400" dirty="0" err="1"/>
              <a:t>Konsep</a:t>
            </a:r>
            <a:r>
              <a:rPr lang="en-ID" sz="2400" dirty="0"/>
              <a:t> </a:t>
            </a:r>
            <a:r>
              <a:rPr lang="en-ID" sz="2400" dirty="0" err="1"/>
              <a:t>Bilangan</a:t>
            </a:r>
            <a:endParaRPr lang="en-ID" sz="2400" dirty="0"/>
          </a:p>
          <a:p>
            <a:pPr marL="1081088" indent="-541338">
              <a:buFont typeface="+mj-lt"/>
              <a:buAutoNum type="alphaLcPeriod"/>
            </a:pPr>
            <a:r>
              <a:rPr lang="en-ID" sz="2400" dirty="0" err="1"/>
              <a:t>Konsep</a:t>
            </a:r>
            <a:r>
              <a:rPr lang="en-ID" sz="2400" dirty="0"/>
              <a:t> Pola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endParaRPr lang="en-ID" sz="2400" dirty="0"/>
          </a:p>
          <a:p>
            <a:pPr marL="1081088" indent="-541338">
              <a:buFont typeface="+mj-lt"/>
              <a:buAutoNum type="alphaLcPeriod"/>
            </a:pPr>
            <a:r>
              <a:rPr lang="en-ID" sz="2400" dirty="0" err="1"/>
              <a:t>Konsep</a:t>
            </a:r>
            <a:r>
              <a:rPr lang="en-ID" sz="2400" dirty="0"/>
              <a:t> </a:t>
            </a:r>
            <a:r>
              <a:rPr lang="en-ID" sz="2400" dirty="0" err="1"/>
              <a:t>geometri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pemahaman</a:t>
            </a:r>
            <a:r>
              <a:rPr lang="en-ID" sz="2400" dirty="0"/>
              <a:t> </a:t>
            </a:r>
            <a:r>
              <a:rPr lang="en-ID" sz="2400" dirty="0" err="1"/>
              <a:t>ruang</a:t>
            </a:r>
            <a:endParaRPr lang="en-ID" sz="2400" dirty="0"/>
          </a:p>
          <a:p>
            <a:pPr marL="1081088" indent="-541338">
              <a:buFont typeface="+mj-lt"/>
              <a:buAutoNum type="alphaLcPeriod"/>
            </a:pPr>
            <a:r>
              <a:rPr lang="en-ID" sz="2400" dirty="0" err="1"/>
              <a:t>Konsep</a:t>
            </a:r>
            <a:r>
              <a:rPr lang="en-ID" sz="2400" dirty="0"/>
              <a:t> </a:t>
            </a:r>
            <a:r>
              <a:rPr lang="en-ID" sz="2400" dirty="0" err="1"/>
              <a:t>pengukuran</a:t>
            </a:r>
            <a:endParaRPr lang="en-ID" sz="2400" dirty="0"/>
          </a:p>
          <a:p>
            <a:pPr marL="1081088" indent="-541338">
              <a:buFont typeface="+mj-lt"/>
              <a:buAutoNum type="alphaLcPeriod"/>
            </a:pPr>
            <a:r>
              <a:rPr lang="en-ID" sz="2400" dirty="0" err="1"/>
              <a:t>Konsep</a:t>
            </a:r>
            <a:r>
              <a:rPr lang="en-ID" sz="2400" dirty="0"/>
              <a:t> </a:t>
            </a:r>
            <a:r>
              <a:rPr lang="en-ID" sz="2400" dirty="0" err="1"/>
              <a:t>pengumpulan</a:t>
            </a:r>
            <a:r>
              <a:rPr lang="en-ID" sz="2400" dirty="0"/>
              <a:t> data </a:t>
            </a:r>
          </a:p>
          <a:p>
            <a:pPr marL="539750" indent="0">
              <a:buNone/>
            </a:pPr>
            <a:endParaRPr lang="en-ID" sz="2400" dirty="0"/>
          </a:p>
          <a:p>
            <a:pPr marL="360363" indent="-360363">
              <a:buNone/>
            </a:pPr>
            <a:r>
              <a:rPr lang="en-ID" sz="2400" dirty="0"/>
              <a:t>2. </a:t>
            </a:r>
            <a:r>
              <a:rPr lang="en-ID" sz="2400" dirty="0" err="1"/>
              <a:t>Buatlah</a:t>
            </a:r>
            <a:r>
              <a:rPr lang="en-ID" sz="2400" dirty="0"/>
              <a:t> media </a:t>
            </a:r>
            <a:r>
              <a:rPr lang="en-ID" sz="2400" dirty="0" err="1"/>
              <a:t>pembelajaran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permainan</a:t>
            </a:r>
            <a:r>
              <a:rPr lang="en-ID" sz="2400" dirty="0"/>
              <a:t> </a:t>
            </a:r>
            <a:r>
              <a:rPr lang="en-ID" sz="2400" dirty="0" err="1"/>
              <a:t>matematika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usia</a:t>
            </a:r>
            <a:r>
              <a:rPr lang="en-ID" sz="2400" dirty="0"/>
              <a:t> </a:t>
            </a:r>
            <a:r>
              <a:rPr lang="en-ID" sz="2400" dirty="0" err="1"/>
              <a:t>dini</a:t>
            </a:r>
            <a:endParaRPr lang="en-ID" sz="2400" dirty="0"/>
          </a:p>
          <a:p>
            <a:pPr marL="539750" indent="0">
              <a:buNone/>
            </a:pP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736091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0939-7677-4561-9313-31B32F008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508" y="274638"/>
            <a:ext cx="8201891" cy="457198"/>
          </a:xfrm>
        </p:spPr>
        <p:txBody>
          <a:bodyPr/>
          <a:lstStyle/>
          <a:p>
            <a:r>
              <a:rPr lang="en-ID" sz="3200" dirty="0"/>
              <a:t>TUGAS 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4C49B-AB03-4E91-95AA-DBFDB0E67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129" y="961663"/>
            <a:ext cx="8894618" cy="4483173"/>
          </a:xfrm>
        </p:spPr>
        <p:txBody>
          <a:bodyPr/>
          <a:lstStyle/>
          <a:p>
            <a:pPr marL="539750" indent="0">
              <a:buNone/>
            </a:pP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9566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47837-21D4-4D1F-A1FD-604E4435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0836"/>
            <a:ext cx="10972800" cy="637309"/>
          </a:xfrm>
        </p:spPr>
        <p:txBody>
          <a:bodyPr/>
          <a:lstStyle/>
          <a:p>
            <a:pPr algn="l"/>
            <a:r>
              <a:rPr lang="en-ID" sz="2400" b="1" dirty="0"/>
              <a:t>A. </a:t>
            </a:r>
            <a:r>
              <a:rPr lang="en-ID" sz="2400" b="1" dirty="0" err="1"/>
              <a:t>Mengenal</a:t>
            </a:r>
            <a:r>
              <a:rPr lang="en-ID" sz="2400" b="1" dirty="0"/>
              <a:t> </a:t>
            </a:r>
            <a:r>
              <a:rPr lang="en-ID" sz="2400" b="1" dirty="0" err="1"/>
              <a:t>Konsep</a:t>
            </a:r>
            <a:r>
              <a:rPr lang="en-ID" sz="2400" b="1" dirty="0"/>
              <a:t> </a:t>
            </a:r>
            <a:r>
              <a:rPr lang="en-ID" sz="2400" b="1" dirty="0" err="1"/>
              <a:t>Bilangan</a:t>
            </a:r>
            <a:endParaRPr lang="en-ID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B485B-A010-4976-BC47-FF15FFD93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435" y="900545"/>
            <a:ext cx="9698183" cy="551411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D" sz="2400" dirty="0" err="1"/>
              <a:t>Membilang</a:t>
            </a:r>
            <a:r>
              <a:rPr lang="en-ID" sz="2400" dirty="0"/>
              <a:t>, </a:t>
            </a:r>
            <a:r>
              <a:rPr lang="en-ID" sz="2400" dirty="0" err="1"/>
              <a:t>berinteraksi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sajak</a:t>
            </a:r>
            <a:r>
              <a:rPr lang="en-ID" sz="2400" dirty="0"/>
              <a:t>/ </a:t>
            </a:r>
            <a:r>
              <a:rPr lang="en-ID" sz="2400" dirty="0" err="1"/>
              <a:t>nyanyian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      - </a:t>
            </a:r>
            <a:r>
              <a:rPr lang="en-ID" sz="2400" dirty="0" err="1"/>
              <a:t>Bernyanyi</a:t>
            </a:r>
            <a:r>
              <a:rPr lang="en-ID" sz="2400" dirty="0"/>
              <a:t> Bersama : </a:t>
            </a:r>
            <a:r>
              <a:rPr lang="en-ID" sz="2400" dirty="0" err="1"/>
              <a:t>satu-satu</a:t>
            </a:r>
            <a:r>
              <a:rPr lang="en-ID" sz="2400" dirty="0"/>
              <a:t>, </a:t>
            </a:r>
            <a:r>
              <a:rPr lang="en-ID" sz="2400" dirty="0" err="1"/>
              <a:t>lagu</a:t>
            </a:r>
            <a:r>
              <a:rPr lang="en-ID" sz="2400" dirty="0"/>
              <a:t> </a:t>
            </a:r>
            <a:r>
              <a:rPr lang="en-ID" sz="2400" dirty="0" err="1"/>
              <a:t>palu</a:t>
            </a:r>
            <a:r>
              <a:rPr lang="en-ID" sz="2400" dirty="0"/>
              <a:t>,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dua</a:t>
            </a:r>
            <a:r>
              <a:rPr lang="en-ID" sz="2400" dirty="0"/>
              <a:t> </a:t>
            </a:r>
            <a:r>
              <a:rPr lang="en-ID" sz="2400" dirty="0" err="1"/>
              <a:t>tiga</a:t>
            </a:r>
            <a:r>
              <a:rPr lang="en-ID" sz="2400" dirty="0"/>
              <a:t> </a:t>
            </a:r>
            <a:r>
              <a:rPr lang="en-ID" sz="2400" dirty="0" err="1"/>
              <a:t>empat</a:t>
            </a:r>
            <a:r>
              <a:rPr lang="en-ID" sz="2400" dirty="0"/>
              <a:t>…</a:t>
            </a:r>
          </a:p>
          <a:p>
            <a:pPr marL="0" indent="0">
              <a:buNone/>
            </a:pPr>
            <a:r>
              <a:rPr lang="en-ID" sz="2400" dirty="0"/>
              <a:t>2.  </a:t>
            </a:r>
            <a:r>
              <a:rPr lang="en-ID" sz="2400" dirty="0" err="1"/>
              <a:t>Korespondensi</a:t>
            </a:r>
            <a:r>
              <a:rPr lang="en-ID" sz="2400" dirty="0"/>
              <a:t>/ </a:t>
            </a:r>
            <a:r>
              <a:rPr lang="en-ID" sz="2400" dirty="0" err="1"/>
              <a:t>Padanan</a:t>
            </a:r>
            <a:r>
              <a:rPr lang="en-ID" sz="2400" dirty="0"/>
              <a:t> </a:t>
            </a:r>
            <a:r>
              <a:rPr lang="en-ID" sz="2400" dirty="0" err="1"/>
              <a:t>satu-satu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Satu </a:t>
            </a:r>
            <a:r>
              <a:rPr lang="en-ID" sz="2400" dirty="0" err="1"/>
              <a:t>sendok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mangkok</a:t>
            </a:r>
            <a:r>
              <a:rPr lang="en-ID" sz="2400" dirty="0"/>
              <a:t>/ </a:t>
            </a:r>
            <a:r>
              <a:rPr lang="en-ID" sz="2400" dirty="0" err="1"/>
              <a:t>piring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Satu </a:t>
            </a:r>
            <a:r>
              <a:rPr lang="en-ID" sz="2400" dirty="0" err="1"/>
              <a:t>gelas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Satu </a:t>
            </a:r>
            <a:r>
              <a:rPr lang="en-ID" sz="2400" dirty="0" err="1"/>
              <a:t>bangku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Satu </a:t>
            </a:r>
            <a:r>
              <a:rPr lang="en-ID" sz="2400" dirty="0" err="1"/>
              <a:t>gunting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Kotak </a:t>
            </a:r>
            <a:r>
              <a:rPr lang="en-ID" sz="2400" dirty="0" err="1"/>
              <a:t>es</a:t>
            </a:r>
            <a:r>
              <a:rPr lang="en-ID" sz="2400" dirty="0"/>
              <a:t> </a:t>
            </a:r>
            <a:r>
              <a:rPr lang="en-ID" sz="2400" dirty="0" err="1"/>
              <a:t>korespondensi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Mana </a:t>
            </a:r>
            <a:r>
              <a:rPr lang="en-ID" sz="2400" dirty="0" err="1"/>
              <a:t>Sepatumu</a:t>
            </a:r>
            <a:r>
              <a:rPr lang="en-ID" sz="2400" dirty="0"/>
              <a:t> ?</a:t>
            </a:r>
          </a:p>
          <a:p>
            <a:pPr marL="0" indent="0">
              <a:buNone/>
            </a:pPr>
            <a:r>
              <a:rPr lang="en-ID" sz="2400" dirty="0"/>
              <a:t>	_ </a:t>
            </a:r>
            <a:r>
              <a:rPr lang="en-ID" sz="2400" dirty="0" err="1"/>
              <a:t>Kartu</a:t>
            </a:r>
            <a:r>
              <a:rPr lang="en-ID" sz="2400" dirty="0"/>
              <a:t> </a:t>
            </a:r>
            <a:r>
              <a:rPr lang="en-ID" sz="2400" dirty="0" err="1"/>
              <a:t>memori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Pita </a:t>
            </a:r>
            <a:r>
              <a:rPr lang="en-ID" sz="2400" dirty="0" err="1"/>
              <a:t>temanku</a:t>
            </a:r>
            <a:endParaRPr lang="en-ID" sz="2400" dirty="0"/>
          </a:p>
          <a:p>
            <a:pPr marL="0" indent="0">
              <a:buNone/>
            </a:pPr>
            <a:r>
              <a:rPr lang="en-ID" sz="2400" dirty="0"/>
              <a:t>	- </a:t>
            </a:r>
            <a:r>
              <a:rPr lang="en-ID" sz="2400" dirty="0" err="1"/>
              <a:t>Menyanyikan</a:t>
            </a:r>
            <a:r>
              <a:rPr lang="en-ID" sz="2400" dirty="0"/>
              <a:t> </a:t>
            </a:r>
            <a:r>
              <a:rPr lang="en-ID" sz="2400" dirty="0" err="1"/>
              <a:t>lahu</a:t>
            </a:r>
            <a:r>
              <a:rPr lang="en-ID" sz="2400" dirty="0"/>
              <a:t> mana </a:t>
            </a:r>
            <a:r>
              <a:rPr lang="en-ID" sz="2400" dirty="0" err="1"/>
              <a:t>jempol</a:t>
            </a:r>
            <a:endParaRPr lang="en-ID" sz="2400" dirty="0"/>
          </a:p>
          <a:p>
            <a:pPr marL="0" indent="0">
              <a:buNone/>
            </a:pP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85806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36921-F3B6-4604-B32E-9884EAD8B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2746"/>
            <a:ext cx="10972800" cy="639762"/>
          </a:xfrm>
        </p:spPr>
        <p:txBody>
          <a:bodyPr/>
          <a:lstStyle/>
          <a:p>
            <a:pPr algn="l"/>
            <a:r>
              <a:rPr lang="en-ID" sz="3600" dirty="0" err="1"/>
              <a:t>Lanjutan</a:t>
            </a:r>
            <a:endParaRPr lang="en-ID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E52A0-65E8-4732-A2F2-11CD14087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0" y="914401"/>
            <a:ext cx="8077200" cy="5211764"/>
          </a:xfrm>
        </p:spPr>
        <p:txBody>
          <a:bodyPr/>
          <a:lstStyle/>
          <a:p>
            <a:pPr marL="0" indent="0">
              <a:buNone/>
            </a:pPr>
            <a:r>
              <a:rPr lang="en-ID" dirty="0"/>
              <a:t>3. </a:t>
            </a:r>
            <a:r>
              <a:rPr lang="en-ID" sz="2800" dirty="0" err="1"/>
              <a:t>Pemahaman</a:t>
            </a:r>
            <a:r>
              <a:rPr lang="en-ID" sz="2800" dirty="0"/>
              <a:t> </a:t>
            </a:r>
            <a:r>
              <a:rPr lang="en-ID" sz="2800" dirty="0" err="1"/>
              <a:t>bilangan</a:t>
            </a:r>
            <a:r>
              <a:rPr lang="en-ID" sz="2800" dirty="0"/>
              <a:t> (</a:t>
            </a:r>
            <a:r>
              <a:rPr lang="en-ID" sz="2800" i="1" dirty="0"/>
              <a:t>number sense</a:t>
            </a:r>
            <a:r>
              <a:rPr lang="en-ID" sz="2800" dirty="0"/>
              <a:t>)</a:t>
            </a:r>
          </a:p>
          <a:p>
            <a:pPr marL="0" indent="0">
              <a:buNone/>
            </a:pPr>
            <a:r>
              <a:rPr lang="en-ID" sz="2800" dirty="0"/>
              <a:t>     - </a:t>
            </a:r>
            <a:r>
              <a:rPr lang="en-ID" sz="2800" dirty="0" err="1"/>
              <a:t>Konsep</a:t>
            </a:r>
            <a:r>
              <a:rPr lang="en-ID" sz="2800" dirty="0"/>
              <a:t> lima </a:t>
            </a:r>
            <a:r>
              <a:rPr lang="en-ID" sz="2800" dirty="0" err="1"/>
              <a:t>buah</a:t>
            </a:r>
            <a:r>
              <a:rPr lang="en-ID" sz="2800" dirty="0"/>
              <a:t> bola = </a:t>
            </a:r>
            <a:r>
              <a:rPr lang="en-ID" sz="2800" dirty="0" err="1"/>
              <a:t>terdapat</a:t>
            </a:r>
            <a:r>
              <a:rPr lang="en-ID" sz="2800" dirty="0"/>
              <a:t> lima bola</a:t>
            </a:r>
          </a:p>
          <a:p>
            <a:pPr marL="720725" indent="-720725">
              <a:buNone/>
            </a:pPr>
            <a:r>
              <a:rPr lang="en-ID" sz="2800" dirty="0"/>
              <a:t>     - </a:t>
            </a:r>
            <a:r>
              <a:rPr lang="en-ID" sz="2800" dirty="0" err="1"/>
              <a:t>Kemampuan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membuat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</a:t>
            </a:r>
            <a:r>
              <a:rPr lang="en-ID" sz="2800" dirty="0" err="1"/>
              <a:t>antara</a:t>
            </a:r>
            <a:r>
              <a:rPr lang="en-ID" sz="2800" dirty="0"/>
              <a:t> </a:t>
            </a:r>
            <a:r>
              <a:rPr lang="en-ID" sz="2800" dirty="0" err="1"/>
              <a:t>hitungan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jumlah</a:t>
            </a:r>
            <a:r>
              <a:rPr lang="en-ID" sz="2800" dirty="0"/>
              <a:t>, </a:t>
            </a:r>
            <a:r>
              <a:rPr lang="en-ID" sz="2800" dirty="0" err="1"/>
              <a:t>ditandai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pemahaman</a:t>
            </a:r>
            <a:r>
              <a:rPr lang="en-ID" sz="2800" dirty="0"/>
              <a:t> </a:t>
            </a:r>
            <a:r>
              <a:rPr lang="en-ID" sz="2800" dirty="0" err="1"/>
              <a:t>konsep</a:t>
            </a:r>
            <a:r>
              <a:rPr lang="en-ID" sz="2800" dirty="0"/>
              <a:t> </a:t>
            </a:r>
            <a:r>
              <a:rPr lang="en-ID" sz="2800" dirty="0" err="1"/>
              <a:t>lebih</a:t>
            </a:r>
            <a:r>
              <a:rPr lang="en-ID" sz="2800" dirty="0"/>
              <a:t> &amp; </a:t>
            </a:r>
            <a:r>
              <a:rPr lang="en-ID" sz="2800" dirty="0" err="1"/>
              <a:t>kurang</a:t>
            </a:r>
            <a:endParaRPr lang="en-ID" sz="28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2923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E76F1-B1F7-4A81-ADA6-8ED6E0104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3" y="133638"/>
            <a:ext cx="10972800" cy="598198"/>
          </a:xfrm>
        </p:spPr>
        <p:txBody>
          <a:bodyPr/>
          <a:lstStyle/>
          <a:p>
            <a:pPr algn="l"/>
            <a:r>
              <a:rPr lang="en-ID" dirty="0"/>
              <a:t>B. Pola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Hubungan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36AB4-D9EC-4B74-9AFA-A1E24B834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31837"/>
            <a:ext cx="10972800" cy="5156346"/>
          </a:xfrm>
        </p:spPr>
        <p:txBody>
          <a:bodyPr/>
          <a:lstStyle/>
          <a:p>
            <a:r>
              <a:rPr lang="en-ID" sz="2800" dirty="0" err="1"/>
              <a:t>Jenis-jenis</a:t>
            </a:r>
            <a:r>
              <a:rPr lang="en-ID" sz="2800" dirty="0"/>
              <a:t> </a:t>
            </a:r>
            <a:r>
              <a:rPr lang="en-ID" sz="2800" dirty="0" err="1"/>
              <a:t>pola</a:t>
            </a:r>
            <a:r>
              <a:rPr lang="en-ID" sz="2800" dirty="0"/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800" dirty="0"/>
              <a:t>Pola </a:t>
            </a:r>
            <a:r>
              <a:rPr lang="en-ID" sz="2800" dirty="0" err="1"/>
              <a:t>berulang</a:t>
            </a:r>
            <a:r>
              <a:rPr lang="en-ID" sz="2800" dirty="0"/>
              <a:t>, </a:t>
            </a:r>
            <a:r>
              <a:rPr lang="en-ID" sz="2800" dirty="0" err="1"/>
              <a:t>mengulang</a:t>
            </a:r>
            <a:r>
              <a:rPr lang="en-ID" sz="2800" dirty="0"/>
              <a:t> </a:t>
            </a: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pola</a:t>
            </a:r>
            <a:r>
              <a:rPr lang="en-ID" sz="2800" dirty="0"/>
              <a:t> :123, 123, 123</a:t>
            </a:r>
          </a:p>
          <a:p>
            <a:pPr marL="0" indent="0">
              <a:buNone/>
            </a:pPr>
            <a:r>
              <a:rPr lang="en-ID" sz="2800" dirty="0"/>
              <a:t>	</a:t>
            </a:r>
            <a:r>
              <a:rPr lang="en-ID" sz="2800" dirty="0" err="1"/>
              <a:t>Warna</a:t>
            </a:r>
            <a:r>
              <a:rPr lang="en-ID" sz="2800" dirty="0"/>
              <a:t> : </a:t>
            </a:r>
          </a:p>
          <a:p>
            <a:pPr marL="0" indent="0">
              <a:buNone/>
            </a:pPr>
            <a:r>
              <a:rPr lang="en-ID" sz="2800" dirty="0"/>
              <a:t>	</a:t>
            </a:r>
            <a:r>
              <a:rPr lang="en-ID" sz="2800" dirty="0" err="1"/>
              <a:t>Bentuk</a:t>
            </a:r>
            <a:r>
              <a:rPr lang="en-ID" sz="2800" dirty="0"/>
              <a:t> </a:t>
            </a:r>
            <a:r>
              <a:rPr lang="en-ID" dirty="0"/>
              <a:t>: </a:t>
            </a:r>
          </a:p>
          <a:p>
            <a:pPr marL="900113" indent="-900113">
              <a:buNone/>
            </a:pPr>
            <a:r>
              <a:rPr lang="en-ID" dirty="0"/>
              <a:t>	</a:t>
            </a:r>
            <a:r>
              <a:rPr lang="en-ID" sz="2800" dirty="0" err="1"/>
              <a:t>Contoh</a:t>
            </a:r>
            <a:r>
              <a:rPr lang="en-ID" sz="2800" dirty="0"/>
              <a:t> </a:t>
            </a:r>
            <a:r>
              <a:rPr lang="en-ID" sz="2800" dirty="0" err="1"/>
              <a:t>kegiatan</a:t>
            </a:r>
            <a:r>
              <a:rPr lang="en-ID" sz="2800" dirty="0"/>
              <a:t> </a:t>
            </a:r>
            <a:r>
              <a:rPr lang="en-ID" sz="2800" dirty="0" err="1"/>
              <a:t>membuat</a:t>
            </a:r>
            <a:r>
              <a:rPr lang="en-ID" sz="2800" dirty="0"/>
              <a:t> </a:t>
            </a:r>
            <a:r>
              <a:rPr lang="en-ID" sz="2800" dirty="0" err="1"/>
              <a:t>pola</a:t>
            </a:r>
            <a:r>
              <a:rPr lang="en-ID" sz="2800" dirty="0"/>
              <a:t> </a:t>
            </a:r>
            <a:r>
              <a:rPr lang="en-ID" sz="2800" dirty="0" err="1"/>
              <a:t>daun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ranting, </a:t>
            </a:r>
            <a:r>
              <a:rPr lang="en-ID" sz="2800" dirty="0" err="1"/>
              <a:t>pola</a:t>
            </a:r>
            <a:r>
              <a:rPr lang="en-ID" sz="2800" dirty="0"/>
              <a:t> </a:t>
            </a:r>
            <a:r>
              <a:rPr lang="en-ID" sz="2800" dirty="0" err="1"/>
              <a:t>lampu</a:t>
            </a:r>
            <a:r>
              <a:rPr lang="en-ID" sz="2800" dirty="0"/>
              <a:t> </a:t>
            </a:r>
            <a:r>
              <a:rPr lang="en-ID" sz="2800" dirty="0" err="1"/>
              <a:t>lalu</a:t>
            </a:r>
            <a:r>
              <a:rPr lang="en-ID" sz="2800" dirty="0"/>
              <a:t> </a:t>
            </a:r>
            <a:r>
              <a:rPr lang="en-ID" sz="2800" dirty="0" err="1"/>
              <a:t>lintas</a:t>
            </a:r>
            <a:r>
              <a:rPr lang="en-ID" sz="2800" dirty="0"/>
              <a:t>, </a:t>
            </a:r>
            <a:r>
              <a:rPr lang="en-ID" sz="2800" dirty="0" err="1"/>
              <a:t>merangkai</a:t>
            </a:r>
            <a:r>
              <a:rPr lang="en-ID" sz="2800" dirty="0"/>
              <a:t> </a:t>
            </a:r>
            <a:r>
              <a:rPr lang="en-ID" sz="2800" dirty="0" err="1"/>
              <a:t>bendera</a:t>
            </a:r>
            <a:r>
              <a:rPr lang="en-ID" sz="2800" dirty="0"/>
              <a:t> </a:t>
            </a:r>
            <a:r>
              <a:rPr lang="en-ID" sz="2800" dirty="0" err="1"/>
              <a:t>indonesia</a:t>
            </a:r>
            <a:endParaRPr lang="en-ID" sz="2800" dirty="0"/>
          </a:p>
          <a:p>
            <a:pPr marL="0" indent="0">
              <a:buNone/>
            </a:pPr>
            <a:r>
              <a:rPr lang="en-ID" sz="2800" dirty="0"/>
              <a:t>			2. Pola </a:t>
            </a:r>
            <a:r>
              <a:rPr lang="en-ID" sz="2800" dirty="0" err="1"/>
              <a:t>Berkembang</a:t>
            </a:r>
            <a:r>
              <a:rPr lang="en-ID" sz="2800" dirty="0"/>
              <a:t>, </a:t>
            </a:r>
            <a:r>
              <a:rPr lang="en-ID" sz="2800" dirty="0" err="1"/>
              <a:t>seperti</a:t>
            </a:r>
            <a:r>
              <a:rPr lang="en-ID" sz="2800" dirty="0"/>
              <a:t> AB, ABB, ABBB</a:t>
            </a:r>
          </a:p>
          <a:p>
            <a:pPr marL="442913" indent="-442913">
              <a:buNone/>
            </a:pPr>
            <a:r>
              <a:rPr lang="en-ID" dirty="0"/>
              <a:t>				3</a:t>
            </a:r>
            <a:r>
              <a:rPr lang="en-ID" sz="2800" dirty="0"/>
              <a:t>. Pola </a:t>
            </a:r>
            <a:r>
              <a:rPr lang="en-ID" sz="2800" dirty="0" err="1"/>
              <a:t>berhubungan</a:t>
            </a:r>
            <a:r>
              <a:rPr lang="en-ID" sz="2800" dirty="0"/>
              <a:t>, </a:t>
            </a:r>
            <a:r>
              <a:rPr lang="en-ID" sz="2800" dirty="0" err="1"/>
              <a:t>seperti</a:t>
            </a:r>
            <a:r>
              <a:rPr lang="en-ID" sz="2800" dirty="0"/>
              <a:t> </a:t>
            </a:r>
            <a:r>
              <a:rPr lang="en-ID" sz="2800" dirty="0" err="1"/>
              <a:t>satu</a:t>
            </a:r>
            <a:r>
              <a:rPr lang="en-ID" sz="2800" dirty="0"/>
              <a:t> </a:t>
            </a:r>
            <a:r>
              <a:rPr lang="en-ID" sz="2800" dirty="0" err="1"/>
              <a:t>kucing</a:t>
            </a:r>
            <a:r>
              <a:rPr lang="en-ID" sz="2800" dirty="0"/>
              <a:t> </a:t>
            </a:r>
            <a:r>
              <a:rPr lang="en-ID" sz="2800" dirty="0" err="1"/>
              <a:t>empat</a:t>
            </a:r>
            <a:r>
              <a:rPr lang="en-ID" sz="2800" dirty="0"/>
              <a:t> 			     kaki, </a:t>
            </a:r>
            <a:r>
              <a:rPr lang="en-ID" sz="2800" dirty="0" err="1"/>
              <a:t>dua</a:t>
            </a:r>
            <a:r>
              <a:rPr lang="en-ID" sz="2800" dirty="0"/>
              <a:t> </a:t>
            </a:r>
            <a:r>
              <a:rPr lang="en-ID" sz="2800" dirty="0" err="1"/>
              <a:t>kucing</a:t>
            </a:r>
            <a:r>
              <a:rPr lang="en-ID" sz="2800" dirty="0"/>
              <a:t> </a:t>
            </a:r>
            <a:r>
              <a:rPr lang="en-ID" sz="2800" dirty="0" err="1"/>
              <a:t>delapan</a:t>
            </a:r>
            <a:r>
              <a:rPr lang="en-ID" sz="2800" dirty="0"/>
              <a:t> kaki (1-4, 2-8)</a:t>
            </a:r>
          </a:p>
          <a:p>
            <a:pPr marL="442913" indent="-442913">
              <a:buNone/>
            </a:pPr>
            <a:r>
              <a:rPr lang="en-ID" sz="2800" dirty="0"/>
              <a:t>	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98D664-714D-433C-B05C-9C864D1E3B32}"/>
              </a:ext>
            </a:extLst>
          </p:cNvPr>
          <p:cNvGrpSpPr/>
          <p:nvPr/>
        </p:nvGrpSpPr>
        <p:grpSpPr>
          <a:xfrm>
            <a:off x="3047998" y="1905504"/>
            <a:ext cx="2008911" cy="332509"/>
            <a:chOff x="3158837" y="2916381"/>
            <a:chExt cx="2008911" cy="33250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196FA99-EF14-46DA-AD21-360B8D39C4CB}"/>
                </a:ext>
              </a:extLst>
            </p:cNvPr>
            <p:cNvSpPr/>
            <p:nvPr/>
          </p:nvSpPr>
          <p:spPr>
            <a:xfrm>
              <a:off x="3158837" y="2923308"/>
              <a:ext cx="360218" cy="32558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CC1401-6347-4F93-8F9E-D5DEA37D07CE}"/>
                </a:ext>
              </a:extLst>
            </p:cNvPr>
            <p:cNvSpPr/>
            <p:nvPr/>
          </p:nvSpPr>
          <p:spPr>
            <a:xfrm>
              <a:off x="3719946" y="2923308"/>
              <a:ext cx="360218" cy="32558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AA62518-1A87-4793-9985-5861FF2741B0}"/>
                </a:ext>
              </a:extLst>
            </p:cNvPr>
            <p:cNvSpPr/>
            <p:nvPr/>
          </p:nvSpPr>
          <p:spPr>
            <a:xfrm>
              <a:off x="4281056" y="2923308"/>
              <a:ext cx="360218" cy="32558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339A97-C9A6-42B0-A475-DD0E8BC82DE6}"/>
                </a:ext>
              </a:extLst>
            </p:cNvPr>
            <p:cNvSpPr/>
            <p:nvPr/>
          </p:nvSpPr>
          <p:spPr>
            <a:xfrm>
              <a:off x="4807530" y="2916381"/>
              <a:ext cx="360218" cy="32558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CA5087-FF2C-4C12-B76D-A74C1E9A262D}"/>
              </a:ext>
            </a:extLst>
          </p:cNvPr>
          <p:cNvGrpSpPr/>
          <p:nvPr/>
        </p:nvGrpSpPr>
        <p:grpSpPr>
          <a:xfrm>
            <a:off x="3023753" y="2333010"/>
            <a:ext cx="2088573" cy="342902"/>
            <a:chOff x="3158837" y="3429000"/>
            <a:chExt cx="2088573" cy="342902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138574E-9F59-4F97-B635-8789F40E241A}"/>
                </a:ext>
              </a:extLst>
            </p:cNvPr>
            <p:cNvSpPr/>
            <p:nvPr/>
          </p:nvSpPr>
          <p:spPr>
            <a:xfrm>
              <a:off x="3158837" y="3446320"/>
              <a:ext cx="360218" cy="32558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1821FEC-E2F5-42FD-865B-1918335BD188}"/>
                </a:ext>
              </a:extLst>
            </p:cNvPr>
            <p:cNvSpPr/>
            <p:nvPr/>
          </p:nvSpPr>
          <p:spPr>
            <a:xfrm>
              <a:off x="3761509" y="3446320"/>
              <a:ext cx="381001" cy="3255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4BDAFAB-76B6-42AE-AD20-D0DA0F057DE6}"/>
                </a:ext>
              </a:extLst>
            </p:cNvPr>
            <p:cNvSpPr/>
            <p:nvPr/>
          </p:nvSpPr>
          <p:spPr>
            <a:xfrm>
              <a:off x="4329546" y="3429000"/>
              <a:ext cx="360218" cy="32558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0E9471-FB45-4BB3-8CA5-85C180F63054}"/>
                </a:ext>
              </a:extLst>
            </p:cNvPr>
            <p:cNvSpPr/>
            <p:nvPr/>
          </p:nvSpPr>
          <p:spPr>
            <a:xfrm>
              <a:off x="4866409" y="3446320"/>
              <a:ext cx="381001" cy="3255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151020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D11E5-45A8-4BDD-9C62-3EE3169AD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9947"/>
            <a:ext cx="10972800" cy="581889"/>
          </a:xfrm>
        </p:spPr>
        <p:txBody>
          <a:bodyPr/>
          <a:lstStyle/>
          <a:p>
            <a:pPr algn="l"/>
            <a:r>
              <a:rPr lang="en-ID" sz="3200" dirty="0"/>
              <a:t>C. </a:t>
            </a:r>
            <a:r>
              <a:rPr lang="en-ID" sz="3200" dirty="0" err="1"/>
              <a:t>Geometri</a:t>
            </a:r>
            <a:r>
              <a:rPr lang="en-ID" sz="3200" dirty="0"/>
              <a:t> </a:t>
            </a:r>
            <a:r>
              <a:rPr lang="en-ID" sz="3200" dirty="0" err="1"/>
              <a:t>dan</a:t>
            </a:r>
            <a:r>
              <a:rPr lang="en-ID" sz="3200" dirty="0"/>
              <a:t> </a:t>
            </a:r>
            <a:r>
              <a:rPr lang="en-ID" sz="3200" dirty="0" err="1"/>
              <a:t>pemahaman</a:t>
            </a:r>
            <a:r>
              <a:rPr lang="en-ID" sz="3200" dirty="0"/>
              <a:t> </a:t>
            </a:r>
            <a:r>
              <a:rPr lang="en-ID" sz="3200" dirty="0" err="1"/>
              <a:t>ruang</a:t>
            </a:r>
            <a:r>
              <a:rPr lang="en-ID" sz="3200" dirty="0"/>
              <a:t> (</a:t>
            </a:r>
            <a:r>
              <a:rPr lang="en-ID" sz="3200" i="1" dirty="0"/>
              <a:t>Spatial Sense</a:t>
            </a:r>
            <a:r>
              <a:rPr lang="en-ID" sz="32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7EECF-C378-4A38-BF93-543D4C950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72836"/>
            <a:ext cx="10972800" cy="4724400"/>
          </a:xfrm>
        </p:spPr>
        <p:txBody>
          <a:bodyPr/>
          <a:lstStyle/>
          <a:p>
            <a:r>
              <a:rPr lang="en-ID" sz="2400" dirty="0" err="1"/>
              <a:t>Pemahaman</a:t>
            </a:r>
            <a:r>
              <a:rPr lang="en-ID" sz="2400" dirty="0"/>
              <a:t> </a:t>
            </a:r>
            <a:r>
              <a:rPr lang="en-ID" sz="2400" dirty="0" err="1"/>
              <a:t>ruang</a:t>
            </a:r>
            <a:r>
              <a:rPr lang="en-ID" sz="2400" dirty="0"/>
              <a:t> </a:t>
            </a:r>
            <a:r>
              <a:rPr lang="en-ID" sz="2400" dirty="0" err="1"/>
              <a:t>meliputi</a:t>
            </a:r>
            <a:r>
              <a:rPr lang="en-ID" sz="2400" dirty="0"/>
              <a:t> :</a:t>
            </a:r>
          </a:p>
          <a:p>
            <a:pPr marL="984250" indent="-541338">
              <a:buFont typeface="+mj-lt"/>
              <a:buAutoNum type="arabicPeriod"/>
            </a:pPr>
            <a:r>
              <a:rPr lang="en-ID" sz="2400" dirty="0" err="1"/>
              <a:t>Menjelaskan</a:t>
            </a:r>
            <a:r>
              <a:rPr lang="en-ID" sz="2400" dirty="0"/>
              <a:t> </a:t>
            </a:r>
            <a:r>
              <a:rPr lang="en-ID" sz="2400" dirty="0" err="1"/>
              <a:t>arah</a:t>
            </a:r>
            <a:r>
              <a:rPr lang="en-ID" sz="2400" dirty="0"/>
              <a:t> (Kiri, </a:t>
            </a:r>
            <a:r>
              <a:rPr lang="en-ID" sz="2400" dirty="0" err="1"/>
              <a:t>kanan</a:t>
            </a:r>
            <a:r>
              <a:rPr lang="en-ID" sz="2400" dirty="0"/>
              <a:t>)</a:t>
            </a:r>
          </a:p>
          <a:p>
            <a:pPr marL="984250" indent="-541338">
              <a:buFont typeface="+mj-lt"/>
              <a:buAutoNum type="arabicPeriod"/>
            </a:pPr>
            <a:r>
              <a:rPr lang="en-ID" sz="2400" dirty="0" err="1"/>
              <a:t>Posisi</a:t>
            </a:r>
            <a:r>
              <a:rPr lang="en-ID" sz="2400" dirty="0"/>
              <a:t> (</a:t>
            </a:r>
            <a:r>
              <a:rPr lang="en-ID" sz="2400" dirty="0" err="1"/>
              <a:t>depan</a:t>
            </a:r>
            <a:r>
              <a:rPr lang="en-ID" sz="2400" dirty="0"/>
              <a:t>, </a:t>
            </a:r>
            <a:r>
              <a:rPr lang="en-ID" sz="2400" dirty="0" err="1"/>
              <a:t>belakang</a:t>
            </a:r>
            <a:r>
              <a:rPr lang="en-ID" sz="2400" dirty="0"/>
              <a:t>, </a:t>
            </a:r>
            <a:r>
              <a:rPr lang="en-ID" sz="2400" dirty="0" err="1"/>
              <a:t>atas</a:t>
            </a:r>
            <a:r>
              <a:rPr lang="en-ID" sz="2400" dirty="0"/>
              <a:t>, </a:t>
            </a:r>
            <a:r>
              <a:rPr lang="en-ID" sz="2400" dirty="0" err="1"/>
              <a:t>bawah</a:t>
            </a:r>
            <a:r>
              <a:rPr lang="en-ID" sz="2400" dirty="0"/>
              <a:t>)</a:t>
            </a:r>
          </a:p>
          <a:p>
            <a:pPr marL="984250" indent="-541338">
              <a:buFont typeface="+mj-lt"/>
              <a:buAutoNum type="arabicPeriod"/>
            </a:pPr>
            <a:r>
              <a:rPr lang="en-ID" sz="2400" dirty="0" err="1"/>
              <a:t>Menggambar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menjelaskan</a:t>
            </a:r>
            <a:r>
              <a:rPr lang="en-ID" sz="2400" dirty="0"/>
              <a:t> </a:t>
            </a:r>
            <a:r>
              <a:rPr lang="en-ID" sz="2400" dirty="0" err="1"/>
              <a:t>posisi</a:t>
            </a:r>
            <a:r>
              <a:rPr lang="en-ID" sz="2400" dirty="0"/>
              <a:t> </a:t>
            </a:r>
            <a:r>
              <a:rPr lang="en-ID" sz="2400" dirty="0" err="1"/>
              <a:t>ruang</a:t>
            </a:r>
            <a:endParaRPr lang="en-ID" sz="2400" dirty="0"/>
          </a:p>
          <a:p>
            <a:pPr marL="2868613" indent="-444500">
              <a:buFont typeface="Wingdings" panose="05000000000000000000" pitchFamily="2" charset="2"/>
              <a:buChar char="§"/>
            </a:pPr>
            <a:r>
              <a:rPr lang="en-ID" sz="2400" dirty="0" err="1"/>
              <a:t>Contoh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:</a:t>
            </a:r>
          </a:p>
          <a:p>
            <a:pPr marL="3408363" indent="-442913">
              <a:buFont typeface="+mj-lt"/>
              <a:buAutoNum type="alphaLcPeriod"/>
            </a:pPr>
            <a:r>
              <a:rPr lang="en-ID" sz="2400" dirty="0" err="1"/>
              <a:t>Menjiplak</a:t>
            </a:r>
            <a:r>
              <a:rPr lang="en-ID" sz="2400" dirty="0"/>
              <a:t> </a:t>
            </a:r>
            <a:r>
              <a:rPr lang="en-ID" sz="2400" dirty="0" err="1"/>
              <a:t>tutup</a:t>
            </a:r>
            <a:r>
              <a:rPr lang="en-ID" sz="2400" dirty="0"/>
              <a:t> </a:t>
            </a:r>
            <a:r>
              <a:rPr lang="en-ID" sz="2400" dirty="0" err="1"/>
              <a:t>botol</a:t>
            </a:r>
            <a:endParaRPr lang="en-ID" sz="2400" dirty="0"/>
          </a:p>
          <a:p>
            <a:pPr marL="3408363" indent="-442913">
              <a:buFont typeface="+mj-lt"/>
              <a:buAutoNum type="alphaLcPeriod"/>
            </a:pPr>
            <a:r>
              <a:rPr lang="en-ID" sz="2400" dirty="0" err="1"/>
              <a:t>Menggunting</a:t>
            </a:r>
            <a:r>
              <a:rPr lang="en-ID" sz="2400" dirty="0"/>
              <a:t> </a:t>
            </a:r>
            <a:r>
              <a:rPr lang="en-ID" sz="2400" dirty="0" err="1"/>
              <a:t>lingkaran</a:t>
            </a:r>
            <a:endParaRPr lang="en-ID" sz="2400" dirty="0"/>
          </a:p>
          <a:p>
            <a:pPr marL="3408363" indent="-442913">
              <a:buFont typeface="+mj-lt"/>
              <a:buAutoNum type="alphaLcPeriod"/>
            </a:pP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segitiga</a:t>
            </a:r>
            <a:r>
              <a:rPr lang="en-ID" sz="2400" dirty="0"/>
              <a:t>/ </a:t>
            </a:r>
            <a:r>
              <a:rPr lang="en-ID" sz="2400" dirty="0" err="1"/>
              <a:t>persegi</a:t>
            </a:r>
            <a:r>
              <a:rPr lang="en-ID" sz="2400" dirty="0"/>
              <a:t> </a:t>
            </a:r>
            <a:r>
              <a:rPr lang="en-ID" sz="2400" dirty="0" err="1"/>
              <a:t>panjang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sedotan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playdough</a:t>
            </a:r>
          </a:p>
          <a:p>
            <a:pPr marL="3408363" indent="-442913">
              <a:buFont typeface="+mj-lt"/>
              <a:buAutoNum type="alphaLcPeriod"/>
            </a:pPr>
            <a:r>
              <a:rPr lang="en-ID" sz="2400" dirty="0" err="1"/>
              <a:t>Mencari</a:t>
            </a:r>
            <a:r>
              <a:rPr lang="en-ID" sz="2400" dirty="0"/>
              <a:t> </a:t>
            </a:r>
            <a:r>
              <a:rPr lang="en-ID" sz="2400" dirty="0" err="1"/>
              <a:t>persegi</a:t>
            </a:r>
            <a:r>
              <a:rPr lang="en-ID" sz="2400" dirty="0"/>
              <a:t> Panjang </a:t>
            </a:r>
            <a:r>
              <a:rPr lang="en-ID" sz="2400" dirty="0" err="1"/>
              <a:t>disekitar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endParaRPr lang="en-ID" sz="2400" dirty="0"/>
          </a:p>
          <a:p>
            <a:pPr marL="3408363" indent="-442913">
              <a:buFont typeface="+mj-lt"/>
              <a:buAutoNum type="alphaLcPeriod"/>
            </a:pPr>
            <a:r>
              <a:rPr lang="en-ID" sz="2400" dirty="0" err="1"/>
              <a:t>Membentuk</a:t>
            </a:r>
            <a:r>
              <a:rPr lang="en-ID" sz="2400" dirty="0"/>
              <a:t> </a:t>
            </a:r>
            <a:r>
              <a:rPr lang="en-ID" sz="2400" dirty="0" err="1"/>
              <a:t>persegi</a:t>
            </a:r>
            <a:r>
              <a:rPr lang="en-ID" sz="2400" dirty="0"/>
              <a:t> Panjang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badan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35843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EA574-2F18-4FFB-B2E3-E23F9EF6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12053"/>
          </a:xfrm>
        </p:spPr>
        <p:txBody>
          <a:bodyPr/>
          <a:lstStyle/>
          <a:p>
            <a:pPr algn="l"/>
            <a:r>
              <a:rPr lang="en-ID" dirty="0" err="1"/>
              <a:t>Lanjutan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BC6ED-CF62-4645-8D82-C0D142CBC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655" y="1025236"/>
            <a:ext cx="7869382" cy="5073219"/>
          </a:xfrm>
        </p:spPr>
        <p:txBody>
          <a:bodyPr/>
          <a:lstStyle/>
          <a:p>
            <a:r>
              <a:rPr lang="en-ID" sz="2000" dirty="0" err="1"/>
              <a:t>Contoh</a:t>
            </a:r>
            <a:r>
              <a:rPr lang="en-ID" sz="2000" dirty="0"/>
              <a:t> keg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b="1" dirty="0" err="1"/>
              <a:t>pemahaman</a:t>
            </a:r>
            <a:r>
              <a:rPr lang="en-ID" sz="2000" b="1" dirty="0"/>
              <a:t> </a:t>
            </a:r>
            <a:r>
              <a:rPr lang="en-ID" sz="2000" b="1" dirty="0" err="1"/>
              <a:t>ruang</a:t>
            </a:r>
            <a:r>
              <a:rPr lang="en-ID" sz="2000" b="1" dirty="0"/>
              <a:t> </a:t>
            </a:r>
            <a:r>
              <a:rPr lang="en-ID" sz="2000" dirty="0"/>
              <a:t>: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 err="1"/>
              <a:t>Darimana</a:t>
            </a:r>
            <a:r>
              <a:rPr lang="en-ID" sz="2000" dirty="0"/>
              <a:t> </a:t>
            </a:r>
            <a:r>
              <a:rPr lang="en-ID" sz="2000" dirty="0" err="1"/>
              <a:t>asal</a:t>
            </a:r>
            <a:r>
              <a:rPr lang="en-ID" sz="2000" dirty="0"/>
              <a:t> </a:t>
            </a:r>
            <a:r>
              <a:rPr lang="en-ID" sz="2000" dirty="0" err="1"/>
              <a:t>suara</a:t>
            </a:r>
            <a:r>
              <a:rPr lang="en-ID" sz="2000" dirty="0"/>
              <a:t> ?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 err="1"/>
              <a:t>Bermain</a:t>
            </a:r>
            <a:r>
              <a:rPr lang="en-ID" sz="2000" dirty="0"/>
              <a:t> </a:t>
            </a:r>
            <a:r>
              <a:rPr lang="en-ID" sz="2000" dirty="0" err="1"/>
              <a:t>si</a:t>
            </a:r>
            <a:r>
              <a:rPr lang="en-ID" sz="2000" dirty="0"/>
              <a:t> </a:t>
            </a:r>
            <a:r>
              <a:rPr lang="en-ID" sz="2000" dirty="0" err="1"/>
              <a:t>buta</a:t>
            </a:r>
            <a:endParaRPr lang="en-ID" sz="2000" dirty="0"/>
          </a:p>
          <a:p>
            <a:pPr marL="984250" indent="-541338">
              <a:buFont typeface="+mj-lt"/>
              <a:buAutoNum type="alphaLcPeriod"/>
            </a:pPr>
            <a:r>
              <a:rPr lang="en-ID" sz="2000" dirty="0" err="1"/>
              <a:t>Bermain</a:t>
            </a:r>
            <a:r>
              <a:rPr lang="en-ID" sz="2000" dirty="0"/>
              <a:t> maze </a:t>
            </a:r>
            <a:r>
              <a:rPr lang="en-ID" sz="2000" dirty="0" err="1"/>
              <a:t>sederhana</a:t>
            </a:r>
            <a:endParaRPr lang="en-ID" sz="2000" dirty="0"/>
          </a:p>
          <a:p>
            <a:pPr marL="360363" indent="-360363"/>
            <a:r>
              <a:rPr lang="en-ID" sz="2000" dirty="0" err="1"/>
              <a:t>Contoh</a:t>
            </a:r>
            <a:r>
              <a:rPr lang="en-ID" sz="2000" dirty="0"/>
              <a:t> keg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b="1" dirty="0" err="1"/>
              <a:t>konsep</a:t>
            </a:r>
            <a:r>
              <a:rPr lang="en-ID" sz="2000" b="1" dirty="0"/>
              <a:t> </a:t>
            </a:r>
            <a:r>
              <a:rPr lang="en-ID" sz="2000" b="1" dirty="0" err="1"/>
              <a:t>jarak</a:t>
            </a:r>
            <a:r>
              <a:rPr lang="en-ID" sz="2000" b="1" dirty="0"/>
              <a:t> </a:t>
            </a:r>
            <a:r>
              <a:rPr lang="en-ID" sz="2000" dirty="0"/>
              <a:t>: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 err="1"/>
              <a:t>Coba</a:t>
            </a:r>
            <a:r>
              <a:rPr lang="en-ID" sz="2000" dirty="0"/>
              <a:t> </a:t>
            </a:r>
            <a:r>
              <a:rPr lang="en-ID" sz="2000" dirty="0" err="1"/>
              <a:t>tebak</a:t>
            </a:r>
            <a:r>
              <a:rPr lang="en-ID" sz="2000" dirty="0"/>
              <a:t> </a:t>
            </a:r>
            <a:r>
              <a:rPr lang="en-ID" sz="2000" dirty="0" err="1"/>
              <a:t>berapa</a:t>
            </a:r>
            <a:r>
              <a:rPr lang="en-ID" sz="2000" dirty="0"/>
              <a:t> </a:t>
            </a:r>
            <a:r>
              <a:rPr lang="en-ID" sz="2000" dirty="0" err="1"/>
              <a:t>langkah</a:t>
            </a:r>
            <a:r>
              <a:rPr lang="en-ID" sz="2000" dirty="0"/>
              <a:t> ?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 err="1"/>
              <a:t>Observasi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mengukur</a:t>
            </a:r>
            <a:r>
              <a:rPr lang="en-ID" sz="2000" dirty="0"/>
              <a:t> </a:t>
            </a:r>
            <a:r>
              <a:rPr lang="en-ID" sz="2000" dirty="0" err="1"/>
              <a:t>jarak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sederhana</a:t>
            </a:r>
            <a:endParaRPr lang="en-ID" sz="2000" dirty="0"/>
          </a:p>
          <a:p>
            <a:pPr marL="360363" indent="-360363"/>
            <a:r>
              <a:rPr lang="en-ID" sz="2000" dirty="0" err="1"/>
              <a:t>Contoh</a:t>
            </a:r>
            <a:r>
              <a:rPr lang="en-ID" sz="2000" dirty="0"/>
              <a:t> keg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b="1" dirty="0" err="1"/>
              <a:t>konsep</a:t>
            </a:r>
            <a:r>
              <a:rPr lang="en-ID" sz="2000" b="1" dirty="0"/>
              <a:t> </a:t>
            </a:r>
            <a:r>
              <a:rPr lang="en-ID" sz="2000" b="1" dirty="0" err="1"/>
              <a:t>posisi</a:t>
            </a:r>
            <a:r>
              <a:rPr lang="en-ID" sz="2000" b="1" dirty="0"/>
              <a:t> </a:t>
            </a:r>
            <a:r>
              <a:rPr lang="en-ID" sz="2000" dirty="0"/>
              <a:t>: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/>
              <a:t>Benda </a:t>
            </a:r>
            <a:r>
              <a:rPr lang="en-ID" sz="2000" dirty="0" err="1"/>
              <a:t>apa</a:t>
            </a:r>
            <a:r>
              <a:rPr lang="en-ID" sz="2000" dirty="0"/>
              <a:t> </a:t>
            </a:r>
            <a:r>
              <a:rPr lang="en-ID" sz="2000" dirty="0" err="1"/>
              <a:t>saja</a:t>
            </a:r>
            <a:r>
              <a:rPr lang="en-ID" sz="2000" dirty="0"/>
              <a:t> yang </a:t>
            </a:r>
            <a:r>
              <a:rPr lang="en-ID" sz="2000" dirty="0" err="1"/>
              <a:t>terletak</a:t>
            </a:r>
            <a:r>
              <a:rPr lang="en-ID" sz="2000" dirty="0"/>
              <a:t> </a:t>
            </a:r>
            <a:r>
              <a:rPr lang="en-ID" sz="2000" dirty="0" err="1"/>
              <a:t>diatas</a:t>
            </a:r>
            <a:r>
              <a:rPr lang="en-ID" sz="2000" dirty="0"/>
              <a:t> </a:t>
            </a:r>
            <a:r>
              <a:rPr lang="en-ID" sz="2000" dirty="0" err="1"/>
              <a:t>meja</a:t>
            </a:r>
            <a:r>
              <a:rPr lang="en-ID" sz="2000" dirty="0"/>
              <a:t> 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/>
              <a:t>Benda </a:t>
            </a:r>
            <a:r>
              <a:rPr lang="en-ID" sz="2000" dirty="0" err="1"/>
              <a:t>apa</a:t>
            </a:r>
            <a:r>
              <a:rPr lang="en-ID" sz="2000" dirty="0"/>
              <a:t> </a:t>
            </a:r>
            <a:r>
              <a:rPr lang="en-ID" sz="2000" dirty="0" err="1"/>
              <a:t>saja</a:t>
            </a:r>
            <a:r>
              <a:rPr lang="en-ID" sz="2000" dirty="0"/>
              <a:t> yang </a:t>
            </a:r>
            <a:r>
              <a:rPr lang="en-ID" sz="2000" dirty="0" err="1"/>
              <a:t>terletak</a:t>
            </a:r>
            <a:r>
              <a:rPr lang="en-ID" sz="2000" dirty="0"/>
              <a:t> </a:t>
            </a:r>
            <a:r>
              <a:rPr lang="en-ID" sz="2000" dirty="0" err="1"/>
              <a:t>dibawah</a:t>
            </a:r>
            <a:r>
              <a:rPr lang="en-ID" sz="2000" dirty="0"/>
              <a:t> </a:t>
            </a:r>
            <a:r>
              <a:rPr lang="en-ID" sz="2000" dirty="0" err="1"/>
              <a:t>meja</a:t>
            </a:r>
            <a:r>
              <a:rPr lang="en-ID" sz="2000" dirty="0"/>
              <a:t> 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/>
              <a:t>Benda </a:t>
            </a:r>
            <a:r>
              <a:rPr lang="en-ID" sz="2000" dirty="0" err="1"/>
              <a:t>apa</a:t>
            </a:r>
            <a:r>
              <a:rPr lang="en-ID" sz="2000" dirty="0"/>
              <a:t> </a:t>
            </a:r>
            <a:r>
              <a:rPr lang="en-ID" sz="2000" dirty="0" err="1"/>
              <a:t>saja</a:t>
            </a:r>
            <a:r>
              <a:rPr lang="en-ID" sz="2000" dirty="0"/>
              <a:t> yang </a:t>
            </a:r>
            <a:r>
              <a:rPr lang="en-ID" sz="2000" dirty="0" err="1"/>
              <a:t>terletak</a:t>
            </a:r>
            <a:r>
              <a:rPr lang="en-ID" sz="2000" dirty="0"/>
              <a:t> di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lemari</a:t>
            </a:r>
            <a:r>
              <a:rPr lang="en-ID" sz="2000" dirty="0"/>
              <a:t> 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 err="1"/>
              <a:t>Siapakah</a:t>
            </a:r>
            <a:r>
              <a:rPr lang="en-ID" sz="2000" dirty="0"/>
              <a:t> yang duduk di </a:t>
            </a:r>
            <a:r>
              <a:rPr lang="en-ID" sz="2000" dirty="0" err="1"/>
              <a:t>depan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belakang</a:t>
            </a:r>
            <a:r>
              <a:rPr lang="en-ID" sz="2000" dirty="0"/>
              <a:t> mu</a:t>
            </a:r>
          </a:p>
          <a:p>
            <a:pPr marL="984250" indent="-541338">
              <a:buFont typeface="+mj-lt"/>
              <a:buAutoNum type="alphaLcPeriod"/>
            </a:pPr>
            <a:r>
              <a:rPr lang="en-ID" sz="2000" dirty="0"/>
              <a:t>Gambar </a:t>
            </a:r>
            <a:r>
              <a:rPr lang="en-ID" sz="2000" dirty="0" err="1"/>
              <a:t>apa</a:t>
            </a:r>
            <a:r>
              <a:rPr lang="en-ID" sz="2000" dirty="0"/>
              <a:t> </a:t>
            </a:r>
            <a:r>
              <a:rPr lang="en-ID" sz="2000" dirty="0" err="1"/>
              <a:t>saja</a:t>
            </a:r>
            <a:r>
              <a:rPr lang="en-ID" sz="2000" dirty="0"/>
              <a:t> yang </a:t>
            </a: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diatas</a:t>
            </a:r>
            <a:r>
              <a:rPr lang="en-ID" sz="2000" dirty="0"/>
              <a:t>, </a:t>
            </a:r>
            <a:r>
              <a:rPr lang="en-ID" sz="2000" dirty="0" err="1"/>
              <a:t>tengah</a:t>
            </a:r>
            <a:r>
              <a:rPr lang="en-ID" sz="2000" dirty="0"/>
              <a:t> </a:t>
            </a:r>
            <a:r>
              <a:rPr lang="en-ID" sz="2000" dirty="0" err="1"/>
              <a:t>dan</a:t>
            </a:r>
            <a:r>
              <a:rPr lang="en-ID" sz="2000" dirty="0"/>
              <a:t> </a:t>
            </a:r>
            <a:r>
              <a:rPr lang="en-ID" sz="2000" dirty="0" err="1"/>
              <a:t>bawah</a:t>
            </a:r>
            <a:endParaRPr lang="en-ID" sz="2000" dirty="0"/>
          </a:p>
          <a:p>
            <a:pPr marL="984250" indent="-541338">
              <a:buFont typeface="+mj-lt"/>
              <a:buAutoNum type="alphaLcPeriod"/>
            </a:pPr>
            <a:endParaRPr lang="en-ID" sz="2000" dirty="0"/>
          </a:p>
          <a:p>
            <a:pPr marL="984250" indent="-541338">
              <a:buFont typeface="+mj-lt"/>
              <a:buAutoNum type="alphaLcPeriod"/>
            </a:pPr>
            <a:endParaRPr lang="en-ID" sz="2000" dirty="0"/>
          </a:p>
          <a:p>
            <a:pPr marL="442912" indent="0">
              <a:buNone/>
            </a:pP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514904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A6AA2-18BB-46B8-85AD-39EDB4B2E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9947"/>
            <a:ext cx="10972800" cy="457197"/>
          </a:xfrm>
        </p:spPr>
        <p:txBody>
          <a:bodyPr/>
          <a:lstStyle/>
          <a:p>
            <a:pPr algn="l"/>
            <a:r>
              <a:rPr lang="en-ID" sz="3200" dirty="0"/>
              <a:t>D.</a:t>
            </a:r>
            <a:r>
              <a:rPr lang="en-ID" dirty="0"/>
              <a:t> </a:t>
            </a:r>
            <a:r>
              <a:rPr lang="en-ID" sz="3200" dirty="0" err="1"/>
              <a:t>Pengukuran</a:t>
            </a: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8DBEB-1DA4-42E6-9EFE-D9C5FEF92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1018" y="719208"/>
            <a:ext cx="8797636" cy="5419583"/>
          </a:xfrm>
        </p:spPr>
        <p:txBody>
          <a:bodyPr/>
          <a:lstStyle/>
          <a:p>
            <a:pPr marL="0" indent="0">
              <a:buNone/>
            </a:pPr>
            <a:r>
              <a:rPr lang="en-ID" sz="2400" dirty="0" err="1"/>
              <a:t>Membantu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mengembangkan</a:t>
            </a:r>
            <a:r>
              <a:rPr lang="en-ID" sz="2400" dirty="0"/>
              <a:t> </a:t>
            </a:r>
            <a:r>
              <a:rPr lang="en-ID" sz="2400" dirty="0" err="1"/>
              <a:t>kemampuan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perbandingan</a:t>
            </a:r>
            <a:r>
              <a:rPr lang="en-ID" sz="2400" dirty="0"/>
              <a:t> </a:t>
            </a:r>
            <a:r>
              <a:rPr lang="en-ID" sz="2400" dirty="0" err="1"/>
              <a:t>dan</a:t>
            </a:r>
            <a:r>
              <a:rPr lang="en-ID" sz="2400" dirty="0"/>
              <a:t> </a:t>
            </a:r>
            <a:r>
              <a:rPr lang="en-ID" sz="2400" dirty="0" err="1"/>
              <a:t>mengidentifikasi</a:t>
            </a:r>
            <a:r>
              <a:rPr lang="en-ID" sz="2400" dirty="0"/>
              <a:t> </a:t>
            </a:r>
            <a:r>
              <a:rPr lang="en-ID" sz="2400" dirty="0" err="1"/>
              <a:t>urutan</a:t>
            </a:r>
            <a:r>
              <a:rPr lang="en-ID" sz="2400" dirty="0"/>
              <a:t>.</a:t>
            </a:r>
          </a:p>
          <a:p>
            <a:pPr marL="0" indent="0">
              <a:buNone/>
            </a:pPr>
            <a:r>
              <a:rPr lang="en-ID" sz="2400" b="1" dirty="0" err="1"/>
              <a:t>Pengukuran</a:t>
            </a:r>
            <a:r>
              <a:rPr lang="en-ID" sz="2400" b="1" dirty="0"/>
              <a:t> </a:t>
            </a:r>
            <a:r>
              <a:rPr lang="en-ID" sz="2400" b="1" dirty="0" err="1"/>
              <a:t>dapat</a:t>
            </a:r>
            <a:r>
              <a:rPr lang="en-ID" sz="2400" b="1" dirty="0"/>
              <a:t> </a:t>
            </a:r>
            <a:r>
              <a:rPr lang="en-ID" sz="2400" b="1" dirty="0" err="1"/>
              <a:t>dibedakan</a:t>
            </a:r>
            <a:r>
              <a:rPr lang="en-ID" sz="2400" b="1" dirty="0"/>
              <a:t> </a:t>
            </a:r>
            <a:r>
              <a:rPr lang="en-ID" sz="2400" b="1" dirty="0" err="1"/>
              <a:t>menjadi</a:t>
            </a:r>
            <a:r>
              <a:rPr lang="en-ID" sz="2400" b="1" dirty="0"/>
              <a:t> </a:t>
            </a:r>
            <a:r>
              <a:rPr lang="en-ID" sz="2400" b="1" dirty="0" err="1"/>
              <a:t>dua</a:t>
            </a:r>
            <a:r>
              <a:rPr lang="en-ID" sz="2400" b="1" dirty="0"/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400" dirty="0" err="1"/>
              <a:t>Kuantitas</a:t>
            </a:r>
            <a:r>
              <a:rPr lang="en-ID" sz="2400" dirty="0"/>
              <a:t> </a:t>
            </a:r>
            <a:r>
              <a:rPr lang="en-ID" sz="2400" dirty="0" err="1"/>
              <a:t>Fisik</a:t>
            </a:r>
            <a:r>
              <a:rPr lang="en-ID" sz="2400" dirty="0"/>
              <a:t> : Panjang, </a:t>
            </a:r>
            <a:r>
              <a:rPr lang="en-ID" sz="2400" dirty="0" err="1"/>
              <a:t>tinggi</a:t>
            </a:r>
            <a:r>
              <a:rPr lang="en-ID" sz="2400" dirty="0"/>
              <a:t>, </a:t>
            </a:r>
            <a:r>
              <a:rPr lang="en-ID" sz="2400" dirty="0" err="1"/>
              <a:t>berat</a:t>
            </a:r>
            <a:r>
              <a:rPr lang="en-ID" sz="2400" dirty="0"/>
              <a:t>, volume, </a:t>
            </a:r>
            <a:r>
              <a:rPr lang="en-ID" sz="2400" dirty="0" err="1"/>
              <a:t>suhu</a:t>
            </a:r>
            <a:endParaRPr lang="en-ID" sz="2400" dirty="0"/>
          </a:p>
          <a:p>
            <a:pPr marL="803275" indent="-263525">
              <a:buFont typeface="+mj-lt"/>
              <a:buAutoNum type="alphaLcPeriod"/>
            </a:pPr>
            <a:r>
              <a:rPr lang="en-ID" sz="2400" dirty="0"/>
              <a:t>Panjang : -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ruang</a:t>
            </a:r>
            <a:r>
              <a:rPr lang="en-ID" sz="2400" dirty="0"/>
              <a:t> </a:t>
            </a:r>
            <a:r>
              <a:rPr lang="en-ID" sz="2400" dirty="0" err="1"/>
              <a:t>kelas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bergandengan</a:t>
            </a:r>
            <a:r>
              <a:rPr lang="en-ID" sz="2400" dirty="0"/>
              <a:t> </a:t>
            </a:r>
          </a:p>
          <a:p>
            <a:pPr marL="539750" indent="0">
              <a:buNone/>
            </a:pPr>
            <a:r>
              <a:rPr lang="en-ID" sz="2400" dirty="0"/>
              <a:t>		    -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tali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telapak</a:t>
            </a:r>
            <a:r>
              <a:rPr lang="en-ID" sz="2400" dirty="0"/>
              <a:t> kaki</a:t>
            </a:r>
          </a:p>
          <a:p>
            <a:pPr marL="539750" indent="0">
              <a:buNone/>
            </a:pPr>
            <a:r>
              <a:rPr lang="en-ID" sz="2400" dirty="0"/>
              <a:t>                   -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meja</a:t>
            </a:r>
            <a:r>
              <a:rPr lang="en-ID" sz="2400" dirty="0"/>
              <a:t>, </a:t>
            </a:r>
            <a:r>
              <a:rPr lang="en-ID" sz="2400" dirty="0" err="1"/>
              <a:t>pintu</a:t>
            </a:r>
            <a:r>
              <a:rPr lang="en-ID" sz="2400" dirty="0"/>
              <a:t> </a:t>
            </a:r>
          </a:p>
          <a:p>
            <a:pPr marL="539750" indent="0">
              <a:buNone/>
            </a:pPr>
            <a:r>
              <a:rPr lang="en-ID" sz="2400" dirty="0"/>
              <a:t>b. Tinggi :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tinggi</a:t>
            </a:r>
            <a:r>
              <a:rPr lang="en-ID" sz="2400" dirty="0"/>
              <a:t> </a:t>
            </a:r>
            <a:r>
              <a:rPr lang="en-ID" sz="2400" dirty="0" err="1"/>
              <a:t>tanaman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tali</a:t>
            </a:r>
            <a:endParaRPr lang="en-ID" sz="2400" dirty="0"/>
          </a:p>
          <a:p>
            <a:pPr marL="996950" indent="-457200">
              <a:buAutoNum type="alphaLcPeriod" startAt="3"/>
            </a:pPr>
            <a:r>
              <a:rPr lang="en-ID" sz="2400" dirty="0" err="1"/>
              <a:t>Berat</a:t>
            </a:r>
            <a:r>
              <a:rPr lang="en-ID" sz="2400" dirty="0"/>
              <a:t>  :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berat</a:t>
            </a:r>
            <a:r>
              <a:rPr lang="en-ID" sz="2400" dirty="0"/>
              <a:t> </a:t>
            </a:r>
            <a:r>
              <a:rPr lang="en-ID" sz="2400" dirty="0" err="1"/>
              <a:t>badan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timbangan</a:t>
            </a:r>
            <a:endParaRPr lang="en-ID" sz="2400" dirty="0"/>
          </a:p>
          <a:p>
            <a:pPr marL="996950" indent="-457200">
              <a:buAutoNum type="alphaLcPeriod" startAt="3"/>
            </a:pPr>
            <a:r>
              <a:rPr lang="en-ID" sz="2400" dirty="0"/>
              <a:t>Volume : -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isi</a:t>
            </a:r>
            <a:r>
              <a:rPr lang="en-ID" sz="2400" dirty="0"/>
              <a:t> </a:t>
            </a:r>
            <a:r>
              <a:rPr lang="en-ID" sz="2400" dirty="0" err="1"/>
              <a:t>gelas</a:t>
            </a:r>
            <a:endParaRPr lang="en-ID" sz="2400" dirty="0"/>
          </a:p>
          <a:p>
            <a:pPr marL="1797050" lvl="3" indent="0">
              <a:buNone/>
            </a:pPr>
            <a:r>
              <a:rPr lang="en-ID" sz="2400" dirty="0"/>
              <a:t>      - </a:t>
            </a:r>
            <a:r>
              <a:rPr lang="en-ID" sz="2400" dirty="0" err="1"/>
              <a:t>Mengisi</a:t>
            </a:r>
            <a:r>
              <a:rPr lang="en-ID" sz="2400" dirty="0"/>
              <a:t> air di </a:t>
            </a:r>
            <a:r>
              <a:rPr lang="en-ID" sz="2400" dirty="0" err="1"/>
              <a:t>botol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gelas</a:t>
            </a:r>
            <a:endParaRPr lang="en-ID" sz="2400" dirty="0"/>
          </a:p>
          <a:p>
            <a:pPr marL="1797050" lvl="3" indent="0">
              <a:buNone/>
            </a:pPr>
            <a:r>
              <a:rPr lang="en-ID" sz="2400" dirty="0"/>
              <a:t>      - </a:t>
            </a:r>
            <a:r>
              <a:rPr lang="en-ID" sz="2400" dirty="0" err="1"/>
              <a:t>Berapa</a:t>
            </a:r>
            <a:r>
              <a:rPr lang="en-ID" sz="2400" dirty="0"/>
              <a:t> </a:t>
            </a:r>
            <a:r>
              <a:rPr lang="en-ID" sz="2400" dirty="0" err="1"/>
              <a:t>banyak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didalam</a:t>
            </a:r>
            <a:r>
              <a:rPr lang="en-ID" sz="2400" dirty="0"/>
              <a:t> </a:t>
            </a:r>
            <a:r>
              <a:rPr lang="en-ID" sz="2400" dirty="0" err="1"/>
              <a:t>kardus</a:t>
            </a:r>
            <a:r>
              <a:rPr lang="en-ID" sz="2400" dirty="0"/>
              <a:t> ?</a:t>
            </a:r>
          </a:p>
          <a:p>
            <a:pPr marL="803275" indent="-263525">
              <a:buFont typeface="+mj-lt"/>
              <a:buAutoNum type="alphaLcPeriod"/>
            </a:pP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68679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253FF-9E7F-4114-9332-1403ED5DB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12053"/>
          </a:xfrm>
        </p:spPr>
        <p:txBody>
          <a:bodyPr/>
          <a:lstStyle/>
          <a:p>
            <a:pPr algn="l"/>
            <a:r>
              <a:rPr lang="en-ID" dirty="0" err="1"/>
              <a:t>Lanjutan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8629E-CF06-49A1-9633-DB9146F97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166018"/>
            <a:ext cx="8506691" cy="4525963"/>
          </a:xfrm>
        </p:spPr>
        <p:txBody>
          <a:bodyPr/>
          <a:lstStyle/>
          <a:p>
            <a:r>
              <a:rPr lang="en-ID" sz="2400" dirty="0" err="1"/>
              <a:t>Kuantitas</a:t>
            </a:r>
            <a:r>
              <a:rPr lang="en-ID" sz="2400" dirty="0"/>
              <a:t> Non </a:t>
            </a:r>
            <a:r>
              <a:rPr lang="en-ID" sz="2400" dirty="0" err="1"/>
              <a:t>fisik</a:t>
            </a:r>
            <a:r>
              <a:rPr lang="en-ID" sz="2400" dirty="0"/>
              <a:t> : </a:t>
            </a:r>
            <a:r>
              <a:rPr lang="en-ID" sz="2400" dirty="0" err="1"/>
              <a:t>mengukur</a:t>
            </a:r>
            <a:r>
              <a:rPr lang="en-ID" sz="2400" dirty="0"/>
              <a:t> </a:t>
            </a:r>
            <a:r>
              <a:rPr lang="en-ID" sz="2400" dirty="0" err="1"/>
              <a:t>waktu</a:t>
            </a:r>
            <a:endParaRPr lang="en-ID" sz="2400" dirty="0"/>
          </a:p>
          <a:p>
            <a:pPr marL="984250" indent="-541338">
              <a:buFont typeface="+mj-lt"/>
              <a:buAutoNum type="alphaLcPeriod"/>
            </a:pPr>
            <a:r>
              <a:rPr lang="en-ID" sz="2400" dirty="0" err="1"/>
              <a:t>Waktu</a:t>
            </a:r>
            <a:r>
              <a:rPr lang="en-ID" sz="2400" dirty="0"/>
              <a:t> : - </a:t>
            </a:r>
            <a:r>
              <a:rPr lang="en-ID" sz="2400" dirty="0" err="1"/>
              <a:t>Membuat</a:t>
            </a:r>
            <a:r>
              <a:rPr lang="en-ID" sz="2400" dirty="0"/>
              <a:t> daftar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sehari-hari</a:t>
            </a:r>
            <a:endParaRPr lang="en-ID" sz="2400" dirty="0"/>
          </a:p>
          <a:p>
            <a:pPr marL="442912" indent="0">
              <a:buNone/>
            </a:pPr>
            <a:r>
              <a:rPr lang="en-ID" sz="2400" dirty="0"/>
              <a:t>		   - </a:t>
            </a:r>
            <a:r>
              <a:rPr lang="en-ID" sz="2400" dirty="0" err="1"/>
              <a:t>Membuat</a:t>
            </a:r>
            <a:r>
              <a:rPr lang="en-ID" sz="2400" dirty="0"/>
              <a:t> jam </a:t>
            </a:r>
            <a:r>
              <a:rPr lang="en-ID" sz="2400" dirty="0" err="1"/>
              <a:t>matahari</a:t>
            </a:r>
            <a:endParaRPr lang="en-ID" sz="2400" dirty="0"/>
          </a:p>
          <a:p>
            <a:pPr marL="442912" indent="0">
              <a:buNone/>
            </a:pPr>
            <a:r>
              <a:rPr lang="en-ID" sz="2400" dirty="0"/>
              <a:t>		   - </a:t>
            </a:r>
            <a:r>
              <a:rPr lang="en-ID" sz="2400" dirty="0" err="1"/>
              <a:t>Membuat</a:t>
            </a:r>
            <a:r>
              <a:rPr lang="en-ID" sz="2400" dirty="0"/>
              <a:t> jam </a:t>
            </a:r>
            <a:r>
              <a:rPr lang="en-ID" sz="2400" dirty="0" err="1"/>
              <a:t>dinding</a:t>
            </a:r>
            <a:endParaRPr lang="en-ID" sz="2400" dirty="0"/>
          </a:p>
          <a:p>
            <a:pPr marL="442912" indent="0">
              <a:buNone/>
            </a:pPr>
            <a:endParaRPr lang="en-ID" sz="2400" dirty="0"/>
          </a:p>
          <a:p>
            <a:pPr marL="900112" indent="-457200">
              <a:buAutoNum type="alphaLcPeriod" startAt="2"/>
            </a:pPr>
            <a:r>
              <a:rPr lang="en-ID" sz="2400" dirty="0" err="1"/>
              <a:t>Suhu</a:t>
            </a:r>
            <a:r>
              <a:rPr lang="en-ID" sz="2400" dirty="0"/>
              <a:t> :  - </a:t>
            </a:r>
            <a:r>
              <a:rPr lang="en-ID" sz="2400" dirty="0" err="1"/>
              <a:t>Menebak</a:t>
            </a:r>
            <a:r>
              <a:rPr lang="en-ID" sz="2400" dirty="0"/>
              <a:t> </a:t>
            </a:r>
            <a:r>
              <a:rPr lang="en-ID" sz="2400" dirty="0" err="1"/>
              <a:t>suhu</a:t>
            </a:r>
            <a:r>
              <a:rPr lang="en-ID" sz="2400" dirty="0"/>
              <a:t> air (</a:t>
            </a:r>
            <a:r>
              <a:rPr lang="en-ID" sz="2400" dirty="0" err="1"/>
              <a:t>panas</a:t>
            </a:r>
            <a:r>
              <a:rPr lang="en-ID" sz="2400" dirty="0"/>
              <a:t>/ </a:t>
            </a:r>
            <a:r>
              <a:rPr lang="en-ID" sz="2400" dirty="0" err="1"/>
              <a:t>dingin</a:t>
            </a:r>
            <a:r>
              <a:rPr lang="en-ID" sz="2400" dirty="0"/>
              <a:t>/ normal)</a:t>
            </a:r>
          </a:p>
          <a:p>
            <a:pPr marL="442912" indent="0">
              <a:buNone/>
            </a:pPr>
            <a:r>
              <a:rPr lang="en-ID" sz="2400" dirty="0"/>
              <a:t>		  </a:t>
            </a:r>
          </a:p>
        </p:txBody>
      </p:sp>
    </p:spTree>
    <p:extLst>
      <p:ext uri="{BB962C8B-B14F-4D97-AF65-F5344CB8AC3E}">
        <p14:creationId xmlns:p14="http://schemas.microsoft.com/office/powerpoint/2010/main" val="227329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13DDD-160E-45DA-9898-E4160A44E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95180"/>
          </a:xfrm>
        </p:spPr>
        <p:txBody>
          <a:bodyPr/>
          <a:lstStyle/>
          <a:p>
            <a:pPr algn="l"/>
            <a:r>
              <a:rPr lang="en-ID" dirty="0"/>
              <a:t>E. </a:t>
            </a:r>
            <a:r>
              <a:rPr lang="en-ID" dirty="0" err="1"/>
              <a:t>Pengumpulan</a:t>
            </a:r>
            <a:r>
              <a:rPr lang="en-ID" dirty="0"/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2BF3C-70B3-41BD-90BF-202F2DE1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49927"/>
            <a:ext cx="10972800" cy="4976237"/>
          </a:xfrm>
        </p:spPr>
        <p:txBody>
          <a:bodyPr/>
          <a:lstStyle/>
          <a:p>
            <a:r>
              <a:rPr lang="en-ID" sz="2800" dirty="0" err="1"/>
              <a:t>Jenis-jenis</a:t>
            </a:r>
            <a:r>
              <a:rPr lang="en-ID" sz="2800" dirty="0"/>
              <a:t> </a:t>
            </a:r>
            <a:r>
              <a:rPr lang="en-ID" sz="2800" dirty="0" err="1"/>
              <a:t>grafik</a:t>
            </a:r>
            <a:r>
              <a:rPr lang="en-ID" sz="2800" dirty="0"/>
              <a:t> :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800" dirty="0" err="1"/>
              <a:t>Grafik</a:t>
            </a:r>
            <a:r>
              <a:rPr lang="en-ID" sz="2800" dirty="0"/>
              <a:t> </a:t>
            </a:r>
            <a:r>
              <a:rPr lang="en-ID" sz="2800" dirty="0" err="1"/>
              <a:t>berpetak</a:t>
            </a:r>
            <a:r>
              <a:rPr lang="en-ID" sz="2800" dirty="0"/>
              <a:t>, </a:t>
            </a:r>
            <a:r>
              <a:rPr lang="en-ID" sz="2800" dirty="0" err="1"/>
              <a:t>menggunakan</a:t>
            </a:r>
            <a:r>
              <a:rPr lang="en-ID" sz="2800" dirty="0"/>
              <a:t> </a:t>
            </a:r>
            <a:r>
              <a:rPr lang="en-ID" sz="2800" dirty="0" err="1"/>
              <a:t>lantai</a:t>
            </a:r>
            <a:r>
              <a:rPr lang="en-ID" sz="2800" dirty="0"/>
              <a:t> </a:t>
            </a:r>
            <a:r>
              <a:rPr lang="en-ID" sz="2800" dirty="0" err="1"/>
              <a:t>berpetak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petak</a:t>
            </a:r>
            <a:r>
              <a:rPr lang="en-ID" sz="2800" dirty="0"/>
              <a:t> </a:t>
            </a:r>
            <a:r>
              <a:rPr lang="en-ID" sz="2800" dirty="0" err="1"/>
              <a:t>grafik</a:t>
            </a:r>
            <a:r>
              <a:rPr lang="en-ID" sz="2800" dirty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800" dirty="0" err="1"/>
              <a:t>Grafik</a:t>
            </a:r>
            <a:r>
              <a:rPr lang="en-ID" sz="2800" dirty="0"/>
              <a:t> </a:t>
            </a:r>
            <a:r>
              <a:rPr lang="en-ID" sz="2800" dirty="0" err="1"/>
              <a:t>benda</a:t>
            </a:r>
            <a:r>
              <a:rPr lang="en-ID" sz="2800" dirty="0"/>
              <a:t>, </a:t>
            </a:r>
            <a:r>
              <a:rPr lang="en-ID" sz="2800" dirty="0" err="1"/>
              <a:t>menggunakan</a:t>
            </a:r>
            <a:r>
              <a:rPr lang="en-ID" sz="2800" dirty="0"/>
              <a:t> </a:t>
            </a:r>
            <a:r>
              <a:rPr lang="en-ID" sz="2800" dirty="0" err="1"/>
              <a:t>benda</a:t>
            </a:r>
            <a:r>
              <a:rPr lang="en-ID" sz="2800" dirty="0"/>
              <a:t> </a:t>
            </a:r>
            <a:r>
              <a:rPr lang="en-ID" sz="2800" dirty="0" err="1"/>
              <a:t>asli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di </a:t>
            </a:r>
            <a:r>
              <a:rPr lang="en-ID" sz="2800" dirty="0" err="1"/>
              <a:t>jadikan</a:t>
            </a:r>
            <a:r>
              <a:rPr lang="en-ID" sz="2800" dirty="0"/>
              <a:t> </a:t>
            </a:r>
            <a:r>
              <a:rPr lang="en-ID" sz="2800" dirty="0" err="1"/>
              <a:t>grafik</a:t>
            </a:r>
            <a:endParaRPr lang="en-ID" sz="2800" dirty="0"/>
          </a:p>
          <a:p>
            <a:pPr marL="514350" indent="-514350">
              <a:buFont typeface="+mj-lt"/>
              <a:buAutoNum type="arabicPeriod"/>
            </a:pPr>
            <a:r>
              <a:rPr lang="en-ID" sz="2800" dirty="0" err="1"/>
              <a:t>Grafik</a:t>
            </a:r>
            <a:r>
              <a:rPr lang="en-ID" sz="2800" dirty="0"/>
              <a:t> </a:t>
            </a:r>
            <a:r>
              <a:rPr lang="en-ID" sz="2800" dirty="0" err="1"/>
              <a:t>gambar</a:t>
            </a:r>
            <a:r>
              <a:rPr lang="en-ID" sz="2800" dirty="0"/>
              <a:t>, </a:t>
            </a:r>
            <a:r>
              <a:rPr lang="en-ID" sz="2800" dirty="0" err="1"/>
              <a:t>menggunakan</a:t>
            </a:r>
            <a:r>
              <a:rPr lang="en-ID" sz="2800" dirty="0"/>
              <a:t> </a:t>
            </a:r>
            <a:r>
              <a:rPr lang="en-ID" sz="2800" dirty="0" err="1"/>
              <a:t>gambar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membuat</a:t>
            </a:r>
            <a:r>
              <a:rPr lang="en-ID" sz="2800" dirty="0"/>
              <a:t> </a:t>
            </a:r>
            <a:r>
              <a:rPr lang="en-ID" sz="2800" dirty="0" err="1"/>
              <a:t>grafik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7518674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391</Words>
  <Application>Microsoft Office PowerPoint</Application>
  <PresentationFormat>Widescreen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Agency FB</vt:lpstr>
      <vt:lpstr>Arial</vt:lpstr>
      <vt:lpstr>Wingdings</vt:lpstr>
      <vt:lpstr>Diseño predeterminado</vt:lpstr>
      <vt:lpstr> PENGEMBANGAN KONSEP PENGETAHUAN MATEMATIKA </vt:lpstr>
      <vt:lpstr>A. Mengenal Konsep Bilangan</vt:lpstr>
      <vt:lpstr>Lanjutan</vt:lpstr>
      <vt:lpstr>B. Pola dan Hubungan</vt:lpstr>
      <vt:lpstr>C. Geometri dan pemahaman ruang (Spatial Sense)</vt:lpstr>
      <vt:lpstr>Lanjutan</vt:lpstr>
      <vt:lpstr>D. Pengukuran</vt:lpstr>
      <vt:lpstr>Lanjutan</vt:lpstr>
      <vt:lpstr>E. Pengumpulan Data</vt:lpstr>
      <vt:lpstr>TUGAS UTS</vt:lpstr>
      <vt:lpstr>TUGAS UTS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</dc:creator>
  <cp:lastModifiedBy>Anis</cp:lastModifiedBy>
  <cp:revision>20</cp:revision>
  <dcterms:created xsi:type="dcterms:W3CDTF">2018-04-06T14:02:00Z</dcterms:created>
  <dcterms:modified xsi:type="dcterms:W3CDTF">2018-04-20T15:38:20Z</dcterms:modified>
</cp:coreProperties>
</file>