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78" r:id="rId3"/>
    <p:sldId id="279" r:id="rId4"/>
    <p:sldId id="256" r:id="rId5"/>
    <p:sldId id="272" r:id="rId6"/>
    <p:sldId id="257" r:id="rId7"/>
    <p:sldId id="258" r:id="rId8"/>
    <p:sldId id="271" r:id="rId9"/>
    <p:sldId id="262" r:id="rId10"/>
    <p:sldId id="260" r:id="rId11"/>
    <p:sldId id="263" r:id="rId12"/>
    <p:sldId id="273" r:id="rId13"/>
    <p:sldId id="274" r:id="rId14"/>
    <p:sldId id="275" r:id="rId15"/>
    <p:sldId id="266" r:id="rId16"/>
    <p:sldId id="270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18AF72-2CAF-42E5-8682-C727715A3570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98FC120-0AA4-4763-9894-7A8C9930424C}">
      <dgm:prSet phldrT="[Text]" custT="1"/>
      <dgm:spPr/>
      <dgm:t>
        <a:bodyPr/>
        <a:lstStyle/>
        <a:p>
          <a:r>
            <a:rPr lang="en-ID" sz="2800" dirty="0" err="1"/>
            <a:t>Anak</a:t>
          </a:r>
          <a:r>
            <a:rPr lang="en-ID" sz="2800" dirty="0"/>
            <a:t> </a:t>
          </a:r>
          <a:r>
            <a:rPr lang="en-ID" sz="2800" dirty="0" err="1"/>
            <a:t>berkembang</a:t>
          </a:r>
          <a:r>
            <a:rPr lang="en-ID" sz="2800" dirty="0"/>
            <a:t> </a:t>
          </a:r>
          <a:r>
            <a:rPr lang="en-ID" sz="2800" dirty="0" err="1"/>
            <a:t>secara</a:t>
          </a:r>
          <a:r>
            <a:rPr lang="en-ID" sz="2800" dirty="0"/>
            <a:t> holistic (</a:t>
          </a:r>
          <a:r>
            <a:rPr lang="en-ID" sz="2800" dirty="0" err="1"/>
            <a:t>Karakteristik</a:t>
          </a:r>
          <a:r>
            <a:rPr lang="en-ID" sz="2800" dirty="0"/>
            <a:t>)</a:t>
          </a:r>
        </a:p>
      </dgm:t>
    </dgm:pt>
    <dgm:pt modelId="{69C4EA6A-77EE-4343-B167-1761C7453C28}" type="parTrans" cxnId="{C1BD601A-DBEB-4AA7-9213-C7D21CA833A5}">
      <dgm:prSet/>
      <dgm:spPr/>
      <dgm:t>
        <a:bodyPr/>
        <a:lstStyle/>
        <a:p>
          <a:endParaRPr lang="en-ID"/>
        </a:p>
      </dgm:t>
    </dgm:pt>
    <dgm:pt modelId="{E0CBB432-70CE-402C-9BC9-96E827C19937}" type="sibTrans" cxnId="{C1BD601A-DBEB-4AA7-9213-C7D21CA833A5}">
      <dgm:prSet/>
      <dgm:spPr/>
      <dgm:t>
        <a:bodyPr/>
        <a:lstStyle/>
        <a:p>
          <a:endParaRPr lang="en-ID"/>
        </a:p>
      </dgm:t>
    </dgm:pt>
    <dgm:pt modelId="{8980236A-E2A0-46F6-B197-3D69422AAC87}">
      <dgm:prSet phldrT="[Text]" custT="1"/>
      <dgm:spPr/>
      <dgm:t>
        <a:bodyPr/>
        <a:lstStyle/>
        <a:p>
          <a:r>
            <a:rPr lang="en-ID" sz="2800" dirty="0" err="1"/>
            <a:t>Aspek</a:t>
          </a:r>
          <a:r>
            <a:rPr lang="en-ID" sz="2800" dirty="0"/>
            <a:t> </a:t>
          </a:r>
          <a:r>
            <a:rPr lang="en-ID" sz="2800" dirty="0" err="1"/>
            <a:t>Perkembangan</a:t>
          </a:r>
          <a:r>
            <a:rPr lang="en-ID" sz="2800" dirty="0"/>
            <a:t> </a:t>
          </a:r>
          <a:r>
            <a:rPr lang="en-ID" sz="2800" dirty="0" err="1"/>
            <a:t>anak</a:t>
          </a:r>
          <a:r>
            <a:rPr lang="en-ID" sz="2800" dirty="0"/>
            <a:t> </a:t>
          </a:r>
          <a:r>
            <a:rPr lang="en-ID" sz="2800" dirty="0" err="1"/>
            <a:t>terkait</a:t>
          </a:r>
          <a:r>
            <a:rPr lang="en-ID" sz="2800" dirty="0"/>
            <a:t> </a:t>
          </a:r>
          <a:r>
            <a:rPr lang="en-ID" sz="2800" dirty="0" err="1"/>
            <a:t>satu</a:t>
          </a:r>
          <a:r>
            <a:rPr lang="en-ID" sz="2800" dirty="0"/>
            <a:t> </a:t>
          </a:r>
          <a:r>
            <a:rPr lang="en-ID" sz="2800" dirty="0" err="1"/>
            <a:t>dengan</a:t>
          </a:r>
          <a:r>
            <a:rPr lang="en-ID" sz="2800" dirty="0"/>
            <a:t> </a:t>
          </a:r>
          <a:r>
            <a:rPr lang="en-ID" sz="2800" dirty="0" err="1"/>
            <a:t>lainnya</a:t>
          </a:r>
          <a:endParaRPr lang="en-ID" sz="2800" dirty="0"/>
        </a:p>
      </dgm:t>
    </dgm:pt>
    <dgm:pt modelId="{DD670F96-AD97-4B6B-A834-CDFCEAA5A2C5}" type="parTrans" cxnId="{1BB4FE53-5FD0-43F7-967D-6B8A52323D0C}">
      <dgm:prSet/>
      <dgm:spPr/>
      <dgm:t>
        <a:bodyPr/>
        <a:lstStyle/>
        <a:p>
          <a:endParaRPr lang="en-ID"/>
        </a:p>
      </dgm:t>
    </dgm:pt>
    <dgm:pt modelId="{1B3C51F5-7437-4219-AD26-F730C45CE639}" type="sibTrans" cxnId="{1BB4FE53-5FD0-43F7-967D-6B8A52323D0C}">
      <dgm:prSet/>
      <dgm:spPr/>
      <dgm:t>
        <a:bodyPr/>
        <a:lstStyle/>
        <a:p>
          <a:endParaRPr lang="en-ID"/>
        </a:p>
      </dgm:t>
    </dgm:pt>
    <dgm:pt modelId="{81A032BA-F2AF-4E07-8773-4055EA587363}">
      <dgm:prSet phldrT="[Text]" custT="1"/>
      <dgm:spPr/>
      <dgm:t>
        <a:bodyPr/>
        <a:lstStyle/>
        <a:p>
          <a:r>
            <a:rPr lang="en-ID" sz="2800" dirty="0"/>
            <a:t>Pola </a:t>
          </a:r>
          <a:r>
            <a:rPr lang="en-ID" sz="2800" dirty="0" err="1"/>
            <a:t>Pembinaan</a:t>
          </a:r>
          <a:endParaRPr lang="en-ID" sz="2800" dirty="0"/>
        </a:p>
      </dgm:t>
    </dgm:pt>
    <dgm:pt modelId="{51E76F57-6536-4D4D-A3AF-1F6D323DE11E}" type="parTrans" cxnId="{91D96262-330A-47E0-AD2C-B46B9EEB9E11}">
      <dgm:prSet/>
      <dgm:spPr/>
      <dgm:t>
        <a:bodyPr/>
        <a:lstStyle/>
        <a:p>
          <a:endParaRPr lang="en-ID"/>
        </a:p>
      </dgm:t>
    </dgm:pt>
    <dgm:pt modelId="{4700F42D-737A-4F06-8A6D-2025C4945B8B}" type="sibTrans" cxnId="{91D96262-330A-47E0-AD2C-B46B9EEB9E11}">
      <dgm:prSet/>
      <dgm:spPr/>
      <dgm:t>
        <a:bodyPr/>
        <a:lstStyle/>
        <a:p>
          <a:endParaRPr lang="en-ID"/>
        </a:p>
      </dgm:t>
    </dgm:pt>
    <dgm:pt modelId="{5178016C-CF36-477F-8EA9-98762954A178}">
      <dgm:prSet phldrT="[Text]"/>
      <dgm:spPr/>
      <dgm:t>
        <a:bodyPr/>
        <a:lstStyle/>
        <a:p>
          <a:r>
            <a:rPr lang="en-ID" dirty="0" err="1"/>
            <a:t>Kurikulum</a:t>
          </a:r>
          <a:r>
            <a:rPr lang="en-ID" dirty="0"/>
            <a:t> ??</a:t>
          </a:r>
        </a:p>
      </dgm:t>
    </dgm:pt>
    <dgm:pt modelId="{35C8F4F2-B8B1-466C-9867-08F534777C5A}" type="parTrans" cxnId="{26E78D5A-AB8B-4D89-8A2C-438A2DDF049D}">
      <dgm:prSet/>
      <dgm:spPr/>
      <dgm:t>
        <a:bodyPr/>
        <a:lstStyle/>
        <a:p>
          <a:endParaRPr lang="en-ID"/>
        </a:p>
      </dgm:t>
    </dgm:pt>
    <dgm:pt modelId="{FC62B1BA-8682-4023-84D6-20F22177B2D6}" type="sibTrans" cxnId="{26E78D5A-AB8B-4D89-8A2C-438A2DDF049D}">
      <dgm:prSet/>
      <dgm:spPr/>
      <dgm:t>
        <a:bodyPr/>
        <a:lstStyle/>
        <a:p>
          <a:endParaRPr lang="en-ID"/>
        </a:p>
      </dgm:t>
    </dgm:pt>
    <dgm:pt modelId="{694721DC-B1E5-4D5C-8AFF-15B3BEA00075}" type="pres">
      <dgm:prSet presAssocID="{A918AF72-2CAF-42E5-8682-C727715A3570}" presName="rootnode" presStyleCnt="0">
        <dgm:presLayoutVars>
          <dgm:chMax/>
          <dgm:chPref/>
          <dgm:dir/>
          <dgm:animLvl val="lvl"/>
        </dgm:presLayoutVars>
      </dgm:prSet>
      <dgm:spPr/>
    </dgm:pt>
    <dgm:pt modelId="{EC4A2AD3-DE9B-4625-BF40-B94DC10229D9}" type="pres">
      <dgm:prSet presAssocID="{D98FC120-0AA4-4763-9894-7A8C9930424C}" presName="composite" presStyleCnt="0"/>
      <dgm:spPr/>
    </dgm:pt>
    <dgm:pt modelId="{F579322B-2F73-4E2E-8074-B500737537C8}" type="pres">
      <dgm:prSet presAssocID="{D98FC120-0AA4-4763-9894-7A8C9930424C}" presName="bentUpArrow1" presStyleLbl="alignImgPlace1" presStyleIdx="0" presStyleCnt="3" custScaleX="63555" custScaleY="106981" custLinFactNeighborX="-47208" custLinFactNeighborY="-40554"/>
      <dgm:spPr/>
    </dgm:pt>
    <dgm:pt modelId="{828A29E8-5531-4DD6-A7E6-CBA4E5B21410}" type="pres">
      <dgm:prSet presAssocID="{D98FC120-0AA4-4763-9894-7A8C9930424C}" presName="ParentText" presStyleLbl="node1" presStyleIdx="0" presStyleCnt="4" custScaleX="214763" custScaleY="59576" custLinFactNeighborX="4217" custLinFactNeighborY="-17921">
        <dgm:presLayoutVars>
          <dgm:chMax val="1"/>
          <dgm:chPref val="1"/>
          <dgm:bulletEnabled val="1"/>
        </dgm:presLayoutVars>
      </dgm:prSet>
      <dgm:spPr/>
    </dgm:pt>
    <dgm:pt modelId="{3608C50A-D01B-4768-B6A1-AF7D2C4B3AE0}" type="pres">
      <dgm:prSet presAssocID="{D98FC120-0AA4-4763-9894-7A8C9930424C}" presName="ChildText" presStyleLbl="revTx" presStyleIdx="0" presStyleCnt="3" custScaleX="170358" custScaleY="41224" custLinFactX="55870" custLinFactNeighborX="100000" custLinFactNeighborY="-4994">
        <dgm:presLayoutVars>
          <dgm:chMax val="0"/>
          <dgm:chPref val="0"/>
          <dgm:bulletEnabled val="1"/>
        </dgm:presLayoutVars>
      </dgm:prSet>
      <dgm:spPr/>
    </dgm:pt>
    <dgm:pt modelId="{A138C7A6-3D1A-4D8E-ADEF-4A0DC226451B}" type="pres">
      <dgm:prSet presAssocID="{E0CBB432-70CE-402C-9BC9-96E827C19937}" presName="sibTrans" presStyleCnt="0"/>
      <dgm:spPr/>
    </dgm:pt>
    <dgm:pt modelId="{0B3A034C-8B43-45A1-AD01-E30D13DBB2CF}" type="pres">
      <dgm:prSet presAssocID="{8980236A-E2A0-46F6-B197-3D69422AAC87}" presName="composite" presStyleCnt="0"/>
      <dgm:spPr/>
    </dgm:pt>
    <dgm:pt modelId="{400C861E-11D7-4173-8A68-8A4F588547F6}" type="pres">
      <dgm:prSet presAssocID="{8980236A-E2A0-46F6-B197-3D69422AAC87}" presName="bentUpArrow1" presStyleLbl="alignImgPlace1" presStyleIdx="1" presStyleCnt="3" custScaleX="59546" custScaleY="85718" custLinFactX="30816" custLinFactNeighborX="100000" custLinFactNeighborY="65564"/>
      <dgm:spPr/>
    </dgm:pt>
    <dgm:pt modelId="{3AF8D910-9A9E-4112-B43B-EF6D01533597}" type="pres">
      <dgm:prSet presAssocID="{8980236A-E2A0-46F6-B197-3D69422AAC87}" presName="ParentText" presStyleLbl="node1" presStyleIdx="1" presStyleCnt="4" custScaleX="234982" custScaleY="72650" custLinFactNeighborX="-32397" custLinFactNeighborY="-35902">
        <dgm:presLayoutVars>
          <dgm:chMax val="1"/>
          <dgm:chPref val="1"/>
          <dgm:bulletEnabled val="1"/>
        </dgm:presLayoutVars>
      </dgm:prSet>
      <dgm:spPr/>
    </dgm:pt>
    <dgm:pt modelId="{B9EED49B-259B-43D3-B8A5-44E6D97D4E65}" type="pres">
      <dgm:prSet presAssocID="{8980236A-E2A0-46F6-B197-3D69422AAC87}" presName="ChildText" presStyleLbl="revTx" presStyleIdx="1" presStyleCnt="3" custLinFactNeighborX="56958" custLinFactNeighborY="-12922">
        <dgm:presLayoutVars>
          <dgm:chMax val="0"/>
          <dgm:chPref val="0"/>
          <dgm:bulletEnabled val="1"/>
        </dgm:presLayoutVars>
      </dgm:prSet>
      <dgm:spPr/>
    </dgm:pt>
    <dgm:pt modelId="{7D1982DF-3883-4149-B7EC-43CDFCACCE13}" type="pres">
      <dgm:prSet presAssocID="{1B3C51F5-7437-4219-AD26-F730C45CE639}" presName="sibTrans" presStyleCnt="0"/>
      <dgm:spPr/>
    </dgm:pt>
    <dgm:pt modelId="{945E0F05-751C-4065-BB3D-64C73438E7B7}" type="pres">
      <dgm:prSet presAssocID="{81A032BA-F2AF-4E07-8773-4055EA587363}" presName="composite" presStyleCnt="0"/>
      <dgm:spPr/>
    </dgm:pt>
    <dgm:pt modelId="{5B91FA43-0FFD-4296-8154-38D0888EC988}" type="pres">
      <dgm:prSet presAssocID="{81A032BA-F2AF-4E07-8773-4055EA587363}" presName="bentUpArrow1" presStyleLbl="alignImgPlace1" presStyleIdx="2" presStyleCnt="3" custFlipVert="1" custFlipHor="1" custScaleX="8764" custScaleY="4577"/>
      <dgm:spPr/>
    </dgm:pt>
    <dgm:pt modelId="{933D1383-FAD7-4C2D-B4B3-B9B7959C6114}" type="pres">
      <dgm:prSet presAssocID="{81A032BA-F2AF-4E07-8773-4055EA587363}" presName="ParentText" presStyleLbl="node1" presStyleIdx="2" presStyleCnt="4" custScaleX="97057" custScaleY="76491" custLinFactNeighborX="6809" custLinFactNeighborY="-24109">
        <dgm:presLayoutVars>
          <dgm:chMax val="1"/>
          <dgm:chPref val="1"/>
          <dgm:bulletEnabled val="1"/>
        </dgm:presLayoutVars>
      </dgm:prSet>
      <dgm:spPr/>
    </dgm:pt>
    <dgm:pt modelId="{45E598B9-0FEA-4E9B-BAA3-02BB64D57DD5}" type="pres">
      <dgm:prSet presAssocID="{81A032BA-F2AF-4E07-8773-4055EA587363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A0B9CAEB-9D43-417A-A706-8596E9EF7720}" type="pres">
      <dgm:prSet presAssocID="{4700F42D-737A-4F06-8A6D-2025C4945B8B}" presName="sibTrans" presStyleCnt="0"/>
      <dgm:spPr/>
    </dgm:pt>
    <dgm:pt modelId="{58B6EFC5-3864-4F08-939D-D2FCBC8D0077}" type="pres">
      <dgm:prSet presAssocID="{5178016C-CF36-477F-8EA9-98762954A178}" presName="composite" presStyleCnt="0"/>
      <dgm:spPr/>
    </dgm:pt>
    <dgm:pt modelId="{A7729797-8DED-45F0-963B-178155409AE8}" type="pres">
      <dgm:prSet presAssocID="{5178016C-CF36-477F-8EA9-98762954A178}" presName="ParentText" presStyleLbl="node1" presStyleIdx="3" presStyleCnt="4" custScaleX="97057" custScaleY="51023" custLinFactNeighborX="-16150" custLinFactNeighborY="35400">
        <dgm:presLayoutVars>
          <dgm:chMax val="1"/>
          <dgm:chPref val="1"/>
          <dgm:bulletEnabled val="1"/>
        </dgm:presLayoutVars>
      </dgm:prSet>
      <dgm:spPr/>
    </dgm:pt>
  </dgm:ptLst>
  <dgm:cxnLst>
    <dgm:cxn modelId="{8B572719-B867-471F-80BC-3C523E369B26}" type="presOf" srcId="{A918AF72-2CAF-42E5-8682-C727715A3570}" destId="{694721DC-B1E5-4D5C-8AFF-15B3BEA00075}" srcOrd="0" destOrd="0" presId="urn:microsoft.com/office/officeart/2005/8/layout/StepDownProcess"/>
    <dgm:cxn modelId="{C1BD601A-DBEB-4AA7-9213-C7D21CA833A5}" srcId="{A918AF72-2CAF-42E5-8682-C727715A3570}" destId="{D98FC120-0AA4-4763-9894-7A8C9930424C}" srcOrd="0" destOrd="0" parTransId="{69C4EA6A-77EE-4343-B167-1761C7453C28}" sibTransId="{E0CBB432-70CE-402C-9BC9-96E827C19937}"/>
    <dgm:cxn modelId="{47A7BA37-38FC-47F0-B0A5-990DAE2F4FC8}" type="presOf" srcId="{81A032BA-F2AF-4E07-8773-4055EA587363}" destId="{933D1383-FAD7-4C2D-B4B3-B9B7959C6114}" srcOrd="0" destOrd="0" presId="urn:microsoft.com/office/officeart/2005/8/layout/StepDownProcess"/>
    <dgm:cxn modelId="{91D96262-330A-47E0-AD2C-B46B9EEB9E11}" srcId="{A918AF72-2CAF-42E5-8682-C727715A3570}" destId="{81A032BA-F2AF-4E07-8773-4055EA587363}" srcOrd="2" destOrd="0" parTransId="{51E76F57-6536-4D4D-A3AF-1F6D323DE11E}" sibTransId="{4700F42D-737A-4F06-8A6D-2025C4945B8B}"/>
    <dgm:cxn modelId="{78DEB049-3E53-436F-83C6-376B748AE339}" type="presOf" srcId="{5178016C-CF36-477F-8EA9-98762954A178}" destId="{A7729797-8DED-45F0-963B-178155409AE8}" srcOrd="0" destOrd="0" presId="urn:microsoft.com/office/officeart/2005/8/layout/StepDownProcess"/>
    <dgm:cxn modelId="{1BB4FE53-5FD0-43F7-967D-6B8A52323D0C}" srcId="{A918AF72-2CAF-42E5-8682-C727715A3570}" destId="{8980236A-E2A0-46F6-B197-3D69422AAC87}" srcOrd="1" destOrd="0" parTransId="{DD670F96-AD97-4B6B-A834-CDFCEAA5A2C5}" sibTransId="{1B3C51F5-7437-4219-AD26-F730C45CE639}"/>
    <dgm:cxn modelId="{26E78D5A-AB8B-4D89-8A2C-438A2DDF049D}" srcId="{A918AF72-2CAF-42E5-8682-C727715A3570}" destId="{5178016C-CF36-477F-8EA9-98762954A178}" srcOrd="3" destOrd="0" parTransId="{35C8F4F2-B8B1-466C-9867-08F534777C5A}" sibTransId="{FC62B1BA-8682-4023-84D6-20F22177B2D6}"/>
    <dgm:cxn modelId="{F9C859C3-7349-48DC-9F21-DCB4CD36CE77}" type="presOf" srcId="{D98FC120-0AA4-4763-9894-7A8C9930424C}" destId="{828A29E8-5531-4DD6-A7E6-CBA4E5B21410}" srcOrd="0" destOrd="0" presId="urn:microsoft.com/office/officeart/2005/8/layout/StepDownProcess"/>
    <dgm:cxn modelId="{10CE33E9-B132-452C-AAD5-E75F9C20171E}" type="presOf" srcId="{8980236A-E2A0-46F6-B197-3D69422AAC87}" destId="{3AF8D910-9A9E-4112-B43B-EF6D01533597}" srcOrd="0" destOrd="0" presId="urn:microsoft.com/office/officeart/2005/8/layout/StepDownProcess"/>
    <dgm:cxn modelId="{B2F847E4-5136-4F05-806B-E895F25FD7B3}" type="presParOf" srcId="{694721DC-B1E5-4D5C-8AFF-15B3BEA00075}" destId="{EC4A2AD3-DE9B-4625-BF40-B94DC10229D9}" srcOrd="0" destOrd="0" presId="urn:microsoft.com/office/officeart/2005/8/layout/StepDownProcess"/>
    <dgm:cxn modelId="{2A06689B-F7C4-4E18-83D2-03966A38AE4F}" type="presParOf" srcId="{EC4A2AD3-DE9B-4625-BF40-B94DC10229D9}" destId="{F579322B-2F73-4E2E-8074-B500737537C8}" srcOrd="0" destOrd="0" presId="urn:microsoft.com/office/officeart/2005/8/layout/StepDownProcess"/>
    <dgm:cxn modelId="{AC751A79-ADAB-4E77-8C5C-368971124DA5}" type="presParOf" srcId="{EC4A2AD3-DE9B-4625-BF40-B94DC10229D9}" destId="{828A29E8-5531-4DD6-A7E6-CBA4E5B21410}" srcOrd="1" destOrd="0" presId="urn:microsoft.com/office/officeart/2005/8/layout/StepDownProcess"/>
    <dgm:cxn modelId="{500CF27D-71D1-4136-859B-7B49FFC4934A}" type="presParOf" srcId="{EC4A2AD3-DE9B-4625-BF40-B94DC10229D9}" destId="{3608C50A-D01B-4768-B6A1-AF7D2C4B3AE0}" srcOrd="2" destOrd="0" presId="urn:microsoft.com/office/officeart/2005/8/layout/StepDownProcess"/>
    <dgm:cxn modelId="{93D24CB8-F6C2-48F7-B35D-BE094DD96095}" type="presParOf" srcId="{694721DC-B1E5-4D5C-8AFF-15B3BEA00075}" destId="{A138C7A6-3D1A-4D8E-ADEF-4A0DC226451B}" srcOrd="1" destOrd="0" presId="urn:microsoft.com/office/officeart/2005/8/layout/StepDownProcess"/>
    <dgm:cxn modelId="{809618DC-5830-4720-8D25-CFD0F607058F}" type="presParOf" srcId="{694721DC-B1E5-4D5C-8AFF-15B3BEA00075}" destId="{0B3A034C-8B43-45A1-AD01-E30D13DBB2CF}" srcOrd="2" destOrd="0" presId="urn:microsoft.com/office/officeart/2005/8/layout/StepDownProcess"/>
    <dgm:cxn modelId="{34D96C10-82FD-424D-A9E0-53A59B412B74}" type="presParOf" srcId="{0B3A034C-8B43-45A1-AD01-E30D13DBB2CF}" destId="{400C861E-11D7-4173-8A68-8A4F588547F6}" srcOrd="0" destOrd="0" presId="urn:microsoft.com/office/officeart/2005/8/layout/StepDownProcess"/>
    <dgm:cxn modelId="{26B0340F-3790-4FCE-AF42-75F0EA3664AC}" type="presParOf" srcId="{0B3A034C-8B43-45A1-AD01-E30D13DBB2CF}" destId="{3AF8D910-9A9E-4112-B43B-EF6D01533597}" srcOrd="1" destOrd="0" presId="urn:microsoft.com/office/officeart/2005/8/layout/StepDownProcess"/>
    <dgm:cxn modelId="{49B22AB1-512E-46FB-A20E-163AA0B818A7}" type="presParOf" srcId="{0B3A034C-8B43-45A1-AD01-E30D13DBB2CF}" destId="{B9EED49B-259B-43D3-B8A5-44E6D97D4E65}" srcOrd="2" destOrd="0" presId="urn:microsoft.com/office/officeart/2005/8/layout/StepDownProcess"/>
    <dgm:cxn modelId="{1ADB91E4-EA4A-4261-8296-224A9F9756A4}" type="presParOf" srcId="{694721DC-B1E5-4D5C-8AFF-15B3BEA00075}" destId="{7D1982DF-3883-4149-B7EC-43CDFCACCE13}" srcOrd="3" destOrd="0" presId="urn:microsoft.com/office/officeart/2005/8/layout/StepDownProcess"/>
    <dgm:cxn modelId="{2D8336E3-CD69-4889-9250-9FCFBEDA0E6A}" type="presParOf" srcId="{694721DC-B1E5-4D5C-8AFF-15B3BEA00075}" destId="{945E0F05-751C-4065-BB3D-64C73438E7B7}" srcOrd="4" destOrd="0" presId="urn:microsoft.com/office/officeart/2005/8/layout/StepDownProcess"/>
    <dgm:cxn modelId="{784CEB49-858C-418A-B6F7-B50613F9C29A}" type="presParOf" srcId="{945E0F05-751C-4065-BB3D-64C73438E7B7}" destId="{5B91FA43-0FFD-4296-8154-38D0888EC988}" srcOrd="0" destOrd="0" presId="urn:microsoft.com/office/officeart/2005/8/layout/StepDownProcess"/>
    <dgm:cxn modelId="{03A307AE-AB30-43A9-9CA1-A5A224BEAA96}" type="presParOf" srcId="{945E0F05-751C-4065-BB3D-64C73438E7B7}" destId="{933D1383-FAD7-4C2D-B4B3-B9B7959C6114}" srcOrd="1" destOrd="0" presId="urn:microsoft.com/office/officeart/2005/8/layout/StepDownProcess"/>
    <dgm:cxn modelId="{35DFC4CA-54EB-4812-81E6-AECA44A336C8}" type="presParOf" srcId="{945E0F05-751C-4065-BB3D-64C73438E7B7}" destId="{45E598B9-0FEA-4E9B-BAA3-02BB64D57DD5}" srcOrd="2" destOrd="0" presId="urn:microsoft.com/office/officeart/2005/8/layout/StepDownProcess"/>
    <dgm:cxn modelId="{7DB7393C-5FC6-4000-977A-66548FE603C6}" type="presParOf" srcId="{694721DC-B1E5-4D5C-8AFF-15B3BEA00075}" destId="{A0B9CAEB-9D43-417A-A706-8596E9EF7720}" srcOrd="5" destOrd="0" presId="urn:microsoft.com/office/officeart/2005/8/layout/StepDownProcess"/>
    <dgm:cxn modelId="{4BF64245-8F6F-4251-803D-1B612782DA20}" type="presParOf" srcId="{694721DC-B1E5-4D5C-8AFF-15B3BEA00075}" destId="{58B6EFC5-3864-4F08-939D-D2FCBC8D0077}" srcOrd="6" destOrd="0" presId="urn:microsoft.com/office/officeart/2005/8/layout/StepDownProcess"/>
    <dgm:cxn modelId="{670A19F3-52AB-4C33-ADDA-E1415BC9D70F}" type="presParOf" srcId="{58B6EFC5-3864-4F08-939D-D2FCBC8D0077}" destId="{A7729797-8DED-45F0-963B-178155409AE8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9322B-2F73-4E2E-8074-B500737537C8}">
      <dsp:nvSpPr>
        <dsp:cNvPr id="0" name=""/>
        <dsp:cNvSpPr/>
      </dsp:nvSpPr>
      <dsp:spPr>
        <a:xfrm rot="5400000">
          <a:off x="847627" y="1053666"/>
          <a:ext cx="1366737" cy="9243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8A29E8-5531-4DD6-A7E6-CBA4E5B21410}">
      <dsp:nvSpPr>
        <dsp:cNvPr id="0" name=""/>
        <dsp:cNvSpPr/>
      </dsp:nvSpPr>
      <dsp:spPr>
        <a:xfrm>
          <a:off x="96982" y="0"/>
          <a:ext cx="4618789" cy="89684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kern="1200" dirty="0" err="1"/>
            <a:t>Anak</a:t>
          </a:r>
          <a:r>
            <a:rPr lang="en-ID" sz="2800" kern="1200" dirty="0"/>
            <a:t> </a:t>
          </a:r>
          <a:r>
            <a:rPr lang="en-ID" sz="2800" kern="1200" dirty="0" err="1"/>
            <a:t>berkembang</a:t>
          </a:r>
          <a:r>
            <a:rPr lang="en-ID" sz="2800" kern="1200" dirty="0"/>
            <a:t> </a:t>
          </a:r>
          <a:r>
            <a:rPr lang="en-ID" sz="2800" kern="1200" dirty="0" err="1"/>
            <a:t>secara</a:t>
          </a:r>
          <a:r>
            <a:rPr lang="en-ID" sz="2800" kern="1200" dirty="0"/>
            <a:t> holistic (</a:t>
          </a:r>
          <a:r>
            <a:rPr lang="en-ID" sz="2800" kern="1200" dirty="0" err="1"/>
            <a:t>Karakteristik</a:t>
          </a:r>
          <a:r>
            <a:rPr lang="en-ID" sz="2800" kern="1200" dirty="0"/>
            <a:t>)</a:t>
          </a:r>
        </a:p>
      </dsp:txBody>
      <dsp:txXfrm>
        <a:off x="140770" y="43788"/>
        <a:ext cx="4531213" cy="809270"/>
      </dsp:txXfrm>
    </dsp:sp>
    <dsp:sp modelId="{3608C50A-D01B-4768-B6A1-AF7D2C4B3AE0}">
      <dsp:nvSpPr>
        <dsp:cNvPr id="0" name=""/>
        <dsp:cNvSpPr/>
      </dsp:nvSpPr>
      <dsp:spPr>
        <a:xfrm>
          <a:off x="5278825" y="330914"/>
          <a:ext cx="2664696" cy="501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0C861E-11D7-4173-8A68-8A4F588547F6}">
      <dsp:nvSpPr>
        <dsp:cNvPr id="0" name=""/>
        <dsp:cNvSpPr/>
      </dsp:nvSpPr>
      <dsp:spPr>
        <a:xfrm rot="5400000">
          <a:off x="6429729" y="4030593"/>
          <a:ext cx="1095091" cy="86606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F8D910-9A9E-4112-B43B-EF6D01533597}">
      <dsp:nvSpPr>
        <dsp:cNvPr id="0" name=""/>
        <dsp:cNvSpPr/>
      </dsp:nvSpPr>
      <dsp:spPr>
        <a:xfrm>
          <a:off x="1949139" y="1147995"/>
          <a:ext cx="5053628" cy="109365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kern="1200" dirty="0" err="1"/>
            <a:t>Aspek</a:t>
          </a:r>
          <a:r>
            <a:rPr lang="en-ID" sz="2800" kern="1200" dirty="0"/>
            <a:t> </a:t>
          </a:r>
          <a:r>
            <a:rPr lang="en-ID" sz="2800" kern="1200" dirty="0" err="1"/>
            <a:t>Perkembangan</a:t>
          </a:r>
          <a:r>
            <a:rPr lang="en-ID" sz="2800" kern="1200" dirty="0"/>
            <a:t> </a:t>
          </a:r>
          <a:r>
            <a:rPr lang="en-ID" sz="2800" kern="1200" dirty="0" err="1"/>
            <a:t>anak</a:t>
          </a:r>
          <a:r>
            <a:rPr lang="en-ID" sz="2800" kern="1200" dirty="0"/>
            <a:t> </a:t>
          </a:r>
          <a:r>
            <a:rPr lang="en-ID" sz="2800" kern="1200" dirty="0" err="1"/>
            <a:t>terkait</a:t>
          </a:r>
          <a:r>
            <a:rPr lang="en-ID" sz="2800" kern="1200" dirty="0"/>
            <a:t> </a:t>
          </a:r>
          <a:r>
            <a:rPr lang="en-ID" sz="2800" kern="1200" dirty="0" err="1"/>
            <a:t>satu</a:t>
          </a:r>
          <a:r>
            <a:rPr lang="en-ID" sz="2800" kern="1200" dirty="0"/>
            <a:t> </a:t>
          </a:r>
          <a:r>
            <a:rPr lang="en-ID" sz="2800" kern="1200" dirty="0" err="1"/>
            <a:t>dengan</a:t>
          </a:r>
          <a:r>
            <a:rPr lang="en-ID" sz="2800" kern="1200" dirty="0"/>
            <a:t> </a:t>
          </a:r>
          <a:r>
            <a:rPr lang="en-ID" sz="2800" kern="1200" dirty="0" err="1"/>
            <a:t>lainnya</a:t>
          </a:r>
          <a:endParaRPr lang="en-ID" sz="2800" kern="1200" dirty="0"/>
        </a:p>
      </dsp:txBody>
      <dsp:txXfrm>
        <a:off x="2002537" y="1201393"/>
        <a:ext cx="4946832" cy="986863"/>
      </dsp:txXfrm>
    </dsp:sp>
    <dsp:sp modelId="{B9EED49B-259B-43D3-B8A5-44E6D97D4E65}">
      <dsp:nvSpPr>
        <dsp:cNvPr id="0" name=""/>
        <dsp:cNvSpPr/>
      </dsp:nvSpPr>
      <dsp:spPr>
        <a:xfrm>
          <a:off x="7138942" y="1468945"/>
          <a:ext cx="1564174" cy="1216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91FA43-0FFD-4296-8154-38D0888EC988}">
      <dsp:nvSpPr>
        <dsp:cNvPr id="0" name=""/>
        <dsp:cNvSpPr/>
      </dsp:nvSpPr>
      <dsp:spPr>
        <a:xfrm rot="5400000" flipH="1" flipV="1">
          <a:off x="6201842" y="5018516"/>
          <a:ext cx="58473" cy="12746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3D1383-FAD7-4C2D-B4B3-B9B7959C6114}">
      <dsp:nvSpPr>
        <dsp:cNvPr id="0" name=""/>
        <dsp:cNvSpPr/>
      </dsp:nvSpPr>
      <dsp:spPr>
        <a:xfrm>
          <a:off x="5431914" y="2752852"/>
          <a:ext cx="2087351" cy="115148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kern="1200" dirty="0"/>
            <a:t>Pola </a:t>
          </a:r>
          <a:r>
            <a:rPr lang="en-ID" sz="2800" kern="1200" dirty="0" err="1"/>
            <a:t>Pembinaan</a:t>
          </a:r>
          <a:endParaRPr lang="en-ID" sz="2800" kern="1200" dirty="0"/>
        </a:p>
      </dsp:txBody>
      <dsp:txXfrm>
        <a:off x="5488135" y="2809073"/>
        <a:ext cx="1974909" cy="1039039"/>
      </dsp:txXfrm>
    </dsp:sp>
    <dsp:sp modelId="{45E598B9-0FEA-4E9B-BAA3-02BB64D57DD5}">
      <dsp:nvSpPr>
        <dsp:cNvPr id="0" name=""/>
        <dsp:cNvSpPr/>
      </dsp:nvSpPr>
      <dsp:spPr>
        <a:xfrm>
          <a:off x="7404475" y="3082407"/>
          <a:ext cx="1564174" cy="1216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29797-8DED-45F0-963B-178155409AE8}">
      <dsp:nvSpPr>
        <dsp:cNvPr id="0" name=""/>
        <dsp:cNvSpPr/>
      </dsp:nvSpPr>
      <dsp:spPr>
        <a:xfrm>
          <a:off x="7577740" y="4538200"/>
          <a:ext cx="2087351" cy="76809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 err="1"/>
            <a:t>Kurikulum</a:t>
          </a:r>
          <a:r>
            <a:rPr lang="en-ID" sz="2600" kern="1200" dirty="0"/>
            <a:t> ??</a:t>
          </a:r>
        </a:p>
      </dsp:txBody>
      <dsp:txXfrm>
        <a:off x="7615242" y="4575702"/>
        <a:ext cx="2012347" cy="693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7194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54348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6164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4480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42682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6997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15397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92665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61803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515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8754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9105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790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11215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0856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8078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6360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BE72353-ECD1-48B3-8766-C7E7B875BBF8}" type="datetimeFigureOut">
              <a:rPr lang="en-ID" smtClean="0"/>
              <a:t>24/11/2018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3E6386-B03E-42D5-871C-5D5C4199705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3332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3552F-0C5F-454E-80F8-B19E06574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2036" y="1380068"/>
            <a:ext cx="9410987" cy="2616199"/>
          </a:xfrm>
        </p:spPr>
        <p:txBody>
          <a:bodyPr>
            <a:normAutofit/>
          </a:bodyPr>
          <a:lstStyle/>
          <a:p>
            <a:pPr marL="720725" indent="-720725">
              <a:buFont typeface="+mj-lt"/>
              <a:buAutoNum type="romanUcPeriod"/>
            </a:pPr>
            <a:r>
              <a:rPr lang="en-ID" dirty="0" err="1">
                <a:latin typeface="Berlin Sans FB Demi" panose="020E0802020502020306" pitchFamily="34" charset="0"/>
              </a:rPr>
              <a:t>Latar</a:t>
            </a:r>
            <a:r>
              <a:rPr lang="en-ID" dirty="0">
                <a:latin typeface="Berlin Sans FB Demi" panose="020E0802020502020306" pitchFamily="34" charset="0"/>
              </a:rPr>
              <a:t> </a:t>
            </a:r>
            <a:r>
              <a:rPr lang="en-ID" dirty="0" err="1">
                <a:latin typeface="Berlin Sans FB Demi" panose="020E0802020502020306" pitchFamily="34" charset="0"/>
              </a:rPr>
              <a:t>Belakang</a:t>
            </a:r>
            <a:r>
              <a:rPr lang="en-ID" dirty="0">
                <a:latin typeface="Berlin Sans FB Demi" panose="020E0802020502020306" pitchFamily="34" charset="0"/>
              </a:rPr>
              <a:t> </a:t>
            </a:r>
            <a:r>
              <a:rPr lang="en-ID" dirty="0" err="1">
                <a:latin typeface="Berlin Sans FB Demi" panose="020E0802020502020306" pitchFamily="34" charset="0"/>
              </a:rPr>
              <a:t>Pembelajaran</a:t>
            </a:r>
            <a:r>
              <a:rPr lang="en-ID" dirty="0">
                <a:latin typeface="Berlin Sans FB Demi" panose="020E0802020502020306" pitchFamily="34" charset="0"/>
              </a:rPr>
              <a:t> </a:t>
            </a:r>
            <a:r>
              <a:rPr lang="en-ID" dirty="0" err="1">
                <a:latin typeface="Berlin Sans FB Demi" panose="020E0802020502020306" pitchFamily="34" charset="0"/>
              </a:rPr>
              <a:t>Terpadu</a:t>
            </a:r>
            <a:endParaRPr lang="en-ID" dirty="0">
              <a:latin typeface="Berlin Sans FB Demi" panose="020E0802020502020306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787136-597A-46C6-BB3E-1544D25ED1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UcPeriod"/>
            </a:pPr>
            <a:r>
              <a:rPr lang="en-ID" dirty="0" err="1"/>
              <a:t>Karakteristik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 AUD</a:t>
            </a:r>
          </a:p>
          <a:p>
            <a:pPr marL="457200" indent="-457200">
              <a:buFont typeface="+mj-lt"/>
              <a:buAutoNum type="alphaUcPeriod"/>
            </a:pPr>
            <a:r>
              <a:rPr lang="en-ID" dirty="0" err="1"/>
              <a:t>Karakteristik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Dini</a:t>
            </a:r>
          </a:p>
        </p:txBody>
      </p:sp>
    </p:spTree>
    <p:extLst>
      <p:ext uri="{BB962C8B-B14F-4D97-AF65-F5344CB8AC3E}">
        <p14:creationId xmlns:p14="http://schemas.microsoft.com/office/powerpoint/2010/main" val="749284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11125-E76E-4D2A-B99E-90B3A1C12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9223379" cy="796636"/>
          </a:xfrm>
        </p:spPr>
        <p:txBody>
          <a:bodyPr/>
          <a:lstStyle/>
          <a:p>
            <a:pPr algn="l"/>
            <a:r>
              <a:rPr lang="en-ID" dirty="0" err="1">
                <a:latin typeface="Jokerman" panose="04090605060D06020702" pitchFamily="82" charset="0"/>
              </a:rPr>
              <a:t>Pengertian</a:t>
            </a:r>
            <a:r>
              <a:rPr lang="en-ID" dirty="0">
                <a:latin typeface="Jokerman" panose="04090605060D06020702" pitchFamily="82" charset="0"/>
              </a:rPr>
              <a:t> </a:t>
            </a:r>
            <a:r>
              <a:rPr lang="en-ID" dirty="0" err="1">
                <a:latin typeface="Jokerman" panose="04090605060D06020702" pitchFamily="82" charset="0"/>
              </a:rPr>
              <a:t>Pembelajaran</a:t>
            </a:r>
            <a:r>
              <a:rPr lang="en-ID" dirty="0">
                <a:latin typeface="Jokerman" panose="04090605060D06020702" pitchFamily="82" charset="0"/>
              </a:rPr>
              <a:t> </a:t>
            </a:r>
            <a:r>
              <a:rPr lang="en-ID" dirty="0" err="1">
                <a:latin typeface="Jokerman" panose="04090605060D06020702" pitchFamily="82" charset="0"/>
              </a:rPr>
              <a:t>Terpadu</a:t>
            </a:r>
            <a:r>
              <a:rPr lang="en-ID" dirty="0">
                <a:latin typeface="Jokerman" panose="04090605060D06020702" pitchFamily="82" charset="0"/>
              </a:rPr>
              <a:t>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0D150-4F7A-43F3-98A1-96C7BCE9D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82437"/>
            <a:ext cx="10018713" cy="4308764"/>
          </a:xfrm>
        </p:spPr>
        <p:txBody>
          <a:bodyPr>
            <a:normAutofit fontScale="92500" lnSpcReduction="20000"/>
          </a:bodyPr>
          <a:lstStyle/>
          <a:p>
            <a:pPr algn="just"/>
            <a:endParaRPr lang="en-ID" dirty="0">
              <a:solidFill>
                <a:srgbClr val="FF0000"/>
              </a:solidFill>
            </a:endParaRPr>
          </a:p>
          <a:p>
            <a:pPr algn="just"/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Pendekatan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ID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mengintegrasikan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ID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ID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pengembangan</a:t>
            </a:r>
            <a:r>
              <a:rPr lang="en-ID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Pendekatan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mengembangkan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keterampilan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serempak</a:t>
            </a:r>
            <a:r>
              <a:rPr lang="en-ID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Simultan</a:t>
            </a:r>
            <a:r>
              <a:rPr lang="en-ID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Merakit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menggabungkan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sejumlah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konsep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pengembangan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harapan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bermakna</a:t>
            </a:r>
            <a:endParaRPr lang="en-ID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beranjak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pusat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perhatian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memahami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gejala-gejala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konsep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lain,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berasal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studi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bersangkutan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studi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ID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421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4476C-77BD-461E-B76A-ABD1D851A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796636"/>
          </a:xfrm>
        </p:spPr>
        <p:txBody>
          <a:bodyPr>
            <a:normAutofit/>
          </a:bodyPr>
          <a:lstStyle/>
          <a:p>
            <a:pPr algn="l"/>
            <a:r>
              <a:rPr lang="en-ID" sz="3200" dirty="0" err="1">
                <a:latin typeface="Jokerman" panose="04090605060D06020702" pitchFamily="82" charset="0"/>
              </a:rPr>
              <a:t>Ciri-ciri</a:t>
            </a:r>
            <a:r>
              <a:rPr lang="en-ID" sz="3200" dirty="0">
                <a:latin typeface="Jokerman" panose="04090605060D06020702" pitchFamily="82" charset="0"/>
              </a:rPr>
              <a:t>/ </a:t>
            </a:r>
            <a:r>
              <a:rPr lang="en-ID" sz="3200" dirty="0" err="1">
                <a:latin typeface="Jokerman" panose="04090605060D06020702" pitchFamily="82" charset="0"/>
              </a:rPr>
              <a:t>Karakteristik</a:t>
            </a:r>
            <a:r>
              <a:rPr lang="en-ID" sz="3200" dirty="0">
                <a:latin typeface="Jokerman" panose="04090605060D06020702" pitchFamily="82" charset="0"/>
              </a:rPr>
              <a:t> </a:t>
            </a:r>
            <a:r>
              <a:rPr lang="en-ID" sz="3200" dirty="0" err="1">
                <a:latin typeface="Jokerman" panose="04090605060D06020702" pitchFamily="82" charset="0"/>
              </a:rPr>
              <a:t>Pembelajaran</a:t>
            </a:r>
            <a:r>
              <a:rPr lang="en-ID" sz="3200" dirty="0">
                <a:latin typeface="Jokerman" panose="04090605060D06020702" pitchFamily="82" charset="0"/>
              </a:rPr>
              <a:t> </a:t>
            </a:r>
            <a:r>
              <a:rPr lang="en-ID" sz="3200" dirty="0" err="1">
                <a:latin typeface="Jokerman" panose="04090605060D06020702" pitchFamily="82" charset="0"/>
              </a:rPr>
              <a:t>Terpadu</a:t>
            </a:r>
            <a:r>
              <a:rPr lang="en-ID" sz="3200" dirty="0">
                <a:latin typeface="Jokerman" panose="04090605060D06020702" pitchFamily="82" charset="0"/>
              </a:rPr>
              <a:t>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99D9C-04C1-475B-B472-DE8D46CAC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82437"/>
            <a:ext cx="10018713" cy="4267200"/>
          </a:xfrm>
        </p:spPr>
        <p:txBody>
          <a:bodyPr>
            <a:normAutofit lnSpcReduction="10000"/>
          </a:bodyPr>
          <a:lstStyle/>
          <a:p>
            <a:pPr marL="457200" indent="-457200" fontAlgn="t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fontAlgn="t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Berpusat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(child centered)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fontAlgn="t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fontAlgn="t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Menciptakan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mengoptimalkan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pemikiran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fontAlgn="t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Menyajikan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konsep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studi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fontAlgn="t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luwes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fleksibel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guru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bebas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fontAlgn="t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Hasil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berkembang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28879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ABCA-A68D-4D4B-AFD9-42435C743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394855"/>
            <a:ext cx="9045145" cy="893618"/>
          </a:xfrm>
        </p:spPr>
        <p:txBody>
          <a:bodyPr>
            <a:normAutofit/>
          </a:bodyPr>
          <a:lstStyle/>
          <a:p>
            <a:pPr algn="l"/>
            <a:r>
              <a:rPr lang="en-ID" dirty="0" err="1">
                <a:latin typeface="Jokerman" panose="04090605060D06020702" pitchFamily="82" charset="0"/>
              </a:rPr>
              <a:t>Landasan</a:t>
            </a:r>
            <a:r>
              <a:rPr lang="en-ID" dirty="0">
                <a:latin typeface="Jokerman" panose="04090605060D06020702" pitchFamily="82" charset="0"/>
              </a:rPr>
              <a:t> </a:t>
            </a:r>
            <a:r>
              <a:rPr lang="en-ID" dirty="0" err="1">
                <a:latin typeface="Jokerman" panose="04090605060D06020702" pitchFamily="82" charset="0"/>
              </a:rPr>
              <a:t>Filosofis</a:t>
            </a:r>
            <a:r>
              <a:rPr lang="en-ID" dirty="0">
                <a:latin typeface="Jokerman" panose="04090605060D06020702" pitchFamily="82" charset="0"/>
              </a:rPr>
              <a:t>: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46A2F-FF5F-46A1-A99B-E32EB8805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288473"/>
            <a:ext cx="10018713" cy="450272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ID" dirty="0" err="1"/>
              <a:t>Aliran</a:t>
            </a:r>
            <a:r>
              <a:rPr lang="en-ID" dirty="0"/>
              <a:t> </a:t>
            </a:r>
            <a:r>
              <a:rPr lang="en-ID" i="1" dirty="0" err="1"/>
              <a:t>Progresivisme</a:t>
            </a:r>
            <a:endParaRPr lang="en-ID" i="1" dirty="0"/>
          </a:p>
          <a:p>
            <a:pPr marL="442913" indent="0">
              <a:buNone/>
            </a:pPr>
            <a:r>
              <a:rPr lang="en-ID" dirty="0" err="1"/>
              <a:t>Pembentukan</a:t>
            </a:r>
            <a:r>
              <a:rPr lang="en-ID" dirty="0"/>
              <a:t> </a:t>
            </a:r>
            <a:r>
              <a:rPr lang="en-ID" dirty="0" err="1"/>
              <a:t>kreatifitas</a:t>
            </a:r>
            <a:r>
              <a:rPr lang="en-ID" dirty="0"/>
              <a:t>, </a:t>
            </a:r>
            <a:r>
              <a:rPr lang="en-ID" dirty="0" err="1"/>
              <a:t>pemberian</a:t>
            </a:r>
            <a:r>
              <a:rPr lang="en-ID" dirty="0"/>
              <a:t> </a:t>
            </a:r>
            <a:r>
              <a:rPr lang="en-ID" dirty="0" err="1"/>
              <a:t>sejumlah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, </a:t>
            </a:r>
            <a:r>
              <a:rPr lang="en-ID" dirty="0" err="1"/>
              <a:t>alami</a:t>
            </a:r>
            <a:r>
              <a:rPr lang="en-ID" dirty="0"/>
              <a:t>/natural, </a:t>
            </a:r>
            <a:r>
              <a:rPr lang="en-ID" dirty="0" err="1"/>
              <a:t>memperhatikan</a:t>
            </a:r>
            <a:r>
              <a:rPr lang="en-ID" dirty="0"/>
              <a:t> </a:t>
            </a:r>
            <a:r>
              <a:rPr lang="en-ID" dirty="0" err="1"/>
              <a:t>pengalaman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D" dirty="0" err="1"/>
              <a:t>Aliran</a:t>
            </a:r>
            <a:r>
              <a:rPr lang="en-ID" dirty="0"/>
              <a:t> </a:t>
            </a:r>
            <a:r>
              <a:rPr lang="en-ID" i="1" dirty="0" err="1"/>
              <a:t>Konstruktivisme</a:t>
            </a:r>
            <a:endParaRPr lang="en-ID" i="1" dirty="0"/>
          </a:p>
          <a:p>
            <a:pPr marL="0" indent="442913">
              <a:buNone/>
            </a:pPr>
            <a:r>
              <a:rPr lang="en-ID" dirty="0" err="1"/>
              <a:t>Melihat</a:t>
            </a:r>
            <a:r>
              <a:rPr lang="en-ID" dirty="0"/>
              <a:t> </a:t>
            </a:r>
            <a:r>
              <a:rPr lang="en-ID" dirty="0" err="1"/>
              <a:t>pengalaman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i="1" dirty="0"/>
              <a:t>/ direct experience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D" dirty="0" err="1"/>
              <a:t>Aliran</a:t>
            </a:r>
            <a:r>
              <a:rPr lang="en-ID" dirty="0"/>
              <a:t> </a:t>
            </a:r>
            <a:r>
              <a:rPr lang="en-ID" i="1" dirty="0" err="1"/>
              <a:t>Humanisme</a:t>
            </a:r>
            <a:endParaRPr lang="en-ID" i="1" dirty="0"/>
          </a:p>
          <a:p>
            <a:pPr marL="0" indent="442913">
              <a:buNone/>
            </a:pPr>
            <a:r>
              <a:rPr lang="en-ID" dirty="0" err="1"/>
              <a:t>Melihat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segi</a:t>
            </a:r>
            <a:r>
              <a:rPr lang="en-ID" dirty="0"/>
              <a:t>  </a:t>
            </a:r>
            <a:r>
              <a:rPr lang="en-ID" dirty="0" err="1"/>
              <a:t>keunikan</a:t>
            </a:r>
            <a:r>
              <a:rPr lang="en-ID" dirty="0"/>
              <a:t>/ </a:t>
            </a:r>
            <a:r>
              <a:rPr lang="en-ID" dirty="0" err="1"/>
              <a:t>kekhasan</a:t>
            </a:r>
            <a:r>
              <a:rPr lang="en-ID" dirty="0"/>
              <a:t>, </a:t>
            </a:r>
            <a:r>
              <a:rPr lang="en-ID" dirty="0" err="1"/>
              <a:t>potensi</a:t>
            </a:r>
            <a:r>
              <a:rPr lang="en-ID" dirty="0"/>
              <a:t> dan </a:t>
            </a:r>
            <a:r>
              <a:rPr lang="en-ID" dirty="0" err="1"/>
              <a:t>motivasi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84211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ABCA-A68D-4D4B-AFD9-42435C743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394855"/>
            <a:ext cx="9045145" cy="893618"/>
          </a:xfrm>
        </p:spPr>
        <p:txBody>
          <a:bodyPr>
            <a:normAutofit/>
          </a:bodyPr>
          <a:lstStyle/>
          <a:p>
            <a:pPr algn="l"/>
            <a:r>
              <a:rPr lang="en-ID" dirty="0" err="1">
                <a:latin typeface="Jokerman" panose="04090605060D06020702" pitchFamily="82" charset="0"/>
              </a:rPr>
              <a:t>Landasan</a:t>
            </a:r>
            <a:r>
              <a:rPr lang="en-ID" dirty="0">
                <a:latin typeface="Jokerman" panose="04090605060D06020702" pitchFamily="82" charset="0"/>
              </a:rPr>
              <a:t> </a:t>
            </a:r>
            <a:r>
              <a:rPr lang="en-ID" dirty="0" err="1">
                <a:latin typeface="Jokerman" panose="04090605060D06020702" pitchFamily="82" charset="0"/>
              </a:rPr>
              <a:t>Psikologis</a:t>
            </a:r>
            <a:r>
              <a:rPr lang="en-ID" dirty="0">
                <a:latin typeface="Jokerman" panose="04090605060D06020702" pitchFamily="82" charset="0"/>
              </a:rPr>
              <a:t>: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46A2F-FF5F-46A1-A99B-E32EB8805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288473"/>
            <a:ext cx="10018713" cy="4502727"/>
          </a:xfrm>
        </p:spPr>
        <p:txBody>
          <a:bodyPr/>
          <a:lstStyle/>
          <a:p>
            <a:pPr marL="623888" indent="-623888">
              <a:buFont typeface="Wingdings" panose="05000000000000000000" pitchFamily="2" charset="2"/>
              <a:buChar char="v"/>
            </a:pP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membangun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realitasnya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623888">
              <a:buFont typeface="Wingdings" panose="05000000000000000000" pitchFamily="2" charset="2"/>
              <a:buChar char="v"/>
            </a:pP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Pikiran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seseorang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dasarnya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mempunyai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mencari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gagasan-gagasan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23888" indent="-623888">
              <a:buFont typeface="Wingdings" panose="05000000000000000000" pitchFamily="2" charset="2"/>
              <a:buChar char="v"/>
            </a:pP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dimilikinya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mempunyai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kesempatan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berkembang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23888" indent="-623888">
              <a:buFont typeface="Wingdings" panose="05000000000000000000" pitchFamily="2" charset="2"/>
              <a:buChar char="v"/>
            </a:pP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Keseluruhan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terpadu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melihat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dirinya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sekitarnya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utuh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i="1" dirty="0" err="1">
                <a:latin typeface="Arial" panose="020B0604020202020204" pitchFamily="34" charset="0"/>
                <a:cs typeface="Arial" panose="020B0604020202020204" pitchFamily="34" charset="0"/>
              </a:rPr>
              <a:t>Holistik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47304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ABCA-A68D-4D4B-AFD9-42435C743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394855"/>
            <a:ext cx="9045145" cy="893618"/>
          </a:xfrm>
        </p:spPr>
        <p:txBody>
          <a:bodyPr>
            <a:normAutofit/>
          </a:bodyPr>
          <a:lstStyle/>
          <a:p>
            <a:pPr algn="l"/>
            <a:r>
              <a:rPr lang="en-ID" dirty="0" err="1">
                <a:latin typeface="Jokerman" panose="04090605060D06020702" pitchFamily="82" charset="0"/>
              </a:rPr>
              <a:t>Landasan</a:t>
            </a:r>
            <a:r>
              <a:rPr lang="en-ID" dirty="0">
                <a:latin typeface="Jokerman" panose="04090605060D06020702" pitchFamily="82" charset="0"/>
              </a:rPr>
              <a:t> </a:t>
            </a:r>
            <a:r>
              <a:rPr lang="en-ID" dirty="0" err="1">
                <a:latin typeface="Jokerman" panose="04090605060D06020702" pitchFamily="82" charset="0"/>
              </a:rPr>
              <a:t>Praktis</a:t>
            </a:r>
            <a:r>
              <a:rPr lang="en-ID" dirty="0">
                <a:latin typeface="Jokerman" panose="04090605060D06020702" pitchFamily="82" charset="0"/>
              </a:rPr>
              <a:t>: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46A2F-FF5F-46A1-A99B-E32EB8805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288473"/>
            <a:ext cx="10018713" cy="4502727"/>
          </a:xfrm>
        </p:spPr>
        <p:txBody>
          <a:bodyPr/>
          <a:lstStyle/>
          <a:p>
            <a:pPr marL="623888" indent="-623888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begitu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cepat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terlalu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dimuat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kurikulum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23888" indent="-623888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Kesenjangan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praktik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dipersempit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dirancang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terpadu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berpikir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teoritis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dan pada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berpikir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praktis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424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1095CB2C-078B-4C61-906A-E5FA3B54D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713509"/>
            <a:ext cx="10018713" cy="1018309"/>
          </a:xfrm>
        </p:spPr>
        <p:txBody>
          <a:bodyPr/>
          <a:lstStyle/>
          <a:p>
            <a:pPr algn="l"/>
            <a:r>
              <a:rPr lang="en-US" altLang="en-US" dirty="0" err="1">
                <a:latin typeface="Jokerman" panose="04090605060D06020702" pitchFamily="82" charset="0"/>
              </a:rPr>
              <a:t>Prinsip</a:t>
            </a:r>
            <a:r>
              <a:rPr lang="en-US" altLang="en-US" dirty="0">
                <a:latin typeface="Jokerman" panose="04090605060D06020702" pitchFamily="82" charset="0"/>
              </a:rPr>
              <a:t> </a:t>
            </a:r>
            <a:r>
              <a:rPr lang="en-US" altLang="en-US" dirty="0" err="1">
                <a:latin typeface="Jokerman" panose="04090605060D06020702" pitchFamily="82" charset="0"/>
              </a:rPr>
              <a:t>Pembelajaran</a:t>
            </a:r>
            <a:r>
              <a:rPr lang="en-US" altLang="en-US" dirty="0">
                <a:latin typeface="Jokerman" panose="04090605060D06020702" pitchFamily="82" charset="0"/>
              </a:rPr>
              <a:t> </a:t>
            </a:r>
            <a:r>
              <a:rPr lang="en-US" altLang="en-US" dirty="0" err="1">
                <a:latin typeface="Jokerman" panose="04090605060D06020702" pitchFamily="82" charset="0"/>
              </a:rPr>
              <a:t>Terpadu</a:t>
            </a:r>
            <a:endParaRPr lang="en-US" altLang="en-US" dirty="0">
              <a:latin typeface="Jokerman" panose="04090605060D06020702" pitchFamily="82" charset="0"/>
            </a:endParaRP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5A4A1D0A-9E1F-4C0F-9156-4892698CB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67345"/>
            <a:ext cx="10018713" cy="382385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Menurut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Masitoh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(2004)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prinsip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terpadu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Proses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bagi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usia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proses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interaksi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sumber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belajar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pendidik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lingkungan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belajar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tertentu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mencapai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tujuan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telah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ditetapkan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Sesuai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karakteristik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usia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bersifat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aktif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melakukan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berbagai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eksplorasi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kegiatan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bermain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maka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proses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ditekankan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bentuk-bentuk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belajar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sambil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bermain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Belajar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sambil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bermain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ditekankan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integrasi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pengembangan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potensi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dibidang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fisik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motorik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intelegensi,sosial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emosional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bahasa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aktual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dimilki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Font typeface="Arial" charset="0"/>
              <a:buNone/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8F12D54B-580C-4A2F-95E2-F870E4356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4837" y="1648691"/>
            <a:ext cx="9476508" cy="4401273"/>
          </a:xfrm>
        </p:spPr>
        <p:txBody>
          <a:bodyPr/>
          <a:lstStyle/>
          <a:p>
            <a:pPr algn="just"/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Penyelenggaraan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rasa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aman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proses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terpadu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berbuat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aktif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berinteraksi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diatur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pendidik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dirancang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dilaksanakan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menciptakan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menggugah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kemudahan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sambil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bermain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aktivitas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kongkrit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pertumbuhan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buFont typeface="Arial" panose="020B0604020202020204" pitchFamily="34" charset="0"/>
              <a:buNone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4359C6-4DBA-4F94-BC75-9356412F9D93}"/>
              </a:ext>
            </a:extLst>
          </p:cNvPr>
          <p:cNvSpPr txBox="1">
            <a:spLocks/>
          </p:cNvSpPr>
          <p:nvPr/>
        </p:nvSpPr>
        <p:spPr>
          <a:xfrm>
            <a:off x="1484310" y="713509"/>
            <a:ext cx="10018713" cy="93518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en-US" dirty="0" err="1">
                <a:latin typeface="Jokerman" panose="04090605060D06020702" pitchFamily="82" charset="0"/>
              </a:rPr>
              <a:t>Prinsip</a:t>
            </a:r>
            <a:r>
              <a:rPr lang="en-US" altLang="en-US" dirty="0">
                <a:latin typeface="Jokerman" panose="04090605060D06020702" pitchFamily="82" charset="0"/>
              </a:rPr>
              <a:t> </a:t>
            </a:r>
            <a:r>
              <a:rPr lang="en-US" altLang="en-US" dirty="0" err="1">
                <a:latin typeface="Jokerman" panose="04090605060D06020702" pitchFamily="82" charset="0"/>
              </a:rPr>
              <a:t>Pembelajaran</a:t>
            </a:r>
            <a:r>
              <a:rPr lang="en-US" altLang="en-US" dirty="0">
                <a:latin typeface="Jokerman" panose="04090605060D06020702" pitchFamily="82" charset="0"/>
              </a:rPr>
              <a:t> </a:t>
            </a:r>
            <a:r>
              <a:rPr lang="en-US" altLang="en-US" dirty="0" err="1">
                <a:latin typeface="Jokerman" panose="04090605060D06020702" pitchFamily="82" charset="0"/>
              </a:rPr>
              <a:t>Terpadu</a:t>
            </a:r>
            <a:endParaRPr lang="en-US" altLang="en-US" dirty="0">
              <a:latin typeface="Jokerman" panose="04090605060D06020702" pitchFamily="82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8F12D54B-580C-4A2F-95E2-F870E4356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4837" y="1648691"/>
            <a:ext cx="9476508" cy="4401273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mengeksplorasi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mengekspresikan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keterampilannya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pemahaman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komprehensif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kecakapan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berpikir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endParaRPr lang="en-ID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interaksi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social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profesionalisme</a:t>
            </a:r>
            <a:r>
              <a:rPr lang="en-ID" altLang="en-US" dirty="0">
                <a:latin typeface="Arial" panose="020B0604020202020204" pitchFamily="34" charset="0"/>
                <a:cs typeface="Arial" panose="020B0604020202020204" pitchFamily="34" charset="0"/>
              </a:rPr>
              <a:t> guru.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panose="020B0604020202020204" pitchFamily="34" charset="0"/>
              <a:buNone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4359C6-4DBA-4F94-BC75-9356412F9D93}"/>
              </a:ext>
            </a:extLst>
          </p:cNvPr>
          <p:cNvSpPr txBox="1">
            <a:spLocks/>
          </p:cNvSpPr>
          <p:nvPr/>
        </p:nvSpPr>
        <p:spPr>
          <a:xfrm>
            <a:off x="1484310" y="713509"/>
            <a:ext cx="10018713" cy="93518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en-US" dirty="0" err="1">
                <a:latin typeface="Jokerman" panose="04090605060D06020702" pitchFamily="82" charset="0"/>
              </a:rPr>
              <a:t>Manfaat</a:t>
            </a:r>
            <a:r>
              <a:rPr lang="en-US" altLang="en-US" dirty="0">
                <a:latin typeface="Jokerman" panose="04090605060D06020702" pitchFamily="82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748913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0972A-7931-4EE2-8B93-486CDF42E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729" y="242456"/>
            <a:ext cx="8560235" cy="824344"/>
          </a:xfrm>
        </p:spPr>
        <p:txBody>
          <a:bodyPr>
            <a:normAutofit fontScale="90000"/>
          </a:bodyPr>
          <a:lstStyle/>
          <a:p>
            <a:pPr algn="l"/>
            <a:r>
              <a:rPr lang="en-ID" dirty="0">
                <a:latin typeface="Jokerman" panose="04090605060D06020702" pitchFamily="82" charset="0"/>
              </a:rPr>
              <a:t>A. </a:t>
            </a:r>
            <a:r>
              <a:rPr lang="en-ID" dirty="0" err="1">
                <a:latin typeface="Jokerman" panose="04090605060D06020702" pitchFamily="82" charset="0"/>
              </a:rPr>
              <a:t>Karakteristik</a:t>
            </a:r>
            <a:r>
              <a:rPr lang="en-ID" dirty="0">
                <a:latin typeface="Jokerman" panose="04090605060D06020702" pitchFamily="82" charset="0"/>
              </a:rPr>
              <a:t> </a:t>
            </a:r>
            <a:r>
              <a:rPr lang="en-ID" dirty="0" err="1">
                <a:latin typeface="Jokerman" panose="04090605060D06020702" pitchFamily="82" charset="0"/>
              </a:rPr>
              <a:t>Pembelajaran</a:t>
            </a:r>
            <a:r>
              <a:rPr lang="en-ID" dirty="0">
                <a:latin typeface="Jokerman" panose="04090605060D06020702" pitchFamily="82" charset="0"/>
              </a:rPr>
              <a:t> AUD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F4D299C-5824-4C37-9462-5A8234120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3" y="1066800"/>
            <a:ext cx="9045142" cy="4932218"/>
          </a:xfrm>
          <a:solidFill>
            <a:srgbClr val="92D050"/>
          </a:solidFill>
          <a:ln w="571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Berorientasi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pada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kebutuhan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anak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</a:p>
          <a:p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Belajar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sambil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bermain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dan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bermain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seraya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belajar</a:t>
            </a:r>
            <a:endParaRPr lang="en-US" alt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Kreatif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dan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inovatif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</a:p>
          <a:p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lingkungan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kondusif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(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aman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nyaman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menyenangkan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menarik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)</a:t>
            </a:r>
          </a:p>
          <a:p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Tematik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</a:p>
          <a:p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Mengembangkan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keterampilan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hidup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/ Life skill</a:t>
            </a:r>
          </a:p>
          <a:p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Menggunakan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pembelajaran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terpadu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dan </a:t>
            </a:r>
          </a:p>
          <a:p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Pembelajaran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alt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berorientasi</a:t>
            </a:r>
            <a:r>
              <a:rPr lang="en-US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 pada </a:t>
            </a:r>
            <a:r>
              <a:rPr lang="nn-NO" altLang="en-US" dirty="0">
                <a:latin typeface="Aharoni" panose="02010803020104030203" pitchFamily="2" charset="-79"/>
                <a:cs typeface="Aharoni" panose="02010803020104030203" pitchFamily="2" charset="-79"/>
              </a:rPr>
              <a:t>perkembangan anak (Balitbang Depdiknas, 4-5).</a:t>
            </a:r>
            <a:endParaRPr lang="en-US" alt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77269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0972A-7931-4EE2-8B93-486CDF42E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729" y="242456"/>
            <a:ext cx="8560235" cy="824344"/>
          </a:xfrm>
        </p:spPr>
        <p:txBody>
          <a:bodyPr>
            <a:normAutofit fontScale="90000"/>
          </a:bodyPr>
          <a:lstStyle/>
          <a:p>
            <a:pPr algn="l"/>
            <a:r>
              <a:rPr lang="en-ID" dirty="0">
                <a:latin typeface="Jokerman" panose="04090605060D06020702" pitchFamily="82" charset="0"/>
              </a:rPr>
              <a:t>B. </a:t>
            </a:r>
            <a:r>
              <a:rPr lang="en-ID" dirty="0" err="1">
                <a:latin typeface="Jokerman" panose="04090605060D06020702" pitchFamily="82" charset="0"/>
              </a:rPr>
              <a:t>Karakteristik</a:t>
            </a:r>
            <a:r>
              <a:rPr lang="en-ID" dirty="0">
                <a:latin typeface="Jokerman" panose="04090605060D06020702" pitchFamily="82" charset="0"/>
              </a:rPr>
              <a:t> </a:t>
            </a:r>
            <a:r>
              <a:rPr lang="en-ID" dirty="0" err="1">
                <a:latin typeface="Jokerman" panose="04090605060D06020702" pitchFamily="82" charset="0"/>
              </a:rPr>
              <a:t>Perkembangan</a:t>
            </a:r>
            <a:r>
              <a:rPr lang="en-ID" dirty="0">
                <a:latin typeface="Jokerman" panose="04090605060D06020702" pitchFamily="82" charset="0"/>
              </a:rPr>
              <a:t> AUD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F9724-0296-4FF7-8ADF-11FFC75C7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037" y="1191491"/>
            <a:ext cx="9130146" cy="4599709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ditandai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keaktifan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Bahasa (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memahami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pembicaraan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orang lain dan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mengungkapkan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pikirannya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batas-batas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kognitif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(Rasa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ingin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tahu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luar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biasa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sekitarnya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permainan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bukan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permainan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social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walaupun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aktivitas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bermain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Bersama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5411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990C5-9614-445A-99F7-CFBE04643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6945" y="1380069"/>
            <a:ext cx="8926078" cy="1875750"/>
          </a:xfrm>
        </p:spPr>
        <p:txBody>
          <a:bodyPr>
            <a:noAutofit/>
          </a:bodyPr>
          <a:lstStyle/>
          <a:p>
            <a:r>
              <a:rPr lang="en-ID" sz="6600" dirty="0" err="1">
                <a:latin typeface="Berlin Sans FB Demi" panose="020E0802020502020306" pitchFamily="34" charset="0"/>
              </a:rPr>
              <a:t>Pembelajaran</a:t>
            </a:r>
            <a:r>
              <a:rPr lang="en-ID" sz="6600" dirty="0">
                <a:latin typeface="Berlin Sans FB Demi" panose="020E0802020502020306" pitchFamily="34" charset="0"/>
              </a:rPr>
              <a:t> </a:t>
            </a:r>
            <a:r>
              <a:rPr lang="en-ID" sz="6600" dirty="0" err="1">
                <a:latin typeface="Berlin Sans FB Demi" panose="020E0802020502020306" pitchFamily="34" charset="0"/>
              </a:rPr>
              <a:t>Terpadu</a:t>
            </a:r>
            <a:r>
              <a:rPr lang="en-ID" sz="6600" dirty="0">
                <a:latin typeface="Berlin Sans FB Demi" panose="020E0802020502020306" pitchFamily="34" charset="0"/>
              </a:rPr>
              <a:t> </a:t>
            </a:r>
            <a:r>
              <a:rPr lang="en-ID" sz="6600" dirty="0" err="1">
                <a:latin typeface="Berlin Sans FB Demi" panose="020E0802020502020306" pitchFamily="34" charset="0"/>
              </a:rPr>
              <a:t>Anak</a:t>
            </a:r>
            <a:r>
              <a:rPr lang="en-ID" sz="6600" dirty="0">
                <a:latin typeface="Berlin Sans FB Demi" panose="020E0802020502020306" pitchFamily="34" charset="0"/>
              </a:rPr>
              <a:t> </a:t>
            </a:r>
            <a:r>
              <a:rPr lang="en-ID" sz="6600" dirty="0" err="1">
                <a:latin typeface="Berlin Sans FB Demi" panose="020E0802020502020306" pitchFamily="34" charset="0"/>
              </a:rPr>
              <a:t>Usia</a:t>
            </a:r>
            <a:r>
              <a:rPr lang="en-ID" sz="6600" dirty="0">
                <a:latin typeface="Berlin Sans FB Demi" panose="020E0802020502020306" pitchFamily="34" charset="0"/>
              </a:rPr>
              <a:t> Dini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8658A5-9A24-43C7-BC0E-F7BF19DA5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8800" y="3761510"/>
            <a:ext cx="5864223" cy="1267690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latin typeface="Algerian" panose="04020705040A02060702" pitchFamily="82" charset="0"/>
              </a:rPr>
              <a:t>Konsep</a:t>
            </a:r>
            <a:r>
              <a:rPr lang="en-ID" sz="2400" dirty="0">
                <a:latin typeface="Algerian" panose="04020705040A02060702" pitchFamily="82" charset="0"/>
              </a:rPr>
              <a:t> </a:t>
            </a:r>
            <a:r>
              <a:rPr lang="en-ID" sz="2400" dirty="0" err="1">
                <a:latin typeface="Algerian" panose="04020705040A02060702" pitchFamily="82" charset="0"/>
              </a:rPr>
              <a:t>Pembelajaran</a:t>
            </a:r>
            <a:r>
              <a:rPr lang="en-ID" sz="2400" dirty="0">
                <a:latin typeface="Algerian" panose="04020705040A02060702" pitchFamily="82" charset="0"/>
              </a:rPr>
              <a:t> </a:t>
            </a:r>
            <a:r>
              <a:rPr lang="en-ID" sz="2400" dirty="0" err="1">
                <a:latin typeface="Algerian" panose="04020705040A02060702" pitchFamily="82" charset="0"/>
              </a:rPr>
              <a:t>Terpadu</a:t>
            </a:r>
            <a:endParaRPr lang="en-ID" sz="2400" dirty="0">
              <a:latin typeface="Algerian" panose="04020705040A02060702" pitchFamily="82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latin typeface="Algerian" panose="04020705040A02060702" pitchFamily="82" charset="0"/>
              </a:rPr>
              <a:t>Hakikat</a:t>
            </a:r>
            <a:r>
              <a:rPr lang="en-ID" sz="2400" dirty="0">
                <a:latin typeface="Algerian" panose="04020705040A02060702" pitchFamily="82" charset="0"/>
              </a:rPr>
              <a:t> </a:t>
            </a:r>
            <a:r>
              <a:rPr lang="en-ID" sz="2400" dirty="0" err="1">
                <a:latin typeface="Algerian" panose="04020705040A02060702" pitchFamily="82" charset="0"/>
              </a:rPr>
              <a:t>Pembelajaran</a:t>
            </a:r>
            <a:r>
              <a:rPr lang="en-ID" sz="2400" dirty="0">
                <a:latin typeface="Algerian" panose="04020705040A02060702" pitchFamily="82" charset="0"/>
              </a:rPr>
              <a:t> </a:t>
            </a:r>
            <a:r>
              <a:rPr lang="en-ID" sz="2400" dirty="0" err="1">
                <a:latin typeface="Algerian" panose="04020705040A02060702" pitchFamily="82" charset="0"/>
              </a:rPr>
              <a:t>Terpadu</a:t>
            </a:r>
            <a:endParaRPr lang="en-ID" sz="24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421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3552F-0C5F-454E-80F8-B19E06574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2036" y="1380068"/>
            <a:ext cx="9410987" cy="2616199"/>
          </a:xfrm>
        </p:spPr>
        <p:txBody>
          <a:bodyPr>
            <a:normAutofit/>
          </a:bodyPr>
          <a:lstStyle/>
          <a:p>
            <a:pPr marL="720725" indent="-720725">
              <a:buFont typeface="+mj-lt"/>
              <a:buAutoNum type="romanUcPeriod"/>
            </a:pPr>
            <a:r>
              <a:rPr lang="en-ID" dirty="0" err="1">
                <a:latin typeface="Berlin Sans FB Demi" panose="020E0802020502020306" pitchFamily="34" charset="0"/>
              </a:rPr>
              <a:t>Konsep</a:t>
            </a:r>
            <a:r>
              <a:rPr lang="en-ID" dirty="0">
                <a:latin typeface="Berlin Sans FB Demi" panose="020E0802020502020306" pitchFamily="34" charset="0"/>
              </a:rPr>
              <a:t> Dasar </a:t>
            </a:r>
            <a:r>
              <a:rPr lang="en-ID" dirty="0" err="1">
                <a:latin typeface="Berlin Sans FB Demi" panose="020E0802020502020306" pitchFamily="34" charset="0"/>
              </a:rPr>
              <a:t>Pembelajaran</a:t>
            </a:r>
            <a:r>
              <a:rPr lang="en-ID" dirty="0">
                <a:latin typeface="Berlin Sans FB Demi" panose="020E0802020502020306" pitchFamily="34" charset="0"/>
              </a:rPr>
              <a:t> </a:t>
            </a:r>
            <a:r>
              <a:rPr lang="en-ID" dirty="0" err="1">
                <a:latin typeface="Berlin Sans FB Demi" panose="020E0802020502020306" pitchFamily="34" charset="0"/>
              </a:rPr>
              <a:t>Terpadu</a:t>
            </a:r>
            <a:endParaRPr lang="en-ID" dirty="0">
              <a:latin typeface="Berlin Sans FB Demi" panose="020E0802020502020306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787136-597A-46C6-BB3E-1544D25ED1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00814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6BDBA-F790-4E47-8684-D8C307A05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76" y="339437"/>
            <a:ext cx="9211397" cy="838200"/>
          </a:xfrm>
        </p:spPr>
        <p:txBody>
          <a:bodyPr/>
          <a:lstStyle/>
          <a:p>
            <a:pPr algn="l"/>
            <a:r>
              <a:rPr lang="en-ID" dirty="0"/>
              <a:t>I. </a:t>
            </a:r>
            <a:r>
              <a:rPr lang="en-ID" dirty="0" err="1">
                <a:latin typeface="Berlin Sans FB Demi" panose="020E0802020502020306" pitchFamily="34" charset="0"/>
              </a:rPr>
              <a:t>Konsep</a:t>
            </a:r>
            <a:r>
              <a:rPr lang="en-ID" dirty="0">
                <a:latin typeface="Berlin Sans FB Demi" panose="020E0802020502020306" pitchFamily="34" charset="0"/>
              </a:rPr>
              <a:t> Dasar </a:t>
            </a:r>
            <a:r>
              <a:rPr lang="en-ID" dirty="0" err="1">
                <a:latin typeface="Berlin Sans FB Demi" panose="020E0802020502020306" pitchFamily="34" charset="0"/>
              </a:rPr>
              <a:t>Pembelajaran</a:t>
            </a:r>
            <a:r>
              <a:rPr lang="en-ID" dirty="0">
                <a:latin typeface="Berlin Sans FB Demi" panose="020E0802020502020306" pitchFamily="34" charset="0"/>
              </a:rPr>
              <a:t> </a:t>
            </a:r>
            <a:r>
              <a:rPr lang="en-ID" dirty="0" err="1">
                <a:latin typeface="Berlin Sans FB Demi" panose="020E0802020502020306" pitchFamily="34" charset="0"/>
              </a:rPr>
              <a:t>Terpadu</a:t>
            </a:r>
            <a:endParaRPr lang="en-ID" dirty="0">
              <a:latin typeface="Berlin Sans FB Demi" panose="020E0802020502020306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AA437DE-9DBE-4F91-BEEC-92535B675B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0463280"/>
              </p:ext>
            </p:extLst>
          </p:nvPr>
        </p:nvGraphicFramePr>
        <p:xfrm>
          <a:off x="1484312" y="1177637"/>
          <a:ext cx="10018712" cy="5306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Bent-Up 4">
            <a:extLst>
              <a:ext uri="{FF2B5EF4-FFF2-40B4-BE49-F238E27FC236}">
                <a16:creationId xmlns:a16="http://schemas.microsoft.com/office/drawing/2014/main" id="{64E3B73F-1D66-4517-8CC0-1B40E07FC8A3}"/>
              </a:ext>
            </a:extLst>
          </p:cNvPr>
          <p:cNvSpPr/>
          <p:nvPr/>
        </p:nvSpPr>
        <p:spPr>
          <a:xfrm rot="5400000">
            <a:off x="5731668" y="3546764"/>
            <a:ext cx="1302328" cy="1066800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214958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1EA53-2E67-4E3F-8BB1-CB8D684C8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443345"/>
            <a:ext cx="10018713" cy="53478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ID" dirty="0"/>
              <a:t>Eliason  dan Jenkins</a:t>
            </a:r>
          </a:p>
          <a:p>
            <a:pPr marL="442913" indent="-442913" algn="just">
              <a:buNone/>
            </a:pPr>
            <a:r>
              <a:rPr lang="en-ID" dirty="0"/>
              <a:t>	</a:t>
            </a:r>
            <a:r>
              <a:rPr lang="en-ID" dirty="0" err="1"/>
              <a:t>Kurikulum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kesempatan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mengembangkan</a:t>
            </a:r>
            <a:r>
              <a:rPr lang="en-ID" dirty="0"/>
              <a:t> </a:t>
            </a:r>
            <a:r>
              <a:rPr lang="en-ID" dirty="0" err="1"/>
              <a:t>aspek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kognitif</a:t>
            </a:r>
            <a:r>
              <a:rPr lang="en-ID" dirty="0"/>
              <a:t>, </a:t>
            </a:r>
            <a:r>
              <a:rPr lang="en-ID" dirty="0" err="1"/>
              <a:t>hubungan</a:t>
            </a:r>
            <a:r>
              <a:rPr lang="en-ID" dirty="0"/>
              <a:t> social yang </a:t>
            </a:r>
            <a:r>
              <a:rPr lang="en-ID" dirty="0" err="1"/>
              <a:t>sehat</a:t>
            </a:r>
            <a:r>
              <a:rPr lang="en-ID" dirty="0"/>
              <a:t>,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emosi</a:t>
            </a:r>
            <a:r>
              <a:rPr lang="en-ID" dirty="0"/>
              <a:t> dan </a:t>
            </a:r>
            <a:r>
              <a:rPr lang="en-ID" dirty="0" err="1"/>
              <a:t>fisik</a:t>
            </a:r>
            <a:r>
              <a:rPr lang="en-ID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D" dirty="0"/>
              <a:t>Nana </a:t>
            </a:r>
            <a:r>
              <a:rPr lang="en-ID" dirty="0" err="1"/>
              <a:t>Syaodih</a:t>
            </a:r>
            <a:r>
              <a:rPr lang="en-ID" dirty="0"/>
              <a:t> S (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ocih</a:t>
            </a:r>
            <a:r>
              <a:rPr lang="en-ID" dirty="0"/>
              <a:t> setiasih,2005)</a:t>
            </a:r>
          </a:p>
          <a:p>
            <a:pPr marL="442913" indent="-442913" algn="just">
              <a:buNone/>
            </a:pPr>
            <a:r>
              <a:rPr lang="en-ID" dirty="0"/>
              <a:t>	“</a:t>
            </a:r>
            <a:r>
              <a:rPr lang="en-ID" dirty="0" err="1"/>
              <a:t>Kurikulum</a:t>
            </a:r>
            <a:r>
              <a:rPr lang="en-ID" dirty="0"/>
              <a:t> </a:t>
            </a:r>
            <a:r>
              <a:rPr lang="en-ID" dirty="0" err="1"/>
              <a:t>Humanistik</a:t>
            </a:r>
            <a:r>
              <a:rPr lang="en-ID" dirty="0"/>
              <a:t>”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kurikulum</a:t>
            </a:r>
            <a:r>
              <a:rPr lang="en-ID" dirty="0"/>
              <a:t> yang </a:t>
            </a:r>
            <a:r>
              <a:rPr lang="en-ID" dirty="0" err="1"/>
              <a:t>menekankan</a:t>
            </a:r>
            <a:r>
              <a:rPr lang="en-ID" dirty="0"/>
              <a:t> </a:t>
            </a:r>
            <a:r>
              <a:rPr lang="en-ID" dirty="0" err="1"/>
              <a:t>integrasi</a:t>
            </a:r>
            <a:r>
              <a:rPr lang="en-ID" dirty="0"/>
              <a:t>. </a:t>
            </a:r>
            <a:r>
              <a:rPr lang="en-ID" dirty="0" err="1"/>
              <a:t>Dimana</a:t>
            </a:r>
            <a:r>
              <a:rPr lang="en-ID" dirty="0"/>
              <a:t> </a:t>
            </a:r>
            <a:r>
              <a:rPr lang="en-ID" dirty="0" err="1"/>
              <a:t>kesatuan</a:t>
            </a:r>
            <a:r>
              <a:rPr lang="en-ID" dirty="0"/>
              <a:t> </a:t>
            </a:r>
            <a:r>
              <a:rPr lang="en-ID" dirty="0" err="1"/>
              <a:t>perilaku</a:t>
            </a:r>
            <a:r>
              <a:rPr lang="en-ID" dirty="0"/>
              <a:t> 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 </a:t>
            </a:r>
            <a:r>
              <a:rPr lang="en-ID" dirty="0" err="1"/>
              <a:t>bersifat</a:t>
            </a:r>
            <a:r>
              <a:rPr lang="en-ID" dirty="0"/>
              <a:t> </a:t>
            </a:r>
            <a:r>
              <a:rPr lang="en-ID" dirty="0" err="1"/>
              <a:t>intelektual</a:t>
            </a:r>
            <a:r>
              <a:rPr lang="en-ID" dirty="0"/>
              <a:t> </a:t>
            </a:r>
            <a:r>
              <a:rPr lang="en-ID" dirty="0" err="1"/>
              <a:t>tetapi</a:t>
            </a:r>
            <a:r>
              <a:rPr lang="en-ID" dirty="0"/>
              <a:t> juga </a:t>
            </a:r>
            <a:r>
              <a:rPr lang="en-ID" dirty="0" err="1"/>
              <a:t>emosional</a:t>
            </a:r>
            <a:r>
              <a:rPr lang="en-ID" dirty="0"/>
              <a:t> dan </a:t>
            </a:r>
            <a:r>
              <a:rPr lang="en-ID" dirty="0" err="1"/>
              <a:t>tindakan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3086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1130C-9A0D-4A1A-A1B5-91E7C7ED40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D" dirty="0">
                <a:latin typeface="Berlin Sans FB Demi" panose="020E0802020502020306" pitchFamily="34" charset="0"/>
              </a:rPr>
              <a:t>II. </a:t>
            </a:r>
            <a:r>
              <a:rPr lang="en-ID" dirty="0" err="1">
                <a:latin typeface="Berlin Sans FB Demi" panose="020E0802020502020306" pitchFamily="34" charset="0"/>
              </a:rPr>
              <a:t>Hakikat</a:t>
            </a:r>
            <a:r>
              <a:rPr lang="en-ID" dirty="0">
                <a:latin typeface="Berlin Sans FB Demi" panose="020E0802020502020306" pitchFamily="34" charset="0"/>
              </a:rPr>
              <a:t> </a:t>
            </a:r>
            <a:r>
              <a:rPr lang="en-ID" dirty="0" err="1">
                <a:latin typeface="Berlin Sans FB Demi" panose="020E0802020502020306" pitchFamily="34" charset="0"/>
              </a:rPr>
              <a:t>Pembelajaran</a:t>
            </a:r>
            <a:r>
              <a:rPr lang="en-ID" dirty="0">
                <a:latin typeface="Berlin Sans FB Demi" panose="020E0802020502020306" pitchFamily="34" charset="0"/>
              </a:rPr>
              <a:t> </a:t>
            </a:r>
            <a:r>
              <a:rPr lang="en-ID" dirty="0" err="1">
                <a:latin typeface="Berlin Sans FB Demi" panose="020E0802020502020306" pitchFamily="34" charset="0"/>
              </a:rPr>
              <a:t>Terpadu</a:t>
            </a:r>
            <a:endParaRPr lang="en-ID" dirty="0">
              <a:latin typeface="Berlin Sans FB Demi" panose="020E0802020502020306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0C0FD8-66A5-4614-8A66-DB1BA7C3D3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Pengertian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Karakteristik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Landasan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Filisofis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Praktis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8009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0972A-7931-4EE2-8B93-486CDF42E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729" y="242456"/>
            <a:ext cx="5152017" cy="824344"/>
          </a:xfrm>
        </p:spPr>
        <p:txBody>
          <a:bodyPr>
            <a:normAutofit/>
          </a:bodyPr>
          <a:lstStyle/>
          <a:p>
            <a:pPr algn="l"/>
            <a:r>
              <a:rPr lang="en-ID" dirty="0">
                <a:latin typeface="Jokerman" panose="04090605060D06020702" pitchFamily="82" charset="0"/>
              </a:rPr>
              <a:t>A. </a:t>
            </a:r>
            <a:r>
              <a:rPr lang="en-ID" dirty="0" err="1">
                <a:latin typeface="Jokerman" panose="04090605060D06020702" pitchFamily="82" charset="0"/>
              </a:rPr>
              <a:t>Pengertian</a:t>
            </a:r>
            <a:endParaRPr lang="en-ID" dirty="0">
              <a:latin typeface="Jokerman" panose="04090605060D0602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F9724-0296-4FF7-8ADF-11FFC75C7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036" y="1191491"/>
            <a:ext cx="10172987" cy="4599709"/>
          </a:xfrm>
        </p:spPr>
        <p:txBody>
          <a:bodyPr>
            <a:normAutofit fontScale="92500" lnSpcReduction="10000"/>
          </a:bodyPr>
          <a:lstStyle/>
          <a:p>
            <a:pPr marL="442913" indent="-442913" algn="just">
              <a:buFont typeface="Wingdings" panose="05000000000000000000" pitchFamily="2" charset="2"/>
              <a:buChar char="v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Cohen dan Manion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(1992) dan Brand (1991), 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variasi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terpadu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dilaksanakan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kurikulum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terpadu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(integrated curriculum),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terpadu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(integrated day),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terpadu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(integrated  learning)</a:t>
            </a:r>
          </a:p>
          <a:p>
            <a:pPr marL="442913" indent="-442913" algn="just">
              <a:buFont typeface="Wingdings" panose="05000000000000000000" pitchFamily="2" charset="2"/>
              <a:buChar char="v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Prabowo (2000 : 2)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terpadu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melibatkan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mengkaitkan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studi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42913" indent="-442913" algn="just">
              <a:buFont typeface="Wingdings" panose="05000000000000000000" pitchFamily="2" charset="2"/>
              <a:buChar char="v"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Oemar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Hamalik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pengajaran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menyeluruh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memadukan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disiplin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berpusat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proyek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teoritis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praktis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memadukan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mengembangkan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program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terpadu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memadukan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mengajar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mencapai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pengembangan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kepribadian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terintegrasi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7629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1050</TotalTime>
  <Words>818</Words>
  <Application>Microsoft Office PowerPoint</Application>
  <PresentationFormat>Widescreen</PresentationFormat>
  <Paragraphs>81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Aharoni</vt:lpstr>
      <vt:lpstr>Algerian</vt:lpstr>
      <vt:lpstr>Arial</vt:lpstr>
      <vt:lpstr>Berlin Sans FB Demi</vt:lpstr>
      <vt:lpstr>Corbel</vt:lpstr>
      <vt:lpstr>Jokerman</vt:lpstr>
      <vt:lpstr>Wingdings</vt:lpstr>
      <vt:lpstr>Parallax</vt:lpstr>
      <vt:lpstr>Latar Belakang Pembelajaran Terpadu</vt:lpstr>
      <vt:lpstr>A. Karakteristik Pembelajaran AUD</vt:lpstr>
      <vt:lpstr>B. Karakteristik Perkembangan AUD</vt:lpstr>
      <vt:lpstr>Pembelajaran Terpadu Anak Usia Dini</vt:lpstr>
      <vt:lpstr>Konsep Dasar Pembelajaran Terpadu</vt:lpstr>
      <vt:lpstr>I. Konsep Dasar Pembelajaran Terpadu</vt:lpstr>
      <vt:lpstr>PowerPoint Presentation</vt:lpstr>
      <vt:lpstr>II. Hakikat Pembelajaran Terpadu</vt:lpstr>
      <vt:lpstr>A. Pengertian</vt:lpstr>
      <vt:lpstr>Pengertian Pembelajaran Terpadu :</vt:lpstr>
      <vt:lpstr>Ciri-ciri/ Karakteristik Pembelajaran Terpadu :</vt:lpstr>
      <vt:lpstr>Landasan Filosofis:</vt:lpstr>
      <vt:lpstr>Landasan Psikologis:</vt:lpstr>
      <vt:lpstr>Landasan Praktis:</vt:lpstr>
      <vt:lpstr>Prinsip Pembelajaran Terpadu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Pembelajaran Terpadu AUD</dc:title>
  <dc:creator>Anis</dc:creator>
  <cp:lastModifiedBy>Anis</cp:lastModifiedBy>
  <cp:revision>26</cp:revision>
  <dcterms:created xsi:type="dcterms:W3CDTF">2018-10-02T21:37:22Z</dcterms:created>
  <dcterms:modified xsi:type="dcterms:W3CDTF">2018-11-23T22:38:29Z</dcterms:modified>
</cp:coreProperties>
</file>