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76" r:id="rId4"/>
    <p:sldId id="261" r:id="rId5"/>
    <p:sldId id="288" r:id="rId6"/>
    <p:sldId id="285" r:id="rId7"/>
    <p:sldId id="286" r:id="rId8"/>
    <p:sldId id="287" r:id="rId9"/>
    <p:sldId id="289" r:id="rId10"/>
    <p:sldId id="259" r:id="rId11"/>
    <p:sldId id="277" r:id="rId12"/>
    <p:sldId id="278" r:id="rId13"/>
    <p:sldId id="291" r:id="rId14"/>
    <p:sldId id="293" r:id="rId15"/>
    <p:sldId id="294" r:id="rId16"/>
    <p:sldId id="295" r:id="rId17"/>
    <p:sldId id="281" r:id="rId18"/>
    <p:sldId id="283" r:id="rId19"/>
    <p:sldId id="284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19657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529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461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17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6835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6406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5116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301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590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600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18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9840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150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343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801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18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545D1-164B-4A8B-86E0-0D39D33677D0}" type="datetimeFigureOut">
              <a:rPr lang="en-ID" smtClean="0"/>
              <a:t>02/12/2018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233BBF9-9162-4CFA-A88F-27BFBC0BC73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5102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F2419-E402-4C63-8E61-A39F8F0EE7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D" dirty="0"/>
              <a:t>MODEL-MODEL PEMBELAJARAN TERPADU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EB5724-3E3E-4E71-981D-40E814B03E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150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A8176-9DEB-4A72-BB29-8BB317612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47580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latin typeface="Jokerman" pitchFamily="82" charset="0"/>
              </a:rPr>
              <a:t>Model Connected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96FA2-16B1-4C05-A12E-68855385E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327" y="1399309"/>
            <a:ext cx="10252363" cy="5184053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  <a:extLst/>
        </p:spPr>
        <p:txBody>
          <a:bodyPr rtlCol="0">
            <a:normAutofit fontScale="25000" lnSpcReduction="20000"/>
          </a:bodyPr>
          <a:lstStyle/>
          <a:p>
            <a:pPr marL="0" indent="0" algn="just">
              <a:buNone/>
              <a:defRPr/>
            </a:pPr>
            <a:r>
              <a:rPr lang="en-US" sz="4500" dirty="0">
                <a:latin typeface="Arial Rounded MT Bold" pitchFamily="34" charset="0"/>
              </a:rPr>
              <a:t>- </a:t>
            </a:r>
            <a:r>
              <a:rPr lang="en-US" sz="6400" dirty="0" err="1">
                <a:latin typeface="Arial Rounded MT Bold" pitchFamily="34" charset="0"/>
              </a:rPr>
              <a:t>Pembelajaran</a:t>
            </a:r>
            <a:r>
              <a:rPr lang="en-US" sz="6400" dirty="0">
                <a:latin typeface="Arial Rounded MT Bold" pitchFamily="34" charset="0"/>
              </a:rPr>
              <a:t> Model </a:t>
            </a:r>
            <a:r>
              <a:rPr lang="en-US" sz="6400" dirty="0" err="1">
                <a:latin typeface="Arial Rounded MT Bold" pitchFamily="34" charset="0"/>
              </a:rPr>
              <a:t>Terhubung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ini</a:t>
            </a:r>
            <a:r>
              <a:rPr lang="en-US" sz="6400" dirty="0">
                <a:latin typeface="Arial Rounded MT Bold" pitchFamily="34" charset="0"/>
              </a:rPr>
              <a:t>, </a:t>
            </a:r>
            <a:r>
              <a:rPr lang="en-US" sz="6400" dirty="0" err="1">
                <a:latin typeface="Arial Rounded MT Bold" pitchFamily="34" charset="0"/>
              </a:rPr>
              <a:t>hanya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memadukan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topik-topik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hampir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nn-NO" sz="6400" dirty="0">
                <a:latin typeface="Arial Rounded MT Bold" pitchFamily="34" charset="0"/>
              </a:rPr>
              <a:t>sama dalam satu aspek pengembangan. </a:t>
            </a:r>
          </a:p>
          <a:p>
            <a:pPr marL="0" indent="0">
              <a:buNone/>
              <a:defRPr/>
            </a:pPr>
            <a:r>
              <a:rPr lang="nn-NO" sz="6400" dirty="0">
                <a:latin typeface="Arial Rounded MT Bold" pitchFamily="34" charset="0"/>
              </a:rPr>
              <a:t>- Langkah-langkah yang </a:t>
            </a:r>
            <a:r>
              <a:rPr lang="sv-SE" sz="6400" dirty="0">
                <a:latin typeface="Arial Rounded MT Bold" pitchFamily="34" charset="0"/>
              </a:rPr>
              <a:t>akan ditempuh dalam model pembelajaran ini sebagai berikut :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menentukan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tema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dipilih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dalam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silabus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s-ES" sz="6400" dirty="0" err="1">
                <a:latin typeface="Arial Rounded MT Bold" pitchFamily="34" charset="0"/>
              </a:rPr>
              <a:t>Pendidik</a:t>
            </a:r>
            <a:r>
              <a:rPr lang="es-ES" sz="6400" dirty="0">
                <a:latin typeface="Arial Rounded MT Bold" pitchFamily="34" charset="0"/>
              </a:rPr>
              <a:t> </a:t>
            </a:r>
            <a:r>
              <a:rPr lang="es-ES" sz="6400" dirty="0" err="1">
                <a:latin typeface="Arial Rounded MT Bold" pitchFamily="34" charset="0"/>
              </a:rPr>
              <a:t>mencari</a:t>
            </a:r>
            <a:r>
              <a:rPr lang="es-ES" sz="6400" dirty="0">
                <a:latin typeface="Arial Rounded MT Bold" pitchFamily="34" charset="0"/>
              </a:rPr>
              <a:t> tema yang </a:t>
            </a:r>
            <a:r>
              <a:rPr lang="es-ES" sz="6400" dirty="0" err="1">
                <a:latin typeface="Arial Rounded MT Bold" pitchFamily="34" charset="0"/>
              </a:rPr>
              <a:t>hampir</a:t>
            </a:r>
            <a:r>
              <a:rPr lang="es-ES" sz="6400" dirty="0">
                <a:latin typeface="Arial Rounded MT Bold" pitchFamily="34" charset="0"/>
              </a:rPr>
              <a:t> sama </a:t>
            </a:r>
            <a:r>
              <a:rPr lang="es-ES" sz="6400" dirty="0" err="1">
                <a:latin typeface="Arial Rounded MT Bold" pitchFamily="34" charset="0"/>
              </a:rPr>
              <a:t>atau</a:t>
            </a:r>
            <a:r>
              <a:rPr lang="es-ES" sz="6400" dirty="0">
                <a:latin typeface="Arial Rounded MT Bold" pitchFamily="34" charset="0"/>
              </a:rPr>
              <a:t> relevan </a:t>
            </a:r>
            <a:r>
              <a:rPr lang="es-ES" sz="6400" dirty="0" err="1">
                <a:latin typeface="Arial Rounded MT Bold" pitchFamily="34" charset="0"/>
              </a:rPr>
              <a:t>dengan</a:t>
            </a:r>
            <a:r>
              <a:rPr lang="es-ES" sz="6400" dirty="0">
                <a:latin typeface="Arial Rounded MT Bold" pitchFamily="34" charset="0"/>
              </a:rPr>
              <a:t> tema-tema yang </a:t>
            </a:r>
            <a:r>
              <a:rPr lang="en-US" sz="6400" dirty="0">
                <a:latin typeface="Arial Rounded MT Bold" pitchFamily="34" charset="0"/>
              </a:rPr>
              <a:t>lain.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it-IT" sz="6400" dirty="0">
                <a:latin typeface="Arial Rounded MT Bold" pitchFamily="34" charset="0"/>
              </a:rPr>
              <a:t>Tema-tema tersebut diorganisasikan pada tema induk.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menjelaskan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materi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terdiri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dari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beberapa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tema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diatas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mengadakan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tanya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jawab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tentang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materi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diajarkan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Dengan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bimbingan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para </a:t>
            </a:r>
            <a:r>
              <a:rPr lang="en-US" sz="6400" dirty="0" err="1">
                <a:latin typeface="Arial Rounded MT Bold" pitchFamily="34" charset="0"/>
              </a:rPr>
              <a:t>anak</a:t>
            </a:r>
            <a:r>
              <a:rPr lang="en-US" sz="6400" dirty="0">
                <a:latin typeface="Arial Rounded MT Bold" pitchFamily="34" charset="0"/>
              </a:rPr>
              <a:t> / </a:t>
            </a:r>
            <a:r>
              <a:rPr lang="en-US" sz="6400" dirty="0" err="1">
                <a:latin typeface="Arial Rounded MT Bold" pitchFamily="34" charset="0"/>
              </a:rPr>
              <a:t>siswa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membentuk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kelompok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kecil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Dengan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bimbingan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pula </a:t>
            </a:r>
            <a:r>
              <a:rPr lang="en-US" sz="6400" dirty="0" err="1">
                <a:latin typeface="Arial Rounded MT Bold" pitchFamily="34" charset="0"/>
              </a:rPr>
              <a:t>anak</a:t>
            </a:r>
            <a:r>
              <a:rPr lang="en-US" sz="6400" dirty="0">
                <a:latin typeface="Arial Rounded MT Bold" pitchFamily="34" charset="0"/>
              </a:rPr>
              <a:t> / </a:t>
            </a:r>
            <a:r>
              <a:rPr lang="en-US" sz="6400" dirty="0" err="1">
                <a:latin typeface="Arial Rounded MT Bold" pitchFamily="34" charset="0"/>
              </a:rPr>
              <a:t>siswa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diminta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mengerjakan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soal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telah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dipersiapkan</a:t>
            </a:r>
            <a:r>
              <a:rPr lang="en-US" sz="6400" dirty="0">
                <a:latin typeface="Arial Rounded MT Bold" pitchFamily="34" charset="0"/>
              </a:rPr>
              <a:t> dan </a:t>
            </a:r>
            <a:r>
              <a:rPr lang="en-US" sz="6400" dirty="0" err="1">
                <a:latin typeface="Arial Rounded MT Bold" pitchFamily="34" charset="0"/>
              </a:rPr>
              <a:t>mengerjakan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tugas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kelompok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dari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memberikan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kesimpulan</a:t>
            </a:r>
            <a:r>
              <a:rPr lang="en-US" sz="6400" dirty="0">
                <a:latin typeface="Arial Rounded MT Bold" pitchFamily="34" charset="0"/>
              </a:rPr>
              <a:t>, </a:t>
            </a:r>
            <a:r>
              <a:rPr lang="en-US" sz="6400" dirty="0" err="1">
                <a:latin typeface="Arial Rounded MT Bold" pitchFamily="34" charset="0"/>
              </a:rPr>
              <a:t>penegasan</a:t>
            </a:r>
            <a:r>
              <a:rPr lang="en-US" sz="6400" dirty="0">
                <a:latin typeface="Arial Rounded MT Bold" pitchFamily="34" charset="0"/>
              </a:rPr>
              <a:t>, </a:t>
            </a:r>
            <a:r>
              <a:rPr lang="en-US" sz="6400" dirty="0" err="1">
                <a:latin typeface="Arial Rounded MT Bold" pitchFamily="34" charset="0"/>
              </a:rPr>
              <a:t>evaluasi</a:t>
            </a:r>
            <a:r>
              <a:rPr lang="en-US" sz="6400" dirty="0">
                <a:latin typeface="Arial Rounded MT Bold" pitchFamily="34" charset="0"/>
              </a:rPr>
              <a:t> dan </a:t>
            </a:r>
            <a:r>
              <a:rPr lang="en-US" sz="6400" dirty="0" err="1">
                <a:latin typeface="Arial Rounded MT Bold" pitchFamily="34" charset="0"/>
              </a:rPr>
              <a:t>sebagai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tindak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lanjut</a:t>
            </a:r>
            <a:endParaRPr lang="en-US" sz="6400" dirty="0">
              <a:latin typeface="Arial Rounded MT Bold" pitchFamily="34" charset="0"/>
            </a:endParaRPr>
          </a:p>
          <a:p>
            <a:pPr marL="900113" indent="-539750">
              <a:buFont typeface="+mj-lt"/>
              <a:buAutoNum type="alphaLcPeriod"/>
              <a:defRPr/>
            </a:pPr>
            <a:r>
              <a:rPr lang="en-US" sz="6400" dirty="0" err="1">
                <a:latin typeface="Arial Rounded MT Bold" pitchFamily="34" charset="0"/>
              </a:rPr>
              <a:t>pendidik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menugaskan</a:t>
            </a:r>
            <a:r>
              <a:rPr lang="en-US" sz="6400" dirty="0">
                <a:latin typeface="Arial Rounded MT Bold" pitchFamily="34" charset="0"/>
              </a:rPr>
              <a:t> pada </a:t>
            </a:r>
            <a:r>
              <a:rPr lang="en-US" sz="6400" dirty="0" err="1">
                <a:latin typeface="Arial Rounded MT Bold" pitchFamily="34" charset="0"/>
              </a:rPr>
              <a:t>siswa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untuk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menyusun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portofolio</a:t>
            </a:r>
            <a:r>
              <a:rPr lang="en-US" sz="6400" dirty="0">
                <a:latin typeface="Arial Rounded MT Bold" pitchFamily="34" charset="0"/>
              </a:rPr>
              <a:t> dan </a:t>
            </a:r>
            <a:r>
              <a:rPr lang="en-US" sz="6400" dirty="0" err="1">
                <a:latin typeface="Arial Rounded MT Bold" pitchFamily="34" charset="0"/>
              </a:rPr>
              <a:t>dikumpulkan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waktu</a:t>
            </a:r>
            <a:r>
              <a:rPr lang="en-US" sz="6400" dirty="0">
                <a:latin typeface="Arial Rounded MT Bold" pitchFamily="34" charset="0"/>
              </a:rPr>
              <a:t> yang </a:t>
            </a:r>
            <a:r>
              <a:rPr lang="en-US" sz="6400" dirty="0" err="1">
                <a:latin typeface="Arial Rounded MT Bold" pitchFamily="34" charset="0"/>
              </a:rPr>
              <a:t>akan</a:t>
            </a:r>
            <a:r>
              <a:rPr lang="en-US" sz="6400" dirty="0">
                <a:latin typeface="Arial Rounded MT Bold" pitchFamily="34" charset="0"/>
              </a:rPr>
              <a:t> </a:t>
            </a:r>
            <a:r>
              <a:rPr lang="en-US" sz="6400" dirty="0" err="1">
                <a:latin typeface="Arial Rounded MT Bold" pitchFamily="34" charset="0"/>
              </a:rPr>
              <a:t>datang</a:t>
            </a:r>
            <a:r>
              <a:rPr lang="en-US" sz="6400" dirty="0">
                <a:latin typeface="Arial Rounded MT Bold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endParaRPr lang="en-US" sz="6400" dirty="0"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None/>
              <a:defRPr/>
            </a:pPr>
            <a:endParaRPr lang="en-US" dirty="0">
              <a:latin typeface="Kristen ITC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C413-736E-47F1-BE90-D98B1DC9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964" y="468602"/>
            <a:ext cx="8229600" cy="1013835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latin typeface="Jokerman" pitchFamily="82" charset="0"/>
              </a:rPr>
              <a:t>Model Connected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D95E6-D19E-4DAE-9DC2-2BAB68A02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509" y="1752601"/>
            <a:ext cx="10086109" cy="4800599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  <a:extLst/>
        </p:spPr>
        <p:txBody>
          <a:bodyPr rtlCol="0">
            <a:normAutofit fontScale="55000" lnSpcReduction="20000"/>
          </a:bodyPr>
          <a:lstStyle/>
          <a:p>
            <a:pPr marL="0" indent="0" algn="just">
              <a:buNone/>
              <a:defRPr/>
            </a:pPr>
            <a:r>
              <a:rPr lang="en-US" sz="5800" b="1" dirty="0" err="1"/>
              <a:t>Keunggulan</a:t>
            </a:r>
            <a:r>
              <a:rPr lang="en-US" sz="5800" b="1" dirty="0"/>
              <a:t>: </a:t>
            </a:r>
          </a:p>
          <a:p>
            <a:pPr marL="0" indent="0" algn="just">
              <a:buNone/>
              <a:defRPr/>
            </a:pPr>
            <a:r>
              <a:rPr lang="en-US" sz="5800" dirty="0"/>
              <a:t>salah </a:t>
            </a:r>
            <a:r>
              <a:rPr lang="en-US" sz="5800" dirty="0" err="1"/>
              <a:t>satunya</a:t>
            </a:r>
            <a:r>
              <a:rPr lang="en-US" sz="5800" dirty="0"/>
              <a:t> </a:t>
            </a:r>
            <a:r>
              <a:rPr lang="en-US" sz="5800" dirty="0" err="1"/>
              <a:t>ialah</a:t>
            </a:r>
            <a:r>
              <a:rPr lang="en-US" sz="5800" dirty="0"/>
              <a:t> </a:t>
            </a:r>
            <a:r>
              <a:rPr lang="en-US" sz="5800" dirty="0" err="1"/>
              <a:t>memiliki</a:t>
            </a:r>
            <a:r>
              <a:rPr lang="en-US" sz="5800" dirty="0"/>
              <a:t> </a:t>
            </a:r>
            <a:r>
              <a:rPr lang="en-US" sz="5800" dirty="0" err="1"/>
              <a:t>pengulangan</a:t>
            </a:r>
            <a:r>
              <a:rPr lang="en-US" sz="5800" dirty="0"/>
              <a:t> yang </a:t>
            </a:r>
            <a:r>
              <a:rPr lang="en-US" sz="5800" dirty="0" err="1"/>
              <a:t>terus-menerus</a:t>
            </a:r>
            <a:r>
              <a:rPr lang="en-US" sz="5800" dirty="0"/>
              <a:t> </a:t>
            </a:r>
            <a:r>
              <a:rPr lang="en-US" sz="5800" dirty="0" err="1"/>
              <a:t>sehingga</a:t>
            </a:r>
            <a:r>
              <a:rPr lang="en-US" sz="5800" dirty="0"/>
              <a:t> </a:t>
            </a:r>
            <a:r>
              <a:rPr lang="en-US" sz="5800" dirty="0" err="1"/>
              <a:t>terjadi</a:t>
            </a:r>
            <a:r>
              <a:rPr lang="en-US" sz="5800" dirty="0"/>
              <a:t> </a:t>
            </a:r>
            <a:r>
              <a:rPr lang="en-US" sz="5800" dirty="0" err="1"/>
              <a:t>internalisasi</a:t>
            </a:r>
            <a:r>
              <a:rPr lang="en-US" sz="5800" dirty="0"/>
              <a:t>/ </a:t>
            </a:r>
            <a:r>
              <a:rPr lang="en-US" sz="5800" dirty="0" err="1"/>
              <a:t>pendalaman</a:t>
            </a:r>
            <a:r>
              <a:rPr lang="en-US" sz="5800" dirty="0"/>
              <a:t> </a:t>
            </a:r>
            <a:r>
              <a:rPr lang="en-US" sz="5800" dirty="0" err="1"/>
              <a:t>materi</a:t>
            </a:r>
            <a:r>
              <a:rPr lang="en-US" sz="5800" dirty="0"/>
              <a:t> </a:t>
            </a:r>
            <a:r>
              <a:rPr lang="en-US" sz="5800" dirty="0" err="1"/>
              <a:t>pelajaran</a:t>
            </a:r>
            <a:r>
              <a:rPr lang="en-US" sz="5800" dirty="0"/>
              <a:t>.</a:t>
            </a:r>
          </a:p>
          <a:p>
            <a:pPr marL="0" indent="0" algn="just">
              <a:buNone/>
              <a:defRPr/>
            </a:pPr>
            <a:r>
              <a:rPr lang="en-US" sz="5800" dirty="0"/>
              <a:t> </a:t>
            </a:r>
          </a:p>
          <a:p>
            <a:pPr marL="0" indent="0" algn="just">
              <a:buNone/>
              <a:defRPr/>
            </a:pPr>
            <a:r>
              <a:rPr lang="en-US" sz="5800" b="1" dirty="0" err="1"/>
              <a:t>Kelemahan</a:t>
            </a:r>
            <a:r>
              <a:rPr lang="en-US" sz="5800" b="1" dirty="0"/>
              <a:t>: </a:t>
            </a:r>
          </a:p>
          <a:p>
            <a:pPr marL="0" indent="0" algn="just">
              <a:buNone/>
              <a:defRPr/>
            </a:pPr>
            <a:r>
              <a:rPr lang="en-US" sz="5800" dirty="0" err="1"/>
              <a:t>masih</a:t>
            </a:r>
            <a:r>
              <a:rPr lang="en-US" sz="5800" dirty="0"/>
              <a:t> </a:t>
            </a:r>
            <a:r>
              <a:rPr lang="en-US" sz="5800" dirty="0" err="1"/>
              <a:t>belum</a:t>
            </a:r>
            <a:r>
              <a:rPr lang="en-US" sz="5800" dirty="0"/>
              <a:t> </a:t>
            </a:r>
            <a:r>
              <a:rPr lang="en-US" sz="5800" dirty="0" err="1"/>
              <a:t>bisa</a:t>
            </a:r>
            <a:r>
              <a:rPr lang="en-US" sz="5800" dirty="0"/>
              <a:t> </a:t>
            </a:r>
            <a:r>
              <a:rPr lang="en-US" sz="5800" dirty="0" err="1"/>
              <a:t>memadukan</a:t>
            </a:r>
            <a:r>
              <a:rPr lang="en-US" sz="5800" dirty="0"/>
              <a:t> </a:t>
            </a:r>
            <a:r>
              <a:rPr lang="en-US" sz="5800" dirty="0" err="1"/>
              <a:t>berbagai</a:t>
            </a:r>
            <a:r>
              <a:rPr lang="en-US" sz="5800" dirty="0"/>
              <a:t> </a:t>
            </a:r>
            <a:r>
              <a:rPr lang="en-US" sz="5800" dirty="0" err="1"/>
              <a:t>bidang-bidang</a:t>
            </a:r>
            <a:r>
              <a:rPr lang="en-US" sz="5800" dirty="0"/>
              <a:t> </a:t>
            </a:r>
            <a:r>
              <a:rPr lang="en-US" sz="5800" dirty="0" err="1"/>
              <a:t>pengembangan</a:t>
            </a:r>
            <a:r>
              <a:rPr lang="en-US" sz="5800" dirty="0"/>
              <a:t> </a:t>
            </a:r>
            <a:r>
              <a:rPr lang="en-US" sz="5800" dirty="0" err="1"/>
              <a:t>sehingga</a:t>
            </a:r>
            <a:r>
              <a:rPr lang="en-US" sz="5800" dirty="0"/>
              <a:t> </a:t>
            </a:r>
            <a:r>
              <a:rPr lang="en-US" sz="5800" dirty="0" err="1"/>
              <a:t>hasil</a:t>
            </a:r>
            <a:r>
              <a:rPr lang="en-US" sz="5800" dirty="0"/>
              <a:t> </a:t>
            </a:r>
            <a:r>
              <a:rPr lang="en-US" sz="5800" dirty="0" err="1"/>
              <a:t>belajar</a:t>
            </a:r>
            <a:r>
              <a:rPr lang="en-US" sz="5800" dirty="0"/>
              <a:t> </a:t>
            </a:r>
            <a:r>
              <a:rPr lang="en-US" sz="5800" dirty="0" err="1"/>
              <a:t>siswa</a:t>
            </a:r>
            <a:r>
              <a:rPr lang="en-US" sz="5800" dirty="0"/>
              <a:t> </a:t>
            </a:r>
            <a:r>
              <a:rPr lang="en-US" sz="5800" dirty="0" err="1"/>
              <a:t>masih</a:t>
            </a:r>
            <a:r>
              <a:rPr lang="en-US" sz="5800" dirty="0"/>
              <a:t> </a:t>
            </a:r>
            <a:r>
              <a:rPr lang="en-US" sz="5800" dirty="0" err="1"/>
              <a:t>belum</a:t>
            </a:r>
            <a:r>
              <a:rPr lang="en-US" sz="5800" dirty="0"/>
              <a:t> </a:t>
            </a:r>
            <a:r>
              <a:rPr lang="en-US" sz="5800" dirty="0" err="1"/>
              <a:t>holistik</a:t>
            </a:r>
            <a:r>
              <a:rPr lang="en-US" sz="5800" dirty="0"/>
              <a:t> </a:t>
            </a:r>
            <a:r>
              <a:rPr lang="en-US" sz="5800" dirty="0" err="1"/>
              <a:t>integratif</a:t>
            </a:r>
            <a:r>
              <a:rPr lang="en-US" sz="5800" dirty="0"/>
              <a:t>. </a:t>
            </a:r>
            <a:endParaRPr lang="en-US" sz="5800" dirty="0">
              <a:latin typeface="Arial Rounded MT Bold" pitchFamily="34" charset="0"/>
            </a:endParaRPr>
          </a:p>
          <a:p>
            <a:pPr algn="just">
              <a:lnSpc>
                <a:spcPct val="150000"/>
              </a:lnSpc>
              <a:buNone/>
              <a:defRPr/>
            </a:pPr>
            <a:endParaRPr lang="en-US" dirty="0">
              <a:latin typeface="Kristen ITC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5A41B-58F3-4955-8752-A462ADBE3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25562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  <a:extLst/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600" b="1" dirty="0">
                <a:latin typeface="Jokerman" pitchFamily="82" charset="0"/>
              </a:rPr>
              <a:t>Model Connected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378CE-AD65-49A3-B188-356862F4F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63" y="1752601"/>
            <a:ext cx="9698181" cy="4800599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  <a:extLst/>
        </p:spPr>
        <p:txBody>
          <a:bodyPr rtlCol="0">
            <a:normAutofit/>
          </a:bodyPr>
          <a:lstStyle/>
          <a:p>
            <a:pPr algn="just">
              <a:lnSpc>
                <a:spcPct val="120000"/>
              </a:lnSpc>
              <a:buNone/>
              <a:defRPr/>
            </a:pPr>
            <a:r>
              <a:rPr lang="en-US" dirty="0">
                <a:latin typeface="Arial Rounded MT Bold" panose="020F0704030504030204" pitchFamily="34" charset="0"/>
              </a:rPr>
              <a:t>	</a:t>
            </a:r>
            <a:r>
              <a:rPr lang="id-ID" sz="2000" dirty="0">
                <a:latin typeface="Arial Rounded MT Bold" panose="020F0704030504030204" pitchFamily="34" charset="0"/>
              </a:rPr>
              <a:t>Penerapan Model </a:t>
            </a:r>
            <a:r>
              <a:rPr lang="id-ID" sz="2000" i="1" dirty="0">
                <a:latin typeface="Arial Rounded MT Bold" panose="020F0704030504030204" pitchFamily="34" charset="0"/>
              </a:rPr>
              <a:t>Connected</a:t>
            </a:r>
            <a:r>
              <a:rPr lang="id-ID" sz="2000" dirty="0">
                <a:latin typeface="Arial Rounded MT Bold" panose="020F0704030504030204" pitchFamily="34" charset="0"/>
              </a:rPr>
              <a:t> di </a:t>
            </a:r>
            <a:r>
              <a:rPr lang="en-US" sz="2000" dirty="0">
                <a:latin typeface="Arial Rounded MT Bold" panose="020F0704030504030204" pitchFamily="34" charset="0"/>
              </a:rPr>
              <a:t>PAUD</a:t>
            </a:r>
            <a:r>
              <a:rPr lang="id-ID" sz="2000" dirty="0">
                <a:latin typeface="Arial Rounded MT Bold" panose="020F0704030504030204" pitchFamily="34" charset="0"/>
              </a:rPr>
              <a:t> jarang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id-ID" sz="2000" dirty="0">
                <a:latin typeface="Arial Rounded MT Bold" panose="020F0704030504030204" pitchFamily="34" charset="0"/>
              </a:rPr>
              <a:t>diterapkan tetapi sebenarnya dapat dilakukan untuk mendalami salah satu aspek pengembangan. Misal : tema : Diri sendiri untuk aspek pengembangan moral dan nilai-nilai agama, maka di </a:t>
            </a:r>
            <a:r>
              <a:rPr lang="en-US" sz="2000" dirty="0">
                <a:latin typeface="Arial Rounded MT Bold" panose="020F0704030504030204" pitchFamily="34" charset="0"/>
              </a:rPr>
              <a:t>RPPH</a:t>
            </a:r>
            <a:r>
              <a:rPr lang="id-ID" sz="2000" dirty="0">
                <a:latin typeface="Arial Rounded MT Bold" panose="020F0704030504030204" pitchFamily="34" charset="0"/>
              </a:rPr>
              <a:t> dapat mengambil indikator antara lain : </a:t>
            </a:r>
            <a:endParaRPr lang="en-US" sz="2000" dirty="0">
              <a:latin typeface="Arial Rounded MT Bold" panose="020F0704030504030204" pitchFamily="34" charset="0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lphaLcPeriod"/>
              <a:defRPr/>
            </a:pPr>
            <a:r>
              <a:rPr lang="id-ID" sz="2000" dirty="0">
                <a:latin typeface="Arial Rounded MT Bold" panose="020F0704030504030204" pitchFamily="34" charset="0"/>
              </a:rPr>
              <a:t>Berdoa sebelum melaksanakan kegiatan </a:t>
            </a:r>
            <a:endParaRPr lang="en-US" sz="2000" dirty="0">
              <a:latin typeface="Arial Rounded MT Bold" panose="020F0704030504030204" pitchFamily="34" charset="0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lphaLcPeriod"/>
              <a:defRPr/>
            </a:pPr>
            <a:r>
              <a:rPr lang="en-US" sz="2000" dirty="0">
                <a:latin typeface="Arial Rounded MT Bold" panose="020F0704030504030204" pitchFamily="34" charset="0"/>
              </a:rPr>
              <a:t>M</a:t>
            </a:r>
            <a:r>
              <a:rPr lang="id-ID" sz="2000" dirty="0">
                <a:latin typeface="Arial Rounded MT Bold" panose="020F0704030504030204" pitchFamily="34" charset="0"/>
              </a:rPr>
              <a:t>enyanyikan lagu keagamaan </a:t>
            </a:r>
            <a:endParaRPr lang="en-US" sz="2000" dirty="0">
              <a:latin typeface="Arial Rounded MT Bold" panose="020F0704030504030204" pitchFamily="34" charset="0"/>
            </a:endParaRP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lphaLcPeriod"/>
              <a:defRPr/>
            </a:pPr>
            <a:r>
              <a:rPr lang="id-ID" sz="2000" dirty="0">
                <a:latin typeface="Arial Rounded MT Bold" panose="020F0704030504030204" pitchFamily="34" charset="0"/>
              </a:rPr>
              <a:t>Menyebutkan tempat ibadah</a:t>
            </a:r>
            <a:r>
              <a:rPr lang="en-US" sz="2000" dirty="0">
                <a:latin typeface="Arial Rounded MT Bold" panose="020F0704030504030204" pitchFamily="34" charset="0"/>
              </a:rPr>
              <a:t>.</a:t>
            </a:r>
            <a:r>
              <a:rPr lang="id-ID" sz="2000" dirty="0">
                <a:latin typeface="Arial Rounded MT Bold" panose="020F0704030504030204" pitchFamily="34" charset="0"/>
              </a:rPr>
              <a:t> Kegiatan berupa unjuk kerja dan perilaku, disini fokus pada unjuk kerja perilaku dalam satu aspek pengembangan yaitu aspek moral dan nilai-nilai Agama.</a:t>
            </a:r>
            <a:endParaRPr lang="en-US" sz="2000" dirty="0">
              <a:latin typeface="Arial Rounded MT Bold" panose="020F0704030504030204" pitchFamily="34" charset="0"/>
            </a:endParaRPr>
          </a:p>
          <a:p>
            <a:pPr algn="just">
              <a:lnSpc>
                <a:spcPct val="150000"/>
              </a:lnSpc>
              <a:buNone/>
              <a:defRPr/>
            </a:pPr>
            <a:endParaRPr lang="en-US" dirty="0">
              <a:latin typeface="Kristen ITC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FCA6-24A2-459A-9370-F4F83B5B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2908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Model Connected (Perk. </a:t>
            </a:r>
            <a:r>
              <a:rPr lang="en-ID" b="1" dirty="0" err="1"/>
              <a:t>Sosial</a:t>
            </a:r>
            <a:r>
              <a:rPr lang="en-ID" b="1" dirty="0"/>
              <a:t> </a:t>
            </a:r>
            <a:r>
              <a:rPr lang="en-ID" b="1" dirty="0" err="1"/>
              <a:t>Emosional</a:t>
            </a:r>
            <a:r>
              <a:rPr lang="en-ID" b="1" dirty="0"/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FAF550-A1C9-412E-BFB0-BA388A63A28B}"/>
              </a:ext>
            </a:extLst>
          </p:cNvPr>
          <p:cNvSpPr/>
          <p:nvPr/>
        </p:nvSpPr>
        <p:spPr>
          <a:xfrm>
            <a:off x="2589212" y="1350530"/>
            <a:ext cx="3603770" cy="1427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Menunjukkan</a:t>
            </a:r>
            <a:r>
              <a:rPr lang="en-ID" dirty="0"/>
              <a:t> rasa </a:t>
            </a:r>
            <a:r>
              <a:rPr lang="en-ID" dirty="0" err="1"/>
              <a:t>kepedulian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orang lain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hati-hati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672B19-BF16-4713-93F3-C403E359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427" y="3138055"/>
            <a:ext cx="4202185" cy="1689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pPr marL="0" indent="0">
              <a:buNone/>
            </a:pPr>
            <a:r>
              <a:rPr lang="en-ID" dirty="0" err="1"/>
              <a:t>Bersikap</a:t>
            </a:r>
            <a:r>
              <a:rPr lang="en-ID" dirty="0"/>
              <a:t> </a:t>
            </a:r>
            <a:r>
              <a:rPr lang="en-ID" dirty="0" err="1"/>
              <a:t>ramah</a:t>
            </a:r>
            <a:endParaRPr lang="en-ID" dirty="0"/>
          </a:p>
          <a:p>
            <a:pPr marL="0" indent="0">
              <a:buNone/>
            </a:pPr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pPr marL="0" indent="0">
              <a:buNone/>
            </a:pPr>
            <a:r>
              <a:rPr lang="en-ID" dirty="0" err="1"/>
              <a:t>Berbahasa</a:t>
            </a:r>
            <a:r>
              <a:rPr lang="en-ID" dirty="0"/>
              <a:t> </a:t>
            </a:r>
            <a:r>
              <a:rPr lang="en-ID" dirty="0" err="1"/>
              <a:t>sopan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berbicara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3F08F5-EEBA-4E96-A333-B924E4370F60}"/>
              </a:ext>
            </a:extLst>
          </p:cNvPr>
          <p:cNvSpPr/>
          <p:nvPr/>
        </p:nvSpPr>
        <p:spPr>
          <a:xfrm>
            <a:off x="2589212" y="4962238"/>
            <a:ext cx="4005553" cy="1689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Tumbuh</a:t>
            </a:r>
            <a:r>
              <a:rPr lang="en-ID" dirty="0"/>
              <a:t> </a:t>
            </a:r>
            <a:r>
              <a:rPr lang="en-ID" dirty="0" err="1"/>
              <a:t>sikap</a:t>
            </a:r>
            <a:r>
              <a:rPr lang="en-ID" dirty="0"/>
              <a:t> </a:t>
            </a:r>
            <a:r>
              <a:rPr lang="en-ID" dirty="0" err="1"/>
              <a:t>bekerjasama</a:t>
            </a:r>
            <a:r>
              <a:rPr lang="en-ID" dirty="0"/>
              <a:t> dan </a:t>
            </a:r>
            <a:r>
              <a:rPr lang="en-ID" dirty="0" err="1"/>
              <a:t>persatuan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sesame </a:t>
            </a:r>
            <a:r>
              <a:rPr lang="en-ID" dirty="0" err="1"/>
              <a:t>teman</a:t>
            </a:r>
            <a:endParaRPr lang="en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43015B-9F1C-4AED-903F-42D1F3759089}"/>
              </a:ext>
            </a:extLst>
          </p:cNvPr>
          <p:cNvSpPr/>
          <p:nvPr/>
        </p:nvSpPr>
        <p:spPr>
          <a:xfrm>
            <a:off x="2820737" y="3590061"/>
            <a:ext cx="2764776" cy="651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/>
              <a:t>SALING MENGHORMATI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E69B06-D6C6-4872-96F4-338354AA1D25}"/>
              </a:ext>
            </a:extLst>
          </p:cNvPr>
          <p:cNvCxnSpPr>
            <a:cxnSpLocks/>
          </p:cNvCxnSpPr>
          <p:nvPr/>
        </p:nvCxnSpPr>
        <p:spPr>
          <a:xfrm flipV="1">
            <a:off x="4203267" y="2805546"/>
            <a:ext cx="0" cy="734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C1EA09-94DF-49AF-847D-9DD684959E38}"/>
              </a:ext>
            </a:extLst>
          </p:cNvPr>
          <p:cNvCxnSpPr>
            <a:cxnSpLocks/>
          </p:cNvCxnSpPr>
          <p:nvPr/>
        </p:nvCxnSpPr>
        <p:spPr>
          <a:xfrm>
            <a:off x="5624947" y="3982893"/>
            <a:ext cx="159861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BDB818D-5518-42B5-880A-7ACE3AA999A5}"/>
              </a:ext>
            </a:extLst>
          </p:cNvPr>
          <p:cNvCxnSpPr>
            <a:cxnSpLocks/>
          </p:cNvCxnSpPr>
          <p:nvPr/>
        </p:nvCxnSpPr>
        <p:spPr>
          <a:xfrm>
            <a:off x="4194610" y="4241224"/>
            <a:ext cx="0" cy="721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428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FCA6-24A2-459A-9370-F4F83B5B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364" y="222041"/>
            <a:ext cx="9509557" cy="802908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Model Connected (Perk. Nilai Agama &amp; Moral)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FAF550-A1C9-412E-BFB0-BA388A63A28B}"/>
              </a:ext>
            </a:extLst>
          </p:cNvPr>
          <p:cNvSpPr/>
          <p:nvPr/>
        </p:nvSpPr>
        <p:spPr>
          <a:xfrm>
            <a:off x="3739395" y="990023"/>
            <a:ext cx="4713209" cy="1427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Mengenal</a:t>
            </a:r>
            <a:r>
              <a:rPr lang="en-ID" dirty="0"/>
              <a:t> </a:t>
            </a:r>
            <a:r>
              <a:rPr lang="en-ID" dirty="0" err="1"/>
              <a:t>macam-macam</a:t>
            </a:r>
            <a:r>
              <a:rPr lang="en-ID" dirty="0"/>
              <a:t> agama</a:t>
            </a:r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Menyebutkan</a:t>
            </a:r>
            <a:r>
              <a:rPr lang="en-ID" dirty="0"/>
              <a:t> </a:t>
            </a:r>
            <a:r>
              <a:rPr lang="en-ID" dirty="0" err="1"/>
              <a:t>tempat-tempat</a:t>
            </a:r>
            <a:r>
              <a:rPr lang="en-ID" dirty="0"/>
              <a:t> </a:t>
            </a:r>
            <a:r>
              <a:rPr lang="en-ID" dirty="0" err="1"/>
              <a:t>ibadah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3F08F5-EEBA-4E96-A333-B924E4370F60}"/>
              </a:ext>
            </a:extLst>
          </p:cNvPr>
          <p:cNvSpPr/>
          <p:nvPr/>
        </p:nvSpPr>
        <p:spPr>
          <a:xfrm>
            <a:off x="2694710" y="4604168"/>
            <a:ext cx="6802577" cy="14270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sopan</a:t>
            </a:r>
            <a:r>
              <a:rPr lang="en-ID" dirty="0"/>
              <a:t> </a:t>
            </a:r>
            <a:r>
              <a:rPr lang="en-ID" dirty="0" err="1"/>
              <a:t>santun</a:t>
            </a:r>
            <a:r>
              <a:rPr lang="en-ID" dirty="0"/>
              <a:t> dan </a:t>
            </a:r>
            <a:r>
              <a:rPr lang="en-ID" dirty="0" err="1"/>
              <a:t>mengucap</a:t>
            </a:r>
            <a:r>
              <a:rPr lang="en-ID" dirty="0"/>
              <a:t> </a:t>
            </a:r>
            <a:r>
              <a:rPr lang="en-ID" dirty="0" err="1"/>
              <a:t>salam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mengganggu</a:t>
            </a:r>
            <a:r>
              <a:rPr lang="en-ID" dirty="0"/>
              <a:t> </a:t>
            </a:r>
            <a:r>
              <a:rPr lang="en-ID" dirty="0" err="1"/>
              <a:t>teman</a:t>
            </a:r>
            <a:r>
              <a:rPr lang="en-ID" dirty="0"/>
              <a:t> yang </a:t>
            </a:r>
            <a:r>
              <a:rPr lang="en-ID" dirty="0" err="1"/>
              <a:t>sedang</a:t>
            </a:r>
            <a:r>
              <a:rPr lang="en-ID" dirty="0"/>
              <a:t> </a:t>
            </a:r>
            <a:r>
              <a:rPr lang="en-ID" dirty="0" err="1"/>
              <a:t>beribadah</a:t>
            </a:r>
            <a:endParaRPr lang="en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43015B-9F1C-4AED-903F-42D1F3759089}"/>
              </a:ext>
            </a:extLst>
          </p:cNvPr>
          <p:cNvSpPr/>
          <p:nvPr/>
        </p:nvSpPr>
        <p:spPr>
          <a:xfrm>
            <a:off x="4483425" y="3185023"/>
            <a:ext cx="2764776" cy="651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/>
              <a:t>TOLERANSI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E69B06-D6C6-4872-96F4-338354AA1D25}"/>
              </a:ext>
            </a:extLst>
          </p:cNvPr>
          <p:cNvCxnSpPr>
            <a:cxnSpLocks/>
          </p:cNvCxnSpPr>
          <p:nvPr/>
        </p:nvCxnSpPr>
        <p:spPr>
          <a:xfrm flipV="1">
            <a:off x="5865813" y="2417041"/>
            <a:ext cx="0" cy="734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BDB818D-5518-42B5-880A-7ACE3AA999A5}"/>
              </a:ext>
            </a:extLst>
          </p:cNvPr>
          <p:cNvCxnSpPr>
            <a:cxnSpLocks/>
          </p:cNvCxnSpPr>
          <p:nvPr/>
        </p:nvCxnSpPr>
        <p:spPr>
          <a:xfrm>
            <a:off x="5865813" y="3836186"/>
            <a:ext cx="0" cy="721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72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FCA6-24A2-459A-9370-F4F83B5B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121201"/>
            <a:ext cx="8911687" cy="802908"/>
          </a:xfrm>
        </p:spPr>
        <p:txBody>
          <a:bodyPr>
            <a:normAutofit/>
          </a:bodyPr>
          <a:lstStyle/>
          <a:p>
            <a:r>
              <a:rPr lang="en-ID" b="1" dirty="0"/>
              <a:t>Model Connected (Bahasa)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FAF550-A1C9-412E-BFB0-BA388A63A28B}"/>
              </a:ext>
            </a:extLst>
          </p:cNvPr>
          <p:cNvSpPr/>
          <p:nvPr/>
        </p:nvSpPr>
        <p:spPr>
          <a:xfrm>
            <a:off x="2589211" y="853735"/>
            <a:ext cx="7013574" cy="1427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Mendengarkan</a:t>
            </a:r>
            <a:r>
              <a:rPr lang="en-ID" dirty="0"/>
              <a:t> dan </a:t>
            </a:r>
            <a:r>
              <a:rPr lang="en-ID" dirty="0" err="1"/>
              <a:t>memahami</a:t>
            </a:r>
            <a:r>
              <a:rPr lang="en-ID" dirty="0"/>
              <a:t> kata dan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sederhana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Mendengarkan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 dan </a:t>
            </a:r>
            <a:r>
              <a:rPr lang="en-ID" dirty="0" err="1"/>
              <a:t>menceritakan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isi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 </a:t>
            </a:r>
            <a:r>
              <a:rPr lang="en-ID" dirty="0" err="1"/>
              <a:t>sederhana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672B19-BF16-4713-93F3-C403E359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565" y="2428370"/>
            <a:ext cx="5183729" cy="22230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pPr marL="0" indent="0">
              <a:buNone/>
            </a:pPr>
            <a:r>
              <a:rPr lang="en-ID" dirty="0" err="1"/>
              <a:t>Mendengarkan</a:t>
            </a:r>
            <a:r>
              <a:rPr lang="en-ID" dirty="0"/>
              <a:t> dan </a:t>
            </a:r>
            <a:r>
              <a:rPr lang="en-ID" dirty="0" err="1"/>
              <a:t>membedakan</a:t>
            </a:r>
            <a:r>
              <a:rPr lang="en-ID" dirty="0"/>
              <a:t> </a:t>
            </a:r>
            <a:r>
              <a:rPr lang="en-ID" dirty="0" err="1"/>
              <a:t>bunyi</a:t>
            </a:r>
            <a:r>
              <a:rPr lang="en-ID" dirty="0"/>
              <a:t> </a:t>
            </a:r>
            <a:r>
              <a:rPr lang="en-ID" dirty="0" err="1"/>
              <a:t>suara</a:t>
            </a:r>
            <a:r>
              <a:rPr lang="en-ID" dirty="0"/>
              <a:t>, </a:t>
            </a:r>
            <a:r>
              <a:rPr lang="en-ID" dirty="0" err="1"/>
              <a:t>bunyi</a:t>
            </a:r>
            <a:r>
              <a:rPr lang="en-ID" dirty="0"/>
              <a:t> Bahasa, dan </a:t>
            </a:r>
            <a:r>
              <a:rPr lang="en-ID" dirty="0" err="1"/>
              <a:t>mengucapkannya</a:t>
            </a:r>
            <a:endParaRPr lang="en-ID" dirty="0"/>
          </a:p>
          <a:p>
            <a:pPr marL="0" indent="0">
              <a:buNone/>
            </a:pPr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pPr marL="0" indent="0">
              <a:buNone/>
            </a:pPr>
            <a:r>
              <a:rPr lang="en-ID" dirty="0" err="1"/>
              <a:t>Menyebutkan</a:t>
            </a:r>
            <a:r>
              <a:rPr lang="en-ID" dirty="0"/>
              <a:t> kata-kata yang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suku</a:t>
            </a:r>
            <a:r>
              <a:rPr lang="en-ID" dirty="0"/>
              <a:t> kata </a:t>
            </a:r>
            <a:r>
              <a:rPr lang="en-ID" dirty="0" err="1"/>
              <a:t>awal</a:t>
            </a:r>
            <a:r>
              <a:rPr lang="en-ID" dirty="0"/>
              <a:t> yang </a:t>
            </a:r>
            <a:r>
              <a:rPr lang="en-ID" dirty="0" err="1"/>
              <a:t>sama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3F08F5-EEBA-4E96-A333-B924E4370F60}"/>
              </a:ext>
            </a:extLst>
          </p:cNvPr>
          <p:cNvSpPr/>
          <p:nvPr/>
        </p:nvSpPr>
        <p:spPr>
          <a:xfrm>
            <a:off x="2589211" y="4963970"/>
            <a:ext cx="4656711" cy="1689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kosakata</a:t>
            </a:r>
            <a:r>
              <a:rPr lang="en-ID" dirty="0"/>
              <a:t> yang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berkomunikasi</a:t>
            </a:r>
            <a:r>
              <a:rPr lang="en-ID" dirty="0"/>
              <a:t> </a:t>
            </a:r>
            <a:r>
              <a:rPr lang="en-ID" dirty="0" err="1"/>
              <a:t>sehari-hari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Bercerita</a:t>
            </a:r>
            <a:r>
              <a:rPr lang="en-ID" dirty="0"/>
              <a:t>, </a:t>
            </a:r>
            <a:r>
              <a:rPr lang="en-ID" dirty="0" err="1"/>
              <a:t>menggunakan</a:t>
            </a:r>
            <a:r>
              <a:rPr lang="en-ID" dirty="0"/>
              <a:t> kata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aku</a:t>
            </a:r>
            <a:r>
              <a:rPr lang="en-ID" dirty="0"/>
              <a:t>, </a:t>
            </a:r>
            <a:r>
              <a:rPr lang="en-ID" dirty="0" err="1"/>
              <a:t>saya</a:t>
            </a:r>
            <a:endParaRPr lang="en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43015B-9F1C-4AED-903F-42D1F3759089}"/>
              </a:ext>
            </a:extLst>
          </p:cNvPr>
          <p:cNvSpPr/>
          <p:nvPr/>
        </p:nvSpPr>
        <p:spPr>
          <a:xfrm>
            <a:off x="2945570" y="3036879"/>
            <a:ext cx="2764776" cy="9793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/>
              <a:t>DAPAT BERKOMUNIKASI SECARA LISAN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E69B06-D6C6-4872-96F4-338354AA1D25}"/>
              </a:ext>
            </a:extLst>
          </p:cNvPr>
          <p:cNvCxnSpPr>
            <a:cxnSpLocks/>
          </p:cNvCxnSpPr>
          <p:nvPr/>
        </p:nvCxnSpPr>
        <p:spPr>
          <a:xfrm flipV="1">
            <a:off x="4305589" y="2341423"/>
            <a:ext cx="0" cy="576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C1EA09-94DF-49AF-847D-9DD684959E38}"/>
              </a:ext>
            </a:extLst>
          </p:cNvPr>
          <p:cNvCxnSpPr>
            <a:cxnSpLocks/>
          </p:cNvCxnSpPr>
          <p:nvPr/>
        </p:nvCxnSpPr>
        <p:spPr>
          <a:xfrm>
            <a:off x="5761362" y="3429000"/>
            <a:ext cx="7225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BDB818D-5518-42B5-880A-7ACE3AA999A5}"/>
              </a:ext>
            </a:extLst>
          </p:cNvPr>
          <p:cNvCxnSpPr>
            <a:cxnSpLocks/>
          </p:cNvCxnSpPr>
          <p:nvPr/>
        </p:nvCxnSpPr>
        <p:spPr>
          <a:xfrm>
            <a:off x="4327958" y="4211782"/>
            <a:ext cx="0" cy="615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571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FCA6-24A2-459A-9370-F4F83B5B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364" y="222041"/>
            <a:ext cx="9509557" cy="802908"/>
          </a:xfrm>
        </p:spPr>
        <p:txBody>
          <a:bodyPr>
            <a:normAutofit/>
          </a:bodyPr>
          <a:lstStyle/>
          <a:p>
            <a:r>
              <a:rPr lang="en-ID" b="1" dirty="0"/>
              <a:t>Model Connected (</a:t>
            </a:r>
            <a:r>
              <a:rPr lang="en-ID" b="1" dirty="0" err="1"/>
              <a:t>Seni</a:t>
            </a:r>
            <a:r>
              <a:rPr lang="en-ID" b="1" dirty="0"/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FAF550-A1C9-412E-BFB0-BA388A63A28B}"/>
              </a:ext>
            </a:extLst>
          </p:cNvPr>
          <p:cNvSpPr/>
          <p:nvPr/>
        </p:nvSpPr>
        <p:spPr>
          <a:xfrm>
            <a:off x="3393698" y="935550"/>
            <a:ext cx="5404604" cy="14270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sederhana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Menggambar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media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3F08F5-EEBA-4E96-A333-B924E4370F60}"/>
              </a:ext>
            </a:extLst>
          </p:cNvPr>
          <p:cNvSpPr/>
          <p:nvPr/>
        </p:nvSpPr>
        <p:spPr>
          <a:xfrm>
            <a:off x="3739395" y="4604168"/>
            <a:ext cx="4713210" cy="14270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D" b="1" dirty="0"/>
              <a:t>Hasil </a:t>
            </a:r>
            <a:r>
              <a:rPr lang="en-ID" b="1" dirty="0" err="1"/>
              <a:t>Belajar</a:t>
            </a:r>
            <a:r>
              <a:rPr lang="en-ID" b="1" dirty="0"/>
              <a:t> : 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mewarnai</a:t>
            </a:r>
            <a:r>
              <a:rPr lang="en-ID" dirty="0"/>
              <a:t> </a:t>
            </a:r>
            <a:r>
              <a:rPr lang="en-ID" dirty="0" err="1"/>
              <a:t>gambar</a:t>
            </a:r>
            <a:endParaRPr lang="en-ID" dirty="0"/>
          </a:p>
          <a:p>
            <a:r>
              <a:rPr lang="en-ID" b="1" dirty="0" err="1"/>
              <a:t>Indikator</a:t>
            </a:r>
            <a:r>
              <a:rPr lang="en-ID" b="1" dirty="0"/>
              <a:t> : </a:t>
            </a:r>
          </a:p>
          <a:p>
            <a:r>
              <a:rPr lang="en-ID" dirty="0" err="1"/>
              <a:t>Mewarnai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sederhana</a:t>
            </a:r>
            <a:endParaRPr lang="en-ID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43015B-9F1C-4AED-903F-42D1F3759089}"/>
              </a:ext>
            </a:extLst>
          </p:cNvPr>
          <p:cNvSpPr/>
          <p:nvPr/>
        </p:nvSpPr>
        <p:spPr>
          <a:xfrm>
            <a:off x="4483425" y="3185023"/>
            <a:ext cx="2764776" cy="6511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/>
              <a:t>MENGGAMBAR DAN MEWARNAI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FE69B06-D6C6-4872-96F4-338354AA1D25}"/>
              </a:ext>
            </a:extLst>
          </p:cNvPr>
          <p:cNvCxnSpPr>
            <a:cxnSpLocks/>
          </p:cNvCxnSpPr>
          <p:nvPr/>
        </p:nvCxnSpPr>
        <p:spPr>
          <a:xfrm flipV="1">
            <a:off x="5865813" y="2417041"/>
            <a:ext cx="0" cy="734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BDB818D-5518-42B5-880A-7ACE3AA999A5}"/>
              </a:ext>
            </a:extLst>
          </p:cNvPr>
          <p:cNvCxnSpPr>
            <a:cxnSpLocks/>
          </p:cNvCxnSpPr>
          <p:nvPr/>
        </p:nvCxnSpPr>
        <p:spPr>
          <a:xfrm>
            <a:off x="5865813" y="3836186"/>
            <a:ext cx="0" cy="721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973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513C935B-CFD3-4426-B9C4-DCE6B96061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Integrated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45CEF32-7EA3-4073-82E4-C66C934858CC}"/>
              </a:ext>
            </a:extLst>
          </p:cNvPr>
          <p:cNvSpPr/>
          <p:nvPr/>
        </p:nvSpPr>
        <p:spPr>
          <a:xfrm>
            <a:off x="1981200" y="1676400"/>
            <a:ext cx="9559636" cy="480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Model pembelajaran terpadu integrated merupakan pembelajaran yang mengintegrasikan beberapa tema yang serumpun pada mata pelajaran. Adapun langkah-langkah pembelajaran ini sebagi berikut: 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Pendidik menentukan salah satu tema dalam mata pelajaran yang akan dipadukan dengan tema-tema pada mata pelajaran lain. 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Pendidik mencari tema-tema dari mata pelajaran lain yang memiliki makna yang sama. 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Pendidik memadukan tema-tema dari beberapa mata pelajaran yang dikemas menjadi satu tema besar. 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Pendidik menyusun rencana pembelajaran (RPP / SKH) yang terdiri dari gabungan konsep beberapa mata pelajaran. 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Pendidik menentukan alokasi waktu karena untuk pembelajaran biasanya memerlukan waktu lebih dari satu kali pertemuan.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+mj-lt"/>
              <a:buAutoNum type="arabicPeriod"/>
              <a:defRPr/>
            </a:pP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72D6461-CD2C-4493-96F0-AF7C3411A2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Integrated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6737AAB-8738-40EC-B9BC-5C3209751959}"/>
              </a:ext>
            </a:extLst>
          </p:cNvPr>
          <p:cNvSpPr/>
          <p:nvPr/>
        </p:nvSpPr>
        <p:spPr>
          <a:xfrm>
            <a:off x="1981199" y="1676400"/>
            <a:ext cx="9781309" cy="480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</a:t>
            </a:r>
            <a:r>
              <a:rPr lang="id-ID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eunggula</a:t>
            </a:r>
            <a:r>
              <a:rPr lang="en-ID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 :</a:t>
            </a:r>
          </a:p>
          <a:p>
            <a:pPr eaLnBrk="1" hangingPunct="1">
              <a:defRPr/>
            </a:pPr>
            <a:r>
              <a:rPr lang="id-ID" sz="2400" dirty="0">
                <a:latin typeface="Aharoni" panose="02010803020104030203" pitchFamily="2" charset="-79"/>
                <a:cs typeface="Aharoni" panose="02010803020104030203" pitchFamily="2" charset="-79"/>
              </a:rPr>
              <a:t>mampu membangun motivasi belajar siswa karena bahan ajar terintegrasikan menjadi satu tema. 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>
              <a:defRPr/>
            </a:pPr>
            <a:r>
              <a:rPr lang="id-ID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Kelemahan</a:t>
            </a:r>
            <a:r>
              <a:rPr lang="en-ID" sz="24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eaLnBrk="1" hangingPunct="1">
              <a:defRPr/>
            </a:pPr>
            <a:r>
              <a:rPr lang="en-ID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</a:t>
            </a:r>
            <a:r>
              <a:rPr lang="id-ID" sz="2400" dirty="0">
                <a:latin typeface="Aharoni" panose="02010803020104030203" pitchFamily="2" charset="-79"/>
                <a:cs typeface="Aharoni" panose="02010803020104030203" pitchFamily="2" charset="-79"/>
              </a:rPr>
              <a:t>ulit dilaksanakannya secara penuh karena keterbatasan waktu dalam setiap pertemuan.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>
              <a:defRPr/>
            </a:pPr>
            <a:r>
              <a:rPr lang="id-ID" sz="2400" dirty="0">
                <a:latin typeface="Aharoni" panose="02010803020104030203" pitchFamily="2" charset="-79"/>
                <a:cs typeface="Aharoni" panose="02010803020104030203" pitchFamily="2" charset="-79"/>
              </a:rPr>
              <a:t>Titik lemah keterampilan guru berada pada dua sisi, yakni pada sisi penyusunan R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PPH</a:t>
            </a:r>
            <a:r>
              <a:rPr lang="id-ID" sz="2400" dirty="0">
                <a:latin typeface="Aharoni" panose="02010803020104030203" pitchFamily="2" charset="-79"/>
                <a:cs typeface="Aharoni" panose="02010803020104030203" pitchFamily="2" charset="-79"/>
              </a:rPr>
              <a:t> dan pada saat pengaplikasian rencana pembelajaran tersebut di depan kelas. Pada saat guru menyusun R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PP</a:t>
            </a:r>
            <a:r>
              <a:rPr lang="id-ID" sz="2400" dirty="0">
                <a:latin typeface="Aharoni" panose="02010803020104030203" pitchFamily="2" charset="-79"/>
                <a:cs typeface="Aharoni" panose="02010803020104030203" pitchFamily="2" charset="-79"/>
              </a:rPr>
              <a:t>H mereka pada umumnya masih kesulitan di dalam mengintegrasikan bahan ajar ke dalam satu tema.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 eaLnBrk="1" hangingPunct="1">
              <a:defRPr/>
            </a:pP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DBEDC999-6EA6-4CCF-877D-91F1E0C0AA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7689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Integrated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ACB464F-03C8-490A-8A95-C6E75C479B44}"/>
              </a:ext>
            </a:extLst>
          </p:cNvPr>
          <p:cNvSpPr/>
          <p:nvPr/>
        </p:nvSpPr>
        <p:spPr>
          <a:xfrm>
            <a:off x="803564" y="1385455"/>
            <a:ext cx="11139054" cy="523701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endParaRPr lang="en-US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Penerapan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Model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pembelajaran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integrated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merupakan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cara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pembelajaran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terpadu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mengintegrasikan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beberapa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serumpun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pada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perkembangan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.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dipilih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misalnya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mengenal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pentingnya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alam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seperti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dunia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tumbuh-tumbuhan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.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Disini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pada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perkembangan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tertentu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di PAUD yang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dikaitkan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dengan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lain.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Penerapan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di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pembelajaran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PAUD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dengan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/ sub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jenis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(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termasuk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tema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kognitif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),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maka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dalam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RPPH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dijabarkan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menjadi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beberapa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indikator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perkembangan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lain yang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dipandang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serumpun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,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seperti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sebagai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berikut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: </a:t>
            </a:r>
            <a:endParaRPr lang="en-US" sz="16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Indikator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moral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dan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nilai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agama -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Mengenal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jenis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makhluk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ciptaan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Tuhan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endParaRPr lang="en-US" sz="16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Indikator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bahasa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/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berbahasa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-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Menceritakan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nama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jenis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endParaRPr lang="en-US" sz="16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Indikator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seni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-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Meniru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gambar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jenis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endParaRPr lang="en-US" sz="16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Indikator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aspek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fisik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/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motorik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-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Menirukan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gerakan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jenis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rial Rounded MT Bold" panose="020F0704030504030204" pitchFamily="34" charset="0"/>
                <a:cs typeface="Aharoni" panose="02010803020104030203" pitchFamily="2" charset="-79"/>
              </a:rPr>
              <a:t>binatang</a:t>
            </a:r>
            <a:r>
              <a:rPr lang="en-US" dirty="0">
                <a:latin typeface="Arial Rounded MT Bold" panose="020F0704030504030204" pitchFamily="34" charset="0"/>
                <a:cs typeface="Aharoni" panose="02010803020104030203" pitchFamily="2" charset="-79"/>
              </a:rPr>
              <a:t> </a:t>
            </a:r>
            <a:endParaRPr lang="en-US" sz="1600" dirty="0">
              <a:latin typeface="Arial Rounded MT Bold" panose="020F0704030504030204" pitchFamily="34" charset="0"/>
              <a:cs typeface="Aharoni" panose="02010803020104030203" pitchFamily="2" charset="-79"/>
            </a:endParaRPr>
          </a:p>
          <a:p>
            <a:pPr algn="just" eaLnBrk="1" hangingPunct="1">
              <a:defRPr/>
            </a:pP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C309E84-B69A-4E54-BA69-693EED9C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89144"/>
          </a:xfrm>
          <a:solidFill>
            <a:srgbClr val="92D050"/>
          </a:solidFill>
          <a:ln w="57150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600" dirty="0">
                <a:latin typeface="Kristen ITC" panose="03050502040202030202" pitchFamily="66" charset="0"/>
              </a:rPr>
              <a:t>Model </a:t>
            </a:r>
            <a:r>
              <a:rPr lang="en-US" altLang="en-US" sz="3600" dirty="0" err="1">
                <a:latin typeface="Kristen ITC" panose="03050502040202030202" pitchFamily="66" charset="0"/>
              </a:rPr>
              <a:t>Pembelajaran</a:t>
            </a:r>
            <a:r>
              <a:rPr lang="en-US" altLang="en-US" sz="3600" dirty="0">
                <a:latin typeface="Kristen ITC" panose="03050502040202030202" pitchFamily="66" charset="0"/>
              </a:rPr>
              <a:t> </a:t>
            </a:r>
            <a:r>
              <a:rPr lang="en-US" altLang="en-US" sz="3600" dirty="0" err="1">
                <a:latin typeface="Kristen ITC" panose="03050502040202030202" pitchFamily="66" charset="0"/>
              </a:rPr>
              <a:t>Terpadu</a:t>
            </a:r>
            <a:r>
              <a:rPr lang="en-US" altLang="en-US" sz="3600" dirty="0">
                <a:latin typeface="Kristen ITC" panose="03050502040202030202" pitchFamily="66" charset="0"/>
              </a:rPr>
              <a:t> 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CE9B05E2-03D0-4CCA-847B-93A0F7D3F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524001"/>
            <a:ext cx="8229600" cy="4906964"/>
          </a:xfrm>
          <a:solidFill>
            <a:srgbClr val="92D050"/>
          </a:solidFill>
          <a:ln w="57150" cmpd="thinThick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pembelajaran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terpadu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ada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sepuluh</a:t>
            </a:r>
            <a:r>
              <a:rPr lang="en-US" altLang="en-US" sz="1900" dirty="0">
                <a:latin typeface="Arial Rounded MT Bold" panose="020F0704030504030204" pitchFamily="34" charset="0"/>
              </a:rPr>
              <a:t> model yang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dikemukakan</a:t>
            </a:r>
            <a:r>
              <a:rPr lang="en-US" altLang="en-US" sz="1900" dirty="0">
                <a:latin typeface="Arial Rounded MT Bold" panose="020F0704030504030204" pitchFamily="34" charset="0"/>
              </a:rPr>
              <a:t> Fogarty,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kesepuluh</a:t>
            </a:r>
            <a:r>
              <a:rPr lang="en-US" altLang="en-US" sz="1900" dirty="0">
                <a:latin typeface="Arial Rounded MT Bold" panose="020F0704030504030204" pitchFamily="34" charset="0"/>
              </a:rPr>
              <a:t> 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itu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adalah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sebagai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berikut</a:t>
            </a:r>
            <a:r>
              <a:rPr lang="en-US" altLang="en-US" sz="1900" dirty="0">
                <a:latin typeface="Arial Rounded MT Bold" panose="020F0704030504030204" pitchFamily="34" charset="0"/>
              </a:rPr>
              <a:t> :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a. The Fragmented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Fragmen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b. The Connected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Terhubung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c. The Nested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Tersarang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d. The Sequenced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Terurut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e. The Shared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Terbagi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f. The Webbed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Jaring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Laba-laba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g. The Threaded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Pasang</a:t>
            </a:r>
            <a:r>
              <a:rPr lang="en-US" altLang="en-US" sz="1900" dirty="0">
                <a:latin typeface="Arial Rounded MT Bold" panose="020F0704030504030204" pitchFamily="34" charset="0"/>
              </a:rPr>
              <a:t>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Benang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h. The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Integreted</a:t>
            </a:r>
            <a:r>
              <a:rPr lang="en-US" altLang="en-US" sz="1900" dirty="0">
                <a:latin typeface="Arial Rounded MT Bold" panose="020F0704030504030204" pitchFamily="34" charset="0"/>
              </a:rPr>
              <a:t>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Integrasi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 err="1">
                <a:latin typeface="Arial Rounded MT Bold" panose="020F0704030504030204" pitchFamily="34" charset="0"/>
              </a:rPr>
              <a:t>i</a:t>
            </a:r>
            <a:r>
              <a:rPr lang="en-US" altLang="en-US" sz="1900" dirty="0">
                <a:latin typeface="Arial Rounded MT Bold" panose="020F0704030504030204" pitchFamily="34" charset="0"/>
              </a:rPr>
              <a:t>. The Immersed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Terbenam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en-US" sz="1900" dirty="0">
                <a:latin typeface="Arial Rounded MT Bold" panose="020F0704030504030204" pitchFamily="34" charset="0"/>
              </a:rPr>
              <a:t>j. The Networked Model (Model </a:t>
            </a:r>
            <a:r>
              <a:rPr lang="en-US" altLang="en-US" sz="1900" dirty="0" err="1">
                <a:latin typeface="Arial Rounded MT Bold" panose="020F0704030504030204" pitchFamily="34" charset="0"/>
              </a:rPr>
              <a:t>Jaringan</a:t>
            </a:r>
            <a:r>
              <a:rPr lang="en-US" altLang="en-US" sz="1900" dirty="0">
                <a:latin typeface="Arial Rounded MT Bold" panose="020F0704030504030204" pitchFamily="34" charset="0"/>
              </a:rPr>
              <a:t>)</a:t>
            </a:r>
          </a:p>
          <a:p>
            <a:pPr marL="0" indent="0">
              <a:buNone/>
            </a:pPr>
            <a:endParaRPr lang="en-US" altLang="en-US" sz="18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AAB6D-FF2E-43AD-96AD-B3AFAD80EDB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" t="6550" r="1621" b="4040"/>
          <a:stretch/>
        </p:blipFill>
        <p:spPr bwMode="auto">
          <a:xfrm>
            <a:off x="2535381" y="401781"/>
            <a:ext cx="7938655" cy="60544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464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718EAAB6-618D-402F-AB59-D32AB5C83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381001"/>
            <a:ext cx="7467600" cy="563563"/>
          </a:xfrm>
        </p:spPr>
        <p:txBody>
          <a:bodyPr/>
          <a:lstStyle/>
          <a:p>
            <a:r>
              <a:rPr lang="en-US" altLang="en-US" sz="2800"/>
              <a:t>Model Integrasi Pembelajaran </a:t>
            </a:r>
            <a:r>
              <a:rPr lang="en-US" altLang="en-US" sz="1600" b="1"/>
              <a:t>(</a:t>
            </a:r>
            <a:r>
              <a:rPr lang="en-US" altLang="en-US" sz="1600" b="1">
                <a:solidFill>
                  <a:srgbClr val="FF0000"/>
                </a:solidFill>
              </a:rPr>
              <a:t>Fogarty 1991</a:t>
            </a:r>
            <a:r>
              <a:rPr lang="en-US" altLang="en-US" sz="1600" b="1"/>
              <a:t>)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C5D738D9-927C-4673-AB13-3EC27AA81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733800"/>
            <a:ext cx="8077200" cy="685800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en-US" altLang="en-US" sz="1800"/>
              <a:t>Model  yang menerpadukan antar berbagai bidang studi </a:t>
            </a:r>
            <a:r>
              <a:rPr lang="en-US" altLang="en-US" sz="1800" i="1"/>
              <a:t>(model sequenced, shared,  webbed, threaded, integrated)</a:t>
            </a:r>
            <a:endParaRPr lang="en-US" altLang="en-US" sz="18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707605-7AED-46E9-AA7E-F5EA04E7D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www.themegallery.com</a:t>
            </a:r>
          </a:p>
        </p:txBody>
      </p:sp>
      <p:pic>
        <p:nvPicPr>
          <p:cNvPr id="19461" name="Picture 2">
            <a:extLst>
              <a:ext uri="{FF2B5EF4-FFF2-40B4-BE49-F238E27FC236}">
                <a16:creationId xmlns:a16="http://schemas.microsoft.com/office/drawing/2014/main" id="{C82E18D7-8E0F-422E-B1BA-D77AB5C9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914401"/>
            <a:ext cx="9002713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Up Arrow 4">
            <a:extLst>
              <a:ext uri="{FF2B5EF4-FFF2-40B4-BE49-F238E27FC236}">
                <a16:creationId xmlns:a16="http://schemas.microsoft.com/office/drawing/2014/main" id="{D9ACD77F-8CF8-4E5F-98C9-DE664E95252E}"/>
              </a:ext>
            </a:extLst>
          </p:cNvPr>
          <p:cNvSpPr/>
          <p:nvPr/>
        </p:nvSpPr>
        <p:spPr>
          <a:xfrm>
            <a:off x="5316538" y="3084514"/>
            <a:ext cx="2286000" cy="57308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463" name="Content Placeholder 2">
            <a:extLst>
              <a:ext uri="{FF2B5EF4-FFF2-40B4-BE49-F238E27FC236}">
                <a16:creationId xmlns:a16="http://schemas.microsoft.com/office/drawing/2014/main" id="{CD351B28-2DB5-4137-90B0-CF49F49C2946}"/>
              </a:ext>
            </a:extLst>
          </p:cNvPr>
          <p:cNvSpPr txBox="1">
            <a:spLocks/>
          </p:cNvSpPr>
          <p:nvPr/>
        </p:nvSpPr>
        <p:spPr bwMode="auto">
          <a:xfrm>
            <a:off x="1920875" y="4572000"/>
            <a:ext cx="8229600" cy="2133600"/>
          </a:xfrm>
          <a:prstGeom prst="rect">
            <a:avLst/>
          </a:prstGeom>
          <a:solidFill>
            <a:srgbClr val="08080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Di Indonesia dikembangkan Model </a:t>
            </a:r>
            <a:r>
              <a:rPr lang="en-US" altLang="en-US" sz="2400" b="1" i="1">
                <a:solidFill>
                  <a:srgbClr val="FF0000"/>
                </a:solidFill>
              </a:rPr>
              <a:t>Webbed </a:t>
            </a:r>
            <a:r>
              <a:rPr lang="en-US" altLang="en-US" sz="2000">
                <a:solidFill>
                  <a:schemeClr val="bg1"/>
                </a:solidFill>
              </a:rPr>
              <a:t>Pembelajaran merepresentasikan pendekatan tematik untuk  menerpadukan berbagai bidang studi.  Suatu tema dikembangkan seperti jaring laba- laba, untuk menurunkan topik, konsep, dan gagasan yang selaras dalam  berbagai bidang studi</a:t>
            </a:r>
          </a:p>
          <a:p>
            <a:pPr eaLnBrk="1" hangingPunct="1">
              <a:buClr>
                <a:schemeClr val="hlink"/>
              </a:buClr>
              <a:buFont typeface="Wingdings" panose="05000000000000000000" pitchFamily="2" charset="2"/>
              <a:buNone/>
            </a:pPr>
            <a:endParaRPr lang="en-US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0550A-FFED-4A02-8562-B904D73D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71710"/>
            <a:ext cx="8911687" cy="1280890"/>
          </a:xfrm>
          <a:ln>
            <a:miter lim="800000"/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Jokerman" pitchFamily="82" charset="0"/>
              </a:rPr>
              <a:t>Model </a:t>
            </a:r>
            <a:r>
              <a:rPr lang="en-US" dirty="0" err="1">
                <a:latin typeface="Jokerman" pitchFamily="82" charset="0"/>
              </a:rPr>
              <a:t>Pembelajaran</a:t>
            </a:r>
            <a:r>
              <a:rPr lang="en-US" dirty="0">
                <a:latin typeface="Jokerman" pitchFamily="82" charset="0"/>
              </a:rPr>
              <a:t> </a:t>
            </a:r>
            <a:r>
              <a:rPr lang="en-US" dirty="0" err="1">
                <a:latin typeface="Jokerman" pitchFamily="82" charset="0"/>
              </a:rPr>
              <a:t>Terpadu</a:t>
            </a:r>
            <a:r>
              <a:rPr lang="en-US" dirty="0">
                <a:latin typeface="Jokerman" pitchFamily="82" charset="0"/>
              </a:rPr>
              <a:t> AUD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130FC3-E8F5-441C-B856-FC327C9F40C2}"/>
              </a:ext>
            </a:extLst>
          </p:cNvPr>
          <p:cNvSpPr/>
          <p:nvPr/>
        </p:nvSpPr>
        <p:spPr>
          <a:xfrm>
            <a:off x="1094509" y="1988127"/>
            <a:ext cx="9344891" cy="4572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algn="ctr">
              <a:buFontTx/>
              <a:buAutoNum type="arabicPeriod"/>
              <a:defRPr/>
            </a:pPr>
            <a:r>
              <a:rPr lang="en-US" sz="2800" dirty="0">
                <a:latin typeface="Aharoni" pitchFamily="2" charset="-79"/>
                <a:cs typeface="Aharoni" pitchFamily="2" charset="-79"/>
              </a:rPr>
              <a:t>Model </a:t>
            </a:r>
            <a:r>
              <a:rPr lang="en-US" sz="2800" dirty="0" err="1">
                <a:latin typeface="Aharoni" pitchFamily="2" charset="-79"/>
                <a:cs typeface="Aharoni" pitchFamily="2" charset="-79"/>
              </a:rPr>
              <a:t>Jaring</a:t>
            </a:r>
            <a:r>
              <a:rPr lang="en-US" sz="2800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800" dirty="0" err="1">
                <a:latin typeface="Aharoni" pitchFamily="2" charset="-79"/>
                <a:cs typeface="Aharoni" pitchFamily="2" charset="-79"/>
              </a:rPr>
              <a:t>Laba-laba</a:t>
            </a:r>
            <a:r>
              <a:rPr lang="en-US" sz="2800" dirty="0">
                <a:latin typeface="Aharoni" pitchFamily="2" charset="-79"/>
                <a:cs typeface="Aharoni" pitchFamily="2" charset="-79"/>
              </a:rPr>
              <a:t> (Webbed), 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US" sz="2800" dirty="0">
                <a:latin typeface="Aharoni" pitchFamily="2" charset="-79"/>
                <a:cs typeface="Aharoni" pitchFamily="2" charset="-79"/>
              </a:rPr>
              <a:t>Model </a:t>
            </a:r>
            <a:r>
              <a:rPr lang="en-US" sz="2800" dirty="0" err="1">
                <a:latin typeface="Aharoni" pitchFamily="2" charset="-79"/>
                <a:cs typeface="Aharoni" pitchFamily="2" charset="-79"/>
              </a:rPr>
              <a:t>Terhubung</a:t>
            </a:r>
            <a:r>
              <a:rPr lang="en-US" sz="2800" dirty="0">
                <a:latin typeface="Aharoni" pitchFamily="2" charset="-79"/>
                <a:cs typeface="Aharoni" pitchFamily="2" charset="-79"/>
              </a:rPr>
              <a:t> (Connected)</a:t>
            </a:r>
          </a:p>
          <a:p>
            <a:pPr marL="514350" indent="-514350" algn="ctr">
              <a:buFontTx/>
              <a:buAutoNum type="arabicPeriod"/>
              <a:defRPr/>
            </a:pPr>
            <a:r>
              <a:rPr lang="en-US" sz="2800" dirty="0">
                <a:latin typeface="Aharoni" pitchFamily="2" charset="-79"/>
                <a:cs typeface="Aharoni" pitchFamily="2" charset="-79"/>
              </a:rPr>
              <a:t>Model </a:t>
            </a:r>
            <a:r>
              <a:rPr lang="en-US" sz="2800" dirty="0" err="1">
                <a:latin typeface="Aharoni" pitchFamily="2" charset="-79"/>
                <a:cs typeface="Aharoni" pitchFamily="2" charset="-79"/>
              </a:rPr>
              <a:t>Keterpaduan</a:t>
            </a:r>
            <a:r>
              <a:rPr lang="en-US" sz="2800" dirty="0">
                <a:latin typeface="Aharoni" pitchFamily="2" charset="-79"/>
                <a:cs typeface="Aharoni" pitchFamily="2" charset="-79"/>
              </a:rPr>
              <a:t> (Integrated).</a:t>
            </a:r>
            <a:endParaRPr lang="id-ID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78BF9-B801-4FFD-AB90-319B362E5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Model </a:t>
            </a:r>
            <a:r>
              <a:rPr lang="en-ID" dirty="0" err="1"/>
              <a:t>Jaring</a:t>
            </a:r>
            <a:r>
              <a:rPr lang="en-ID" dirty="0"/>
              <a:t> </a:t>
            </a:r>
            <a:r>
              <a:rPr lang="en-ID" dirty="0" err="1"/>
              <a:t>Laba-Laba</a:t>
            </a:r>
            <a:r>
              <a:rPr lang="en-ID" dirty="0"/>
              <a:t> (Webbed)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43227-2B9E-4296-A08A-3AC58ACE1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D" sz="2000" dirty="0">
                <a:latin typeface="Arial Black" panose="020B0A04020102020204" pitchFamily="34" charset="0"/>
              </a:rPr>
              <a:t>Model </a:t>
            </a:r>
            <a:r>
              <a:rPr lang="en-ID" sz="2000" dirty="0" err="1">
                <a:latin typeface="Arial Black" panose="020B0A04020102020204" pitchFamily="34" charset="0"/>
              </a:rPr>
              <a:t>Pembelajaran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terpadu</a:t>
            </a:r>
            <a:r>
              <a:rPr lang="en-ID" sz="2000" dirty="0">
                <a:latin typeface="Arial Black" panose="020B0A04020102020204" pitchFamily="34" charset="0"/>
              </a:rPr>
              <a:t> yang </a:t>
            </a:r>
            <a:r>
              <a:rPr lang="en-ID" sz="2000" dirty="0" err="1">
                <a:latin typeface="Arial Black" panose="020B0A04020102020204" pitchFamily="34" charset="0"/>
              </a:rPr>
              <a:t>menggunakan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tematik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sebagai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pusat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pembelajaran</a:t>
            </a:r>
            <a:r>
              <a:rPr lang="en-ID" sz="2000" dirty="0">
                <a:latin typeface="Arial Black" panose="020B0A04020102020204" pitchFamily="34" charset="0"/>
              </a:rPr>
              <a:t> yang </a:t>
            </a:r>
            <a:r>
              <a:rPr lang="en-ID" sz="2000" dirty="0" err="1">
                <a:latin typeface="Arial Black" panose="020B0A04020102020204" pitchFamily="34" charset="0"/>
              </a:rPr>
              <a:t>dijabarkan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dalam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beberapa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kegiatan</a:t>
            </a:r>
            <a:r>
              <a:rPr lang="en-ID" sz="2000" dirty="0">
                <a:latin typeface="Arial Black" panose="020B0A04020102020204" pitchFamily="34" charset="0"/>
              </a:rPr>
              <a:t> dan/</a:t>
            </a:r>
            <a:r>
              <a:rPr lang="en-ID" sz="2000" dirty="0" err="1">
                <a:latin typeface="Arial Black" panose="020B0A04020102020204" pitchFamily="34" charset="0"/>
              </a:rPr>
              <a:t>atau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bidang</a:t>
            </a:r>
            <a:r>
              <a:rPr lang="en-ID" sz="2000" dirty="0"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latin typeface="Arial Black" panose="020B0A04020102020204" pitchFamily="34" charset="0"/>
              </a:rPr>
              <a:t>pengembangan</a:t>
            </a:r>
            <a:endParaRPr lang="en-ID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36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20286E6-1DAF-4F5E-9608-CE8A643CD4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Webbed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39F918-F318-462F-A3FD-4A0C1EFCFAD5}"/>
              </a:ext>
            </a:extLst>
          </p:cNvPr>
          <p:cNvSpPr/>
          <p:nvPr/>
        </p:nvSpPr>
        <p:spPr>
          <a:xfrm>
            <a:off x="1981199" y="1676400"/>
            <a:ext cx="9365673" cy="480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Beberapa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kelebihan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model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jaring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laba-laba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ini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sebagai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berikut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</a:p>
          <a:p>
            <a:pPr marL="342900" indent="-342900">
              <a:buFont typeface="+mj-lt"/>
              <a:buAutoNum type="alphaLcPeriod"/>
              <a:defRPr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Model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ini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juga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memudahkan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anak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untuk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melihat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berbagai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kegiatan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atau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berbagai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gagasan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berbeda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namun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saling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terkait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satu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tema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>
              <a:buFont typeface="+mj-lt"/>
              <a:buAutoNum type="alphaLcPeriod"/>
              <a:defRPr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Model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jaring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laba-laba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relatif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mudah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dilakukan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para guru,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termasuk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guru 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pemula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>
              <a:buFont typeface="+mj-lt"/>
              <a:buAutoNum type="alphaLcPeriod"/>
              <a:defRPr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Model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ini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mempermudah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perencanaan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kerja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tim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karena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semua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anggota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tim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(guru)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sebagai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pengembang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dapat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bekerja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sama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untuk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mengembangkan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semua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bidang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aspek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pengembangan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melalui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satu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tema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saja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sehingga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tidak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terjadi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ketumpang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tindihan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materi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pembelajaran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342900" indent="-342900">
              <a:buFont typeface="+mj-lt"/>
              <a:buAutoNum type="alphaLcPeriod"/>
              <a:defRPr/>
            </a:pP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Pendekatan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tematik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memberikan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kejelasan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‘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payung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’ yang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akan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memotivasi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anak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maupun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guru.</a:t>
            </a:r>
          </a:p>
          <a:p>
            <a:pPr marL="342900" indent="-342900">
              <a:buFont typeface="+mj-lt"/>
              <a:buAutoNum type="alphaLcPeriod"/>
              <a:defRPr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Ada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kekuatan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motivasi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berasal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proses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penentuan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tema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diminati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oleh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anak-anak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just" eaLnBrk="1" hangingPunct="1">
              <a:defRPr/>
            </a:pP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3218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2F18D152-D4E8-4E03-BD44-FECC57FD4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Webbed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5CAAC-A801-46DA-88F9-EA67280B0004}"/>
              </a:ext>
            </a:extLst>
          </p:cNvPr>
          <p:cNvSpPr/>
          <p:nvPr/>
        </p:nvSpPr>
        <p:spPr>
          <a:xfrm>
            <a:off x="1427019" y="1676400"/>
            <a:ext cx="10293926" cy="480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Keterbatasan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model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jaring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laba-laba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adalah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sebagai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berikut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Cukup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sulit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memilih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menentukan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tema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Guru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cenderung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merumuskan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tema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dangkal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kurang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dieksplorasi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atau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digali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lebih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Sering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kali guru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lebih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memperhatikan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kegiatan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pembelajaran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akan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dilaksanakan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pada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pengembangan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konsep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marL="457200" indent="-457200" algn="just">
              <a:buFont typeface="+mj-lt"/>
              <a:buAutoNum type="arabicPeriod"/>
              <a:defRPr/>
            </a:pP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3295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485433F3-7C69-4E0B-88F1-61C41D2D0B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r" eaLnBrk="1" hangingPunct="1">
              <a:defRPr/>
            </a:pPr>
            <a:r>
              <a:rPr lang="en-US" dirty="0">
                <a:latin typeface="Jokerman" pitchFamily="82" charset="0"/>
              </a:rPr>
              <a:t>Model Webbed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785EFD1-38E2-4FE3-8496-04D44AEBDA5C}"/>
              </a:ext>
            </a:extLst>
          </p:cNvPr>
          <p:cNvSpPr/>
          <p:nvPr/>
        </p:nvSpPr>
        <p:spPr>
          <a:xfrm>
            <a:off x="1981200" y="1676400"/>
            <a:ext cx="8382000" cy="480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Penerapan Model Webbed  di 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PAUD</a:t>
            </a: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 banyak dipraktekkan karena disenangi para guru sebab tema yang dipilih dapat mengembangkan beberapa pengembangan lebih dari satu aspek. Misalnya dalam 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RPPH</a:t>
            </a: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 guru memilih tema </a:t>
            </a:r>
            <a:r>
              <a:rPr lang="id-ID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alat transportasi</a:t>
            </a: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. Di 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RPPH</a:t>
            </a: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 guru akan menulis indikator sebagai berikut : </a:t>
            </a:r>
            <a:endParaRPr lang="en-US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257300" lvl="2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Berdoa sebelum naik alat transportasi seperti mobil, kereta api, pesawat (Aspek agama). </a:t>
            </a:r>
            <a:endParaRPr lang="en-US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257300" lvl="2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Menghitung jumlah alat transportasi berupa gambar mobil, kereta api dan pesawat (Aspek kognitif). </a:t>
            </a:r>
            <a:endParaRPr lang="en-US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257300" lvl="2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Menirukan guru mengenalkan nama alat transportasi (Aspek bahasa). </a:t>
            </a:r>
            <a:endParaRPr lang="en-US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1257300" lvl="2" indent="-342900">
              <a:buFont typeface="+mj-lt"/>
              <a:buAutoNum type="arabicPeriod"/>
              <a:defRPr/>
            </a:pPr>
            <a:r>
              <a:rPr lang="id-ID" dirty="0">
                <a:latin typeface="Aharoni" panose="02010803020104030203" pitchFamily="2" charset="-79"/>
                <a:cs typeface="Aharoni" panose="02010803020104030203" pitchFamily="2" charset="-79"/>
              </a:rPr>
              <a:t>Menebalkan dan mewarnai gambar alat transportasi (Aspek fisik).</a:t>
            </a:r>
            <a:endParaRPr lang="en-US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eaLnBrk="1" hangingPunct="1">
              <a:defRPr/>
            </a:pP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62200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238D5-8DA0-4E7C-A031-B5BF5FF13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Terpadu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Model Webbed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5D40C-3D96-4CC4-9374-717EF61F9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kompetensi</a:t>
            </a:r>
            <a:r>
              <a:rPr lang="en-ID" dirty="0"/>
              <a:t> inti, </a:t>
            </a:r>
            <a:r>
              <a:rPr lang="en-ID" dirty="0" err="1"/>
              <a:t>kompetensi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dan indicator pada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masing-masing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.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tema</a:t>
            </a:r>
            <a:r>
              <a:rPr lang="en-ID" dirty="0"/>
              <a:t> dan </a:t>
            </a:r>
            <a:r>
              <a:rPr lang="en-ID" dirty="0" err="1"/>
              <a:t>subtema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Mengidentifikasi</a:t>
            </a:r>
            <a:r>
              <a:rPr lang="en-ID" dirty="0"/>
              <a:t> indicator pada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kegiatan</a:t>
            </a:r>
            <a:endParaRPr lang="en-ID" dirty="0"/>
          </a:p>
          <a:p>
            <a:pPr>
              <a:buFont typeface="+mj-lt"/>
              <a:buAutoNum type="arabicPeriod"/>
            </a:pPr>
            <a:r>
              <a:rPr lang="en-ID" dirty="0" err="1"/>
              <a:t>Menyusun</a:t>
            </a:r>
            <a:r>
              <a:rPr lang="en-ID" dirty="0"/>
              <a:t> RPPM </a:t>
            </a:r>
          </a:p>
          <a:p>
            <a:pPr>
              <a:buFont typeface="+mj-lt"/>
              <a:buAutoNum type="arabicPeriod"/>
            </a:pPr>
            <a:r>
              <a:rPr lang="en-ID" dirty="0" err="1"/>
              <a:t>Menyusun</a:t>
            </a:r>
            <a:r>
              <a:rPr lang="en-ID" dirty="0"/>
              <a:t> RPPH</a:t>
            </a:r>
          </a:p>
        </p:txBody>
      </p:sp>
    </p:spTree>
    <p:extLst>
      <p:ext uri="{BB962C8B-B14F-4D97-AF65-F5344CB8AC3E}">
        <p14:creationId xmlns:p14="http://schemas.microsoft.com/office/powerpoint/2010/main" val="8228500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1196</TotalTime>
  <Words>1197</Words>
  <Application>Microsoft Office PowerPoint</Application>
  <PresentationFormat>Widescreen</PresentationFormat>
  <Paragraphs>139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Aharoni</vt:lpstr>
      <vt:lpstr>Arial</vt:lpstr>
      <vt:lpstr>Arial Black</vt:lpstr>
      <vt:lpstr>Arial Rounded MT Bold</vt:lpstr>
      <vt:lpstr>Calibri</vt:lpstr>
      <vt:lpstr>Century Gothic</vt:lpstr>
      <vt:lpstr>Jokerman</vt:lpstr>
      <vt:lpstr>Kristen ITC</vt:lpstr>
      <vt:lpstr>Wingdings</vt:lpstr>
      <vt:lpstr>Wingdings 3</vt:lpstr>
      <vt:lpstr>Wisp</vt:lpstr>
      <vt:lpstr>MODEL-MODEL PEMBELAJARAN TERPADU</vt:lpstr>
      <vt:lpstr>Model Pembelajaran Terpadu </vt:lpstr>
      <vt:lpstr>Model Integrasi Pembelajaran (Fogarty 1991)</vt:lpstr>
      <vt:lpstr>Model Pembelajaran Terpadu AUD</vt:lpstr>
      <vt:lpstr>Model Jaring Laba-Laba (Webbed)</vt:lpstr>
      <vt:lpstr>Model Webbed</vt:lpstr>
      <vt:lpstr>Model Webbed</vt:lpstr>
      <vt:lpstr>Model Webbed</vt:lpstr>
      <vt:lpstr>Rancangan Pembelajaran Terpadu dengan Model Webbed</vt:lpstr>
      <vt:lpstr>Model Connected </vt:lpstr>
      <vt:lpstr>Model Connected </vt:lpstr>
      <vt:lpstr>Model Connected </vt:lpstr>
      <vt:lpstr>Model Connected (Perk. Sosial Emosional)</vt:lpstr>
      <vt:lpstr>Model Connected (Perk. Nilai Agama &amp; Moral)</vt:lpstr>
      <vt:lpstr>Model Connected (Bahasa)</vt:lpstr>
      <vt:lpstr>Model Connected (Seni)</vt:lpstr>
      <vt:lpstr>Model Integrated</vt:lpstr>
      <vt:lpstr>Model Integrated</vt:lpstr>
      <vt:lpstr>Model Integrated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</dc:creator>
  <cp:lastModifiedBy>Anis</cp:lastModifiedBy>
  <cp:revision>10</cp:revision>
  <dcterms:created xsi:type="dcterms:W3CDTF">2018-10-19T21:14:09Z</dcterms:created>
  <dcterms:modified xsi:type="dcterms:W3CDTF">2018-12-01T22:23:15Z</dcterms:modified>
</cp:coreProperties>
</file>