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2" r:id="rId25"/>
    <p:sldId id="283" r:id="rId26"/>
    <p:sldId id="284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32" autoAdjust="0"/>
    <p:restoredTop sz="94660"/>
  </p:normalViewPr>
  <p:slideViewPr>
    <p:cSldViewPr snapToGrid="0">
      <p:cViewPr varScale="1">
        <p:scale>
          <a:sx n="65" d="100"/>
          <a:sy n="65" d="100"/>
        </p:scale>
        <p:origin x="13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45D1C6-E052-497B-8B03-BC45D1AA946C}" type="doc">
      <dgm:prSet loTypeId="urn:microsoft.com/office/officeart/2005/8/layout/chevron1" loCatId="process" qsTypeId="urn:microsoft.com/office/officeart/2005/8/quickstyle/simple1" qsCatId="simple" csTypeId="urn:microsoft.com/office/officeart/2005/8/colors/colorful4" csCatId="colorful" phldr="1"/>
      <dgm:spPr/>
    </dgm:pt>
    <dgm:pt modelId="{36A35BC7-214B-4606-901F-836E7E89D751}">
      <dgm:prSet phldrT="[Text]"/>
      <dgm:spPr/>
      <dgm:t>
        <a:bodyPr/>
        <a:lstStyle/>
        <a:p>
          <a:r>
            <a:rPr lang="en-ID" dirty="0" err="1"/>
            <a:t>Aliran</a:t>
          </a:r>
          <a:r>
            <a:rPr lang="en-ID" dirty="0"/>
            <a:t> </a:t>
          </a:r>
          <a:r>
            <a:rPr lang="en-ID" dirty="0" err="1"/>
            <a:t>Perilaku</a:t>
          </a:r>
          <a:endParaRPr lang="en-ID" dirty="0"/>
        </a:p>
      </dgm:t>
    </dgm:pt>
    <dgm:pt modelId="{1845A73B-22F2-49D3-BCAB-D3453FE2E32B}" type="parTrans" cxnId="{FA896275-3DC9-401B-8D1F-AEE4B01BD18A}">
      <dgm:prSet/>
      <dgm:spPr/>
      <dgm:t>
        <a:bodyPr/>
        <a:lstStyle/>
        <a:p>
          <a:endParaRPr lang="en-ID"/>
        </a:p>
      </dgm:t>
    </dgm:pt>
    <dgm:pt modelId="{CF126F8F-562E-413F-8412-8B638C3E70F8}" type="sibTrans" cxnId="{FA896275-3DC9-401B-8D1F-AEE4B01BD18A}">
      <dgm:prSet/>
      <dgm:spPr/>
      <dgm:t>
        <a:bodyPr/>
        <a:lstStyle/>
        <a:p>
          <a:endParaRPr lang="en-ID"/>
        </a:p>
      </dgm:t>
    </dgm:pt>
    <dgm:pt modelId="{C143708D-5A31-482F-8907-C1896462CBEC}">
      <dgm:prSet phldrT="[Text]"/>
      <dgm:spPr/>
      <dgm:t>
        <a:bodyPr/>
        <a:lstStyle/>
        <a:p>
          <a:r>
            <a:rPr lang="en-ID" b="1" i="1" dirty="0">
              <a:solidFill>
                <a:schemeClr val="tx1"/>
              </a:solidFill>
            </a:rPr>
            <a:t>The </a:t>
          </a:r>
          <a:r>
            <a:rPr lang="en-ID" b="1" i="1" dirty="0" err="1">
              <a:solidFill>
                <a:schemeClr val="tx1"/>
              </a:solidFill>
            </a:rPr>
            <a:t>Greatma</a:t>
          </a:r>
          <a:r>
            <a:rPr lang="en-ID" b="1" i="1" dirty="0">
              <a:solidFill>
                <a:schemeClr val="tx1"/>
              </a:solidFill>
            </a:rPr>
            <a:t> Theory</a:t>
          </a:r>
        </a:p>
      </dgm:t>
    </dgm:pt>
    <dgm:pt modelId="{0FB8413B-9105-4B88-B327-87AE9D263949}" type="parTrans" cxnId="{1322F457-E66F-42A9-8A3E-A7D09C75493A}">
      <dgm:prSet/>
      <dgm:spPr/>
      <dgm:t>
        <a:bodyPr/>
        <a:lstStyle/>
        <a:p>
          <a:endParaRPr lang="en-ID"/>
        </a:p>
      </dgm:t>
    </dgm:pt>
    <dgm:pt modelId="{27FA43BB-24E2-4209-90DD-F65175754DC8}" type="sibTrans" cxnId="{1322F457-E66F-42A9-8A3E-A7D09C75493A}">
      <dgm:prSet/>
      <dgm:spPr/>
      <dgm:t>
        <a:bodyPr/>
        <a:lstStyle/>
        <a:p>
          <a:endParaRPr lang="en-ID"/>
        </a:p>
      </dgm:t>
    </dgm:pt>
    <dgm:pt modelId="{36E763C8-5AD8-4C21-AEF9-809507674AD0}">
      <dgm:prSet phldrT="[Text]"/>
      <dgm:spPr/>
      <dgm:t>
        <a:bodyPr/>
        <a:lstStyle/>
        <a:p>
          <a:r>
            <a:rPr lang="en-ID" dirty="0"/>
            <a:t>Sifat2 </a:t>
          </a:r>
          <a:r>
            <a:rPr lang="en-ID" dirty="0" err="1"/>
            <a:t>kepemimpinan</a:t>
          </a:r>
          <a:r>
            <a:rPr lang="en-ID" dirty="0"/>
            <a:t> </a:t>
          </a:r>
          <a:r>
            <a:rPr lang="en-ID" dirty="0" err="1"/>
            <a:t>dicapai</a:t>
          </a:r>
          <a:r>
            <a:rPr lang="en-ID" dirty="0"/>
            <a:t> </a:t>
          </a:r>
          <a:r>
            <a:rPr lang="en-ID" dirty="0" err="1"/>
            <a:t>melalui</a:t>
          </a:r>
          <a:r>
            <a:rPr lang="en-ID" dirty="0"/>
            <a:t> Pendidikan </a:t>
          </a:r>
          <a:r>
            <a:rPr lang="en-ID" dirty="0" err="1"/>
            <a:t>dan</a:t>
          </a:r>
          <a:r>
            <a:rPr lang="en-ID" dirty="0"/>
            <a:t> </a:t>
          </a:r>
          <a:r>
            <a:rPr lang="en-ID" dirty="0" err="1"/>
            <a:t>Pengalaman</a:t>
          </a:r>
          <a:endParaRPr lang="en-ID" dirty="0"/>
        </a:p>
      </dgm:t>
    </dgm:pt>
    <dgm:pt modelId="{B821FA93-65E2-434F-B9EA-C7F5AFC5BE0A}" type="parTrans" cxnId="{AE0A7523-C8BC-4E75-96D3-DD591D3C4E45}">
      <dgm:prSet/>
      <dgm:spPr/>
      <dgm:t>
        <a:bodyPr/>
        <a:lstStyle/>
        <a:p>
          <a:endParaRPr lang="en-ID"/>
        </a:p>
      </dgm:t>
    </dgm:pt>
    <dgm:pt modelId="{411675DB-7217-4C22-ACAC-C6C3B77A93AC}" type="sibTrans" cxnId="{AE0A7523-C8BC-4E75-96D3-DD591D3C4E45}">
      <dgm:prSet/>
      <dgm:spPr/>
      <dgm:t>
        <a:bodyPr/>
        <a:lstStyle/>
        <a:p>
          <a:endParaRPr lang="en-ID"/>
        </a:p>
      </dgm:t>
    </dgm:pt>
    <dgm:pt modelId="{864B70FD-ACD4-495E-AFF1-F9CEF311C8CE}" type="pres">
      <dgm:prSet presAssocID="{1F45D1C6-E052-497B-8B03-BC45D1AA946C}" presName="Name0" presStyleCnt="0">
        <dgm:presLayoutVars>
          <dgm:dir/>
          <dgm:animLvl val="lvl"/>
          <dgm:resizeHandles val="exact"/>
        </dgm:presLayoutVars>
      </dgm:prSet>
      <dgm:spPr/>
    </dgm:pt>
    <dgm:pt modelId="{19EE7E98-A840-480D-ACF7-744D887B10C0}" type="pres">
      <dgm:prSet presAssocID="{36A35BC7-214B-4606-901F-836E7E89D751}" presName="parTxOnly" presStyleLbl="node1" presStyleIdx="0" presStyleCnt="3" custLinFactX="32991" custLinFactY="-25044" custLinFactNeighborX="100000" custLinFactNeighborY="-100000">
        <dgm:presLayoutVars>
          <dgm:chMax val="0"/>
          <dgm:chPref val="0"/>
          <dgm:bulletEnabled val="1"/>
        </dgm:presLayoutVars>
      </dgm:prSet>
      <dgm:spPr/>
    </dgm:pt>
    <dgm:pt modelId="{3724D5A6-EC67-40BC-B519-9C2B125FBFB7}" type="pres">
      <dgm:prSet presAssocID="{CF126F8F-562E-413F-8412-8B638C3E70F8}" presName="parTxOnlySpace" presStyleCnt="0"/>
      <dgm:spPr/>
    </dgm:pt>
    <dgm:pt modelId="{8C5DC9E2-9553-416D-8A1E-66B12B8D5A53}" type="pres">
      <dgm:prSet presAssocID="{C143708D-5A31-482F-8907-C1896462CBEC}" presName="parTxOnly" presStyleLbl="node1" presStyleIdx="1" presStyleCnt="3" custLinFactX="-33616" custLinFactNeighborX="-100000" custLinFactNeighborY="73676">
        <dgm:presLayoutVars>
          <dgm:chMax val="0"/>
          <dgm:chPref val="0"/>
          <dgm:bulletEnabled val="1"/>
        </dgm:presLayoutVars>
      </dgm:prSet>
      <dgm:spPr/>
    </dgm:pt>
    <dgm:pt modelId="{B1A1A506-A37F-4A7C-BFDB-E8B6652428C1}" type="pres">
      <dgm:prSet presAssocID="{27FA43BB-24E2-4209-90DD-F65175754DC8}" presName="parTxOnlySpace" presStyleCnt="0"/>
      <dgm:spPr/>
    </dgm:pt>
    <dgm:pt modelId="{570D2704-7176-4B93-A016-6127104F38F2}" type="pres">
      <dgm:prSet presAssocID="{36E763C8-5AD8-4C21-AEF9-809507674AD0}" presName="parTxOnly" presStyleLbl="node1" presStyleIdx="2" presStyleCnt="3" custScaleX="198528" custScaleY="138865" custLinFactX="-13279" custLinFactNeighborX="-100000" custLinFactNeighborY="75255">
        <dgm:presLayoutVars>
          <dgm:chMax val="0"/>
          <dgm:chPref val="0"/>
          <dgm:bulletEnabled val="1"/>
        </dgm:presLayoutVars>
      </dgm:prSet>
      <dgm:spPr/>
    </dgm:pt>
  </dgm:ptLst>
  <dgm:cxnLst>
    <dgm:cxn modelId="{AE0A7523-C8BC-4E75-96D3-DD591D3C4E45}" srcId="{1F45D1C6-E052-497B-8B03-BC45D1AA946C}" destId="{36E763C8-5AD8-4C21-AEF9-809507674AD0}" srcOrd="2" destOrd="0" parTransId="{B821FA93-65E2-434F-B9EA-C7F5AFC5BE0A}" sibTransId="{411675DB-7217-4C22-ACAC-C6C3B77A93AC}"/>
    <dgm:cxn modelId="{6265A130-F7D6-44C5-B8D2-20BEA13190AB}" type="presOf" srcId="{1F45D1C6-E052-497B-8B03-BC45D1AA946C}" destId="{864B70FD-ACD4-495E-AFF1-F9CEF311C8CE}" srcOrd="0" destOrd="0" presId="urn:microsoft.com/office/officeart/2005/8/layout/chevron1"/>
    <dgm:cxn modelId="{903A1053-900D-4FCB-8A37-3FBE0B19E6BD}" type="presOf" srcId="{C143708D-5A31-482F-8907-C1896462CBEC}" destId="{8C5DC9E2-9553-416D-8A1E-66B12B8D5A53}" srcOrd="0" destOrd="0" presId="urn:microsoft.com/office/officeart/2005/8/layout/chevron1"/>
    <dgm:cxn modelId="{FA896275-3DC9-401B-8D1F-AEE4B01BD18A}" srcId="{1F45D1C6-E052-497B-8B03-BC45D1AA946C}" destId="{36A35BC7-214B-4606-901F-836E7E89D751}" srcOrd="0" destOrd="0" parTransId="{1845A73B-22F2-49D3-BCAB-D3453FE2E32B}" sibTransId="{CF126F8F-562E-413F-8412-8B638C3E70F8}"/>
    <dgm:cxn modelId="{1322F457-E66F-42A9-8A3E-A7D09C75493A}" srcId="{1F45D1C6-E052-497B-8B03-BC45D1AA946C}" destId="{C143708D-5A31-482F-8907-C1896462CBEC}" srcOrd="1" destOrd="0" parTransId="{0FB8413B-9105-4B88-B327-87AE9D263949}" sibTransId="{27FA43BB-24E2-4209-90DD-F65175754DC8}"/>
    <dgm:cxn modelId="{5DBC3592-CE35-48A2-B073-B719EDF7B322}" type="presOf" srcId="{36E763C8-5AD8-4C21-AEF9-809507674AD0}" destId="{570D2704-7176-4B93-A016-6127104F38F2}" srcOrd="0" destOrd="0" presId="urn:microsoft.com/office/officeart/2005/8/layout/chevron1"/>
    <dgm:cxn modelId="{FBD52F9F-130A-499C-A149-5F6A15DB96A0}" type="presOf" srcId="{36A35BC7-214B-4606-901F-836E7E89D751}" destId="{19EE7E98-A840-480D-ACF7-744D887B10C0}" srcOrd="0" destOrd="0" presId="urn:microsoft.com/office/officeart/2005/8/layout/chevron1"/>
    <dgm:cxn modelId="{3A47DC28-7E29-4422-B891-671D6ACD8FCA}" type="presParOf" srcId="{864B70FD-ACD4-495E-AFF1-F9CEF311C8CE}" destId="{19EE7E98-A840-480D-ACF7-744D887B10C0}" srcOrd="0" destOrd="0" presId="urn:microsoft.com/office/officeart/2005/8/layout/chevron1"/>
    <dgm:cxn modelId="{2593AA44-B194-44B6-BE4F-51B02E45F94E}" type="presParOf" srcId="{864B70FD-ACD4-495E-AFF1-F9CEF311C8CE}" destId="{3724D5A6-EC67-40BC-B519-9C2B125FBFB7}" srcOrd="1" destOrd="0" presId="urn:microsoft.com/office/officeart/2005/8/layout/chevron1"/>
    <dgm:cxn modelId="{6B6763CB-5F88-43FD-8C8F-FB337C045732}" type="presParOf" srcId="{864B70FD-ACD4-495E-AFF1-F9CEF311C8CE}" destId="{8C5DC9E2-9553-416D-8A1E-66B12B8D5A53}" srcOrd="2" destOrd="0" presId="urn:microsoft.com/office/officeart/2005/8/layout/chevron1"/>
    <dgm:cxn modelId="{9007F96F-DDC3-4389-A9AC-CEBF8EA4E571}" type="presParOf" srcId="{864B70FD-ACD4-495E-AFF1-F9CEF311C8CE}" destId="{B1A1A506-A37F-4A7C-BFDB-E8B6652428C1}" srcOrd="3" destOrd="0" presId="urn:microsoft.com/office/officeart/2005/8/layout/chevron1"/>
    <dgm:cxn modelId="{EDA16658-77ED-417E-B86C-96E52C0D9B23}" type="presParOf" srcId="{864B70FD-ACD4-495E-AFF1-F9CEF311C8CE}" destId="{570D2704-7176-4B93-A016-6127104F38F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EE7E98-A840-480D-ACF7-744D887B10C0}">
      <dsp:nvSpPr>
        <dsp:cNvPr id="0" name=""/>
        <dsp:cNvSpPr/>
      </dsp:nvSpPr>
      <dsp:spPr>
        <a:xfrm>
          <a:off x="882983" y="0"/>
          <a:ext cx="2053158" cy="82126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 err="1"/>
            <a:t>Aliran</a:t>
          </a:r>
          <a:r>
            <a:rPr lang="en-ID" sz="1900" kern="1200" dirty="0"/>
            <a:t> </a:t>
          </a:r>
          <a:r>
            <a:rPr lang="en-ID" sz="1900" kern="1200" dirty="0" err="1"/>
            <a:t>Perilaku</a:t>
          </a:r>
          <a:endParaRPr lang="en-ID" sz="1900" kern="1200" dirty="0"/>
        </a:p>
      </dsp:txBody>
      <dsp:txXfrm>
        <a:off x="1293615" y="0"/>
        <a:ext cx="1231895" cy="821263"/>
      </dsp:txXfrm>
    </dsp:sp>
    <dsp:sp modelId="{8C5DC9E2-9553-416D-8A1E-66B12B8D5A53}">
      <dsp:nvSpPr>
        <dsp:cNvPr id="0" name=""/>
        <dsp:cNvSpPr/>
      </dsp:nvSpPr>
      <dsp:spPr>
        <a:xfrm>
          <a:off x="952647" y="1478531"/>
          <a:ext cx="2053158" cy="821263"/>
        </a:xfrm>
        <a:prstGeom prst="chevron">
          <a:avLst/>
        </a:prstGeom>
        <a:solidFill>
          <a:schemeClr val="accent4">
            <a:hueOff val="-92880"/>
            <a:satOff val="-3402"/>
            <a:lumOff val="794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b="1" i="1" kern="1200" dirty="0">
              <a:solidFill>
                <a:schemeClr val="tx1"/>
              </a:solidFill>
            </a:rPr>
            <a:t>The </a:t>
          </a:r>
          <a:r>
            <a:rPr lang="en-ID" sz="1900" b="1" i="1" kern="1200" dirty="0" err="1">
              <a:solidFill>
                <a:schemeClr val="tx1"/>
              </a:solidFill>
            </a:rPr>
            <a:t>Greatma</a:t>
          </a:r>
          <a:r>
            <a:rPr lang="en-ID" sz="1900" b="1" i="1" kern="1200" dirty="0">
              <a:solidFill>
                <a:schemeClr val="tx1"/>
              </a:solidFill>
            </a:rPr>
            <a:t> Theory</a:t>
          </a:r>
        </a:p>
      </dsp:txBody>
      <dsp:txXfrm>
        <a:off x="1363279" y="1478531"/>
        <a:ext cx="1231895" cy="821263"/>
      </dsp:txXfrm>
    </dsp:sp>
    <dsp:sp modelId="{570D2704-7176-4B93-A016-6127104F38F2}">
      <dsp:nvSpPr>
        <dsp:cNvPr id="0" name=""/>
        <dsp:cNvSpPr/>
      </dsp:nvSpPr>
      <dsp:spPr>
        <a:xfrm>
          <a:off x="3218040" y="1331907"/>
          <a:ext cx="4076094" cy="1140447"/>
        </a:xfrm>
        <a:prstGeom prst="chevron">
          <a:avLst/>
        </a:prstGeom>
        <a:solidFill>
          <a:schemeClr val="accent4">
            <a:hueOff val="-185760"/>
            <a:satOff val="-6804"/>
            <a:lumOff val="1588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Sifat2 </a:t>
          </a:r>
          <a:r>
            <a:rPr lang="en-ID" sz="1900" kern="1200" dirty="0" err="1"/>
            <a:t>kepemimpinan</a:t>
          </a:r>
          <a:r>
            <a:rPr lang="en-ID" sz="1900" kern="1200" dirty="0"/>
            <a:t> </a:t>
          </a:r>
          <a:r>
            <a:rPr lang="en-ID" sz="1900" kern="1200" dirty="0" err="1"/>
            <a:t>dicapai</a:t>
          </a:r>
          <a:r>
            <a:rPr lang="en-ID" sz="1900" kern="1200" dirty="0"/>
            <a:t> </a:t>
          </a:r>
          <a:r>
            <a:rPr lang="en-ID" sz="1900" kern="1200" dirty="0" err="1"/>
            <a:t>melalui</a:t>
          </a:r>
          <a:r>
            <a:rPr lang="en-ID" sz="1900" kern="1200" dirty="0"/>
            <a:t> Pendidikan </a:t>
          </a:r>
          <a:r>
            <a:rPr lang="en-ID" sz="1900" kern="1200" dirty="0" err="1"/>
            <a:t>dan</a:t>
          </a:r>
          <a:r>
            <a:rPr lang="en-ID" sz="1900" kern="1200" dirty="0"/>
            <a:t> </a:t>
          </a:r>
          <a:r>
            <a:rPr lang="en-ID" sz="1900" kern="1200" dirty="0" err="1"/>
            <a:t>Pengalaman</a:t>
          </a:r>
          <a:endParaRPr lang="en-ID" sz="1900" kern="1200" dirty="0"/>
        </a:p>
      </dsp:txBody>
      <dsp:txXfrm>
        <a:off x="3788264" y="1331907"/>
        <a:ext cx="2935647" cy="1140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F13F-6DA4-4CCD-B00F-1532221906CF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81F7-F933-4485-854E-5D51D28BB73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33942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F13F-6DA4-4CCD-B00F-1532221906CF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81F7-F933-4485-854E-5D51D28BB73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3216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F13F-6DA4-4CCD-B00F-1532221906CF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81F7-F933-4485-854E-5D51D28BB73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54981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F13F-6DA4-4CCD-B00F-1532221906CF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81F7-F933-4485-854E-5D51D28BB733}" type="slidenum">
              <a:rPr lang="en-ID" smtClean="0"/>
              <a:t>‹#›</a:t>
            </a:fld>
            <a:endParaRPr lang="en-ID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5995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F13F-6DA4-4CCD-B00F-1532221906CF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81F7-F933-4485-854E-5D51D28BB73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02972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F13F-6DA4-4CCD-B00F-1532221906CF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81F7-F933-4485-854E-5D51D28BB73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236839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F13F-6DA4-4CCD-B00F-1532221906CF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81F7-F933-4485-854E-5D51D28BB73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94983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F13F-6DA4-4CCD-B00F-1532221906CF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81F7-F933-4485-854E-5D51D28BB73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34970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F13F-6DA4-4CCD-B00F-1532221906CF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81F7-F933-4485-854E-5D51D28BB73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74609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EB9-D230-4D03-AD96-9DFDB2F2A97D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5A197-CF1B-4883-B75D-3EA4E870331C}" type="slidenum">
              <a:rPr lang="en-ID" smtClean="0"/>
              <a:t>‹#›</a:t>
            </a:fld>
            <a:endParaRPr lang="en-ID"/>
          </a:p>
        </p:txBody>
      </p:sp>
      <p:cxnSp>
        <p:nvCxnSpPr>
          <p:cNvPr id="33" name="Straight Connector 32"/>
          <p:cNvCxnSpPr/>
          <p:nvPr/>
        </p:nvCxnSpPr>
        <p:spPr>
          <a:xfrm>
            <a:off x="1090422" y="1847088"/>
            <a:ext cx="720564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298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F13F-6DA4-4CCD-B00F-1532221906CF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81F7-F933-4485-854E-5D51D28BB73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65728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F13F-6DA4-4CCD-B00F-1532221906CF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81F7-F933-4485-854E-5D51D28BB73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11585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F13F-6DA4-4CCD-B00F-1532221906CF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81F7-F933-4485-854E-5D51D28BB73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77494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F13F-6DA4-4CCD-B00F-1532221906CF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81F7-F933-4485-854E-5D51D28BB73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08092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F13F-6DA4-4CCD-B00F-1532221906CF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81F7-F933-4485-854E-5D51D28BB73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07489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F13F-6DA4-4CCD-B00F-1532221906CF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81F7-F933-4485-854E-5D51D28BB73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2085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F13F-6DA4-4CCD-B00F-1532221906CF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81F7-F933-4485-854E-5D51D28BB73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96680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F13F-6DA4-4CCD-B00F-1532221906CF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81F7-F933-4485-854E-5D51D28BB73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49185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675F13F-6DA4-4CCD-B00F-1532221906CF}" type="datetimeFigureOut">
              <a:rPr lang="en-ID" smtClean="0"/>
              <a:t>25/05/2018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97181F7-F933-4485-854E-5D51D28BB73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3004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5AA95-C295-4FD5-91AC-37653D9CB9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699022"/>
            <a:ext cx="6858000" cy="1127138"/>
          </a:xfrm>
        </p:spPr>
        <p:txBody>
          <a:bodyPr/>
          <a:lstStyle/>
          <a:p>
            <a:r>
              <a:rPr lang="en-ID" dirty="0" err="1"/>
              <a:t>Pertemuan</a:t>
            </a:r>
            <a:r>
              <a:rPr lang="en-ID" dirty="0"/>
              <a:t> Ke-3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AAFF75-7B11-420F-A325-C95487ED94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3258" y="3288891"/>
            <a:ext cx="6990083" cy="1401096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ID" sz="3200" b="1" dirty="0" err="1"/>
              <a:t>Teori-teori</a:t>
            </a:r>
            <a:r>
              <a:rPr lang="en-ID" sz="3200" b="1" dirty="0"/>
              <a:t> </a:t>
            </a:r>
            <a:r>
              <a:rPr lang="en-ID" sz="3200" b="1" dirty="0" err="1"/>
              <a:t>Kepemimpinan</a:t>
            </a:r>
            <a:r>
              <a:rPr lang="en-ID" sz="3200" b="1" dirty="0"/>
              <a:t> </a:t>
            </a:r>
            <a:r>
              <a:rPr lang="en-ID" sz="3200" b="1" dirty="0" err="1"/>
              <a:t>dalam</a:t>
            </a:r>
            <a:r>
              <a:rPr lang="en-ID" sz="3200" b="1" dirty="0"/>
              <a:t> PAUD Formal </a:t>
            </a:r>
            <a:r>
              <a:rPr lang="en-ID" sz="3200" b="1" dirty="0" err="1"/>
              <a:t>dan</a:t>
            </a:r>
            <a:r>
              <a:rPr lang="en-ID" sz="3200" b="1" dirty="0"/>
              <a:t> Non Formal</a:t>
            </a:r>
          </a:p>
        </p:txBody>
      </p:sp>
    </p:spTree>
    <p:extLst>
      <p:ext uri="{BB962C8B-B14F-4D97-AF65-F5344CB8AC3E}">
        <p14:creationId xmlns:p14="http://schemas.microsoft.com/office/powerpoint/2010/main" val="492303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5140D-3129-4346-9155-D6975DBF9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900566"/>
          </a:xfrm>
        </p:spPr>
        <p:txBody>
          <a:bodyPr/>
          <a:lstStyle/>
          <a:p>
            <a:r>
              <a:rPr lang="en-ID" dirty="0" err="1"/>
              <a:t>Fungsi</a:t>
            </a:r>
            <a:r>
              <a:rPr lang="en-ID" dirty="0"/>
              <a:t> dan </a:t>
            </a:r>
            <a:r>
              <a:rPr lang="en-ID" dirty="0" err="1"/>
              <a:t>Peran</a:t>
            </a:r>
            <a:r>
              <a:rPr lang="en-ID" dirty="0"/>
              <a:t> </a:t>
            </a:r>
            <a:r>
              <a:rPr lang="en-ID" dirty="0" err="1"/>
              <a:t>kepemimpinan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89C4F-EDCB-4BCE-860E-C10705FE23F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1519085"/>
            <a:ext cx="7772870" cy="4272115"/>
          </a:xfrm>
        </p:spPr>
        <p:txBody>
          <a:bodyPr>
            <a:normAutofit lnSpcReduction="10000"/>
          </a:bodyPr>
          <a:lstStyle/>
          <a:p>
            <a:r>
              <a:rPr lang="en-ID" dirty="0"/>
              <a:t>Joseph J Caruso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direktur</a:t>
            </a:r>
            <a:r>
              <a:rPr lang="en-ID" dirty="0"/>
              <a:t> </a:t>
            </a:r>
            <a:r>
              <a:rPr lang="en-ID" dirty="0" err="1"/>
              <a:t>eksekutif</a:t>
            </a:r>
            <a:r>
              <a:rPr lang="en-ID" dirty="0"/>
              <a:t>/ </a:t>
            </a:r>
            <a:r>
              <a:rPr lang="en-ID" dirty="0" err="1"/>
              <a:t>pemimpin</a:t>
            </a:r>
            <a:r>
              <a:rPr lang="en-ID" dirty="0"/>
              <a:t> </a:t>
            </a:r>
            <a:r>
              <a:rPr lang="en-ID" dirty="0" err="1"/>
              <a:t>pelaksana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Pemimpin</a:t>
            </a:r>
            <a:r>
              <a:rPr lang="en-ID" dirty="0"/>
              <a:t> program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Koordinator</a:t>
            </a:r>
            <a:r>
              <a:rPr lang="en-ID" dirty="0"/>
              <a:t> Pendidikan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Kepala</a:t>
            </a:r>
            <a:r>
              <a:rPr lang="en-ID" dirty="0"/>
              <a:t> guru/ </a:t>
            </a:r>
            <a:r>
              <a:rPr lang="en-ID" dirty="0" err="1"/>
              <a:t>pemimpin</a:t>
            </a:r>
            <a:r>
              <a:rPr lang="en-ID" dirty="0"/>
              <a:t> guru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Sebagai</a:t>
            </a:r>
            <a:r>
              <a:rPr lang="en-ID" dirty="0"/>
              <a:t> guru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Penanggungjawab</a:t>
            </a:r>
            <a:r>
              <a:rPr lang="en-ID" dirty="0"/>
              <a:t> training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perguruan</a:t>
            </a:r>
            <a:r>
              <a:rPr lang="en-ID" dirty="0"/>
              <a:t> </a:t>
            </a:r>
            <a:r>
              <a:rPr lang="en-ID" dirty="0" err="1"/>
              <a:t>tinggi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Penasihat</a:t>
            </a:r>
            <a:r>
              <a:rPr lang="en-ID" dirty="0"/>
              <a:t> </a:t>
            </a:r>
            <a:r>
              <a:rPr lang="en-ID" dirty="0" err="1"/>
              <a:t>perkumpulan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konsultan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795372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FAC27-5DF7-4C3E-AB4A-82C27554D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812075"/>
          </a:xfrm>
        </p:spPr>
        <p:txBody>
          <a:bodyPr>
            <a:normAutofit/>
          </a:bodyPr>
          <a:lstStyle/>
          <a:p>
            <a:r>
              <a:rPr lang="en-ID" sz="3200" dirty="0" err="1"/>
              <a:t>Sergiovanni</a:t>
            </a:r>
            <a:r>
              <a:rPr lang="en-ID" sz="3200" dirty="0"/>
              <a:t> </a:t>
            </a:r>
            <a:r>
              <a:rPr lang="en-ID" sz="3200" dirty="0" err="1"/>
              <a:t>dalam</a:t>
            </a:r>
            <a:r>
              <a:rPr lang="en-ID" sz="3200" dirty="0"/>
              <a:t> </a:t>
            </a:r>
            <a:r>
              <a:rPr lang="en-ID" sz="3200" dirty="0" err="1"/>
              <a:t>mulyasa</a:t>
            </a:r>
            <a:r>
              <a:rPr lang="en-ID" sz="3200" dirty="0"/>
              <a:t> (2007)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94E25-B036-4A47-A4A3-1D500F26A5E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1430595"/>
            <a:ext cx="7772870" cy="4360606"/>
          </a:xfrm>
        </p:spPr>
        <p:txBody>
          <a:bodyPr/>
          <a:lstStyle/>
          <a:p>
            <a:pPr marL="0" indent="0">
              <a:buNone/>
            </a:pPr>
            <a:r>
              <a:rPr lang="en-ID" sz="2400" dirty="0"/>
              <a:t>5 </a:t>
            </a:r>
            <a:r>
              <a:rPr lang="en-ID" sz="2400" dirty="0" err="1"/>
              <a:t>peran</a:t>
            </a:r>
            <a:r>
              <a:rPr lang="en-ID" sz="2400" dirty="0"/>
              <a:t> </a:t>
            </a:r>
            <a:r>
              <a:rPr lang="en-ID" sz="2400" dirty="0" err="1"/>
              <a:t>kepemimpinan</a:t>
            </a:r>
            <a:r>
              <a:rPr lang="en-ID" sz="2400" dirty="0"/>
              <a:t> </a:t>
            </a:r>
            <a:r>
              <a:rPr lang="en-ID" sz="2400" dirty="0" err="1"/>
              <a:t>kepala</a:t>
            </a:r>
            <a:r>
              <a:rPr lang="en-ID" sz="2400" dirty="0"/>
              <a:t> </a:t>
            </a:r>
            <a:r>
              <a:rPr lang="en-ID" sz="2400" dirty="0" err="1"/>
              <a:t>paud</a:t>
            </a:r>
            <a:endParaRPr lang="en-ID" sz="2400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Kepemimpinan</a:t>
            </a:r>
            <a:r>
              <a:rPr lang="en-ID" dirty="0"/>
              <a:t> formal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Kepemimpinan</a:t>
            </a:r>
            <a:r>
              <a:rPr lang="en-ID" dirty="0"/>
              <a:t> administrative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Kepemimpinan</a:t>
            </a:r>
            <a:r>
              <a:rPr lang="en-ID" dirty="0"/>
              <a:t> supervise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organisasi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tim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096570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5E6F5-4E0E-418C-9CD2-6759C8A35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974308"/>
          </a:xfrm>
        </p:spPr>
        <p:txBody>
          <a:bodyPr>
            <a:normAutofit/>
          </a:bodyPr>
          <a:lstStyle/>
          <a:p>
            <a:r>
              <a:rPr lang="en-ID" sz="3200" dirty="0"/>
              <a:t>Model-model </a:t>
            </a:r>
            <a:r>
              <a:rPr lang="en-ID" sz="3200" dirty="0" err="1"/>
              <a:t>kepemimpinan</a:t>
            </a:r>
            <a:r>
              <a:rPr lang="en-ID" sz="3200" dirty="0"/>
              <a:t> </a:t>
            </a:r>
            <a:r>
              <a:rPr lang="en-ID" sz="3200" dirty="0" err="1"/>
              <a:t>paud</a:t>
            </a:r>
            <a:endParaRPr lang="en-ID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395E8-82AA-4DC4-A9D0-DC46AC96752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1946787"/>
            <a:ext cx="7772870" cy="384441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visioner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transformasional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48310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BAC64-CE8E-4DDE-A6AC-03F1ECD9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7794" y="604685"/>
            <a:ext cx="5442154" cy="1217080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paud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DB6DF-6DDE-49BB-83EF-12F9A28E3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835" y="2355381"/>
            <a:ext cx="7398329" cy="2680855"/>
          </a:xfrm>
          <a:solidFill>
            <a:srgbClr val="FFFFCC"/>
          </a:solidFill>
          <a:ln w="38100">
            <a:solidFill>
              <a:srgbClr val="92D050"/>
            </a:solidFill>
            <a:prstDash val="lgDash"/>
          </a:ln>
        </p:spPr>
        <p:txBody>
          <a:bodyPr rtlCol="0"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en-ID" sz="2100" dirty="0" err="1"/>
              <a:t>Suatu</a:t>
            </a:r>
            <a:r>
              <a:rPr lang="en-ID" sz="2100" dirty="0"/>
              <a:t> </a:t>
            </a:r>
            <a:r>
              <a:rPr lang="en-ID" sz="2100" dirty="0" err="1"/>
              <a:t>usaha</a:t>
            </a:r>
            <a:r>
              <a:rPr lang="en-ID" sz="2100" dirty="0"/>
              <a:t> </a:t>
            </a:r>
            <a:r>
              <a:rPr lang="en-ID" sz="2100" dirty="0" err="1"/>
              <a:t>mengelola</a:t>
            </a:r>
            <a:r>
              <a:rPr lang="en-ID" sz="2100" dirty="0"/>
              <a:t> </a:t>
            </a:r>
            <a:r>
              <a:rPr lang="en-ID" sz="2100" dirty="0" err="1"/>
              <a:t>semua</a:t>
            </a:r>
            <a:r>
              <a:rPr lang="en-ID" sz="2100" dirty="0"/>
              <a:t> </a:t>
            </a:r>
            <a:r>
              <a:rPr lang="en-ID" sz="2100" dirty="0" err="1"/>
              <a:t>kegiatan</a:t>
            </a:r>
            <a:r>
              <a:rPr lang="en-ID" sz="2100" dirty="0"/>
              <a:t> </a:t>
            </a:r>
            <a:r>
              <a:rPr lang="en-ID" sz="2100" dirty="0" err="1"/>
              <a:t>termasuk</a:t>
            </a:r>
            <a:r>
              <a:rPr lang="en-ID" sz="2100" dirty="0"/>
              <a:t> proses </a:t>
            </a:r>
            <a:r>
              <a:rPr lang="en-ID" sz="2100" dirty="0" err="1"/>
              <a:t>interaksi</a:t>
            </a:r>
            <a:r>
              <a:rPr lang="en-ID" sz="2100" dirty="0"/>
              <a:t> </a:t>
            </a:r>
            <a:r>
              <a:rPr lang="en-ID" sz="2100" dirty="0" err="1"/>
              <a:t>edukatif</a:t>
            </a:r>
            <a:r>
              <a:rPr lang="en-ID" sz="2100" dirty="0"/>
              <a:t> </a:t>
            </a:r>
            <a:r>
              <a:rPr lang="en-ID" sz="2100" dirty="0" err="1"/>
              <a:t>antara</a:t>
            </a:r>
            <a:r>
              <a:rPr lang="en-ID" sz="2100" dirty="0"/>
              <a:t> </a:t>
            </a:r>
            <a:r>
              <a:rPr lang="en-ID" sz="2100" dirty="0" err="1"/>
              <a:t>anak</a:t>
            </a:r>
            <a:r>
              <a:rPr lang="en-ID" sz="2100" dirty="0"/>
              <a:t> </a:t>
            </a:r>
            <a:r>
              <a:rPr lang="en-ID" sz="2100" dirty="0" err="1"/>
              <a:t>didik</a:t>
            </a:r>
            <a:r>
              <a:rPr lang="en-ID" sz="2100" dirty="0"/>
              <a:t> </a:t>
            </a:r>
            <a:r>
              <a:rPr lang="en-ID" sz="2100" dirty="0" err="1"/>
              <a:t>dengan</a:t>
            </a:r>
            <a:r>
              <a:rPr lang="en-ID" sz="2100" dirty="0"/>
              <a:t> </a:t>
            </a:r>
            <a:r>
              <a:rPr lang="en-ID" sz="2100" dirty="0" err="1"/>
              <a:t>pendidik</a:t>
            </a:r>
            <a:r>
              <a:rPr lang="en-ID" sz="2100" dirty="0"/>
              <a:t> </a:t>
            </a:r>
            <a:r>
              <a:rPr lang="en-ID" sz="2100" dirty="0" err="1"/>
              <a:t>dan</a:t>
            </a:r>
            <a:r>
              <a:rPr lang="en-ID" sz="2100" dirty="0"/>
              <a:t> </a:t>
            </a:r>
            <a:r>
              <a:rPr lang="en-ID" sz="2100" dirty="0" err="1"/>
              <a:t>lingkungannya</a:t>
            </a:r>
            <a:r>
              <a:rPr lang="en-ID" sz="2100" dirty="0"/>
              <a:t> </a:t>
            </a:r>
            <a:r>
              <a:rPr lang="en-ID" sz="2100" dirty="0" err="1"/>
              <a:t>secara</a:t>
            </a:r>
            <a:r>
              <a:rPr lang="en-ID" sz="2100" dirty="0"/>
              <a:t> </a:t>
            </a:r>
            <a:r>
              <a:rPr lang="en-ID" sz="2100" dirty="0" err="1"/>
              <a:t>terencana</a:t>
            </a:r>
            <a:r>
              <a:rPr lang="en-ID" sz="2100" dirty="0"/>
              <a:t>, </a:t>
            </a:r>
            <a:r>
              <a:rPr lang="en-ID" sz="2100" dirty="0" err="1"/>
              <a:t>teratur</a:t>
            </a:r>
            <a:r>
              <a:rPr lang="en-ID" sz="2100" dirty="0"/>
              <a:t> </a:t>
            </a:r>
            <a:r>
              <a:rPr lang="en-ID" sz="2100" dirty="0" err="1"/>
              <a:t>dan</a:t>
            </a:r>
            <a:r>
              <a:rPr lang="en-ID" sz="2100" dirty="0"/>
              <a:t> </a:t>
            </a:r>
            <a:r>
              <a:rPr lang="en-ID" sz="2100" dirty="0" err="1"/>
              <a:t>sistematis</a:t>
            </a:r>
            <a:r>
              <a:rPr lang="en-ID" sz="2100" dirty="0"/>
              <a:t> </a:t>
            </a:r>
            <a:r>
              <a:rPr lang="en-ID" sz="2100" dirty="0" err="1"/>
              <a:t>untuk</a:t>
            </a:r>
            <a:r>
              <a:rPr lang="en-ID" sz="2100" dirty="0"/>
              <a:t> </a:t>
            </a:r>
            <a:r>
              <a:rPr lang="en-ID" sz="2100" dirty="0" err="1"/>
              <a:t>mencapai</a:t>
            </a:r>
            <a:r>
              <a:rPr lang="en-ID" sz="2100" dirty="0"/>
              <a:t> </a:t>
            </a:r>
            <a:r>
              <a:rPr lang="en-ID" sz="2100" dirty="0" err="1"/>
              <a:t>tujuan</a:t>
            </a:r>
            <a:r>
              <a:rPr lang="en-ID" sz="2100" dirty="0"/>
              <a:t> Pendidikan di Taman Kanak-Kanak/ PAUD</a:t>
            </a:r>
            <a:endParaRPr lang="en-US" sz="21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282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BAC64-CE8E-4DDE-A6AC-03F1ECD9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110" y="471948"/>
            <a:ext cx="6577779" cy="1178870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paud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DB6DF-6DDE-49BB-83EF-12F9A28E3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834" y="2382033"/>
            <a:ext cx="7398329" cy="2680855"/>
          </a:xfrm>
          <a:solidFill>
            <a:srgbClr val="FFFFCC"/>
          </a:solidFill>
          <a:ln w="38100">
            <a:solidFill>
              <a:srgbClr val="92D050"/>
            </a:solidFill>
            <a:prstDash val="lgDash"/>
          </a:ln>
        </p:spPr>
        <p:txBody>
          <a:bodyPr rtlCol="0">
            <a:normAutofit fontScale="92500"/>
          </a:bodyPr>
          <a:lstStyle/>
          <a:p>
            <a:pPr>
              <a:lnSpc>
                <a:spcPct val="150000"/>
              </a:lnSpc>
              <a:defRPr/>
            </a:pPr>
            <a:r>
              <a:rPr lang="en-ID" sz="2100" dirty="0" err="1"/>
              <a:t>Tujuan</a:t>
            </a:r>
            <a:r>
              <a:rPr lang="en-ID" sz="2100" dirty="0"/>
              <a:t> </a:t>
            </a:r>
            <a:r>
              <a:rPr lang="en-ID" sz="2100" dirty="0" err="1"/>
              <a:t>manajemen</a:t>
            </a:r>
            <a:r>
              <a:rPr lang="en-ID" sz="2100" dirty="0"/>
              <a:t> Pendidikan PAUD </a:t>
            </a:r>
            <a:r>
              <a:rPr lang="en-ID" sz="2100" dirty="0" err="1"/>
              <a:t>dapat</a:t>
            </a:r>
            <a:r>
              <a:rPr lang="en-ID" sz="2100" dirty="0"/>
              <a:t> </a:t>
            </a:r>
            <a:r>
              <a:rPr lang="en-ID" sz="2100" dirty="0" err="1"/>
              <a:t>dicapai</a:t>
            </a:r>
            <a:r>
              <a:rPr lang="en-ID" sz="2100" dirty="0"/>
              <a:t> </a:t>
            </a:r>
            <a:r>
              <a:rPr lang="en-ID" sz="2100" dirty="0" err="1"/>
              <a:t>dengan</a:t>
            </a:r>
            <a:r>
              <a:rPr lang="en-ID" sz="2100" dirty="0"/>
              <a:t> </a:t>
            </a:r>
            <a:r>
              <a:rPr lang="en-ID" sz="2100" dirty="0" err="1"/>
              <a:t>cara</a:t>
            </a:r>
            <a:r>
              <a:rPr lang="en-ID" sz="2100" dirty="0"/>
              <a:t> </a:t>
            </a:r>
            <a:r>
              <a:rPr lang="en-ID" sz="2100" dirty="0" err="1"/>
              <a:t>mengefisienkan</a:t>
            </a:r>
            <a:r>
              <a:rPr lang="en-ID" sz="2100" dirty="0"/>
              <a:t> </a:t>
            </a:r>
            <a:r>
              <a:rPr lang="en-ID" sz="2100" dirty="0" err="1"/>
              <a:t>biaya-biaya</a:t>
            </a:r>
            <a:r>
              <a:rPr lang="en-ID" sz="2100" dirty="0"/>
              <a:t> </a:t>
            </a:r>
            <a:r>
              <a:rPr lang="en-ID" sz="2100" dirty="0" err="1"/>
              <a:t>pengeluaran</a:t>
            </a:r>
            <a:r>
              <a:rPr lang="en-ID" sz="2100" dirty="0"/>
              <a:t>, </a:t>
            </a:r>
            <a:r>
              <a:rPr lang="en-ID" sz="2100" dirty="0" err="1"/>
              <a:t>tetapi</a:t>
            </a:r>
            <a:r>
              <a:rPr lang="en-ID" sz="2100" dirty="0"/>
              <a:t> </a:t>
            </a:r>
            <a:r>
              <a:rPr lang="en-ID" sz="2100" dirty="0" err="1"/>
              <a:t>dengan</a:t>
            </a:r>
            <a:r>
              <a:rPr lang="en-ID" sz="2100" dirty="0"/>
              <a:t> </a:t>
            </a:r>
            <a:r>
              <a:rPr lang="en-ID" sz="2100" dirty="0" err="1"/>
              <a:t>hasil</a:t>
            </a:r>
            <a:r>
              <a:rPr lang="en-ID" sz="2100" dirty="0"/>
              <a:t> yang optimal </a:t>
            </a:r>
            <a:r>
              <a:rPr lang="en-ID" sz="2100" dirty="0" err="1"/>
              <a:t>dan</a:t>
            </a:r>
            <a:r>
              <a:rPr lang="en-ID" sz="2100" dirty="0"/>
              <a:t> </a:t>
            </a:r>
            <a:r>
              <a:rPr lang="en-ID" sz="2100" dirty="0" err="1"/>
              <a:t>mengefektifkan</a:t>
            </a:r>
            <a:r>
              <a:rPr lang="en-ID" sz="2100" dirty="0"/>
              <a:t> </a:t>
            </a:r>
            <a:r>
              <a:rPr lang="en-ID" sz="2100" dirty="0" err="1"/>
              <a:t>langkah-langkah</a:t>
            </a:r>
            <a:r>
              <a:rPr lang="en-ID" sz="2100" dirty="0"/>
              <a:t> </a:t>
            </a:r>
            <a:r>
              <a:rPr lang="en-ID" sz="2100" dirty="0" err="1"/>
              <a:t>dalam</a:t>
            </a:r>
            <a:r>
              <a:rPr lang="en-ID" sz="2100" dirty="0"/>
              <a:t> </a:t>
            </a:r>
            <a:r>
              <a:rPr lang="en-ID" sz="2100" dirty="0" err="1"/>
              <a:t>mengambil</a:t>
            </a:r>
            <a:r>
              <a:rPr lang="en-ID" sz="2100" dirty="0"/>
              <a:t> </a:t>
            </a:r>
            <a:r>
              <a:rPr lang="en-ID" sz="2100" dirty="0" err="1"/>
              <a:t>setiap</a:t>
            </a:r>
            <a:r>
              <a:rPr lang="en-ID" sz="2100" dirty="0"/>
              <a:t> </a:t>
            </a:r>
            <a:r>
              <a:rPr lang="en-ID" sz="2100" dirty="0" err="1"/>
              <a:t>keputusan</a:t>
            </a:r>
            <a:r>
              <a:rPr lang="en-ID" sz="2100" dirty="0"/>
              <a:t> </a:t>
            </a:r>
            <a:r>
              <a:rPr lang="en-ID" sz="2100" dirty="0" err="1"/>
              <a:t>sehingga</a:t>
            </a:r>
            <a:r>
              <a:rPr lang="en-ID" sz="2100" dirty="0"/>
              <a:t> </a:t>
            </a:r>
            <a:r>
              <a:rPr lang="en-ID" sz="2100" dirty="0" err="1"/>
              <a:t>tujuan</a:t>
            </a:r>
            <a:r>
              <a:rPr lang="en-ID" sz="2100" dirty="0"/>
              <a:t> </a:t>
            </a:r>
            <a:r>
              <a:rPr lang="en-ID" sz="2100" dirty="0" err="1"/>
              <a:t>lembaga</a:t>
            </a:r>
            <a:r>
              <a:rPr lang="en-ID" sz="2100" dirty="0"/>
              <a:t> </a:t>
            </a:r>
            <a:r>
              <a:rPr lang="en-ID" sz="2100" dirty="0" err="1"/>
              <a:t>dapat</a:t>
            </a:r>
            <a:r>
              <a:rPr lang="en-ID" sz="2100" dirty="0"/>
              <a:t> </a:t>
            </a:r>
            <a:r>
              <a:rPr lang="en-ID" sz="2100" dirty="0" err="1"/>
              <a:t>tercapai</a:t>
            </a:r>
            <a:r>
              <a:rPr lang="en-ID" sz="2100" dirty="0"/>
              <a:t>.</a:t>
            </a:r>
            <a:endParaRPr lang="en-US" sz="21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296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BAC64-CE8E-4DDE-A6AC-03F1ECD9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41" y="748568"/>
            <a:ext cx="3439391" cy="922526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PAUD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DB6DF-6DDE-49BB-83EF-12F9A28E3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41" y="2707751"/>
            <a:ext cx="3262746" cy="2639291"/>
          </a:xfrm>
          <a:solidFill>
            <a:srgbClr val="FFFFCC"/>
          </a:solidFill>
          <a:ln w="38100">
            <a:solidFill>
              <a:srgbClr val="92D050"/>
            </a:solidFill>
            <a:prstDash val="lgDash"/>
          </a:ln>
        </p:spPr>
        <p:txBody>
          <a:bodyPr rtlCol="0">
            <a:norm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Perencanaan</a:t>
            </a:r>
            <a:endParaRPr lang="en-US" sz="21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Pengorganisasian</a:t>
            </a:r>
            <a:endParaRPr lang="en-US" sz="21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Kepemimpinan</a:t>
            </a:r>
            <a:endParaRPr lang="en-US" sz="21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Pengawasan</a:t>
            </a:r>
            <a:endParaRPr lang="en-US" sz="21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F2507A-8CD9-46C1-A5D1-82387B99A964}"/>
              </a:ext>
            </a:extLst>
          </p:cNvPr>
          <p:cNvSpPr txBox="1">
            <a:spLocks/>
          </p:cNvSpPr>
          <p:nvPr/>
        </p:nvSpPr>
        <p:spPr>
          <a:xfrm>
            <a:off x="4416137" y="748569"/>
            <a:ext cx="3439391" cy="9225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68580" tIns="34290" rIns="68580" bIns="3429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Prinsip-prinsip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paud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014EE58-F26D-4BDF-8723-50A74BC289BE}"/>
              </a:ext>
            </a:extLst>
          </p:cNvPr>
          <p:cNvSpPr txBox="1">
            <a:spLocks/>
          </p:cNvSpPr>
          <p:nvPr/>
        </p:nvSpPr>
        <p:spPr>
          <a:xfrm>
            <a:off x="4592782" y="2707751"/>
            <a:ext cx="3262746" cy="2639291"/>
          </a:xfrm>
          <a:prstGeom prst="rect">
            <a:avLst/>
          </a:prstGeom>
          <a:solidFill>
            <a:srgbClr val="FFFFCC"/>
          </a:solidFill>
          <a:ln w="38100">
            <a:solidFill>
              <a:srgbClr val="92D050"/>
            </a:solidFill>
            <a:prstDash val="lgDash"/>
          </a:ln>
        </p:spPr>
        <p:txBody>
          <a:bodyPr vert="horz" lIns="68580" tIns="34290" rIns="68580" bIns="3429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Komitmen</a:t>
            </a:r>
            <a:endParaRPr lang="en-US" sz="21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Profesionalitas</a:t>
            </a:r>
            <a:endParaRPr lang="en-US" sz="21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Komunikasi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&amp;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Koordinasi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Kesatuan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kerja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Kompetisi</a:t>
            </a:r>
            <a:endParaRPr lang="en-US" sz="21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59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BAC64-CE8E-4DDE-A6AC-03F1ECD9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2831" y="860017"/>
            <a:ext cx="6442364" cy="676329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PAUD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DB6DF-6DDE-49BB-83EF-12F9A28E3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027" y="2343151"/>
            <a:ext cx="7751618" cy="2639291"/>
          </a:xfrm>
          <a:solidFill>
            <a:srgbClr val="FFFFCC"/>
          </a:solidFill>
          <a:ln w="38100">
            <a:solidFill>
              <a:srgbClr val="92D050"/>
            </a:solidFill>
            <a:prstDash val="lgDash"/>
          </a:ln>
        </p:spPr>
        <p:txBody>
          <a:bodyPr rtlCol="0">
            <a:normAutofit fontScale="70000" lnSpcReduction="20000"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Planning/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Perencanaan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Visi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Misi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Tujuan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Fungsi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strategi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Organizing/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Pengorganisasian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Meliputi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penentuan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tugas-tugas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yg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dikerjakan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siapa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dan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bagaimana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Actuating/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Kepemimpinan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menciptakan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kegiatan-kegiatan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memotivasi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semua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komponen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SDM,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mengarahkan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kegiatan2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terbaik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utk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meningkatkan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Lembaga)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Pengawasan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Kegiatan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pemantauan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meliputi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accent6">
                    <a:lumMod val="50000"/>
                  </a:schemeClr>
                </a:solidFill>
              </a:rPr>
              <a:t>tenaga</a:t>
            </a:r>
            <a:r>
              <a:rPr lang="en-US" sz="2100" dirty="0">
                <a:solidFill>
                  <a:schemeClr val="accent6">
                    <a:lumMod val="50000"/>
                  </a:schemeClr>
                </a:solidFill>
              </a:rPr>
              <a:t> structural)</a:t>
            </a:r>
          </a:p>
        </p:txBody>
      </p:sp>
    </p:spTree>
    <p:extLst>
      <p:ext uri="{BB962C8B-B14F-4D97-AF65-F5344CB8AC3E}">
        <p14:creationId xmlns:p14="http://schemas.microsoft.com/office/powerpoint/2010/main" val="592721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45245-D7E2-4293-981F-5404CD012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033301"/>
          </a:xfrm>
        </p:spPr>
        <p:txBody>
          <a:bodyPr/>
          <a:lstStyle/>
          <a:p>
            <a:r>
              <a:rPr lang="en-ID" dirty="0" err="1"/>
              <a:t>Ruang</a:t>
            </a:r>
            <a:r>
              <a:rPr lang="en-ID" dirty="0"/>
              <a:t> </a:t>
            </a:r>
            <a:r>
              <a:rPr lang="en-ID" dirty="0" err="1"/>
              <a:t>lingkup</a:t>
            </a:r>
            <a:r>
              <a:rPr lang="en-ID" dirty="0"/>
              <a:t> </a:t>
            </a:r>
            <a:r>
              <a:rPr lang="en-ID" dirty="0" err="1"/>
              <a:t>manajemen</a:t>
            </a:r>
            <a:r>
              <a:rPr lang="en-ID" dirty="0"/>
              <a:t> </a:t>
            </a:r>
            <a:r>
              <a:rPr lang="en-ID" dirty="0" err="1"/>
              <a:t>paud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76FB2-202D-4CC2-979E-42EDE1B2CE1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1533833"/>
            <a:ext cx="7772870" cy="425736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D" dirty="0"/>
              <a:t>Program </a:t>
            </a:r>
            <a:r>
              <a:rPr lang="en-ID" dirty="0" err="1"/>
              <a:t>pembelajaran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Kesiswaan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/>
              <a:t>Tenaga </a:t>
            </a:r>
            <a:r>
              <a:rPr lang="en-ID" dirty="0" err="1"/>
              <a:t>pendidik</a:t>
            </a:r>
            <a:r>
              <a:rPr lang="en-ID" dirty="0"/>
              <a:t> dan </a:t>
            </a:r>
            <a:r>
              <a:rPr lang="en-ID" dirty="0" err="1"/>
              <a:t>kependidikan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Sarana</a:t>
            </a:r>
            <a:r>
              <a:rPr lang="en-ID" dirty="0"/>
              <a:t> dan </a:t>
            </a:r>
            <a:r>
              <a:rPr lang="en-ID" dirty="0" err="1"/>
              <a:t>prasarana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Keuangan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Hubungan</a:t>
            </a:r>
            <a:r>
              <a:rPr lang="en-ID" dirty="0"/>
              <a:t> </a:t>
            </a:r>
            <a:r>
              <a:rPr lang="en-ID" dirty="0" err="1"/>
              <a:t>masyarakat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27610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F19C0-1B6B-40DC-8AC1-BC240D9A3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1151288"/>
          </a:xfrm>
        </p:spPr>
        <p:txBody>
          <a:bodyPr/>
          <a:lstStyle/>
          <a:p>
            <a:r>
              <a:rPr lang="en-ID" dirty="0" err="1"/>
              <a:t>Manajemen</a:t>
            </a:r>
            <a:r>
              <a:rPr lang="en-ID" dirty="0"/>
              <a:t> </a:t>
            </a:r>
            <a:r>
              <a:rPr lang="en-ID" dirty="0" err="1"/>
              <a:t>mutu</a:t>
            </a:r>
            <a:r>
              <a:rPr lang="en-ID" dirty="0"/>
              <a:t> </a:t>
            </a:r>
            <a:r>
              <a:rPr lang="en-ID" dirty="0" err="1"/>
              <a:t>terpadu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BE50A-AACA-4D97-A6B0-9D58A831126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1769807"/>
            <a:ext cx="7772870" cy="4021393"/>
          </a:xfrm>
        </p:spPr>
        <p:txBody>
          <a:bodyPr>
            <a:normAutofit lnSpcReduction="10000"/>
          </a:bodyPr>
          <a:lstStyle/>
          <a:p>
            <a:r>
              <a:rPr lang="en-ID" b="1" dirty="0" err="1"/>
              <a:t>Fandy</a:t>
            </a:r>
            <a:r>
              <a:rPr lang="en-ID" b="1" dirty="0"/>
              <a:t> </a:t>
            </a:r>
            <a:r>
              <a:rPr lang="en-ID" b="1" dirty="0" err="1"/>
              <a:t>Tjiptono</a:t>
            </a:r>
            <a:r>
              <a:rPr lang="en-ID" b="1" dirty="0"/>
              <a:t> &amp; Anastasia : </a:t>
            </a:r>
          </a:p>
          <a:p>
            <a:pPr marL="265113" indent="0" algn="just">
              <a:buNone/>
            </a:pP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pendekatan</a:t>
            </a:r>
            <a:r>
              <a:rPr lang="en-ID" dirty="0"/>
              <a:t> yang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memaksimalkan</a:t>
            </a:r>
            <a:r>
              <a:rPr lang="en-ID" dirty="0"/>
              <a:t> </a:t>
            </a:r>
            <a:r>
              <a:rPr lang="en-ID" dirty="0" err="1"/>
              <a:t>daya</a:t>
            </a:r>
            <a:r>
              <a:rPr lang="en-ID" dirty="0"/>
              <a:t> </a:t>
            </a:r>
            <a:r>
              <a:rPr lang="en-ID" dirty="0" err="1"/>
              <a:t>saing</a:t>
            </a:r>
            <a:r>
              <a:rPr lang="en-ID" dirty="0"/>
              <a:t> Lembaga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upaya</a:t>
            </a:r>
            <a:r>
              <a:rPr lang="en-ID" dirty="0"/>
              <a:t> </a:t>
            </a:r>
            <a:r>
              <a:rPr lang="en-ID" dirty="0" err="1"/>
              <a:t>perbaikan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terus</a:t>
            </a:r>
            <a:r>
              <a:rPr lang="en-ID" dirty="0"/>
              <a:t> </a:t>
            </a:r>
            <a:r>
              <a:rPr lang="en-ID" dirty="0" err="1"/>
              <a:t>menerus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jasa</a:t>
            </a:r>
            <a:r>
              <a:rPr lang="en-ID" dirty="0"/>
              <a:t>, </a:t>
            </a:r>
            <a:r>
              <a:rPr lang="en-ID" dirty="0" err="1"/>
              <a:t>manusia</a:t>
            </a:r>
            <a:r>
              <a:rPr lang="en-ID" dirty="0"/>
              <a:t>, </a:t>
            </a:r>
            <a:r>
              <a:rPr lang="en-ID" dirty="0" err="1"/>
              <a:t>produk</a:t>
            </a:r>
            <a:r>
              <a:rPr lang="en-ID" dirty="0"/>
              <a:t> dan </a:t>
            </a:r>
            <a:r>
              <a:rPr lang="en-ID" dirty="0" err="1"/>
              <a:t>lingkungan</a:t>
            </a:r>
            <a:endParaRPr lang="en-ID" dirty="0"/>
          </a:p>
          <a:p>
            <a:r>
              <a:rPr lang="en-ID" b="1" dirty="0"/>
              <a:t>West-</a:t>
            </a:r>
            <a:r>
              <a:rPr lang="en-ID" b="1" dirty="0" err="1"/>
              <a:t>burnham</a:t>
            </a:r>
            <a:r>
              <a:rPr lang="en-ID" b="1" dirty="0"/>
              <a:t> : </a:t>
            </a:r>
          </a:p>
          <a:p>
            <a:pPr marL="265113" indent="0">
              <a:buNone/>
            </a:pP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fungsi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Lembaga Pendidikan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filsafat</a:t>
            </a:r>
            <a:r>
              <a:rPr lang="en-ID" dirty="0"/>
              <a:t> holistic yang </a:t>
            </a:r>
            <a:r>
              <a:rPr lang="en-ID" dirty="0" err="1"/>
              <a:t>dibangun</a:t>
            </a:r>
            <a:r>
              <a:rPr lang="en-ID" dirty="0"/>
              <a:t> 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 </a:t>
            </a:r>
            <a:r>
              <a:rPr lang="en-ID" dirty="0" err="1"/>
              <a:t>mutu</a:t>
            </a:r>
            <a:r>
              <a:rPr lang="en-ID" dirty="0"/>
              <a:t>,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tim</a:t>
            </a:r>
            <a:r>
              <a:rPr lang="en-ID" dirty="0"/>
              <a:t>, </a:t>
            </a:r>
            <a:r>
              <a:rPr lang="en-ID" dirty="0" err="1"/>
              <a:t>produktifitas</a:t>
            </a:r>
            <a:r>
              <a:rPr lang="en-ID" dirty="0"/>
              <a:t>, </a:t>
            </a:r>
            <a:r>
              <a:rPr lang="en-ID" dirty="0" err="1"/>
              <a:t>prestasi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dan </a:t>
            </a:r>
            <a:r>
              <a:rPr lang="en-ID" dirty="0" err="1"/>
              <a:t>kepuasan</a:t>
            </a:r>
            <a:r>
              <a:rPr lang="en-ID" dirty="0"/>
              <a:t> </a:t>
            </a:r>
            <a:r>
              <a:rPr lang="en-ID" dirty="0" err="1"/>
              <a:t>pelanggan</a:t>
            </a:r>
            <a:endParaRPr lang="en-ID" dirty="0"/>
          </a:p>
          <a:p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73727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79CBF-2795-4BBF-AA32-2E1F8DEC4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708837"/>
          </a:xfrm>
        </p:spPr>
        <p:txBody>
          <a:bodyPr/>
          <a:lstStyle/>
          <a:p>
            <a:pPr algn="l"/>
            <a:r>
              <a:rPr lang="en-ID" dirty="0" err="1"/>
              <a:t>lanjutan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F6E4C7-BC62-47DE-93BD-7B8FF3F622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1327354"/>
            <a:ext cx="7772870" cy="4912127"/>
          </a:xfrm>
        </p:spPr>
        <p:txBody>
          <a:bodyPr>
            <a:normAutofit fontScale="92500" lnSpcReduction="10000"/>
          </a:bodyPr>
          <a:lstStyle/>
          <a:p>
            <a:r>
              <a:rPr lang="en-ID" b="1" dirty="0"/>
              <a:t>Edward </a:t>
            </a:r>
            <a:r>
              <a:rPr lang="en-ID" b="1" dirty="0" err="1"/>
              <a:t>sallis</a:t>
            </a:r>
            <a:r>
              <a:rPr lang="en-ID" b="1" dirty="0"/>
              <a:t> :</a:t>
            </a:r>
          </a:p>
          <a:p>
            <a:pPr marL="265113" indent="0" algn="just">
              <a:buNone/>
            </a:pPr>
            <a:r>
              <a:rPr lang="en-ID" dirty="0" err="1"/>
              <a:t>Upaya</a:t>
            </a:r>
            <a:r>
              <a:rPr lang="en-ID" dirty="0"/>
              <a:t> </a:t>
            </a:r>
            <a:r>
              <a:rPr lang="en-ID" dirty="0" err="1"/>
              <a:t>menciptakan</a:t>
            </a:r>
            <a:r>
              <a:rPr lang="en-ID" dirty="0"/>
              <a:t> </a:t>
            </a:r>
            <a:r>
              <a:rPr lang="en-ID" dirty="0" err="1"/>
              <a:t>budaya</a:t>
            </a:r>
            <a:r>
              <a:rPr lang="en-ID" dirty="0"/>
              <a:t> </a:t>
            </a:r>
            <a:r>
              <a:rPr lang="en-ID" dirty="0" err="1"/>
              <a:t>mutu</a:t>
            </a:r>
            <a:r>
              <a:rPr lang="en-ID" dirty="0"/>
              <a:t> </a:t>
            </a:r>
            <a:r>
              <a:rPr lang="en-ID" dirty="0" err="1"/>
              <a:t>dimana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setiap</a:t>
            </a:r>
            <a:r>
              <a:rPr lang="en-ID" dirty="0"/>
              <a:t> </a:t>
            </a:r>
            <a:r>
              <a:rPr lang="en-ID" dirty="0" err="1"/>
              <a:t>anggotanya</a:t>
            </a:r>
            <a:r>
              <a:rPr lang="en-ID" dirty="0"/>
              <a:t> </a:t>
            </a:r>
            <a:r>
              <a:rPr lang="en-ID" dirty="0" err="1"/>
              <a:t>ingin</a:t>
            </a:r>
            <a:r>
              <a:rPr lang="en-ID" dirty="0"/>
              <a:t> </a:t>
            </a:r>
            <a:r>
              <a:rPr lang="en-ID" dirty="0" err="1"/>
              <a:t>menyenangkan</a:t>
            </a:r>
            <a:r>
              <a:rPr lang="en-ID" dirty="0"/>
              <a:t> </a:t>
            </a:r>
            <a:r>
              <a:rPr lang="en-ID" dirty="0" err="1"/>
              <a:t>pelanggannya</a:t>
            </a:r>
            <a:r>
              <a:rPr lang="en-ID" dirty="0"/>
              <a:t> dan </a:t>
            </a:r>
            <a:r>
              <a:rPr lang="en-ID" dirty="0" err="1"/>
              <a:t>struktur</a:t>
            </a:r>
            <a:r>
              <a:rPr lang="en-ID" dirty="0"/>
              <a:t> </a:t>
            </a:r>
            <a:r>
              <a:rPr lang="en-ID" dirty="0" err="1"/>
              <a:t>organisasinya</a:t>
            </a:r>
            <a:r>
              <a:rPr lang="en-ID" dirty="0"/>
              <a:t> </a:t>
            </a:r>
            <a:r>
              <a:rPr lang="en-ID" dirty="0" err="1"/>
              <a:t>mengizinkanmereka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berbuat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itu</a:t>
            </a:r>
            <a:endParaRPr lang="en-ID" dirty="0"/>
          </a:p>
          <a:p>
            <a:r>
              <a:rPr lang="en-ID" b="1" dirty="0"/>
              <a:t>Peter &amp; waterman</a:t>
            </a:r>
          </a:p>
          <a:p>
            <a:pPr marL="265113" indent="0" algn="just">
              <a:buNone/>
            </a:pPr>
            <a:r>
              <a:rPr lang="en-ID" dirty="0" err="1"/>
              <a:t>Mmt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penciptaan</a:t>
            </a:r>
            <a:r>
              <a:rPr lang="en-ID" dirty="0"/>
              <a:t> </a:t>
            </a:r>
            <a:r>
              <a:rPr lang="en-ID" dirty="0" err="1"/>
              <a:t>budaya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yang </a:t>
            </a:r>
            <a:r>
              <a:rPr lang="en-ID" dirty="0" err="1"/>
              <a:t>ditentukan</a:t>
            </a:r>
            <a:r>
              <a:rPr lang="en-ID" dirty="0"/>
              <a:t> dan </a:t>
            </a:r>
            <a:r>
              <a:rPr lang="en-ID" dirty="0" err="1"/>
              <a:t>didukun</a:t>
            </a:r>
            <a:r>
              <a:rPr lang="en-ID" dirty="0"/>
              <a:t> oleh </a:t>
            </a:r>
            <a:r>
              <a:rPr lang="en-ID" dirty="0" err="1"/>
              <a:t>pencapaian</a:t>
            </a:r>
            <a:r>
              <a:rPr lang="en-ID" dirty="0"/>
              <a:t> </a:t>
            </a:r>
            <a:r>
              <a:rPr lang="en-ID" dirty="0" err="1"/>
              <a:t>kepuasan</a:t>
            </a:r>
            <a:r>
              <a:rPr lang="en-ID" dirty="0"/>
              <a:t> </a:t>
            </a:r>
            <a:r>
              <a:rPr lang="en-ID" dirty="0" err="1"/>
              <a:t>pelanggan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terus</a:t>
            </a:r>
            <a:r>
              <a:rPr lang="en-ID" dirty="0"/>
              <a:t> </a:t>
            </a:r>
            <a:r>
              <a:rPr lang="en-ID" dirty="0" err="1"/>
              <a:t>menerus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system </a:t>
            </a:r>
            <a:r>
              <a:rPr lang="en-ID" dirty="0" err="1"/>
              <a:t>terintegrasi</a:t>
            </a:r>
            <a:r>
              <a:rPr lang="en-ID" dirty="0"/>
              <a:t> yang </a:t>
            </a:r>
            <a:r>
              <a:rPr lang="en-ID" dirty="0" err="1"/>
              <a:t>terdiri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bermacam</a:t>
            </a:r>
            <a:r>
              <a:rPr lang="en-ID" dirty="0"/>
              <a:t> </a:t>
            </a:r>
            <a:r>
              <a:rPr lang="en-ID" dirty="0" err="1"/>
              <a:t>alat</a:t>
            </a:r>
            <a:r>
              <a:rPr lang="en-ID" dirty="0"/>
              <a:t>, </a:t>
            </a:r>
            <a:r>
              <a:rPr lang="en-ID" dirty="0" err="1"/>
              <a:t>tekhnik</a:t>
            </a:r>
            <a:r>
              <a:rPr lang="en-ID" dirty="0"/>
              <a:t> dan </a:t>
            </a:r>
            <a:r>
              <a:rPr lang="en-ID" dirty="0" err="1"/>
              <a:t>pelatihan-pelatihan</a:t>
            </a:r>
            <a:endParaRPr lang="en-ID" dirty="0"/>
          </a:p>
          <a:p>
            <a:pPr marL="265113" indent="0" algn="just">
              <a:buNone/>
            </a:pPr>
            <a:r>
              <a:rPr lang="en-ID" dirty="0"/>
              <a:t>3 kata </a:t>
            </a:r>
            <a:r>
              <a:rPr lang="en-ID" dirty="0" err="1"/>
              <a:t>kunci</a:t>
            </a:r>
            <a:r>
              <a:rPr lang="en-ID" dirty="0"/>
              <a:t> : </a:t>
            </a:r>
            <a:r>
              <a:rPr lang="en-ID" dirty="0" err="1"/>
              <a:t>perbaikan</a:t>
            </a:r>
            <a:r>
              <a:rPr lang="en-ID" dirty="0"/>
              <a:t> </a:t>
            </a:r>
            <a:r>
              <a:rPr lang="en-ID" dirty="0" err="1"/>
              <a:t>terus</a:t>
            </a:r>
            <a:r>
              <a:rPr lang="en-ID" dirty="0"/>
              <a:t> </a:t>
            </a:r>
            <a:r>
              <a:rPr lang="en-ID" dirty="0" err="1"/>
              <a:t>menerus</a:t>
            </a:r>
            <a:r>
              <a:rPr lang="en-ID" dirty="0"/>
              <a:t>, focus pada </a:t>
            </a:r>
            <a:r>
              <a:rPr lang="en-ID" dirty="0" err="1"/>
              <a:t>pelanggan</a:t>
            </a:r>
            <a:r>
              <a:rPr lang="en-ID" dirty="0"/>
              <a:t>, </a:t>
            </a:r>
            <a:r>
              <a:rPr lang="en-ID" dirty="0" err="1"/>
              <a:t>mutu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92124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04688-104A-4211-9DE6-E3EF5260E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Mengapa Seorang pemimpin dalam PAUD harus mengerti tentang teori kepemimpinan ?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F5C8B-4583-4B1E-9486-57EB9825463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798" y="2691211"/>
            <a:ext cx="7772870" cy="254412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i-FI" dirty="0"/>
              <a:t>Agar nantinya mempunyai </a:t>
            </a:r>
            <a:r>
              <a:rPr lang="fi-FI" b="1" dirty="0"/>
              <a:t>referensi</a:t>
            </a:r>
            <a:r>
              <a:rPr lang="fi-FI" dirty="0"/>
              <a:t> dalam menjalankan sebuah organisasi misalnya organisasi sekolah PAUD formal (TK, RA), PAUD  Non  Formal  (KB, TPA)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54874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35996-6850-4F67-9784-D5BB302AA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694088"/>
          </a:xfrm>
        </p:spPr>
        <p:txBody>
          <a:bodyPr>
            <a:normAutofit fontScale="90000"/>
          </a:bodyPr>
          <a:lstStyle/>
          <a:p>
            <a:r>
              <a:rPr lang="en-ID" dirty="0" err="1"/>
              <a:t>Pengertian</a:t>
            </a:r>
            <a:r>
              <a:rPr lang="en-ID" dirty="0"/>
              <a:t> </a:t>
            </a:r>
            <a:r>
              <a:rPr lang="en-ID" dirty="0" err="1"/>
              <a:t>mutu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Pendidikan (imam </a:t>
            </a:r>
            <a:r>
              <a:rPr lang="en-ID" dirty="0" err="1"/>
              <a:t>musbikin</a:t>
            </a:r>
            <a:r>
              <a:rPr lang="en-ID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F32D6-A42C-4738-A381-978B8C0EFB6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D" dirty="0"/>
              <a:t>Input Pendidikan (</a:t>
            </a:r>
            <a:r>
              <a:rPr lang="en-ID" dirty="0" err="1"/>
              <a:t>sdm</a:t>
            </a:r>
            <a:r>
              <a:rPr lang="en-ID" dirty="0"/>
              <a:t>, </a:t>
            </a:r>
            <a:r>
              <a:rPr lang="en-ID" dirty="0" err="1"/>
              <a:t>perangkat</a:t>
            </a:r>
            <a:r>
              <a:rPr lang="en-ID" dirty="0"/>
              <a:t> </a:t>
            </a:r>
            <a:r>
              <a:rPr lang="en-ID" dirty="0" err="1"/>
              <a:t>lunak</a:t>
            </a:r>
            <a:r>
              <a:rPr lang="en-ID" dirty="0"/>
              <a:t>, </a:t>
            </a:r>
            <a:r>
              <a:rPr lang="en-ID" dirty="0" err="1"/>
              <a:t>dll</a:t>
            </a:r>
            <a:r>
              <a:rPr lang="en-ID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/>
              <a:t>Proses Pendidikan ( proses </a:t>
            </a:r>
            <a:r>
              <a:rPr lang="en-ID" dirty="0" err="1"/>
              <a:t>pengelolaan</a:t>
            </a:r>
            <a:r>
              <a:rPr lang="en-ID" dirty="0"/>
              <a:t> </a:t>
            </a:r>
            <a:r>
              <a:rPr lang="en-ID" dirty="0" err="1"/>
              <a:t>sekolah</a:t>
            </a:r>
            <a:r>
              <a:rPr lang="en-ID" dirty="0"/>
              <a:t>/ program. Proses </a:t>
            </a:r>
            <a:r>
              <a:rPr lang="en-ID" dirty="0" err="1"/>
              <a:t>pembelajaran</a:t>
            </a:r>
            <a:r>
              <a:rPr lang="en-ID" dirty="0"/>
              <a:t>, proses monitoring dan proses </a:t>
            </a:r>
            <a:r>
              <a:rPr lang="en-ID" dirty="0" err="1"/>
              <a:t>evaluasi</a:t>
            </a:r>
            <a:r>
              <a:rPr lang="en-ID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/>
              <a:t>Output Pendidikan (</a:t>
            </a:r>
            <a:r>
              <a:rPr lang="en-ID" dirty="0" err="1"/>
              <a:t>prestasi</a:t>
            </a:r>
            <a:r>
              <a:rPr lang="en-ID" dirty="0"/>
              <a:t> </a:t>
            </a:r>
            <a:r>
              <a:rPr lang="en-ID" dirty="0" err="1"/>
              <a:t>sekolah</a:t>
            </a:r>
            <a:r>
              <a:rPr lang="en-ID" dirty="0"/>
              <a:t> yang </a:t>
            </a:r>
            <a:r>
              <a:rPr lang="en-ID" dirty="0" err="1"/>
              <a:t>dihasilkan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kinerja</a:t>
            </a:r>
            <a:r>
              <a:rPr lang="en-ID" dirty="0"/>
              <a:t> </a:t>
            </a:r>
            <a:r>
              <a:rPr lang="en-ID" dirty="0" err="1"/>
              <a:t>sekolah</a:t>
            </a:r>
            <a:r>
              <a:rPr lang="en-ID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82999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A8AE6-E1DA-47B2-93B1-7F5061BAA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753082"/>
          </a:xfrm>
        </p:spPr>
        <p:txBody>
          <a:bodyPr>
            <a:normAutofit/>
          </a:bodyPr>
          <a:lstStyle/>
          <a:p>
            <a:r>
              <a:rPr lang="en-ID" sz="2800" dirty="0" err="1"/>
              <a:t>Prinsip</a:t>
            </a:r>
            <a:r>
              <a:rPr lang="en-ID" sz="2800" dirty="0"/>
              <a:t> </a:t>
            </a:r>
            <a:r>
              <a:rPr lang="en-ID" sz="2800" dirty="0" err="1"/>
              <a:t>mutu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implementasi</a:t>
            </a:r>
            <a:r>
              <a:rPr lang="en-ID" sz="2800" dirty="0"/>
              <a:t> </a:t>
            </a:r>
            <a:r>
              <a:rPr lang="en-ID" sz="2800" dirty="0" err="1"/>
              <a:t>mmt</a:t>
            </a:r>
            <a:endParaRPr lang="en-ID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5FCFC-42A2-4ACD-8FBB-4007FDDDF2C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1371601"/>
            <a:ext cx="7772870" cy="4419599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ID" dirty="0" err="1"/>
              <a:t>Kesadaran</a:t>
            </a:r>
            <a:r>
              <a:rPr lang="en-ID" dirty="0"/>
              <a:t>, </a:t>
            </a:r>
            <a:r>
              <a:rPr lang="en-ID" dirty="0" err="1"/>
              <a:t>niat</a:t>
            </a:r>
            <a:r>
              <a:rPr lang="en-ID" dirty="0"/>
              <a:t> dan </a:t>
            </a:r>
            <a:r>
              <a:rPr lang="en-ID" dirty="0" err="1"/>
              <a:t>usaha</a:t>
            </a:r>
            <a:r>
              <a:rPr lang="en-ID" dirty="0"/>
              <a:t> </a:t>
            </a:r>
            <a:r>
              <a:rPr lang="en-ID" dirty="0" err="1"/>
              <a:t>sungguh-sungguh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Berikan</a:t>
            </a:r>
            <a:r>
              <a:rPr lang="en-ID" dirty="0"/>
              <a:t> </a:t>
            </a:r>
            <a:r>
              <a:rPr lang="en-ID" dirty="0" err="1"/>
              <a:t>kepuasan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pelanggan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Perhatikan</a:t>
            </a:r>
            <a:r>
              <a:rPr lang="en-ID" dirty="0"/>
              <a:t> </a:t>
            </a:r>
            <a:r>
              <a:rPr lang="en-ID" dirty="0" err="1"/>
              <a:t>kebutuhan</a:t>
            </a:r>
            <a:r>
              <a:rPr lang="en-ID" dirty="0"/>
              <a:t> dan </a:t>
            </a:r>
            <a:r>
              <a:rPr lang="en-ID" dirty="0" err="1"/>
              <a:t>harapan</a:t>
            </a:r>
            <a:r>
              <a:rPr lang="en-ID" dirty="0"/>
              <a:t> para </a:t>
            </a:r>
            <a:r>
              <a:rPr lang="en-ID" dirty="0" err="1"/>
              <a:t>pelanggan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Membangun</a:t>
            </a:r>
            <a:r>
              <a:rPr lang="en-ID" dirty="0"/>
              <a:t> </a:t>
            </a:r>
            <a:r>
              <a:rPr lang="en-ID" dirty="0" err="1"/>
              <a:t>Kerjasama</a:t>
            </a:r>
            <a:r>
              <a:rPr lang="en-ID" dirty="0"/>
              <a:t> yang </a:t>
            </a:r>
            <a:r>
              <a:rPr lang="en-ID" dirty="0" err="1"/>
              <a:t>baik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memotivasi</a:t>
            </a:r>
            <a:r>
              <a:rPr lang="en-ID" dirty="0"/>
              <a:t>, </a:t>
            </a:r>
            <a:r>
              <a:rPr lang="en-ID" dirty="0" err="1"/>
              <a:t>mengarahkan</a:t>
            </a:r>
            <a:r>
              <a:rPr lang="en-ID" dirty="0"/>
              <a:t>, dan </a:t>
            </a:r>
            <a:r>
              <a:rPr lang="en-ID" dirty="0" err="1"/>
              <a:t>mempermudah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mempercepat</a:t>
            </a:r>
            <a:r>
              <a:rPr lang="en-ID" dirty="0"/>
              <a:t> proses </a:t>
            </a:r>
            <a:r>
              <a:rPr lang="en-ID" dirty="0" err="1"/>
              <a:t>perbaikan</a:t>
            </a:r>
            <a:r>
              <a:rPr lang="en-ID" dirty="0"/>
              <a:t> </a:t>
            </a:r>
            <a:r>
              <a:rPr lang="en-ID" dirty="0" err="1"/>
              <a:t>mutu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Berorientasi</a:t>
            </a:r>
            <a:r>
              <a:rPr lang="en-ID" dirty="0"/>
              <a:t> pada </a:t>
            </a:r>
            <a:r>
              <a:rPr lang="en-ID" dirty="0" err="1"/>
              <a:t>mutu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Kontinyu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Berdasarkan</a:t>
            </a:r>
            <a:r>
              <a:rPr lang="en-ID" dirty="0"/>
              <a:t> data dan </a:t>
            </a:r>
            <a:r>
              <a:rPr lang="en-ID" dirty="0" err="1"/>
              <a:t>fakta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/>
              <a:t>Data dan </a:t>
            </a:r>
            <a:r>
              <a:rPr lang="en-ID" dirty="0" err="1"/>
              <a:t>fakta</a:t>
            </a:r>
            <a:r>
              <a:rPr lang="en-ID" dirty="0"/>
              <a:t> yang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dianalisis</a:t>
            </a:r>
            <a:r>
              <a:rPr lang="en-ID" dirty="0"/>
              <a:t> dan </a:t>
            </a:r>
            <a:r>
              <a:rPr lang="en-ID" dirty="0" err="1"/>
              <a:t>disimpulkan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menjadikan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pekerjaan</a:t>
            </a:r>
            <a:r>
              <a:rPr lang="en-ID" dirty="0"/>
              <a:t> </a:t>
            </a:r>
            <a:r>
              <a:rPr lang="en-ID" dirty="0" err="1"/>
              <a:t>rutin</a:t>
            </a:r>
            <a:r>
              <a:rPr lang="en-ID" dirty="0"/>
              <a:t> </a:t>
            </a:r>
            <a:r>
              <a:rPr lang="en-ID" dirty="0" err="1"/>
              <a:t>saja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27864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FDCEF-CA9E-4025-893C-53EC29C0B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313521"/>
          </a:xfrm>
        </p:spPr>
        <p:txBody>
          <a:bodyPr/>
          <a:lstStyle/>
          <a:p>
            <a:pPr algn="l"/>
            <a:r>
              <a:rPr lang="en-ID" dirty="0" err="1"/>
              <a:t>lanjutan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9A1E6-976D-4963-A2EC-85A52420F0B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241755"/>
            <a:ext cx="7772870" cy="3549445"/>
          </a:xfrm>
        </p:spPr>
        <p:txBody>
          <a:bodyPr/>
          <a:lstStyle/>
          <a:p>
            <a:pPr marL="0" indent="0">
              <a:buNone/>
            </a:pPr>
            <a:r>
              <a:rPr lang="en-ID" dirty="0"/>
              <a:t>11. </a:t>
            </a:r>
            <a:r>
              <a:rPr lang="en-ID" dirty="0" err="1"/>
              <a:t>Lakukan</a:t>
            </a:r>
            <a:r>
              <a:rPr lang="en-ID" dirty="0"/>
              <a:t> </a:t>
            </a:r>
            <a:r>
              <a:rPr lang="en-ID" dirty="0" err="1"/>
              <a:t>tinjauan</a:t>
            </a:r>
            <a:r>
              <a:rPr lang="en-ID" dirty="0"/>
              <a:t> </a:t>
            </a:r>
            <a:r>
              <a:rPr lang="en-ID" dirty="0" err="1"/>
              <a:t>prosedur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waktu</a:t>
            </a:r>
            <a:endParaRPr lang="en-ID" dirty="0"/>
          </a:p>
          <a:p>
            <a:pPr marL="0" indent="0">
              <a:buNone/>
            </a:pPr>
            <a:r>
              <a:rPr lang="en-ID" dirty="0"/>
              <a:t>12. </a:t>
            </a:r>
            <a:r>
              <a:rPr lang="en-ID" dirty="0" err="1"/>
              <a:t>Penghargaan</a:t>
            </a:r>
            <a:r>
              <a:rPr lang="en-ID" dirty="0"/>
              <a:t>/ reward</a:t>
            </a:r>
          </a:p>
          <a:p>
            <a:pPr marL="0" indent="0">
              <a:buNone/>
            </a:pPr>
            <a:r>
              <a:rPr lang="en-ID" dirty="0"/>
              <a:t>13. </a:t>
            </a:r>
            <a:r>
              <a:rPr lang="en-ID" dirty="0" err="1"/>
              <a:t>Bangun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</a:t>
            </a:r>
            <a:r>
              <a:rPr lang="en-ID" dirty="0" err="1"/>
              <a:t>saling</a:t>
            </a:r>
            <a:r>
              <a:rPr lang="en-ID" dirty="0"/>
              <a:t> </a:t>
            </a:r>
            <a:r>
              <a:rPr lang="en-ID" dirty="0" err="1"/>
              <a:t>membutuhkan</a:t>
            </a:r>
            <a:endParaRPr lang="en-ID" dirty="0"/>
          </a:p>
          <a:p>
            <a:pPr marL="0" indent="0">
              <a:buNone/>
            </a:pPr>
            <a:r>
              <a:rPr lang="en-ID" dirty="0"/>
              <a:t>14.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pertemuan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orang </a:t>
            </a:r>
            <a:r>
              <a:rPr lang="en-ID" dirty="0" err="1"/>
              <a:t>tua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  </a:t>
            </a:r>
            <a:r>
              <a:rPr lang="en-ID" dirty="0" err="1"/>
              <a:t>mereview</a:t>
            </a:r>
            <a:r>
              <a:rPr lang="en-ID" dirty="0"/>
              <a:t> proses </a:t>
            </a:r>
            <a:r>
              <a:rPr lang="en-ID" dirty="0" err="1"/>
              <a:t>pembelajaran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79822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B3DDF-9887-4CAB-B150-E8A8A841C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003805"/>
          </a:xfrm>
        </p:spPr>
        <p:txBody>
          <a:bodyPr/>
          <a:lstStyle/>
          <a:p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mmt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F2FA5-0280-4A30-BE86-F6B924E8285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1622323"/>
            <a:ext cx="7772870" cy="416887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mutu</a:t>
            </a:r>
            <a:r>
              <a:rPr lang="en-ID" dirty="0"/>
              <a:t> Pendidikan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kemandirian</a:t>
            </a:r>
            <a:r>
              <a:rPr lang="en-ID" dirty="0"/>
              <a:t> dan </a:t>
            </a:r>
            <a:r>
              <a:rPr lang="en-ID" dirty="0" err="1"/>
              <a:t>inisiatif</a:t>
            </a:r>
            <a:r>
              <a:rPr lang="en-ID" dirty="0"/>
              <a:t> Lembaga Pendidikan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mengelola</a:t>
            </a:r>
            <a:r>
              <a:rPr lang="en-ID" dirty="0"/>
              <a:t> dan </a:t>
            </a:r>
            <a:r>
              <a:rPr lang="en-ID" dirty="0" err="1"/>
              <a:t>memberdayakan</a:t>
            </a:r>
            <a:r>
              <a:rPr lang="en-ID" dirty="0"/>
              <a:t>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daya</a:t>
            </a:r>
            <a:r>
              <a:rPr lang="en-ID" dirty="0"/>
              <a:t> yang </a:t>
            </a:r>
            <a:r>
              <a:rPr lang="en-ID" dirty="0" err="1"/>
              <a:t>dimilikinya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kepedulian</a:t>
            </a:r>
            <a:r>
              <a:rPr lang="en-ID" dirty="0"/>
              <a:t> </a:t>
            </a:r>
            <a:r>
              <a:rPr lang="en-ID" dirty="0" err="1"/>
              <a:t>warga</a:t>
            </a:r>
            <a:r>
              <a:rPr lang="en-ID" dirty="0"/>
              <a:t> </a:t>
            </a:r>
            <a:r>
              <a:rPr lang="en-ID" dirty="0" err="1"/>
              <a:t>sekolah</a:t>
            </a:r>
            <a:r>
              <a:rPr lang="en-ID" dirty="0"/>
              <a:t> dan </a:t>
            </a:r>
            <a:r>
              <a:rPr lang="en-ID" dirty="0" err="1"/>
              <a:t>masyarakat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penyelenggaraan</a:t>
            </a:r>
            <a:r>
              <a:rPr lang="en-ID" dirty="0"/>
              <a:t> Pendidikan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pengambilan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Bersama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tanggung</a:t>
            </a:r>
            <a:r>
              <a:rPr lang="en-ID" dirty="0"/>
              <a:t> </a:t>
            </a:r>
            <a:r>
              <a:rPr lang="en-ID" dirty="0" err="1"/>
              <a:t>jawablembaga</a:t>
            </a:r>
            <a:r>
              <a:rPr lang="en-ID" dirty="0"/>
              <a:t> Pendidikan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kompetensi</a:t>
            </a:r>
            <a:r>
              <a:rPr lang="en-ID" dirty="0"/>
              <a:t> yang </a:t>
            </a:r>
            <a:r>
              <a:rPr lang="en-ID" dirty="0" err="1"/>
              <a:t>sehat</a:t>
            </a:r>
            <a:r>
              <a:rPr lang="en-ID" dirty="0"/>
              <a:t> </a:t>
            </a:r>
            <a:r>
              <a:rPr lang="en-ID" dirty="0" err="1"/>
              <a:t>antarlembagapendidikan</a:t>
            </a:r>
            <a:r>
              <a:rPr lang="en-ID" dirty="0"/>
              <a:t> </a:t>
            </a:r>
            <a:r>
              <a:rPr lang="en-ID" dirty="0" err="1"/>
              <a:t>mengenai</a:t>
            </a:r>
            <a:r>
              <a:rPr lang="en-ID" dirty="0"/>
              <a:t> </a:t>
            </a:r>
            <a:r>
              <a:rPr lang="en-ID" dirty="0" err="1"/>
              <a:t>mutu</a:t>
            </a:r>
            <a:r>
              <a:rPr lang="en-ID" dirty="0"/>
              <a:t> yang </a:t>
            </a:r>
            <a:r>
              <a:rPr lang="en-ID" dirty="0" err="1"/>
              <a:t>hendak</a:t>
            </a:r>
            <a:r>
              <a:rPr lang="en-ID" dirty="0"/>
              <a:t> </a:t>
            </a:r>
            <a:r>
              <a:rPr lang="en-ID" dirty="0" err="1"/>
              <a:t>dicapai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6362881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66467-0337-44F2-AD8A-6886EB78B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Manfaat</a:t>
            </a:r>
            <a:r>
              <a:rPr lang="en-ID" dirty="0"/>
              <a:t> </a:t>
            </a:r>
            <a:r>
              <a:rPr lang="en-ID" dirty="0" err="1"/>
              <a:t>mmt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6225C-D098-4E1C-93C3-E2143C7874C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menggerakan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, </a:t>
            </a:r>
            <a:r>
              <a:rPr lang="en-ID" dirty="0" err="1"/>
              <a:t>moralitas</a:t>
            </a:r>
            <a:r>
              <a:rPr lang="en-ID" dirty="0"/>
              <a:t>, </a:t>
            </a:r>
            <a:r>
              <a:rPr lang="en-ID" dirty="0" err="1"/>
              <a:t>ataupun</a:t>
            </a:r>
            <a:r>
              <a:rPr lang="en-ID" dirty="0"/>
              <a:t> </a:t>
            </a:r>
            <a:r>
              <a:rPr lang="en-ID" dirty="0" err="1"/>
              <a:t>akhlaq</a:t>
            </a:r>
            <a:r>
              <a:rPr lang="en-ID" dirty="0"/>
              <a:t> </a:t>
            </a:r>
            <a:r>
              <a:rPr lang="en-ID" dirty="0" err="1"/>
              <a:t>karakter</a:t>
            </a:r>
            <a:r>
              <a:rPr lang="en-ID" dirty="0"/>
              <a:t> yang </a:t>
            </a:r>
            <a:r>
              <a:rPr lang="en-ID" dirty="0" err="1"/>
              <a:t>jelas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memuaskan</a:t>
            </a:r>
            <a:r>
              <a:rPr lang="en-ID" dirty="0"/>
              <a:t> </a:t>
            </a:r>
            <a:r>
              <a:rPr lang="en-ID" dirty="0" err="1"/>
              <a:t>keinginan</a:t>
            </a:r>
            <a:r>
              <a:rPr lang="en-ID" dirty="0"/>
              <a:t> </a:t>
            </a:r>
            <a:r>
              <a:rPr lang="en-ID" dirty="0" err="1"/>
              <a:t>maupun</a:t>
            </a:r>
            <a:r>
              <a:rPr lang="en-ID" dirty="0"/>
              <a:t> </a:t>
            </a:r>
            <a:r>
              <a:rPr lang="en-ID" dirty="0" err="1"/>
              <a:t>kebutuhan</a:t>
            </a:r>
            <a:r>
              <a:rPr lang="en-ID" dirty="0"/>
              <a:t> </a:t>
            </a:r>
            <a:r>
              <a:rPr lang="en-ID" dirty="0" err="1"/>
              <a:t>orangtua</a:t>
            </a:r>
            <a:r>
              <a:rPr lang="en-ID" dirty="0"/>
              <a:t> </a:t>
            </a:r>
            <a:r>
              <a:rPr lang="en-ID" dirty="0" err="1"/>
              <a:t>siswa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mencegah</a:t>
            </a:r>
            <a:r>
              <a:rPr lang="en-ID" dirty="0"/>
              <a:t> </a:t>
            </a:r>
            <a:r>
              <a:rPr lang="en-ID" dirty="0" err="1"/>
              <a:t>terjadinya</a:t>
            </a:r>
            <a:r>
              <a:rPr lang="en-ID" dirty="0"/>
              <a:t> </a:t>
            </a:r>
            <a:r>
              <a:rPr lang="en-ID" dirty="0" err="1"/>
              <a:t>sesuatu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diinginkan</a:t>
            </a:r>
            <a:r>
              <a:rPr lang="en-ID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69762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C681A-2B67-4D0E-AA4A-F56637826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856321"/>
          </a:xfrm>
        </p:spPr>
        <p:txBody>
          <a:bodyPr/>
          <a:lstStyle/>
          <a:p>
            <a:r>
              <a:rPr lang="en-ID" dirty="0" err="1"/>
              <a:t>Implementasi</a:t>
            </a:r>
            <a:r>
              <a:rPr lang="en-ID" dirty="0"/>
              <a:t> </a:t>
            </a:r>
            <a:r>
              <a:rPr lang="en-ID" dirty="0" err="1"/>
              <a:t>mmt</a:t>
            </a:r>
            <a:r>
              <a:rPr lang="en-ID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7781B-F972-4700-A438-FDD2AF02218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1607575"/>
            <a:ext cx="7772870" cy="4183626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ID" i="1" dirty="0" err="1"/>
              <a:t>Steakholder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implementasi</a:t>
            </a:r>
            <a:r>
              <a:rPr lang="en-ID" dirty="0"/>
              <a:t> </a:t>
            </a:r>
            <a:r>
              <a:rPr lang="en-ID" dirty="0" err="1"/>
              <a:t>mmt</a:t>
            </a:r>
            <a:r>
              <a:rPr lang="en-ID" dirty="0"/>
              <a:t> di Lembaga Pendidikan </a:t>
            </a:r>
            <a:r>
              <a:rPr lang="en-ID" dirty="0" err="1"/>
              <a:t>antara</a:t>
            </a:r>
            <a:r>
              <a:rPr lang="en-ID" dirty="0"/>
              <a:t> lain </a:t>
            </a:r>
            <a:r>
              <a:rPr lang="en-ID" dirty="0" err="1"/>
              <a:t>kepala</a:t>
            </a:r>
            <a:r>
              <a:rPr lang="en-ID" dirty="0"/>
              <a:t> </a:t>
            </a:r>
            <a:r>
              <a:rPr lang="en-ID" dirty="0" err="1"/>
              <a:t>sekolah</a:t>
            </a:r>
            <a:r>
              <a:rPr lang="en-ID" dirty="0"/>
              <a:t>, </a:t>
            </a:r>
            <a:r>
              <a:rPr lang="en-ID" dirty="0" err="1"/>
              <a:t>pendidik</a:t>
            </a:r>
            <a:r>
              <a:rPr lang="en-ID" dirty="0"/>
              <a:t>, </a:t>
            </a:r>
            <a:r>
              <a:rPr lang="en-ID" dirty="0" err="1"/>
              <a:t>staf</a:t>
            </a:r>
            <a:r>
              <a:rPr lang="en-ID" dirty="0"/>
              <a:t>, </a:t>
            </a:r>
            <a:r>
              <a:rPr lang="en-ID" dirty="0" err="1"/>
              <a:t>peserta</a:t>
            </a:r>
            <a:r>
              <a:rPr lang="en-ID" dirty="0"/>
              <a:t> </a:t>
            </a:r>
            <a:r>
              <a:rPr lang="en-ID" dirty="0" err="1"/>
              <a:t>didik</a:t>
            </a:r>
            <a:r>
              <a:rPr lang="en-ID" dirty="0"/>
              <a:t>, </a:t>
            </a:r>
            <a:r>
              <a:rPr lang="en-ID" dirty="0" err="1"/>
              <a:t>wali</a:t>
            </a:r>
            <a:r>
              <a:rPr lang="en-ID" dirty="0"/>
              <a:t> </a:t>
            </a:r>
            <a:r>
              <a:rPr lang="en-ID" dirty="0" err="1"/>
              <a:t>peserta</a:t>
            </a:r>
            <a:r>
              <a:rPr lang="en-ID" dirty="0"/>
              <a:t> </a:t>
            </a:r>
            <a:r>
              <a:rPr lang="en-ID" dirty="0" err="1"/>
              <a:t>didik</a:t>
            </a:r>
            <a:r>
              <a:rPr lang="en-ID" dirty="0"/>
              <a:t>, dan </a:t>
            </a:r>
            <a:r>
              <a:rPr lang="en-ID" dirty="0" err="1"/>
              <a:t>masyarakat</a:t>
            </a:r>
            <a:r>
              <a:rPr lang="en-ID" dirty="0"/>
              <a:t>. </a:t>
            </a:r>
            <a:r>
              <a:rPr lang="en-ID" dirty="0" err="1"/>
              <a:t>Kepala</a:t>
            </a:r>
            <a:r>
              <a:rPr lang="en-ID" dirty="0"/>
              <a:t> </a:t>
            </a:r>
            <a:r>
              <a:rPr lang="en-ID" dirty="0" err="1"/>
              <a:t>sekolah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i="1" dirty="0"/>
              <a:t>top leader </a:t>
            </a:r>
            <a:r>
              <a:rPr lang="en-ID" dirty="0" err="1"/>
              <a:t>sekaligus</a:t>
            </a:r>
            <a:r>
              <a:rPr lang="en-ID" dirty="0"/>
              <a:t> manager, </a:t>
            </a:r>
            <a:r>
              <a:rPr lang="en-ID" dirty="0" err="1"/>
              <a:t>pendidik</a:t>
            </a:r>
            <a:r>
              <a:rPr lang="en-ID" dirty="0"/>
              <a:t> dan </a:t>
            </a:r>
            <a:r>
              <a:rPr lang="en-ID" dirty="0" err="1"/>
              <a:t>staf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pelanggan</a:t>
            </a:r>
            <a:r>
              <a:rPr lang="en-ID" dirty="0"/>
              <a:t> internal. </a:t>
            </a:r>
            <a:r>
              <a:rPr lang="en-ID" dirty="0" err="1"/>
              <a:t>Kemudian</a:t>
            </a:r>
            <a:r>
              <a:rPr lang="en-ID" dirty="0"/>
              <a:t> </a:t>
            </a:r>
            <a:r>
              <a:rPr lang="en-ID" dirty="0" err="1"/>
              <a:t>peserta</a:t>
            </a:r>
            <a:r>
              <a:rPr lang="en-ID" dirty="0"/>
              <a:t> </a:t>
            </a:r>
            <a:r>
              <a:rPr lang="en-ID" dirty="0" err="1"/>
              <a:t>didik</a:t>
            </a:r>
            <a:r>
              <a:rPr lang="en-ID" dirty="0"/>
              <a:t>, </a:t>
            </a:r>
            <a:r>
              <a:rPr lang="en-ID" dirty="0" err="1"/>
              <a:t>wali</a:t>
            </a:r>
            <a:r>
              <a:rPr lang="en-ID" dirty="0"/>
              <a:t> </a:t>
            </a:r>
            <a:r>
              <a:rPr lang="en-ID" dirty="0" err="1"/>
              <a:t>peserta</a:t>
            </a:r>
            <a:r>
              <a:rPr lang="en-ID" dirty="0"/>
              <a:t> </a:t>
            </a:r>
            <a:r>
              <a:rPr lang="en-ID" dirty="0" err="1"/>
              <a:t>didik</a:t>
            </a:r>
            <a:r>
              <a:rPr lang="en-ID" dirty="0"/>
              <a:t>, </a:t>
            </a:r>
            <a:r>
              <a:rPr lang="en-ID" dirty="0" err="1"/>
              <a:t>masyarakat</a:t>
            </a:r>
            <a:r>
              <a:rPr lang="en-ID" dirty="0"/>
              <a:t> dan </a:t>
            </a:r>
            <a:r>
              <a:rPr lang="en-ID" dirty="0" err="1"/>
              <a:t>pemerintah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pelanggan</a:t>
            </a:r>
            <a:r>
              <a:rPr lang="en-ID" dirty="0"/>
              <a:t> </a:t>
            </a:r>
            <a:r>
              <a:rPr lang="en-ID" dirty="0" err="1"/>
              <a:t>eksternal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718098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986A1-ABFA-4BB9-8748-B10FBF80AA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1047135"/>
            <a:ext cx="7772870" cy="4744065"/>
          </a:xfrm>
        </p:spPr>
        <p:txBody>
          <a:bodyPr/>
          <a:lstStyle/>
          <a:p>
            <a:r>
              <a:rPr lang="en-ID" dirty="0" err="1"/>
              <a:t>Kunci</a:t>
            </a:r>
            <a:r>
              <a:rPr lang="en-ID" dirty="0"/>
              <a:t> </a:t>
            </a:r>
            <a:r>
              <a:rPr lang="en-ID" dirty="0" err="1"/>
              <a:t>sukses</a:t>
            </a:r>
            <a:r>
              <a:rPr lang="en-ID" dirty="0"/>
              <a:t> </a:t>
            </a:r>
            <a:r>
              <a:rPr lang="en-ID" dirty="0" err="1"/>
              <a:t>implementasi</a:t>
            </a:r>
            <a:r>
              <a:rPr lang="en-ID" dirty="0"/>
              <a:t> </a:t>
            </a:r>
            <a:r>
              <a:rPr lang="en-ID" dirty="0" err="1"/>
              <a:t>mmt</a:t>
            </a:r>
            <a:r>
              <a:rPr lang="en-ID" dirty="0"/>
              <a:t> di Lembaga Pendidikan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mata</a:t>
            </a:r>
            <a:r>
              <a:rPr lang="en-ID" dirty="0"/>
              <a:t> </a:t>
            </a:r>
            <a:r>
              <a:rPr lang="en-ID" dirty="0" err="1"/>
              <a:t>rantai</a:t>
            </a:r>
            <a:r>
              <a:rPr lang="en-ID" dirty="0"/>
              <a:t> internal </a:t>
            </a:r>
            <a:r>
              <a:rPr lang="en-ID" dirty="0" err="1"/>
              <a:t>eksternal</a:t>
            </a:r>
            <a:r>
              <a:rPr lang="en-ID" dirty="0"/>
              <a:t> yang </a:t>
            </a:r>
            <a:r>
              <a:rPr lang="en-ID" dirty="0" err="1"/>
              <a:t>efektif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produsen</a:t>
            </a:r>
            <a:r>
              <a:rPr lang="en-ID" dirty="0"/>
              <a:t> dan </a:t>
            </a:r>
            <a:r>
              <a:rPr lang="en-ID" dirty="0" err="1"/>
              <a:t>pelanggan</a:t>
            </a:r>
            <a:r>
              <a:rPr lang="en-ID" dirty="0"/>
              <a:t>.</a:t>
            </a:r>
          </a:p>
          <a:p>
            <a:r>
              <a:rPr lang="en-ID" dirty="0" err="1"/>
              <a:t>Langkah-langkah</a:t>
            </a:r>
            <a:r>
              <a:rPr lang="en-ID" dirty="0"/>
              <a:t> </a:t>
            </a:r>
            <a:r>
              <a:rPr lang="en-ID" dirty="0" err="1"/>
              <a:t>implementasi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perbaikan</a:t>
            </a:r>
            <a:r>
              <a:rPr lang="en-ID" dirty="0"/>
              <a:t> </a:t>
            </a:r>
            <a:r>
              <a:rPr lang="en-ID" dirty="0" err="1"/>
              <a:t>terus</a:t>
            </a:r>
            <a:r>
              <a:rPr lang="en-ID" dirty="0"/>
              <a:t> </a:t>
            </a:r>
            <a:r>
              <a:rPr lang="en-ID" dirty="0" err="1"/>
              <a:t>menerus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Menentukan</a:t>
            </a:r>
            <a:r>
              <a:rPr lang="en-ID" dirty="0"/>
              <a:t> </a:t>
            </a:r>
            <a:r>
              <a:rPr lang="en-ID" dirty="0" err="1"/>
              <a:t>standar</a:t>
            </a:r>
            <a:r>
              <a:rPr lang="en-ID" dirty="0"/>
              <a:t> </a:t>
            </a:r>
            <a:r>
              <a:rPr lang="en-ID" dirty="0" err="1"/>
              <a:t>mutu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kultur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Merubah</a:t>
            </a:r>
            <a:r>
              <a:rPr lang="en-ID" dirty="0"/>
              <a:t> </a:t>
            </a:r>
            <a:r>
              <a:rPr lang="en-ID" dirty="0" err="1"/>
              <a:t>organisasi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Mempertahankan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/>
              <a:t>pelanggan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774118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30815-E71F-4439-A0CD-CA9C5783E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Teori-teori</a:t>
            </a:r>
            <a:r>
              <a:rPr lang="en-ID" dirty="0"/>
              <a:t> </a:t>
            </a:r>
            <a:r>
              <a:rPr lang="en-ID" dirty="0" err="1"/>
              <a:t>Kepemimpinan</a:t>
            </a:r>
            <a:r>
              <a:rPr lang="en-ID" dirty="0"/>
              <a:t>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47E45-CE72-475B-983C-636FC9022BC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85763" indent="-385763">
              <a:buFont typeface="+mj-lt"/>
              <a:buAutoNum type="arabicPeriod"/>
            </a:pPr>
            <a:r>
              <a:rPr lang="fi-FI" b="1" dirty="0"/>
              <a:t>Teori Kepemimpinan Sifat (</a:t>
            </a:r>
            <a:r>
              <a:rPr lang="fi-FI" b="1" i="1" dirty="0"/>
              <a:t>Trait Theory</a:t>
            </a:r>
            <a:r>
              <a:rPr lang="fi-FI" b="1" dirty="0"/>
              <a:t>)</a:t>
            </a:r>
            <a:endParaRPr lang="en-ID" dirty="0"/>
          </a:p>
          <a:p>
            <a:pPr marL="385763" indent="-385763">
              <a:buFont typeface="+mj-lt"/>
              <a:buAutoNum type="arabicPeriod"/>
            </a:pPr>
            <a:r>
              <a:rPr lang="fi-FI" b="1" dirty="0"/>
              <a:t>Teori Kepemimpinan Perilaku dan Situasi</a:t>
            </a:r>
            <a:endParaRPr lang="en-ID" dirty="0"/>
          </a:p>
          <a:p>
            <a:pPr marL="385763" indent="-385763">
              <a:buFont typeface="+mj-lt"/>
              <a:buAutoNum type="arabicPeriod"/>
            </a:pPr>
            <a:r>
              <a:rPr lang="fi-FI" b="1" dirty="0"/>
              <a:t>Teori Kewibawaan Pemimpin</a:t>
            </a:r>
            <a:endParaRPr lang="en-ID" dirty="0"/>
          </a:p>
          <a:p>
            <a:pPr marL="385763" indent="-385763">
              <a:buFont typeface="+mj-lt"/>
              <a:buAutoNum type="arabicPeriod"/>
            </a:pPr>
            <a:r>
              <a:rPr lang="fi-FI" b="1" dirty="0"/>
              <a:t>Teori Kepemimpinan Situasi</a:t>
            </a:r>
            <a:endParaRPr lang="en-ID" dirty="0"/>
          </a:p>
          <a:p>
            <a:pPr marL="385763" indent="-385763">
              <a:buFont typeface="+mj-lt"/>
              <a:buAutoNum type="arabicPeriod"/>
            </a:pPr>
            <a:r>
              <a:rPr lang="fi-FI" b="1" dirty="0"/>
              <a:t>Teori Kelompok</a:t>
            </a:r>
            <a:endParaRPr lang="en-ID" dirty="0"/>
          </a:p>
          <a:p>
            <a:pPr marL="385763" indent="-385763">
              <a:buFont typeface="+mj-lt"/>
              <a:buAutoNum type="arabicPeriod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763761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88EB3-094E-49BC-992C-65B57E45F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Teori Kepemimpinan Sifat (</a:t>
            </a:r>
            <a:r>
              <a:rPr lang="fi-FI" b="1" i="1" dirty="0"/>
              <a:t>Trait Theory</a:t>
            </a:r>
            <a:r>
              <a:rPr lang="fi-FI" b="1" dirty="0"/>
              <a:t>)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F549B-5CF1-4E11-A4B8-0CED069573D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”The Greatma Theory” : Pemimpin itu dilahirkan bukan diciptakan</a:t>
            </a:r>
            <a:endParaRPr lang="en-ID" dirty="0"/>
          </a:p>
          <a:p>
            <a:r>
              <a:rPr lang="fi-FI" dirty="0"/>
              <a:t>Dalam perkembanganya, teori ini mendapat pengaruh dari aliran perilaku pemikir psikologi yang berpandangan bahwa sifat-sifat kepemimpinan tidak seluruhnya dilahirkan akan tetapi juga dapat dicapai melalui pendidikan dan pengalaman. Sifat- sifat itu antara lain : sifat fisik, mental, dan kepribadian.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50414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B295C-E831-4941-99E9-5B4EE5604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5"/>
            <a:ext cx="7886700" cy="832285"/>
          </a:xfrm>
        </p:spPr>
        <p:txBody>
          <a:bodyPr>
            <a:normAutofit fontScale="90000"/>
          </a:bodyPr>
          <a:lstStyle/>
          <a:p>
            <a:r>
              <a:rPr lang="fi-FI" b="1" dirty="0"/>
              <a:t>Teori Kepemimpinan Sifat (</a:t>
            </a:r>
            <a:r>
              <a:rPr lang="fi-FI" b="1" i="1" dirty="0"/>
              <a:t>Trait Theory</a:t>
            </a:r>
            <a:r>
              <a:rPr lang="fi-FI" b="1" dirty="0"/>
              <a:t>)</a:t>
            </a:r>
            <a:br>
              <a:rPr lang="en-ID" dirty="0"/>
            </a:br>
            <a:endParaRPr lang="en-ID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CF5861EC-0D91-4C2E-89E7-86BBC93450C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815720867"/>
              </p:ext>
            </p:extLst>
          </p:nvPr>
        </p:nvGraphicFramePr>
        <p:xfrm>
          <a:off x="685800" y="2632473"/>
          <a:ext cx="7772400" cy="25681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18CF564-E653-4DBA-A315-4E5D8E8144FC}"/>
              </a:ext>
            </a:extLst>
          </p:cNvPr>
          <p:cNvCxnSpPr>
            <a:cxnSpLocks/>
          </p:cNvCxnSpPr>
          <p:nvPr/>
        </p:nvCxnSpPr>
        <p:spPr>
          <a:xfrm>
            <a:off x="2499851" y="3235428"/>
            <a:ext cx="0" cy="82959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99620E9-0065-45A4-88E3-874192D5A133}"/>
              </a:ext>
            </a:extLst>
          </p:cNvPr>
          <p:cNvCxnSpPr>
            <a:cxnSpLocks/>
          </p:cNvCxnSpPr>
          <p:nvPr/>
        </p:nvCxnSpPr>
        <p:spPr>
          <a:xfrm>
            <a:off x="3639164" y="4485353"/>
            <a:ext cx="79641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05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3DFBC-5F37-4097-8139-C2211A746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i-FI" dirty="0"/>
            </a:br>
            <a:r>
              <a:rPr lang="fi-FI" sz="3100" dirty="0"/>
              <a:t>4 sifat umum yang mempengaruhi kepemimpinan organisasi (Keith Devis) :</a:t>
            </a:r>
            <a:br>
              <a:rPr lang="en-ID" sz="3100" dirty="0"/>
            </a:br>
            <a:endParaRPr lang="en-ID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C0DE9-B981-40BD-9C22-46DC69ABE8C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85763" indent="-385763">
              <a:buFont typeface="+mj-lt"/>
              <a:buAutoNum type="arabicPeriod"/>
            </a:pPr>
            <a:r>
              <a:rPr lang="fi-FI" sz="2400" dirty="0"/>
              <a:t>Kecerdasan</a:t>
            </a:r>
          </a:p>
          <a:p>
            <a:pPr marL="385763" indent="-385763">
              <a:buFont typeface="+mj-lt"/>
              <a:buAutoNum type="arabicPeriod"/>
            </a:pPr>
            <a:r>
              <a:rPr lang="fi-FI" sz="2400" dirty="0"/>
              <a:t>Kedewasaan dan Keluasan Hubungan Sosial</a:t>
            </a:r>
            <a:endParaRPr lang="en-ID" sz="2400" dirty="0"/>
          </a:p>
          <a:p>
            <a:pPr marL="385763" indent="-385763">
              <a:buFont typeface="+mj-lt"/>
              <a:buAutoNum type="arabicPeriod"/>
            </a:pPr>
            <a:r>
              <a:rPr lang="it-IT" sz="2400" dirty="0"/>
              <a:t>Motivasi Diri dan Dorongan Berprestasi</a:t>
            </a:r>
            <a:endParaRPr lang="en-ID" sz="2400" dirty="0"/>
          </a:p>
          <a:p>
            <a:pPr marL="385763" indent="-385763">
              <a:buFont typeface="+mj-lt"/>
              <a:buAutoNum type="arabicPeriod"/>
            </a:pPr>
            <a:r>
              <a:rPr lang="fi-FI" sz="2400" dirty="0"/>
              <a:t>Sikap Hubungan Kemanusiaan</a:t>
            </a:r>
            <a:endParaRPr lang="en-ID" sz="2400" dirty="0"/>
          </a:p>
          <a:p>
            <a:pPr marL="0" indent="0">
              <a:buNone/>
            </a:pP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82707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E8FFB-1DF0-49ED-B99C-7BE1AA360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ID" dirty="0"/>
              <a:t>2. </a:t>
            </a:r>
            <a:r>
              <a:rPr lang="fi-FI" b="1" dirty="0"/>
              <a:t>Teori Kepemimpinan Perilaku     dan Situasi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97F09-7B0C-45AD-A46C-B4470266D43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85763" indent="-385763">
              <a:buFont typeface="+mj-lt"/>
              <a:buAutoNum type="arabicPeriod"/>
            </a:pPr>
            <a:r>
              <a:rPr lang="fi-FI" b="1" dirty="0"/>
              <a:t>Konsiderasi,</a:t>
            </a:r>
            <a:r>
              <a:rPr lang="fi-FI" dirty="0"/>
              <a:t> yaitu kecendrungan seorang pemimpin yang menggambarkan hubungan akrab dengan bawahan. </a:t>
            </a:r>
          </a:p>
          <a:p>
            <a:pPr marL="385763" indent="-385763">
              <a:buFont typeface="+mj-lt"/>
              <a:buAutoNum type="arabicPeriod"/>
            </a:pPr>
            <a:r>
              <a:rPr lang="fi-FI" b="1" dirty="0"/>
              <a:t>Struktur Inisiasi</a:t>
            </a:r>
            <a:r>
              <a:rPr lang="fi-FI" dirty="0"/>
              <a:t>, yaitu Kecendrungan seorang pemimpin yang memberikan batasan kepada bawahan.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85622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B6D2-B519-4024-8DC4-9656BD14E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2297906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br>
              <a:rPr lang="en-ID" dirty="0"/>
            </a:br>
            <a:br>
              <a:rPr lang="en-ID" dirty="0"/>
            </a:br>
            <a:r>
              <a:rPr lang="en-ID" dirty="0"/>
              <a:t>3. </a:t>
            </a:r>
            <a:r>
              <a:rPr lang="fi-FI" b="1" dirty="0"/>
              <a:t>Teori Kewibawaan Pemimpin</a:t>
            </a:r>
            <a:br>
              <a:rPr lang="en-ID" dirty="0"/>
            </a:br>
            <a:r>
              <a:rPr lang="en-ID" dirty="0"/>
              <a:t>4. </a:t>
            </a:r>
            <a:r>
              <a:rPr lang="fi-FI" b="1" dirty="0"/>
              <a:t>Teori Kepemimpinan Situasi</a:t>
            </a:r>
            <a:br>
              <a:rPr lang="fi-FI" b="1" dirty="0"/>
            </a:br>
            <a:r>
              <a:rPr lang="fi-FI" b="1" dirty="0"/>
              <a:t>5. Teori Kelompok</a:t>
            </a:r>
            <a:br>
              <a:rPr lang="en-ID" dirty="0"/>
            </a:br>
            <a:br>
              <a:rPr lang="en-ID" dirty="0"/>
            </a:b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83599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3106E-F7C7-413D-9907-1FF45E9F7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Tugas</a:t>
            </a:r>
            <a:r>
              <a:rPr lang="en-ID" dirty="0"/>
              <a:t> </a:t>
            </a:r>
            <a:r>
              <a:rPr lang="en-ID" dirty="0" err="1"/>
              <a:t>uts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97D58-D742-47CE-BC19-621C9B6035B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rangkuman</a:t>
            </a:r>
            <a:r>
              <a:rPr lang="en-ID" dirty="0"/>
              <a:t> </a:t>
            </a:r>
            <a:r>
              <a:rPr lang="en-ID" dirty="0" err="1"/>
              <a:t>materi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“mind map” </a:t>
            </a:r>
            <a:r>
              <a:rPr lang="en-ID" dirty="0" err="1"/>
              <a:t>terkait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kepemimpinan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/>
              <a:t>manajemen</a:t>
            </a:r>
          </a:p>
        </p:txBody>
      </p:sp>
    </p:spTree>
    <p:extLst>
      <p:ext uri="{BB962C8B-B14F-4D97-AF65-F5344CB8AC3E}">
        <p14:creationId xmlns:p14="http://schemas.microsoft.com/office/powerpoint/2010/main" val="474393880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400</TotalTime>
  <Words>870</Words>
  <Application>Microsoft Office PowerPoint</Application>
  <PresentationFormat>On-screen Show (4:3)</PresentationFormat>
  <Paragraphs>123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Cambria</vt:lpstr>
      <vt:lpstr>Times New Roman</vt:lpstr>
      <vt:lpstr>Droplet</vt:lpstr>
      <vt:lpstr>Pertemuan Ke-3</vt:lpstr>
      <vt:lpstr>Mengapa Seorang pemimpin dalam PAUD harus mengerti tentang teori kepemimpinan ? </vt:lpstr>
      <vt:lpstr>Teori-teori Kepemimpinan :</vt:lpstr>
      <vt:lpstr>Teori Kepemimpinan Sifat (Trait Theory) </vt:lpstr>
      <vt:lpstr>Teori Kepemimpinan Sifat (Trait Theory) </vt:lpstr>
      <vt:lpstr> 4 sifat umum yang mempengaruhi kepemimpinan organisasi (Keith Devis) : </vt:lpstr>
      <vt:lpstr>2. Teori Kepemimpinan Perilaku     dan Situasi </vt:lpstr>
      <vt:lpstr>  3. Teori Kewibawaan Pemimpin 4. Teori Kepemimpinan Situasi 5. Teori Kelompok  </vt:lpstr>
      <vt:lpstr>Tugas uts</vt:lpstr>
      <vt:lpstr>Fungsi dan Peran kepemimpinan</vt:lpstr>
      <vt:lpstr>Sergiovanni dalam mulyasa (2007)</vt:lpstr>
      <vt:lpstr>Model-model kepemimpinan paud</vt:lpstr>
      <vt:lpstr>Manajemen paud</vt:lpstr>
      <vt:lpstr>Tujuan Manajemen paud</vt:lpstr>
      <vt:lpstr>Fungsi manajemen PAUD</vt:lpstr>
      <vt:lpstr>Fungsi manajemen PAUD</vt:lpstr>
      <vt:lpstr>Ruang lingkup manajemen paud</vt:lpstr>
      <vt:lpstr>Manajemen mutu terpadu</vt:lpstr>
      <vt:lpstr>lanjutan</vt:lpstr>
      <vt:lpstr>Pengertian mutu dalam Pendidikan (imam musbikin)</vt:lpstr>
      <vt:lpstr>Prinsip mutu dalam implementasi mmt</vt:lpstr>
      <vt:lpstr>lanjutan</vt:lpstr>
      <vt:lpstr>Tujuan mmt</vt:lpstr>
      <vt:lpstr>Manfaat mmt</vt:lpstr>
      <vt:lpstr>Implementasi mmt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Ke-3</dc:title>
  <dc:creator>Anis</dc:creator>
  <cp:lastModifiedBy>Anis</cp:lastModifiedBy>
  <cp:revision>17</cp:revision>
  <dcterms:created xsi:type="dcterms:W3CDTF">2018-03-07T08:27:09Z</dcterms:created>
  <dcterms:modified xsi:type="dcterms:W3CDTF">2018-05-24T23:21:02Z</dcterms:modified>
</cp:coreProperties>
</file>