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0" r:id="rId6"/>
    <p:sldId id="261" r:id="rId7"/>
    <p:sldId id="262" r:id="rId8"/>
    <p:sldId id="263" r:id="rId9"/>
    <p:sldId id="264" r:id="rId10"/>
    <p:sldId id="269" r:id="rId11"/>
    <p:sldId id="267" r:id="rId12"/>
    <p:sldId id="268" r:id="rId13"/>
    <p:sldId id="271" r:id="rId14"/>
    <p:sldId id="273" r:id="rId15"/>
    <p:sldId id="274" r:id="rId16"/>
    <p:sldId id="272" r:id="rId17"/>
  </p:sldIdLst>
  <p:sldSz cx="9144000" cy="6858000" type="screen4x3"/>
  <p:notesSz cx="6858000" cy="9144000"/>
  <p:defaultTextStyle>
    <a:defPPr>
      <a:defRPr lang="de-A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CC"/>
    <a:srgbClr val="FA1C51"/>
    <a:srgbClr val="FFFF66"/>
    <a:srgbClr val="DFE571"/>
    <a:srgbClr val="F0F363"/>
    <a:srgbClr val="FEC6B4"/>
    <a:srgbClr val="FEFCB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de-AT"/>
          </a:p>
        </p:txBody>
      </p:sp>
      <p:sp>
        <p:nvSpPr>
          <p:cNvPr id="5" name="Footer Placeholder 4"/>
          <p:cNvSpPr>
            <a:spLocks noGrp="1"/>
          </p:cNvSpPr>
          <p:nvPr>
            <p:ph type="ftr" sz="quarter" idx="11"/>
          </p:nvPr>
        </p:nvSpPr>
        <p:spPr/>
        <p:txBody>
          <a:bodyPr/>
          <a:lstStyle>
            <a:lvl1pPr>
              <a:defRPr/>
            </a:lvl1pPr>
          </a:lstStyle>
          <a:p>
            <a:endParaRPr lang="de-AT"/>
          </a:p>
        </p:txBody>
      </p:sp>
      <p:sp>
        <p:nvSpPr>
          <p:cNvPr id="6" name="Slide Number Placeholder 5"/>
          <p:cNvSpPr>
            <a:spLocks noGrp="1"/>
          </p:cNvSpPr>
          <p:nvPr>
            <p:ph type="sldNum" sz="quarter" idx="12"/>
          </p:nvPr>
        </p:nvSpPr>
        <p:spPr/>
        <p:txBody>
          <a:bodyPr/>
          <a:lstStyle>
            <a:lvl1pPr>
              <a:defRPr/>
            </a:lvl1pPr>
          </a:lstStyle>
          <a:p>
            <a:fld id="{86E6C59F-6A61-449B-8EA6-647F73A3D823}" type="slidenum">
              <a:rPr lang="de-AT"/>
              <a:pPr/>
              <a:t>‹#›</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AT"/>
          </a:p>
        </p:txBody>
      </p:sp>
      <p:sp>
        <p:nvSpPr>
          <p:cNvPr id="5" name="Footer Placeholder 4"/>
          <p:cNvSpPr>
            <a:spLocks noGrp="1"/>
          </p:cNvSpPr>
          <p:nvPr>
            <p:ph type="ftr" sz="quarter" idx="11"/>
          </p:nvPr>
        </p:nvSpPr>
        <p:spPr/>
        <p:txBody>
          <a:bodyPr/>
          <a:lstStyle>
            <a:lvl1pPr>
              <a:defRPr/>
            </a:lvl1pPr>
          </a:lstStyle>
          <a:p>
            <a:endParaRPr lang="de-AT"/>
          </a:p>
        </p:txBody>
      </p:sp>
      <p:sp>
        <p:nvSpPr>
          <p:cNvPr id="6" name="Slide Number Placeholder 5"/>
          <p:cNvSpPr>
            <a:spLocks noGrp="1"/>
          </p:cNvSpPr>
          <p:nvPr>
            <p:ph type="sldNum" sz="quarter" idx="12"/>
          </p:nvPr>
        </p:nvSpPr>
        <p:spPr/>
        <p:txBody>
          <a:bodyPr/>
          <a:lstStyle>
            <a:lvl1pPr>
              <a:defRPr/>
            </a:lvl1pPr>
          </a:lstStyle>
          <a:p>
            <a:fld id="{94FAED5D-228B-4378-8561-175EE4F35F73}" type="slidenum">
              <a:rPr lang="de-AT"/>
              <a:pPr/>
              <a:t>‹#›</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AT"/>
          </a:p>
        </p:txBody>
      </p:sp>
      <p:sp>
        <p:nvSpPr>
          <p:cNvPr id="5" name="Footer Placeholder 4"/>
          <p:cNvSpPr>
            <a:spLocks noGrp="1"/>
          </p:cNvSpPr>
          <p:nvPr>
            <p:ph type="ftr" sz="quarter" idx="11"/>
          </p:nvPr>
        </p:nvSpPr>
        <p:spPr/>
        <p:txBody>
          <a:bodyPr/>
          <a:lstStyle>
            <a:lvl1pPr>
              <a:defRPr/>
            </a:lvl1pPr>
          </a:lstStyle>
          <a:p>
            <a:endParaRPr lang="de-AT"/>
          </a:p>
        </p:txBody>
      </p:sp>
      <p:sp>
        <p:nvSpPr>
          <p:cNvPr id="6" name="Slide Number Placeholder 5"/>
          <p:cNvSpPr>
            <a:spLocks noGrp="1"/>
          </p:cNvSpPr>
          <p:nvPr>
            <p:ph type="sldNum" sz="quarter" idx="12"/>
          </p:nvPr>
        </p:nvSpPr>
        <p:spPr/>
        <p:txBody>
          <a:bodyPr/>
          <a:lstStyle>
            <a:lvl1pPr>
              <a:defRPr/>
            </a:lvl1pPr>
          </a:lstStyle>
          <a:p>
            <a:fld id="{6AB1BCA2-05F9-494A-9EFD-48EFE35B2C97}" type="slidenum">
              <a:rPr lang="de-AT"/>
              <a:pPr/>
              <a:t>‹#›</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AT"/>
          </a:p>
        </p:txBody>
      </p:sp>
      <p:sp>
        <p:nvSpPr>
          <p:cNvPr id="5" name="Footer Placeholder 4"/>
          <p:cNvSpPr>
            <a:spLocks noGrp="1"/>
          </p:cNvSpPr>
          <p:nvPr>
            <p:ph type="ftr" sz="quarter" idx="11"/>
          </p:nvPr>
        </p:nvSpPr>
        <p:spPr/>
        <p:txBody>
          <a:bodyPr/>
          <a:lstStyle>
            <a:lvl1pPr>
              <a:defRPr/>
            </a:lvl1pPr>
          </a:lstStyle>
          <a:p>
            <a:endParaRPr lang="de-AT"/>
          </a:p>
        </p:txBody>
      </p:sp>
      <p:sp>
        <p:nvSpPr>
          <p:cNvPr id="6" name="Slide Number Placeholder 5"/>
          <p:cNvSpPr>
            <a:spLocks noGrp="1"/>
          </p:cNvSpPr>
          <p:nvPr>
            <p:ph type="sldNum" sz="quarter" idx="12"/>
          </p:nvPr>
        </p:nvSpPr>
        <p:spPr/>
        <p:txBody>
          <a:bodyPr/>
          <a:lstStyle>
            <a:lvl1pPr>
              <a:defRPr/>
            </a:lvl1pPr>
          </a:lstStyle>
          <a:p>
            <a:fld id="{2B4C9ECD-DA19-4D88-A01F-E0669FC92FBD}" type="slidenum">
              <a:rPr lang="de-AT"/>
              <a:pPr/>
              <a:t>‹#›</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de-AT"/>
          </a:p>
        </p:txBody>
      </p:sp>
      <p:sp>
        <p:nvSpPr>
          <p:cNvPr id="5" name="Footer Placeholder 4"/>
          <p:cNvSpPr>
            <a:spLocks noGrp="1"/>
          </p:cNvSpPr>
          <p:nvPr>
            <p:ph type="ftr" sz="quarter" idx="11"/>
          </p:nvPr>
        </p:nvSpPr>
        <p:spPr/>
        <p:txBody>
          <a:bodyPr/>
          <a:lstStyle>
            <a:lvl1pPr>
              <a:defRPr/>
            </a:lvl1pPr>
          </a:lstStyle>
          <a:p>
            <a:endParaRPr lang="de-AT"/>
          </a:p>
        </p:txBody>
      </p:sp>
      <p:sp>
        <p:nvSpPr>
          <p:cNvPr id="6" name="Slide Number Placeholder 5"/>
          <p:cNvSpPr>
            <a:spLocks noGrp="1"/>
          </p:cNvSpPr>
          <p:nvPr>
            <p:ph type="sldNum" sz="quarter" idx="12"/>
          </p:nvPr>
        </p:nvSpPr>
        <p:spPr/>
        <p:txBody>
          <a:bodyPr/>
          <a:lstStyle>
            <a:lvl1pPr>
              <a:defRPr/>
            </a:lvl1pPr>
          </a:lstStyle>
          <a:p>
            <a:fld id="{42337AF7-FC6D-4AF3-B350-17D721A32BD5}" type="slidenum">
              <a:rPr lang="de-AT"/>
              <a:pPr/>
              <a:t>‹#›</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de-AT"/>
          </a:p>
        </p:txBody>
      </p:sp>
      <p:sp>
        <p:nvSpPr>
          <p:cNvPr id="6" name="Footer Placeholder 5"/>
          <p:cNvSpPr>
            <a:spLocks noGrp="1"/>
          </p:cNvSpPr>
          <p:nvPr>
            <p:ph type="ftr" sz="quarter" idx="11"/>
          </p:nvPr>
        </p:nvSpPr>
        <p:spPr/>
        <p:txBody>
          <a:bodyPr/>
          <a:lstStyle>
            <a:lvl1pPr>
              <a:defRPr/>
            </a:lvl1pPr>
          </a:lstStyle>
          <a:p>
            <a:endParaRPr lang="de-AT"/>
          </a:p>
        </p:txBody>
      </p:sp>
      <p:sp>
        <p:nvSpPr>
          <p:cNvPr id="7" name="Slide Number Placeholder 6"/>
          <p:cNvSpPr>
            <a:spLocks noGrp="1"/>
          </p:cNvSpPr>
          <p:nvPr>
            <p:ph type="sldNum" sz="quarter" idx="12"/>
          </p:nvPr>
        </p:nvSpPr>
        <p:spPr/>
        <p:txBody>
          <a:bodyPr/>
          <a:lstStyle>
            <a:lvl1pPr>
              <a:defRPr/>
            </a:lvl1pPr>
          </a:lstStyle>
          <a:p>
            <a:fld id="{521385BC-9891-4880-9410-CCB9015E9277}" type="slidenum">
              <a:rPr lang="de-AT"/>
              <a:pPr/>
              <a:t>‹#›</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de-AT"/>
          </a:p>
        </p:txBody>
      </p:sp>
      <p:sp>
        <p:nvSpPr>
          <p:cNvPr id="8" name="Footer Placeholder 7"/>
          <p:cNvSpPr>
            <a:spLocks noGrp="1"/>
          </p:cNvSpPr>
          <p:nvPr>
            <p:ph type="ftr" sz="quarter" idx="11"/>
          </p:nvPr>
        </p:nvSpPr>
        <p:spPr/>
        <p:txBody>
          <a:bodyPr/>
          <a:lstStyle>
            <a:lvl1pPr>
              <a:defRPr/>
            </a:lvl1pPr>
          </a:lstStyle>
          <a:p>
            <a:endParaRPr lang="de-AT"/>
          </a:p>
        </p:txBody>
      </p:sp>
      <p:sp>
        <p:nvSpPr>
          <p:cNvPr id="9" name="Slide Number Placeholder 8"/>
          <p:cNvSpPr>
            <a:spLocks noGrp="1"/>
          </p:cNvSpPr>
          <p:nvPr>
            <p:ph type="sldNum" sz="quarter" idx="12"/>
          </p:nvPr>
        </p:nvSpPr>
        <p:spPr/>
        <p:txBody>
          <a:bodyPr/>
          <a:lstStyle>
            <a:lvl1pPr>
              <a:defRPr/>
            </a:lvl1pPr>
          </a:lstStyle>
          <a:p>
            <a:fld id="{4A23C9A3-07E1-4038-B37C-EC5CE21820BC}" type="slidenum">
              <a:rPr lang="de-AT"/>
              <a:pPr/>
              <a:t>‹#›</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de-AT"/>
          </a:p>
        </p:txBody>
      </p:sp>
      <p:sp>
        <p:nvSpPr>
          <p:cNvPr id="4" name="Footer Placeholder 3"/>
          <p:cNvSpPr>
            <a:spLocks noGrp="1"/>
          </p:cNvSpPr>
          <p:nvPr>
            <p:ph type="ftr" sz="quarter" idx="11"/>
          </p:nvPr>
        </p:nvSpPr>
        <p:spPr/>
        <p:txBody>
          <a:bodyPr/>
          <a:lstStyle>
            <a:lvl1pPr>
              <a:defRPr/>
            </a:lvl1pPr>
          </a:lstStyle>
          <a:p>
            <a:endParaRPr lang="de-AT"/>
          </a:p>
        </p:txBody>
      </p:sp>
      <p:sp>
        <p:nvSpPr>
          <p:cNvPr id="5" name="Slide Number Placeholder 4"/>
          <p:cNvSpPr>
            <a:spLocks noGrp="1"/>
          </p:cNvSpPr>
          <p:nvPr>
            <p:ph type="sldNum" sz="quarter" idx="12"/>
          </p:nvPr>
        </p:nvSpPr>
        <p:spPr/>
        <p:txBody>
          <a:bodyPr/>
          <a:lstStyle>
            <a:lvl1pPr>
              <a:defRPr/>
            </a:lvl1pPr>
          </a:lstStyle>
          <a:p>
            <a:fld id="{7C1DCC62-F9DD-4A37-BF13-E5F94C696E9D}" type="slidenum">
              <a:rPr lang="de-AT"/>
              <a:pPr/>
              <a:t>‹#›</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de-AT"/>
          </a:p>
        </p:txBody>
      </p:sp>
      <p:sp>
        <p:nvSpPr>
          <p:cNvPr id="3" name="Footer Placeholder 2"/>
          <p:cNvSpPr>
            <a:spLocks noGrp="1"/>
          </p:cNvSpPr>
          <p:nvPr>
            <p:ph type="ftr" sz="quarter" idx="11"/>
          </p:nvPr>
        </p:nvSpPr>
        <p:spPr/>
        <p:txBody>
          <a:bodyPr/>
          <a:lstStyle>
            <a:lvl1pPr>
              <a:defRPr/>
            </a:lvl1pPr>
          </a:lstStyle>
          <a:p>
            <a:endParaRPr lang="de-AT"/>
          </a:p>
        </p:txBody>
      </p:sp>
      <p:sp>
        <p:nvSpPr>
          <p:cNvPr id="4" name="Slide Number Placeholder 3"/>
          <p:cNvSpPr>
            <a:spLocks noGrp="1"/>
          </p:cNvSpPr>
          <p:nvPr>
            <p:ph type="sldNum" sz="quarter" idx="12"/>
          </p:nvPr>
        </p:nvSpPr>
        <p:spPr/>
        <p:txBody>
          <a:bodyPr/>
          <a:lstStyle>
            <a:lvl1pPr>
              <a:defRPr/>
            </a:lvl1pPr>
          </a:lstStyle>
          <a:p>
            <a:fld id="{3CBDDB80-FE6F-4BAB-90EE-602F0919C13D}" type="slidenum">
              <a:rPr lang="de-AT"/>
              <a:pPr/>
              <a:t>‹#›</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e-AT"/>
          </a:p>
        </p:txBody>
      </p:sp>
      <p:sp>
        <p:nvSpPr>
          <p:cNvPr id="6" name="Footer Placeholder 5"/>
          <p:cNvSpPr>
            <a:spLocks noGrp="1"/>
          </p:cNvSpPr>
          <p:nvPr>
            <p:ph type="ftr" sz="quarter" idx="11"/>
          </p:nvPr>
        </p:nvSpPr>
        <p:spPr/>
        <p:txBody>
          <a:bodyPr/>
          <a:lstStyle>
            <a:lvl1pPr>
              <a:defRPr/>
            </a:lvl1pPr>
          </a:lstStyle>
          <a:p>
            <a:endParaRPr lang="de-AT"/>
          </a:p>
        </p:txBody>
      </p:sp>
      <p:sp>
        <p:nvSpPr>
          <p:cNvPr id="7" name="Slide Number Placeholder 6"/>
          <p:cNvSpPr>
            <a:spLocks noGrp="1"/>
          </p:cNvSpPr>
          <p:nvPr>
            <p:ph type="sldNum" sz="quarter" idx="12"/>
          </p:nvPr>
        </p:nvSpPr>
        <p:spPr/>
        <p:txBody>
          <a:bodyPr/>
          <a:lstStyle>
            <a:lvl1pPr>
              <a:defRPr/>
            </a:lvl1pPr>
          </a:lstStyle>
          <a:p>
            <a:fld id="{C64E2082-33F1-4B17-83AC-3352AE3EE34E}" type="slidenum">
              <a:rPr lang="de-AT"/>
              <a:pPr/>
              <a:t>‹#›</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e-AT"/>
          </a:p>
        </p:txBody>
      </p:sp>
      <p:sp>
        <p:nvSpPr>
          <p:cNvPr id="6" name="Footer Placeholder 5"/>
          <p:cNvSpPr>
            <a:spLocks noGrp="1"/>
          </p:cNvSpPr>
          <p:nvPr>
            <p:ph type="ftr" sz="quarter" idx="11"/>
          </p:nvPr>
        </p:nvSpPr>
        <p:spPr/>
        <p:txBody>
          <a:bodyPr/>
          <a:lstStyle>
            <a:lvl1pPr>
              <a:defRPr/>
            </a:lvl1pPr>
          </a:lstStyle>
          <a:p>
            <a:endParaRPr lang="de-AT"/>
          </a:p>
        </p:txBody>
      </p:sp>
      <p:sp>
        <p:nvSpPr>
          <p:cNvPr id="7" name="Slide Number Placeholder 6"/>
          <p:cNvSpPr>
            <a:spLocks noGrp="1"/>
          </p:cNvSpPr>
          <p:nvPr>
            <p:ph type="sldNum" sz="quarter" idx="12"/>
          </p:nvPr>
        </p:nvSpPr>
        <p:spPr/>
        <p:txBody>
          <a:bodyPr/>
          <a:lstStyle>
            <a:lvl1pPr>
              <a:defRPr/>
            </a:lvl1pPr>
          </a:lstStyle>
          <a:p>
            <a:fld id="{E3505175-8244-4E9D-9AA1-D119A937A54D}" type="slidenum">
              <a:rPr lang="de-AT"/>
              <a:pPr/>
              <a:t>‹#›</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AT"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a:p>
            <a:pPr lvl="3"/>
            <a:r>
              <a:rPr lang="de-AT" smtClean="0"/>
              <a:t>Vierte Ebene</a:t>
            </a:r>
          </a:p>
          <a:p>
            <a:pPr lvl="4"/>
            <a:r>
              <a:rPr lang="de-AT"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de-A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de-A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A6FB981-BE43-4DBE-9236-3A95432E6FA4}" type="slidenum">
              <a:rPr lang="de-AT"/>
              <a:pPr/>
              <a:t>‹#›</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85800"/>
            <a:ext cx="7543800" cy="1066800"/>
          </a:xfrm>
          <a:solidFill>
            <a:srgbClr val="FF0066"/>
          </a:solidFill>
        </p:spPr>
        <p:txBody>
          <a:bodyPr/>
          <a:lstStyle/>
          <a:p>
            <a:r>
              <a:rPr lang="de-AT">
                <a:solidFill>
                  <a:schemeClr val="bg1"/>
                </a:solidFill>
              </a:rPr>
              <a:t>English Pragmatics</a:t>
            </a:r>
            <a:endParaRPr lang="de-AT"/>
          </a:p>
        </p:txBody>
      </p:sp>
      <p:sp>
        <p:nvSpPr>
          <p:cNvPr id="2051" name="Rectangle 3"/>
          <p:cNvSpPr>
            <a:spLocks noGrp="1" noChangeArrowheads="1"/>
          </p:cNvSpPr>
          <p:nvPr>
            <p:ph type="subTitle" idx="1"/>
          </p:nvPr>
        </p:nvSpPr>
        <p:spPr>
          <a:xfrm>
            <a:off x="838200" y="1905000"/>
            <a:ext cx="7467600" cy="4038600"/>
          </a:xfrm>
          <a:gradFill rotWithShape="0">
            <a:gsLst>
              <a:gs pos="0">
                <a:srgbClr val="4FD5E3">
                  <a:gamma/>
                  <a:shade val="76078"/>
                  <a:invGamma/>
                </a:srgbClr>
              </a:gs>
              <a:gs pos="50000">
                <a:srgbClr val="4FD5E3"/>
              </a:gs>
              <a:gs pos="100000">
                <a:srgbClr val="4FD5E3">
                  <a:gamma/>
                  <a:shade val="76078"/>
                  <a:invGamma/>
                </a:srgbClr>
              </a:gs>
            </a:gsLst>
            <a:lin ang="5400000" scaled="1"/>
          </a:gradFill>
        </p:spPr>
        <p:txBody>
          <a:bodyPr/>
          <a:lstStyle/>
          <a:p>
            <a:pPr marL="609600" indent="-609600" algn="l">
              <a:lnSpc>
                <a:spcPct val="80000"/>
              </a:lnSpc>
            </a:pPr>
            <a:r>
              <a:rPr lang="de-AT" sz="2400"/>
              <a:t>Pragmatics:</a:t>
            </a:r>
          </a:p>
          <a:p>
            <a:pPr marL="609600" indent="-609600" algn="l">
              <a:lnSpc>
                <a:spcPct val="80000"/>
              </a:lnSpc>
            </a:pPr>
            <a:r>
              <a:rPr lang="de-AT" sz="2400"/>
              <a:t>The Study of the Uses and Effects of language</a:t>
            </a:r>
          </a:p>
          <a:p>
            <a:pPr marL="609600" indent="-609600" algn="l">
              <a:lnSpc>
                <a:spcPct val="80000"/>
              </a:lnSpc>
            </a:pPr>
            <a:r>
              <a:rPr lang="de-AT" sz="2400"/>
              <a:t>Implied meaning</a:t>
            </a:r>
          </a:p>
          <a:p>
            <a:pPr marL="609600" indent="-609600" algn="l">
              <a:lnSpc>
                <a:spcPct val="80000"/>
              </a:lnSpc>
            </a:pPr>
            <a:r>
              <a:rPr lang="de-AT" sz="2400"/>
              <a:t>Language as used in concrete situations</a:t>
            </a:r>
          </a:p>
          <a:p>
            <a:pPr marL="609600" indent="-609600" algn="l">
              <a:lnSpc>
                <a:spcPct val="80000"/>
              </a:lnSpc>
            </a:pPr>
            <a:r>
              <a:rPr lang="de-AT" sz="2400"/>
              <a:t>Language: its impact on the world</a:t>
            </a:r>
          </a:p>
          <a:p>
            <a:pPr marL="609600" indent="-609600" algn="l">
              <a:lnSpc>
                <a:spcPct val="80000"/>
              </a:lnSpc>
            </a:pPr>
            <a:endParaRPr lang="de-AT" sz="2400"/>
          </a:p>
          <a:p>
            <a:pPr marL="609600" indent="-609600" algn="l">
              <a:lnSpc>
                <a:spcPct val="80000"/>
              </a:lnSpc>
              <a:buFontTx/>
              <a:buAutoNum type="arabicPeriod"/>
            </a:pPr>
            <a:r>
              <a:rPr lang="de-AT" sz="2000"/>
              <a:t>Key figures (C. Morris, Wittgenstein, Austin, Searle, Grice)</a:t>
            </a:r>
          </a:p>
          <a:p>
            <a:pPr marL="609600" indent="-609600" algn="l">
              <a:lnSpc>
                <a:spcPct val="80000"/>
              </a:lnSpc>
              <a:buFontTx/>
              <a:buAutoNum type="arabicPeriod"/>
            </a:pPr>
            <a:r>
              <a:rPr lang="de-AT" sz="2000"/>
              <a:t>Conversational Analysis</a:t>
            </a:r>
          </a:p>
          <a:p>
            <a:pPr marL="609600" indent="-609600" algn="l">
              <a:lnSpc>
                <a:spcPct val="80000"/>
              </a:lnSpc>
              <a:buFontTx/>
              <a:buAutoNum type="arabicPeriod"/>
            </a:pPr>
            <a:r>
              <a:rPr lang="de-AT" sz="2000"/>
              <a:t>Text Pragmatics and CDA</a:t>
            </a:r>
          </a:p>
          <a:p>
            <a:pPr marL="609600" indent="-609600" algn="l">
              <a:lnSpc>
                <a:spcPct val="80000"/>
              </a:lnSpc>
              <a:buFontTx/>
              <a:buAutoNum type="arabicPeriod"/>
            </a:pPr>
            <a:r>
              <a:rPr lang="de-AT" sz="2000"/>
              <a:t>Language, conflict and peace</a:t>
            </a:r>
          </a:p>
          <a:p>
            <a:pPr marL="609600" indent="-609600" algn="l">
              <a:lnSpc>
                <a:spcPct val="80000"/>
              </a:lnSpc>
              <a:buFontTx/>
              <a:buAutoNum type="arabicPeriod"/>
            </a:pPr>
            <a:r>
              <a:rPr lang="de-AT" sz="2000"/>
              <a:t>Non-verbal communication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 calcmode="lin" valueType="num">
                                      <p:cBhvr additive="base">
                                        <p:cTn id="25" dur="5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1">
                                            <p:txEl>
                                              <p:pRg st="4" end="4"/>
                                            </p:txEl>
                                          </p:spTgt>
                                        </p:tgtEl>
                                        <p:attrNameLst>
                                          <p:attrName>style.visibility</p:attrName>
                                        </p:attrNameLst>
                                      </p:cBhvr>
                                      <p:to>
                                        <p:strVal val="visible"/>
                                      </p:to>
                                    </p:set>
                                    <p:anim calcmode="lin" valueType="num">
                                      <p:cBhvr additive="base">
                                        <p:cTn id="31" dur="500" fill="hold"/>
                                        <p:tgtEl>
                                          <p:spTgt spid="20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1">
                                            <p:txEl>
                                              <p:pRg st="6" end="6"/>
                                            </p:txEl>
                                          </p:spTgt>
                                        </p:tgtEl>
                                        <p:attrNameLst>
                                          <p:attrName>style.visibility</p:attrName>
                                        </p:attrNameLst>
                                      </p:cBhvr>
                                      <p:to>
                                        <p:strVal val="visible"/>
                                      </p:to>
                                    </p:set>
                                    <p:anim calcmode="lin" valueType="num">
                                      <p:cBhvr additive="base">
                                        <p:cTn id="37" dur="500" fill="hold"/>
                                        <p:tgtEl>
                                          <p:spTgt spid="205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51">
                                            <p:txEl>
                                              <p:pRg st="7" end="7"/>
                                            </p:txEl>
                                          </p:spTgt>
                                        </p:tgtEl>
                                        <p:attrNameLst>
                                          <p:attrName>style.visibility</p:attrName>
                                        </p:attrNameLst>
                                      </p:cBhvr>
                                      <p:to>
                                        <p:strVal val="visible"/>
                                      </p:to>
                                    </p:set>
                                    <p:anim calcmode="lin" valueType="num">
                                      <p:cBhvr additive="base">
                                        <p:cTn id="43" dur="500" fill="hold"/>
                                        <p:tgtEl>
                                          <p:spTgt spid="2051">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05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051">
                                            <p:txEl>
                                              <p:pRg st="8" end="8"/>
                                            </p:txEl>
                                          </p:spTgt>
                                        </p:tgtEl>
                                        <p:attrNameLst>
                                          <p:attrName>style.visibility</p:attrName>
                                        </p:attrNameLst>
                                      </p:cBhvr>
                                      <p:to>
                                        <p:strVal val="visible"/>
                                      </p:to>
                                    </p:set>
                                    <p:anim calcmode="lin" valueType="num">
                                      <p:cBhvr additive="base">
                                        <p:cTn id="49" dur="500" fill="hold"/>
                                        <p:tgtEl>
                                          <p:spTgt spid="2051">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05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051">
                                            <p:txEl>
                                              <p:pRg st="9" end="9"/>
                                            </p:txEl>
                                          </p:spTgt>
                                        </p:tgtEl>
                                        <p:attrNameLst>
                                          <p:attrName>style.visibility</p:attrName>
                                        </p:attrNameLst>
                                      </p:cBhvr>
                                      <p:to>
                                        <p:strVal val="visible"/>
                                      </p:to>
                                    </p:set>
                                    <p:anim calcmode="lin" valueType="num">
                                      <p:cBhvr additive="base">
                                        <p:cTn id="55" dur="500" fill="hold"/>
                                        <p:tgtEl>
                                          <p:spTgt spid="2051">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05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051">
                                            <p:txEl>
                                              <p:pRg st="10" end="10"/>
                                            </p:txEl>
                                          </p:spTgt>
                                        </p:tgtEl>
                                        <p:attrNameLst>
                                          <p:attrName>style.visibility</p:attrName>
                                        </p:attrNameLst>
                                      </p:cBhvr>
                                      <p:to>
                                        <p:strVal val="visible"/>
                                      </p:to>
                                    </p:set>
                                    <p:anim calcmode="lin" valueType="num">
                                      <p:cBhvr additive="base">
                                        <p:cTn id="61" dur="500" fill="hold"/>
                                        <p:tgtEl>
                                          <p:spTgt spid="2051">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05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81000" y="533400"/>
            <a:ext cx="8458200" cy="5707063"/>
          </a:xfrm>
          <a:prstGeom prst="rect">
            <a:avLst/>
          </a:prstGeom>
          <a:gradFill rotWithShape="0">
            <a:gsLst>
              <a:gs pos="0">
                <a:srgbClr val="FFFFCC">
                  <a:gamma/>
                  <a:shade val="71765"/>
                  <a:invGamma/>
                </a:srgbClr>
              </a:gs>
              <a:gs pos="50000">
                <a:srgbClr val="FFFFCC"/>
              </a:gs>
              <a:gs pos="100000">
                <a:srgbClr val="FFFFCC">
                  <a:gamma/>
                  <a:shade val="71765"/>
                  <a:invGamma/>
                </a:srgbClr>
              </a:gs>
            </a:gsLst>
            <a:lin ang="5400000" scaled="1"/>
          </a:gradFill>
          <a:ln w="9525">
            <a:noFill/>
            <a:miter lim="800000"/>
            <a:headEnd/>
            <a:tailEnd/>
          </a:ln>
          <a:effectLst/>
        </p:spPr>
        <p:txBody>
          <a:bodyPr>
            <a:spAutoFit/>
          </a:bodyPr>
          <a:lstStyle/>
          <a:p>
            <a:r>
              <a:rPr lang="de-AT"/>
              <a:t>It‘s terribly draughty in here.</a:t>
            </a:r>
            <a:br>
              <a:rPr lang="de-AT"/>
            </a:br>
            <a:r>
              <a:rPr lang="de-AT"/>
              <a:t/>
            </a:r>
            <a:br>
              <a:rPr lang="de-AT"/>
            </a:br>
            <a:r>
              <a:rPr lang="de-AT"/>
              <a:t>I am hungry.</a:t>
            </a:r>
            <a:br>
              <a:rPr lang="de-AT"/>
            </a:br>
            <a:r>
              <a:rPr lang="de-AT"/>
              <a:t/>
            </a:r>
            <a:br>
              <a:rPr lang="de-AT"/>
            </a:br>
            <a:r>
              <a:rPr lang="de-AT"/>
              <a:t>Why are you always late?</a:t>
            </a:r>
            <a:br>
              <a:rPr lang="de-AT"/>
            </a:br>
            <a:r>
              <a:rPr lang="de-AT"/>
              <a:t/>
            </a:r>
            <a:br>
              <a:rPr lang="de-AT"/>
            </a:br>
            <a:r>
              <a:rPr lang="de-AT"/>
              <a:t>Is that your car?</a:t>
            </a:r>
            <a:br>
              <a:rPr lang="de-AT"/>
            </a:br>
            <a:r>
              <a:rPr lang="de-AT"/>
              <a:t/>
            </a:r>
            <a:br>
              <a:rPr lang="de-AT"/>
            </a:br>
            <a:r>
              <a:rPr lang="de-AT"/>
              <a:t>Do you know what time it is?</a:t>
            </a:r>
            <a:br>
              <a:rPr lang="de-AT"/>
            </a:br>
            <a:r>
              <a:rPr lang="de-AT"/>
              <a:t/>
            </a:r>
            <a:br>
              <a:rPr lang="de-AT"/>
            </a:br>
            <a:r>
              <a:rPr lang="de-AT"/>
              <a:t>Are you particularly busy at the moment?</a:t>
            </a:r>
            <a:br>
              <a:rPr lang="de-AT"/>
            </a:br>
            <a:r>
              <a:rPr lang="de-AT"/>
              <a:t/>
            </a:r>
            <a:br>
              <a:rPr lang="de-AT"/>
            </a:br>
            <a:r>
              <a:rPr lang="de-AT"/>
              <a:t>I‘ve been trying to reach you all morning.</a:t>
            </a:r>
            <a:br>
              <a:rPr lang="de-AT"/>
            </a:br>
            <a:r>
              <a:rPr lang="de-AT"/>
              <a:t/>
            </a:r>
            <a:br>
              <a:rPr lang="de-AT"/>
            </a:br>
            <a:r>
              <a:rPr lang="de-AT"/>
              <a:t>Why didn‘t you bring your husband along?</a:t>
            </a:r>
            <a:br>
              <a:rPr lang="de-AT"/>
            </a:br>
            <a:r>
              <a:rPr lang="de-AT"/>
              <a:t/>
            </a:r>
            <a:br>
              <a:rPr lang="de-AT"/>
            </a:br>
            <a:r>
              <a:rPr lang="de-AT"/>
              <a:t>I know you couldn‘t finish your paper because you have so many things on your hands.   (Irony?)</a:t>
            </a:r>
            <a:br>
              <a:rPr lang="de-AT"/>
            </a:br>
            <a:r>
              <a:rPr lang="de-AT"/>
              <a:t> </a:t>
            </a:r>
            <a:br>
              <a:rPr lang="de-AT"/>
            </a:br>
            <a:r>
              <a:rPr lang="de-AT" b="1"/>
              <a:t>Misunderstandings!</a:t>
            </a:r>
            <a:r>
              <a:rPr lang="de-AT"/>
              <a:t/>
            </a:r>
            <a:br>
              <a:rPr lang="de-AT"/>
            </a:br>
            <a:endParaRPr lang="de-DE" sz="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533400" y="4572000"/>
            <a:ext cx="8229600" cy="1865313"/>
          </a:xfrm>
          <a:solidFill>
            <a:srgbClr val="FFFFCC"/>
          </a:solidFill>
        </p:spPr>
        <p:txBody>
          <a:bodyPr/>
          <a:lstStyle/>
          <a:p>
            <a:pPr algn="l"/>
            <a:r>
              <a:rPr lang="de-AT" sz="2000"/>
              <a:t>(4)</a:t>
            </a:r>
            <a:br>
              <a:rPr lang="de-AT" sz="2000"/>
            </a:br>
            <a:r>
              <a:rPr lang="de-AT" sz="2000"/>
              <a:t>A: So there‘s no playgroup next week then</a:t>
            </a:r>
            <a:br>
              <a:rPr lang="de-AT" sz="2000"/>
            </a:br>
            <a:r>
              <a:rPr lang="de-AT" sz="2000"/>
              <a:t>B: Oh, isn‘t there   	[misunderstands A‘s illocution!]</a:t>
            </a:r>
            <a:br>
              <a:rPr lang="de-AT" sz="2000"/>
            </a:br>
            <a:r>
              <a:rPr lang="de-AT" sz="2000"/>
              <a:t>A: No, I was asking</a:t>
            </a:r>
            <a:br>
              <a:rPr lang="de-AT" sz="2000"/>
            </a:br>
            <a:r>
              <a:rPr lang="de-AT" sz="2000"/>
              <a:t>B: Oh, I don‘t know</a:t>
            </a:r>
          </a:p>
        </p:txBody>
      </p:sp>
      <p:pic>
        <p:nvPicPr>
          <p:cNvPr id="19461" name="Picture 5"/>
          <p:cNvPicPr>
            <a:picLocks noChangeAspect="1" noChangeArrowheads="1"/>
          </p:cNvPicPr>
          <p:nvPr/>
        </p:nvPicPr>
        <p:blipFill>
          <a:blip r:embed="rId2"/>
          <a:srcRect/>
          <a:stretch>
            <a:fillRect/>
          </a:stretch>
        </p:blipFill>
        <p:spPr bwMode="auto">
          <a:xfrm>
            <a:off x="9982200" y="0"/>
            <a:ext cx="8237538" cy="4187825"/>
          </a:xfrm>
          <a:prstGeom prst="rect">
            <a:avLst/>
          </a:prstGeom>
          <a:noFill/>
          <a:ln w="9525">
            <a:noFill/>
            <a:miter lim="800000"/>
            <a:headEnd/>
            <a:tailEnd/>
          </a:ln>
          <a:effectLst/>
        </p:spPr>
      </p:pic>
      <p:pic>
        <p:nvPicPr>
          <p:cNvPr id="19462" name="Picture 6"/>
          <p:cNvPicPr>
            <a:picLocks noChangeAspect="1" noChangeArrowheads="1"/>
          </p:cNvPicPr>
          <p:nvPr/>
        </p:nvPicPr>
        <p:blipFill>
          <a:blip r:embed="rId3"/>
          <a:srcRect/>
          <a:stretch>
            <a:fillRect/>
          </a:stretch>
        </p:blipFill>
        <p:spPr bwMode="auto">
          <a:xfrm>
            <a:off x="533400" y="304800"/>
            <a:ext cx="8237538"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228600" y="685800"/>
            <a:ext cx="8569325" cy="5364163"/>
          </a:xfrm>
          <a:solidFill>
            <a:srgbClr val="FFFFCC"/>
          </a:solidFill>
        </p:spPr>
        <p:txBody>
          <a:bodyPr/>
          <a:lstStyle/>
          <a:p>
            <a:pPr algn="l"/>
            <a:r>
              <a:rPr lang="de-AT" sz="1800" b="1"/>
              <a:t/>
            </a:r>
            <a:br>
              <a:rPr lang="de-AT" sz="1800" b="1"/>
            </a:br>
            <a:r>
              <a:rPr lang="de-AT" sz="1800" b="1"/>
              <a:t/>
            </a:r>
            <a:br>
              <a:rPr lang="de-AT" sz="1800" b="1"/>
            </a:br>
            <a:r>
              <a:rPr lang="de-AT" sz="1800" b="1"/>
              <a:t/>
            </a:r>
            <a:br>
              <a:rPr lang="de-AT" sz="1800" b="1"/>
            </a:br>
            <a:r>
              <a:rPr lang="de-AT" sz="2000" b="1"/>
              <a:t>John Searle</a:t>
            </a:r>
            <a:r>
              <a:rPr lang="de-AT" sz="2000"/>
              <a:t> (*1932)</a:t>
            </a:r>
            <a:br>
              <a:rPr lang="de-AT" sz="2000"/>
            </a:br>
            <a:r>
              <a:rPr lang="de-AT" sz="2000"/>
              <a:t>	</a:t>
            </a:r>
            <a:r>
              <a:rPr lang="de-AT" sz="2000" i="1"/>
              <a:t>Speech Acts  </a:t>
            </a:r>
            <a:r>
              <a:rPr lang="de-AT" sz="2000"/>
              <a:t>(1969)</a:t>
            </a:r>
            <a:r>
              <a:rPr lang="de-AT" sz="2000" i="1"/>
              <a:t/>
            </a:r>
            <a:br>
              <a:rPr lang="de-AT" sz="2000" i="1"/>
            </a:br>
            <a:r>
              <a:rPr lang="de-AT" sz="2000" i="1"/>
              <a:t>	Expression and Meaning </a:t>
            </a:r>
            <a:r>
              <a:rPr lang="de-AT" sz="2000"/>
              <a:t>(1979)</a:t>
            </a:r>
            <a:br>
              <a:rPr lang="de-AT" sz="2000"/>
            </a:br>
            <a:r>
              <a:rPr lang="de-AT" sz="1800"/>
              <a:t/>
            </a:r>
            <a:br>
              <a:rPr lang="de-AT" sz="1800"/>
            </a:br>
            <a:r>
              <a:rPr lang="de-AT" sz="2000"/>
              <a:t>Assertives:	(stating, suggesting, boasting, predicting, guessing …)</a:t>
            </a:r>
            <a:br>
              <a:rPr lang="de-AT" sz="2000"/>
            </a:br>
            <a:r>
              <a:rPr lang="de-AT" sz="2000"/>
              <a:t/>
            </a:r>
            <a:br>
              <a:rPr lang="de-AT" sz="2000"/>
            </a:br>
            <a:r>
              <a:rPr lang="de-AT" sz="2000"/>
              <a:t>Directives: 	(ordering, demanding, requesting, inviting, permitting …)</a:t>
            </a:r>
            <a:br>
              <a:rPr lang="de-AT" sz="2000"/>
            </a:br>
            <a:r>
              <a:rPr lang="de-AT" sz="2000"/>
              <a:t/>
            </a:r>
            <a:br>
              <a:rPr lang="de-AT" sz="2000"/>
            </a:br>
            <a:r>
              <a:rPr lang="de-AT" sz="2000"/>
              <a:t>Commissives: 	(promising, offering, refusing, threatening …)</a:t>
            </a:r>
            <a:br>
              <a:rPr lang="de-AT" sz="2000"/>
            </a:br>
            <a:r>
              <a:rPr lang="de-AT" sz="2000"/>
              <a:t/>
            </a:r>
            <a:br>
              <a:rPr lang="de-AT" sz="2000"/>
            </a:br>
            <a:r>
              <a:rPr lang="de-AT" sz="2000"/>
              <a:t>Expressives:	(thanking, congratulating, pardoning, blaming, praising …)</a:t>
            </a:r>
            <a:br>
              <a:rPr lang="de-AT" sz="2000"/>
            </a:br>
            <a:r>
              <a:rPr lang="de-AT" sz="2000"/>
              <a:t/>
            </a:r>
            <a:br>
              <a:rPr lang="de-AT" sz="2000"/>
            </a:br>
            <a:r>
              <a:rPr lang="de-AT" sz="2000"/>
              <a:t>Declaratives: 	(naming, baptizing, declaring open, appointing …)</a:t>
            </a:r>
            <a:br>
              <a:rPr lang="de-AT" sz="2000"/>
            </a:br>
            <a:r>
              <a:rPr lang="de-AT" sz="2000"/>
              <a:t/>
            </a:r>
            <a:br>
              <a:rPr lang="de-AT" sz="2000"/>
            </a:br>
            <a:r>
              <a:rPr lang="de-AT" sz="1800"/>
              <a:t/>
            </a:r>
            <a:br>
              <a:rPr lang="de-AT" sz="1800"/>
            </a:br>
            <a:r>
              <a:rPr lang="de-AT" sz="1800"/>
              <a:t/>
            </a:r>
            <a:br>
              <a:rPr lang="de-AT" sz="1800"/>
            </a:br>
            <a:r>
              <a:rPr lang="de-AT" sz="1800" i="1"/>
              <a:t> </a:t>
            </a:r>
            <a:endParaRPr lang="de-AT" sz="1800" b="1"/>
          </a:p>
        </p:txBody>
      </p:sp>
      <p:pic>
        <p:nvPicPr>
          <p:cNvPr id="21509" name="Picture 5"/>
          <p:cNvPicPr>
            <a:picLocks noChangeAspect="1" noChangeArrowheads="1"/>
          </p:cNvPicPr>
          <p:nvPr/>
        </p:nvPicPr>
        <p:blipFill>
          <a:blip r:embed="rId2"/>
          <a:srcRect/>
          <a:stretch>
            <a:fillRect/>
          </a:stretch>
        </p:blipFill>
        <p:spPr bwMode="auto">
          <a:xfrm>
            <a:off x="6019800" y="304800"/>
            <a:ext cx="1905000" cy="190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57200" y="274638"/>
            <a:ext cx="8229600" cy="5459412"/>
          </a:xfrm>
        </p:spPr>
        <p:txBody>
          <a:bodyPr/>
          <a:lstStyle/>
          <a:p>
            <a:pPr algn="l"/>
            <a:r>
              <a:rPr lang="de-AT" sz="2000"/>
              <a:t>Searle: Indirect speech acts</a:t>
            </a:r>
            <a:br>
              <a:rPr lang="de-AT" sz="2000"/>
            </a:br>
            <a:r>
              <a:rPr lang="de-AT" sz="2000"/>
              <a:t/>
            </a:r>
            <a:br>
              <a:rPr lang="de-AT" sz="2000"/>
            </a:br>
            <a:r>
              <a:rPr lang="de-AT" sz="2000"/>
              <a:t>An utterance can have two speech acts, one „on top of each other“</a:t>
            </a:r>
            <a:br>
              <a:rPr lang="de-AT" sz="2000"/>
            </a:br>
            <a:r>
              <a:rPr lang="de-AT" sz="2000"/>
              <a:t/>
            </a:r>
            <a:br>
              <a:rPr lang="de-AT" sz="2000"/>
            </a:br>
            <a:r>
              <a:rPr lang="de-AT" sz="2000"/>
              <a:t>A: Do you smoke? (Request for information + offer)</a:t>
            </a:r>
            <a:br>
              <a:rPr lang="de-AT" sz="2000"/>
            </a:br>
            <a:r>
              <a:rPr lang="de-AT" sz="2000"/>
              <a:t/>
            </a:r>
            <a:br>
              <a:rPr lang="de-AT" sz="2000"/>
            </a:br>
            <a:r>
              <a:rPr lang="de-AT" sz="2000"/>
              <a:t>	A: let‘s go to the movies tonight (invitation)</a:t>
            </a:r>
            <a:br>
              <a:rPr lang="de-AT" sz="2000"/>
            </a:br>
            <a:r>
              <a:rPr lang="de-AT" sz="2000"/>
              <a:t>	B: I have to study for an exam (declining + giving reason)</a:t>
            </a:r>
            <a:br>
              <a:rPr lang="de-AT" sz="2000"/>
            </a:br>
            <a:r>
              <a:rPr lang="de-AT" sz="2000"/>
              <a:t/>
            </a:r>
            <a:br>
              <a:rPr lang="de-AT" sz="2000"/>
            </a:br>
            <a:r>
              <a:rPr lang="de-AT" sz="2000"/>
              <a:t>A: I‘ve been trying to reach you all morning (apology + reproach)</a:t>
            </a:r>
            <a:br>
              <a:rPr lang="de-AT" sz="2000"/>
            </a:br>
            <a:r>
              <a:rPr lang="de-AT" sz="2000"/>
              <a:t/>
            </a:r>
            <a:br>
              <a:rPr lang="de-AT" sz="2000"/>
            </a:br>
            <a:r>
              <a:rPr lang="de-AT" sz="2000"/>
              <a:t/>
            </a:r>
            <a:br>
              <a:rPr lang="de-AT" sz="2000"/>
            </a:br>
            <a:r>
              <a:rPr lang="de-AT" sz="2000"/>
              <a:t>Split illocution (lateral indirectness)</a:t>
            </a:r>
            <a:br>
              <a:rPr lang="de-AT" sz="2000"/>
            </a:br>
            <a:r>
              <a:rPr lang="de-AT" sz="2000"/>
              <a:t/>
            </a:r>
            <a:br>
              <a:rPr lang="de-AT" sz="2000"/>
            </a:br>
            <a:r>
              <a:rPr lang="de-AT" sz="2000"/>
              <a:t/>
            </a:r>
            <a:br>
              <a:rPr lang="de-AT" sz="2000"/>
            </a:br>
            <a:r>
              <a:rPr lang="de-AT" sz="2000"/>
              <a:t>		illocution 1 to addressee A</a:t>
            </a:r>
            <a:br>
              <a:rPr lang="de-AT" sz="2000"/>
            </a:br>
            <a:r>
              <a:rPr lang="de-AT" sz="2000"/>
              <a:t>utterance   &lt;</a:t>
            </a:r>
            <a:br>
              <a:rPr lang="de-AT" sz="2000"/>
            </a:br>
            <a:r>
              <a:rPr lang="de-AT" sz="2000"/>
              <a:t>		illocution 2 to addressee B</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68313" y="-315913"/>
            <a:ext cx="8218487" cy="4233863"/>
          </a:xfrm>
        </p:spPr>
        <p:txBody>
          <a:bodyPr/>
          <a:lstStyle/>
          <a:p>
            <a:pPr algn="l"/>
            <a:r>
              <a:rPr lang="de-AT" sz="2800"/>
              <a:t/>
            </a:r>
            <a:br>
              <a:rPr lang="de-AT" sz="2800"/>
            </a:br>
            <a:r>
              <a:rPr lang="de-AT" sz="2800"/>
              <a:t/>
            </a:r>
            <a:br>
              <a:rPr lang="de-AT" sz="2800"/>
            </a:br>
            <a:r>
              <a:rPr lang="de-AT" sz="2800"/>
              <a:t/>
            </a:r>
            <a:br>
              <a:rPr lang="de-AT" sz="2800"/>
            </a:br>
            <a:r>
              <a:rPr lang="de-AT" sz="2800"/>
              <a:t/>
            </a:r>
            <a:br>
              <a:rPr lang="de-AT" sz="2800"/>
            </a:br>
            <a:r>
              <a:rPr lang="de-AT" sz="2800"/>
              <a:t/>
            </a:r>
            <a:br>
              <a:rPr lang="de-AT" sz="2800"/>
            </a:br>
            <a:r>
              <a:rPr lang="de-AT" sz="2800"/>
              <a:t/>
            </a:r>
            <a:br>
              <a:rPr lang="de-AT" sz="2800"/>
            </a:br>
            <a:r>
              <a:rPr lang="de-AT" sz="2800"/>
              <a:t>Split illocution (lateral indirectness)</a:t>
            </a:r>
            <a:br>
              <a:rPr lang="de-AT" sz="2800"/>
            </a:br>
            <a:r>
              <a:rPr lang="de-AT" sz="2800"/>
              <a:t/>
            </a:r>
            <a:br>
              <a:rPr lang="de-AT" sz="2800"/>
            </a:br>
            <a:r>
              <a:rPr lang="de-AT" sz="2800"/>
              <a:t>A,B,C (professors)</a:t>
            </a:r>
            <a:br>
              <a:rPr lang="de-AT" sz="2800"/>
            </a:br>
            <a:r>
              <a:rPr lang="de-AT" sz="2800"/>
              <a:t>A: Have you read my latest article on pragmatics?</a:t>
            </a:r>
            <a:br>
              <a:rPr lang="de-AT" sz="2800"/>
            </a:br>
            <a:r>
              <a:rPr lang="de-AT" sz="2800"/>
              <a:t>(to B: request for information; to C: boasting)</a:t>
            </a:r>
            <a:br>
              <a:rPr lang="de-AT" sz="2800"/>
            </a:br>
            <a:r>
              <a:rPr lang="de-AT" sz="2800"/>
              <a:t/>
            </a:r>
            <a:br>
              <a:rPr lang="de-AT" sz="2800"/>
            </a:br>
            <a:r>
              <a:rPr lang="de-AT" sz="2800"/>
              <a:t>A(male), B (male), C(female)</a:t>
            </a:r>
            <a:br>
              <a:rPr lang="de-AT" sz="2800"/>
            </a:br>
            <a:r>
              <a:rPr lang="de-AT" sz="2800"/>
              <a:t>A to B: How‘s your wife? (illocution for C?)</a:t>
            </a:r>
            <a:br>
              <a:rPr lang="de-AT" sz="2800"/>
            </a:br>
            <a:r>
              <a:rPr lang="de-AT" sz="2800"/>
              <a:t/>
            </a:r>
            <a:br>
              <a:rPr lang="de-AT" sz="2800"/>
            </a:br>
            <a:r>
              <a:rPr lang="de-AT" sz="2800"/>
              <a:t>A: Can I give you a fag? (offer)</a:t>
            </a:r>
            <a:br>
              <a:rPr lang="de-AT" sz="2800"/>
            </a:br>
            <a:r>
              <a:rPr lang="de-AT" sz="2800"/>
              <a:t>M: We‘ve both given up fags (declines offer, warns</a:t>
            </a:r>
            <a:br>
              <a:rPr lang="de-AT" sz="2800"/>
            </a:br>
            <a:r>
              <a:rPr lang="de-AT" sz="2800"/>
              <a:t>					 husband)</a:t>
            </a:r>
            <a:br>
              <a:rPr lang="de-AT" sz="2800"/>
            </a:br>
            <a:endParaRPr lang="de-AT"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457200" y="274638"/>
            <a:ext cx="8229600" cy="3946525"/>
          </a:xfrm>
        </p:spPr>
        <p:txBody>
          <a:bodyPr/>
          <a:lstStyle/>
          <a:p>
            <a:pPr algn="l"/>
            <a:r>
              <a:rPr lang="de-AT" sz="2800"/>
              <a:t>Paul Grice (1975) „Logic and Conversation“</a:t>
            </a:r>
            <a:br>
              <a:rPr lang="de-AT" sz="2800"/>
            </a:br>
            <a:r>
              <a:rPr lang="de-AT" sz="2800"/>
              <a:t/>
            </a:r>
            <a:br>
              <a:rPr lang="de-AT" sz="2800"/>
            </a:br>
            <a:r>
              <a:rPr lang="de-AT" sz="2800"/>
              <a:t/>
            </a:r>
            <a:br>
              <a:rPr lang="de-AT" sz="2800"/>
            </a:br>
            <a:r>
              <a:rPr lang="de-AT" sz="2800"/>
              <a:t>The Co-operative Principle (CP)</a:t>
            </a:r>
            <a:br>
              <a:rPr lang="de-AT" sz="2800"/>
            </a:br>
            <a:r>
              <a:rPr lang="de-AT" sz="2800"/>
              <a:t>Four maxims: quantity, quality, relation, manner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229600" cy="1143000"/>
          </a:xfrm>
          <a:solidFill>
            <a:srgbClr val="FFFFCC"/>
          </a:solidFill>
        </p:spPr>
        <p:txBody>
          <a:bodyPr/>
          <a:lstStyle/>
          <a:p>
            <a:pPr algn="l"/>
            <a:r>
              <a:rPr lang="de-AT" sz="2400" b="1">
                <a:solidFill>
                  <a:schemeClr val="tx1"/>
                </a:solidFill>
              </a:rPr>
              <a:t>University cafeteria -</a:t>
            </a:r>
            <a:r>
              <a:rPr lang="de-AT" sz="2400">
                <a:solidFill>
                  <a:schemeClr val="tx1"/>
                </a:solidFill>
              </a:rPr>
              <a:t> </a:t>
            </a:r>
            <a:br>
              <a:rPr lang="de-AT" sz="2400">
                <a:solidFill>
                  <a:schemeClr val="tx1"/>
                </a:solidFill>
              </a:rPr>
            </a:br>
            <a:r>
              <a:rPr lang="de-AT" sz="2400">
                <a:solidFill>
                  <a:schemeClr val="tx1"/>
                </a:solidFill>
              </a:rPr>
              <a:t>Teacher A to teacher B: “It‘s Friday, unless you‘re tired“</a:t>
            </a:r>
            <a:endParaRPr lang="de-AT" sz="2400"/>
          </a:p>
        </p:txBody>
      </p:sp>
      <p:sp>
        <p:nvSpPr>
          <p:cNvPr id="3075" name="Rectangle 3"/>
          <p:cNvSpPr>
            <a:spLocks noGrp="1" noChangeArrowheads="1"/>
          </p:cNvSpPr>
          <p:nvPr>
            <p:ph type="body" idx="1"/>
          </p:nvPr>
        </p:nvSpPr>
        <p:spPr>
          <a:xfrm>
            <a:off x="457200" y="1752600"/>
            <a:ext cx="8229600" cy="4800600"/>
          </a:xfrm>
          <a:solidFill>
            <a:srgbClr val="FFFFCC"/>
          </a:solidFill>
          <a:ln>
            <a:solidFill>
              <a:srgbClr val="FFFFCC"/>
            </a:solidFill>
          </a:ln>
        </p:spPr>
        <p:txBody>
          <a:bodyPr/>
          <a:lstStyle/>
          <a:p>
            <a:pPr algn="ctr">
              <a:buFontTx/>
              <a:buNone/>
            </a:pPr>
            <a:r>
              <a:rPr lang="de-AT"/>
              <a:t>Cindy and Linnea</a:t>
            </a:r>
          </a:p>
          <a:p>
            <a:r>
              <a:rPr lang="de-AT" sz="2400"/>
              <a:t>Cindy:   there is a bookstore over there</a:t>
            </a:r>
          </a:p>
          <a:p>
            <a:r>
              <a:rPr lang="de-AT" sz="2400"/>
              <a:t>Linnea: no</a:t>
            </a:r>
          </a:p>
          <a:p>
            <a:r>
              <a:rPr lang="de-AT" sz="2400"/>
              <a:t>Cindy:   why not</a:t>
            </a:r>
          </a:p>
          <a:p>
            <a:r>
              <a:rPr lang="de-AT" sz="2400"/>
              <a:t>Linnea: I‘m tired.</a:t>
            </a:r>
          </a:p>
          <a:p>
            <a:endParaRPr lang="de-AT" sz="2400"/>
          </a:p>
          <a:p>
            <a:r>
              <a:rPr lang="de-AT" sz="2400"/>
              <a:t>Cindy: there is a bookstore over there. </a:t>
            </a:r>
            <a:r>
              <a:rPr lang="de-AT" sz="2400">
                <a:solidFill>
                  <a:srgbClr val="FF0066"/>
                </a:solidFill>
              </a:rPr>
              <a:t>Let‘s go inside</a:t>
            </a:r>
            <a:r>
              <a:rPr lang="de-AT" sz="2400"/>
              <a:t>.</a:t>
            </a:r>
          </a:p>
          <a:p>
            <a:r>
              <a:rPr lang="de-AT" sz="2400"/>
              <a:t>Linnea: no, </a:t>
            </a:r>
            <a:r>
              <a:rPr lang="de-AT" sz="2400">
                <a:solidFill>
                  <a:srgbClr val="FF0066"/>
                </a:solidFill>
              </a:rPr>
              <a:t>I don‘t want to go inside.</a:t>
            </a:r>
          </a:p>
          <a:p>
            <a:r>
              <a:rPr lang="de-AT" sz="2400"/>
              <a:t>Cindy: why </a:t>
            </a:r>
            <a:r>
              <a:rPr lang="de-AT" sz="2400">
                <a:solidFill>
                  <a:srgbClr val="FF0066"/>
                </a:solidFill>
              </a:rPr>
              <a:t>do you</a:t>
            </a:r>
            <a:r>
              <a:rPr lang="de-AT" sz="2400"/>
              <a:t> not </a:t>
            </a:r>
            <a:r>
              <a:rPr lang="de-AT" sz="2400">
                <a:solidFill>
                  <a:srgbClr val="FF0066"/>
                </a:solidFill>
              </a:rPr>
              <a:t>want to go inside</a:t>
            </a:r>
            <a:r>
              <a:rPr lang="de-AT" sz="2400"/>
              <a:t>?</a:t>
            </a:r>
          </a:p>
          <a:p>
            <a:r>
              <a:rPr lang="de-AT" sz="2400"/>
              <a:t>Linnea: </a:t>
            </a:r>
            <a:r>
              <a:rPr lang="de-AT" sz="2400">
                <a:solidFill>
                  <a:srgbClr val="FF0066"/>
                </a:solidFill>
              </a:rPr>
              <a:t>I don‘t want to</a:t>
            </a:r>
            <a:r>
              <a:rPr lang="de-AT" sz="2400"/>
              <a:t> because I‘m tired.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20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fade">
                                      <p:cBhvr>
                                        <p:cTn id="27" dur="2000"/>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fade">
                                      <p:cBhvr>
                                        <p:cTn id="32" dur="2000"/>
                                        <p:tgtEl>
                                          <p:spTgt spid="307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2000"/>
                                        <p:tgtEl>
                                          <p:spTgt spid="3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fade">
                                      <p:cBhvr>
                                        <p:cTn id="42" dur="2000"/>
                                        <p:tgtEl>
                                          <p:spTgt spid="30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fade">
                                      <p:cBhvr>
                                        <p:cTn id="47" dur="2000"/>
                                        <p:tgtEl>
                                          <p:spTgt spid="307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075">
                                            <p:txEl>
                                              <p:pRg st="9" end="9"/>
                                            </p:txEl>
                                          </p:spTgt>
                                        </p:tgtEl>
                                        <p:attrNameLst>
                                          <p:attrName>style.visibility</p:attrName>
                                        </p:attrNameLst>
                                      </p:cBhvr>
                                      <p:to>
                                        <p:strVal val="visible"/>
                                      </p:to>
                                    </p:set>
                                    <p:animEffect transition="in" filter="fade">
                                      <p:cBhvr>
                                        <p:cTn id="52" dur="2000"/>
                                        <p:tgtEl>
                                          <p:spTgt spid="30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533400"/>
            <a:ext cx="8229600" cy="1676400"/>
          </a:xfrm>
          <a:solidFill>
            <a:srgbClr val="FFFFCC"/>
          </a:solidFill>
        </p:spPr>
        <p:txBody>
          <a:bodyPr/>
          <a:lstStyle/>
          <a:p>
            <a:pPr algn="l"/>
            <a:r>
              <a:rPr lang="de-AT" sz="2400"/>
              <a:t>                Charles Morris (1938):</a:t>
            </a:r>
            <a:r>
              <a:rPr lang="de-AT" sz="4000"/>
              <a:t> </a:t>
            </a:r>
            <a:r>
              <a:rPr lang="de-AT" sz="2400"/>
              <a:t>Syntactics</a:t>
            </a:r>
            <a:br>
              <a:rPr lang="de-AT" sz="2400"/>
            </a:br>
            <a:r>
              <a:rPr lang="de-AT" sz="2400"/>
              <a:t>		                                Semantics</a:t>
            </a:r>
            <a:br>
              <a:rPr lang="de-AT" sz="2400"/>
            </a:br>
            <a:r>
              <a:rPr lang="de-AT" sz="2400"/>
              <a:t>		                                Pragmatics</a:t>
            </a:r>
            <a:endParaRPr lang="de-AT" sz="2800"/>
          </a:p>
        </p:txBody>
      </p:sp>
      <p:sp>
        <p:nvSpPr>
          <p:cNvPr id="4099" name="Rectangle 3"/>
          <p:cNvSpPr>
            <a:spLocks noGrp="1" noChangeArrowheads="1"/>
          </p:cNvSpPr>
          <p:nvPr>
            <p:ph type="body" idx="1"/>
          </p:nvPr>
        </p:nvSpPr>
        <p:spPr>
          <a:xfrm>
            <a:off x="381000" y="2590800"/>
            <a:ext cx="8229600" cy="3657600"/>
          </a:xfrm>
          <a:solidFill>
            <a:srgbClr val="FFFFCC"/>
          </a:solidFill>
        </p:spPr>
        <p:txBody>
          <a:bodyPr/>
          <a:lstStyle/>
          <a:p>
            <a:r>
              <a:rPr lang="de-AT" sz="2400"/>
              <a:t>Pragmatics studies (the origins), the uses and the effects of language</a:t>
            </a:r>
            <a:r>
              <a:rPr lang="de-AT" sz="2800"/>
              <a:t>.</a:t>
            </a:r>
          </a:p>
        </p:txBody>
      </p:sp>
      <p:pic>
        <p:nvPicPr>
          <p:cNvPr id="4100" name="Picture 4"/>
          <p:cNvPicPr>
            <a:picLocks noChangeAspect="1" noChangeArrowheads="1"/>
          </p:cNvPicPr>
          <p:nvPr/>
        </p:nvPicPr>
        <p:blipFill>
          <a:blip r:embed="rId2"/>
          <a:srcRect/>
          <a:stretch>
            <a:fillRect/>
          </a:stretch>
        </p:blipFill>
        <p:spPr bwMode="auto">
          <a:xfrm>
            <a:off x="457200" y="609600"/>
            <a:ext cx="1249363"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533400" y="533400"/>
            <a:ext cx="8153400" cy="1143000"/>
          </a:xfrm>
          <a:solidFill>
            <a:srgbClr val="FFFFCC"/>
          </a:solidFill>
        </p:spPr>
        <p:txBody>
          <a:bodyPr/>
          <a:lstStyle/>
          <a:p>
            <a:pPr algn="l"/>
            <a:r>
              <a:rPr lang="de-DE" sz="2400" b="1">
                <a:latin typeface="Verdana" pitchFamily="34" charset="0"/>
              </a:rPr>
              <a:t>Ludwig Wittgenstein</a:t>
            </a:r>
            <a:r>
              <a:rPr lang="de-DE" sz="2400">
                <a:latin typeface="Verdana" pitchFamily="34" charset="0"/>
              </a:rPr>
              <a:t> </a:t>
            </a:r>
            <a:br>
              <a:rPr lang="de-DE" sz="2400">
                <a:latin typeface="Verdana" pitchFamily="34" charset="0"/>
              </a:rPr>
            </a:br>
            <a:r>
              <a:rPr lang="de-DE" sz="1800">
                <a:latin typeface="Verdana" pitchFamily="34" charset="0"/>
              </a:rPr>
              <a:t>(*1889 Vienna, +1951 Cambridge)</a:t>
            </a:r>
            <a:endParaRPr lang="de-DE">
              <a:latin typeface="SchuDruck1" pitchFamily="34" charset="2"/>
            </a:endParaRPr>
          </a:p>
        </p:txBody>
      </p:sp>
      <p:sp>
        <p:nvSpPr>
          <p:cNvPr id="18435" name="Rectangle 3"/>
          <p:cNvSpPr>
            <a:spLocks noGrp="1" noChangeArrowheads="1"/>
          </p:cNvSpPr>
          <p:nvPr>
            <p:ph type="subTitle" idx="1"/>
          </p:nvPr>
        </p:nvSpPr>
        <p:spPr>
          <a:xfrm>
            <a:off x="533400" y="1905000"/>
            <a:ext cx="8229600" cy="4572000"/>
          </a:xfrm>
          <a:solidFill>
            <a:srgbClr val="FFFFCC"/>
          </a:solidFill>
        </p:spPr>
        <p:txBody>
          <a:bodyPr/>
          <a:lstStyle/>
          <a:p>
            <a:pPr algn="l"/>
            <a:r>
              <a:rPr lang="de-DE" sz="2000" i="1">
                <a:solidFill>
                  <a:srgbClr val="000099"/>
                </a:solidFill>
                <a:latin typeface="Verdana" pitchFamily="34" charset="0"/>
              </a:rPr>
              <a:t>Tractatus Logico-Philosophicus </a:t>
            </a:r>
            <a:r>
              <a:rPr lang="de-DE" sz="2000">
                <a:solidFill>
                  <a:srgbClr val="000099"/>
                </a:solidFill>
                <a:latin typeface="Verdana" pitchFamily="34" charset="0"/>
              </a:rPr>
              <a:t>(1922)</a:t>
            </a:r>
            <a:br>
              <a:rPr lang="de-DE" sz="2000">
                <a:solidFill>
                  <a:srgbClr val="000099"/>
                </a:solidFill>
                <a:latin typeface="Verdana" pitchFamily="34" charset="0"/>
              </a:rPr>
            </a:br>
            <a:r>
              <a:rPr lang="de-DE" sz="2000">
                <a:solidFill>
                  <a:srgbClr val="000099"/>
                </a:solidFill>
                <a:latin typeface="Verdana" pitchFamily="34" charset="0"/>
              </a:rPr>
              <a:t>„Wovon man nicht sprechen kann, </a:t>
            </a:r>
          </a:p>
          <a:p>
            <a:pPr algn="l"/>
            <a:r>
              <a:rPr lang="de-DE" sz="2000">
                <a:solidFill>
                  <a:srgbClr val="000099"/>
                </a:solidFill>
                <a:latin typeface="Verdana" pitchFamily="34" charset="0"/>
              </a:rPr>
              <a:t> darüber muss man schweigen.“</a:t>
            </a:r>
            <a:r>
              <a:rPr lang="de-DE" sz="2000">
                <a:latin typeface="Verdana" pitchFamily="34" charset="0"/>
              </a:rPr>
              <a:t/>
            </a:r>
            <a:br>
              <a:rPr lang="de-DE" sz="2000">
                <a:latin typeface="Verdana" pitchFamily="34" charset="0"/>
              </a:rPr>
            </a:br>
            <a:r>
              <a:rPr lang="de-DE" sz="2000">
                <a:latin typeface="Verdana" pitchFamily="34" charset="0"/>
              </a:rPr>
              <a:t/>
            </a:r>
            <a:br>
              <a:rPr lang="de-DE" sz="2000">
                <a:latin typeface="Verdana" pitchFamily="34" charset="0"/>
              </a:rPr>
            </a:br>
            <a:r>
              <a:rPr lang="de-DE" sz="2000" i="1">
                <a:solidFill>
                  <a:srgbClr val="CC0000"/>
                </a:solidFill>
                <a:latin typeface="Verdana" pitchFamily="34" charset="0"/>
              </a:rPr>
              <a:t>Philosophical Investigations </a:t>
            </a:r>
            <a:r>
              <a:rPr lang="de-DE" sz="2000">
                <a:solidFill>
                  <a:srgbClr val="CC0000"/>
                </a:solidFill>
                <a:latin typeface="Verdana" pitchFamily="34" charset="0"/>
              </a:rPr>
              <a:t>(1953)</a:t>
            </a:r>
            <a:br>
              <a:rPr lang="de-DE" sz="2000">
                <a:solidFill>
                  <a:srgbClr val="CC0000"/>
                </a:solidFill>
                <a:latin typeface="Verdana" pitchFamily="34" charset="0"/>
              </a:rPr>
            </a:br>
            <a:r>
              <a:rPr lang="de-DE" sz="2000">
                <a:solidFill>
                  <a:srgbClr val="CC0000"/>
                </a:solidFill>
                <a:latin typeface="Verdana" pitchFamily="34" charset="0"/>
              </a:rPr>
              <a:t/>
            </a:r>
            <a:br>
              <a:rPr lang="de-DE" sz="2000">
                <a:solidFill>
                  <a:srgbClr val="CC0000"/>
                </a:solidFill>
                <a:latin typeface="Verdana" pitchFamily="34" charset="0"/>
              </a:rPr>
            </a:br>
            <a:r>
              <a:rPr lang="de-DE" sz="2000">
                <a:solidFill>
                  <a:srgbClr val="CC0000"/>
                </a:solidFill>
                <a:latin typeface="Verdana" pitchFamily="34" charset="0"/>
              </a:rPr>
              <a:t>„… musste ich schwere Irrtümer in dem erkennen was ich in jenem ersten Buch [dem </a:t>
            </a:r>
            <a:r>
              <a:rPr lang="de-DE" sz="2000" i="1">
                <a:solidFill>
                  <a:srgbClr val="CC0000"/>
                </a:solidFill>
                <a:latin typeface="Verdana" pitchFamily="34" charset="0"/>
              </a:rPr>
              <a:t>Tractatus</a:t>
            </a:r>
            <a:r>
              <a:rPr lang="de-DE" sz="2000">
                <a:solidFill>
                  <a:srgbClr val="CC0000"/>
                </a:solidFill>
                <a:latin typeface="Verdana" pitchFamily="34" charset="0"/>
              </a:rPr>
              <a:t>] niedergelegt hatte.“</a:t>
            </a:r>
            <a:br>
              <a:rPr lang="de-DE" sz="2000">
                <a:solidFill>
                  <a:srgbClr val="CC0000"/>
                </a:solidFill>
                <a:latin typeface="Verdana" pitchFamily="34" charset="0"/>
              </a:rPr>
            </a:br>
            <a:r>
              <a:rPr lang="de-DE" sz="2000">
                <a:latin typeface="Verdana" pitchFamily="34" charset="0"/>
              </a:rPr>
              <a:t/>
            </a:r>
            <a:br>
              <a:rPr lang="de-DE" sz="2000">
                <a:latin typeface="Verdana" pitchFamily="34" charset="0"/>
              </a:rPr>
            </a:br>
            <a:r>
              <a:rPr lang="de-DE" sz="2000">
                <a:latin typeface="Verdana" pitchFamily="34" charset="0"/>
              </a:rPr>
              <a:t>Meaning = use</a:t>
            </a:r>
            <a:br>
              <a:rPr lang="de-DE" sz="2000">
                <a:latin typeface="Verdana" pitchFamily="34" charset="0"/>
              </a:rPr>
            </a:br>
            <a:r>
              <a:rPr lang="de-DE" sz="2000">
                <a:latin typeface="Verdana" pitchFamily="34" charset="0"/>
              </a:rPr>
              <a:t>Language – an activity</a:t>
            </a:r>
            <a:br>
              <a:rPr lang="de-DE" sz="2000">
                <a:latin typeface="Verdana" pitchFamily="34" charset="0"/>
              </a:rPr>
            </a:br>
            <a:r>
              <a:rPr lang="de-DE" sz="2000">
                <a:latin typeface="Verdana" pitchFamily="34" charset="0"/>
              </a:rPr>
              <a:t>Language games (Sprachspiele) – things you do with language</a:t>
            </a:r>
            <a:br>
              <a:rPr lang="de-DE" sz="2000">
                <a:latin typeface="Verdana" pitchFamily="34" charset="0"/>
              </a:rPr>
            </a:br>
            <a:r>
              <a:rPr lang="de-DE" sz="2000">
                <a:latin typeface="Verdana" pitchFamily="34" charset="0"/>
              </a:rPr>
              <a:t>	</a:t>
            </a:r>
          </a:p>
        </p:txBody>
      </p:sp>
      <p:pic>
        <p:nvPicPr>
          <p:cNvPr id="18436" name="Picture 4"/>
          <p:cNvPicPr>
            <a:picLocks noChangeAspect="1" noChangeArrowheads="1"/>
          </p:cNvPicPr>
          <p:nvPr/>
        </p:nvPicPr>
        <p:blipFill>
          <a:blip r:embed="rId2"/>
          <a:srcRect/>
          <a:stretch>
            <a:fillRect/>
          </a:stretch>
        </p:blipFill>
        <p:spPr bwMode="auto">
          <a:xfrm>
            <a:off x="5715000" y="685800"/>
            <a:ext cx="2819400" cy="23574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457200" y="457200"/>
            <a:ext cx="8496300" cy="5868988"/>
          </a:xfrm>
          <a:gradFill rotWithShape="0">
            <a:gsLst>
              <a:gs pos="0">
                <a:srgbClr val="FFFFCC">
                  <a:gamma/>
                  <a:shade val="82745"/>
                  <a:invGamma/>
                </a:srgbClr>
              </a:gs>
              <a:gs pos="50000">
                <a:srgbClr val="FFFFCC"/>
              </a:gs>
              <a:gs pos="100000">
                <a:srgbClr val="FFFFCC">
                  <a:gamma/>
                  <a:shade val="82745"/>
                  <a:invGamma/>
                </a:srgbClr>
              </a:gs>
            </a:gsLst>
            <a:lin ang="5400000" scaled="1"/>
          </a:gradFill>
        </p:spPr>
        <p:txBody>
          <a:bodyPr/>
          <a:lstStyle/>
          <a:p>
            <a:pPr algn="l"/>
            <a:r>
              <a:rPr lang="de-AT" sz="2000"/>
              <a:t>“Review the multiplicity of language games in the following examples, and in others:</a:t>
            </a:r>
            <a:br>
              <a:rPr lang="de-AT" sz="2000"/>
            </a:br>
            <a:r>
              <a:rPr lang="de-AT" sz="2000"/>
              <a:t/>
            </a:r>
            <a:br>
              <a:rPr lang="de-AT" sz="2000"/>
            </a:br>
            <a:r>
              <a:rPr lang="de-AT" sz="2000"/>
              <a:t>	giving orders, obeying them</a:t>
            </a:r>
            <a:br>
              <a:rPr lang="de-AT" sz="2000"/>
            </a:br>
            <a:r>
              <a:rPr lang="de-AT" sz="2000"/>
              <a:t>	reporting an event</a:t>
            </a:r>
            <a:br>
              <a:rPr lang="de-AT" sz="2000"/>
            </a:br>
            <a:r>
              <a:rPr lang="de-AT" sz="2000"/>
              <a:t>	play-acting</a:t>
            </a:r>
            <a:br>
              <a:rPr lang="de-AT" sz="2000"/>
            </a:br>
            <a:r>
              <a:rPr lang="de-AT" sz="2000"/>
              <a:t>	singing catches</a:t>
            </a:r>
            <a:br>
              <a:rPr lang="de-AT" sz="2000"/>
            </a:br>
            <a:r>
              <a:rPr lang="de-AT" sz="2000"/>
              <a:t>	guessing riddles</a:t>
            </a:r>
            <a:br>
              <a:rPr lang="de-AT" sz="2000"/>
            </a:br>
            <a:r>
              <a:rPr lang="de-AT" sz="2000"/>
              <a:t>	making a joke, telling it</a:t>
            </a:r>
            <a:br>
              <a:rPr lang="de-AT" sz="2000"/>
            </a:br>
            <a:r>
              <a:rPr lang="de-AT" sz="2000"/>
              <a:t>	translating from one language into another</a:t>
            </a:r>
            <a:br>
              <a:rPr lang="de-AT" sz="2000"/>
            </a:br>
            <a:r>
              <a:rPr lang="de-AT" sz="2000"/>
              <a:t>	asking, thanking, cursing, greeting, praying.</a:t>
            </a:r>
            <a:br>
              <a:rPr lang="de-AT" sz="2000"/>
            </a:br>
            <a:r>
              <a:rPr lang="de-AT" sz="2000"/>
              <a:t/>
            </a:r>
            <a:br>
              <a:rPr lang="de-AT" sz="2000"/>
            </a:br>
            <a:r>
              <a:rPr lang="de-AT" sz="2000"/>
              <a:t>It is interesting to compare the multiplicity of the tools in a language … with what logicians have said about the structure of language (including the author of the </a:t>
            </a:r>
            <a:r>
              <a:rPr lang="de-AT" sz="2000" i="1"/>
              <a:t>Tractatus Logico-philosophicus</a:t>
            </a:r>
            <a:r>
              <a:rPr lang="de-AT" sz="2000"/>
              <a:t>).“</a:t>
            </a:r>
            <a:endParaRPr lang="de-AT"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609600"/>
            <a:ext cx="8229600" cy="1600200"/>
          </a:xfrm>
          <a:solidFill>
            <a:srgbClr val="FFFFCC"/>
          </a:solidFill>
          <a:ln>
            <a:solidFill>
              <a:srgbClr val="FFFFCC"/>
            </a:solidFill>
          </a:ln>
        </p:spPr>
        <p:txBody>
          <a:bodyPr/>
          <a:lstStyle/>
          <a:p>
            <a:pPr algn="l"/>
            <a:r>
              <a:rPr lang="de-AT" sz="2800" b="1"/>
              <a:t>John L. Austin </a:t>
            </a:r>
            <a:r>
              <a:rPr lang="de-AT" sz="2800"/>
              <a:t>(1911-1960)</a:t>
            </a:r>
          </a:p>
        </p:txBody>
      </p:sp>
      <p:sp>
        <p:nvSpPr>
          <p:cNvPr id="9219" name="Rectangle 3"/>
          <p:cNvSpPr>
            <a:spLocks noGrp="1" noChangeArrowheads="1"/>
          </p:cNvSpPr>
          <p:nvPr>
            <p:ph type="body" idx="1"/>
          </p:nvPr>
        </p:nvSpPr>
        <p:spPr>
          <a:xfrm>
            <a:off x="381000" y="2590800"/>
            <a:ext cx="8229600" cy="3962400"/>
          </a:xfrm>
          <a:gradFill rotWithShape="0">
            <a:gsLst>
              <a:gs pos="0">
                <a:srgbClr val="FFFFCC"/>
              </a:gs>
              <a:gs pos="100000">
                <a:srgbClr val="FFFFCC">
                  <a:gamma/>
                  <a:shade val="87059"/>
                  <a:invGamma/>
                </a:srgbClr>
              </a:gs>
            </a:gsLst>
            <a:lin ang="5400000" scaled="1"/>
          </a:gradFill>
        </p:spPr>
        <p:txBody>
          <a:bodyPr/>
          <a:lstStyle/>
          <a:p>
            <a:r>
              <a:rPr lang="de-AT" i="1"/>
              <a:t>How To Do Things with Words </a:t>
            </a:r>
            <a:r>
              <a:rPr lang="de-AT"/>
              <a:t>(1962)</a:t>
            </a:r>
          </a:p>
          <a:p>
            <a:r>
              <a:rPr lang="de-AT" sz="1800"/>
              <a:t>“What I shall have to say here is neither difficult nor contentious; the only merit I should like to claim for it is that of being true, at least in parts. The phenomenon to be discussed is very widespread and obvious, and it cannot fail to have been already noticed, at least here and there, by others. Yet I have not found attention paid to it specifically.“ (Austin 1962: 1)</a:t>
            </a:r>
          </a:p>
          <a:p>
            <a:endParaRPr lang="de-AT" sz="1800"/>
          </a:p>
          <a:p>
            <a:r>
              <a:rPr lang="de-AT" sz="1800"/>
              <a:t>Sentence types: statement, question, command, exclamation</a:t>
            </a:r>
          </a:p>
          <a:p>
            <a:endParaRPr lang="de-AT" sz="1800"/>
          </a:p>
          <a:p>
            <a:r>
              <a:rPr lang="de-AT" sz="1800"/>
              <a:t>Constative utterances</a:t>
            </a:r>
          </a:p>
          <a:p>
            <a:r>
              <a:rPr lang="de-AT" sz="1800"/>
              <a:t>Performative utterances</a:t>
            </a:r>
          </a:p>
        </p:txBody>
      </p:sp>
      <p:pic>
        <p:nvPicPr>
          <p:cNvPr id="9220" name="Picture 4"/>
          <p:cNvPicPr>
            <a:picLocks noChangeAspect="1" noChangeArrowheads="1"/>
          </p:cNvPicPr>
          <p:nvPr/>
        </p:nvPicPr>
        <p:blipFill>
          <a:blip r:embed="rId2"/>
          <a:srcRect/>
          <a:stretch>
            <a:fillRect/>
          </a:stretch>
        </p:blipFill>
        <p:spPr bwMode="auto">
          <a:xfrm>
            <a:off x="6019800" y="228600"/>
            <a:ext cx="1504950"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ctrTitle"/>
          </p:nvPr>
        </p:nvSpPr>
        <p:spPr>
          <a:xfrm>
            <a:off x="609600" y="914400"/>
            <a:ext cx="8001000" cy="1143000"/>
          </a:xfrm>
          <a:solidFill>
            <a:srgbClr val="FFFFCC"/>
          </a:solidFill>
        </p:spPr>
        <p:txBody>
          <a:bodyPr/>
          <a:lstStyle/>
          <a:p>
            <a:pPr algn="l"/>
            <a:r>
              <a:rPr lang="de-AT" sz="3200"/>
              <a:t>Performative Utterances:</a:t>
            </a:r>
            <a:endParaRPr lang="de-AT" sz="2800"/>
          </a:p>
        </p:txBody>
      </p:sp>
      <p:sp>
        <p:nvSpPr>
          <p:cNvPr id="10245" name="Rectangle 5"/>
          <p:cNvSpPr>
            <a:spLocks noGrp="1" noChangeArrowheads="1"/>
          </p:cNvSpPr>
          <p:nvPr>
            <p:ph type="subTitle" idx="1"/>
          </p:nvPr>
        </p:nvSpPr>
        <p:spPr>
          <a:xfrm>
            <a:off x="609600" y="2209800"/>
            <a:ext cx="8001000" cy="3886200"/>
          </a:xfrm>
          <a:gradFill rotWithShape="0">
            <a:gsLst>
              <a:gs pos="0">
                <a:srgbClr val="FFFFCC">
                  <a:gamma/>
                  <a:shade val="71765"/>
                  <a:invGamma/>
                </a:srgbClr>
              </a:gs>
              <a:gs pos="50000">
                <a:srgbClr val="FFFFCC"/>
              </a:gs>
              <a:gs pos="100000">
                <a:srgbClr val="FFFFCC">
                  <a:gamma/>
                  <a:shade val="71765"/>
                  <a:invGamma/>
                </a:srgbClr>
              </a:gs>
            </a:gsLst>
            <a:lin ang="5400000" scaled="1"/>
          </a:gradFill>
        </p:spPr>
        <p:txBody>
          <a:bodyPr/>
          <a:lstStyle/>
          <a:p>
            <a:pPr algn="l">
              <a:lnSpc>
                <a:spcPct val="80000"/>
              </a:lnSpc>
            </a:pPr>
            <a:r>
              <a:rPr lang="de-AT" sz="2800"/>
              <a:t>I name this ship the Queen Elizabeth</a:t>
            </a:r>
          </a:p>
          <a:p>
            <a:pPr algn="l">
              <a:lnSpc>
                <a:spcPct val="80000"/>
              </a:lnSpc>
            </a:pPr>
            <a:r>
              <a:rPr lang="de-AT" sz="2800"/>
              <a:t>I declare the meeting opened</a:t>
            </a:r>
          </a:p>
          <a:p>
            <a:pPr algn="l">
              <a:lnSpc>
                <a:spcPct val="80000"/>
              </a:lnSpc>
            </a:pPr>
            <a:r>
              <a:rPr lang="de-AT" sz="2800"/>
              <a:t>I promise to do this</a:t>
            </a:r>
          </a:p>
          <a:p>
            <a:pPr algn="l">
              <a:lnSpc>
                <a:spcPct val="80000"/>
              </a:lnSpc>
            </a:pPr>
            <a:r>
              <a:rPr lang="de-AT" sz="2800"/>
              <a:t>I apologize</a:t>
            </a:r>
          </a:p>
          <a:p>
            <a:pPr algn="l">
              <a:lnSpc>
                <a:spcPct val="80000"/>
              </a:lnSpc>
            </a:pPr>
            <a:r>
              <a:rPr lang="de-AT" sz="2800"/>
              <a:t>I do (</a:t>
            </a:r>
            <a:r>
              <a:rPr lang="de-AT" sz="2800" i="1"/>
              <a:t>in the</a:t>
            </a:r>
            <a:r>
              <a:rPr lang="de-AT" sz="2800"/>
              <a:t> </a:t>
            </a:r>
            <a:r>
              <a:rPr lang="de-AT" sz="2800" i="1"/>
              <a:t>marriage ceremony)</a:t>
            </a:r>
          </a:p>
          <a:p>
            <a:pPr algn="l">
              <a:lnSpc>
                <a:spcPct val="80000"/>
              </a:lnSpc>
            </a:pPr>
            <a:r>
              <a:rPr lang="de-AT" sz="2800"/>
              <a:t>I thank you</a:t>
            </a:r>
          </a:p>
          <a:p>
            <a:pPr algn="l">
              <a:lnSpc>
                <a:spcPct val="80000"/>
              </a:lnSpc>
            </a:pPr>
            <a:r>
              <a:rPr lang="de-AT" sz="2800"/>
              <a:t>I congratulate </a:t>
            </a:r>
          </a:p>
          <a:p>
            <a:pPr algn="l">
              <a:lnSpc>
                <a:spcPct val="80000"/>
              </a:lnSpc>
            </a:pPr>
            <a:endParaRPr lang="de-AT" sz="2800"/>
          </a:p>
          <a:p>
            <a:pPr algn="l">
              <a:lnSpc>
                <a:spcPct val="80000"/>
              </a:lnSpc>
            </a:pPr>
            <a:r>
              <a:rPr lang="de-AT" sz="2800"/>
              <a:t>I </a:t>
            </a:r>
            <a:r>
              <a:rPr lang="de-AT" sz="2800" i="1"/>
              <a:t>hereby </a:t>
            </a:r>
            <a:r>
              <a:rPr lang="de-AT" sz="2800"/>
              <a:t>question this statement</a:t>
            </a:r>
          </a:p>
          <a:p>
            <a:pPr algn="l">
              <a:lnSpc>
                <a:spcPct val="80000"/>
              </a:lnSpc>
            </a:pPr>
            <a:endParaRPr lang="de-AT"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09600"/>
            <a:ext cx="8229600" cy="5745163"/>
          </a:xfrm>
          <a:gradFill rotWithShape="0">
            <a:gsLst>
              <a:gs pos="0">
                <a:srgbClr val="FFFFCC"/>
              </a:gs>
              <a:gs pos="100000">
                <a:srgbClr val="FFFFCC">
                  <a:gamma/>
                  <a:shade val="84706"/>
                  <a:invGamma/>
                </a:srgbClr>
              </a:gs>
            </a:gsLst>
            <a:lin ang="5400000" scaled="1"/>
          </a:gradFill>
        </p:spPr>
        <p:txBody>
          <a:bodyPr/>
          <a:lstStyle/>
          <a:p>
            <a:pPr algn="l"/>
            <a:r>
              <a:rPr lang="de-AT" sz="3200" b="1"/>
              <a:t>Explicit performative</a:t>
            </a:r>
            <a:r>
              <a:rPr lang="de-AT" sz="3200"/>
              <a:t> (apology):</a:t>
            </a:r>
            <a:br>
              <a:rPr lang="de-AT" sz="3200"/>
            </a:br>
            <a:r>
              <a:rPr lang="de-AT" sz="3200"/>
              <a:t>I apologize for my behaviour</a:t>
            </a:r>
            <a:br>
              <a:rPr lang="de-AT" sz="3200"/>
            </a:br>
            <a:r>
              <a:rPr lang="de-AT" sz="3200"/>
              <a:t/>
            </a:r>
            <a:br>
              <a:rPr lang="de-AT" sz="3200"/>
            </a:br>
            <a:r>
              <a:rPr lang="de-AT" sz="3200" b="1"/>
              <a:t>Implicit performatives</a:t>
            </a:r>
            <a:r>
              <a:rPr lang="de-AT" sz="3200"/>
              <a:t> (apology):</a:t>
            </a:r>
            <a:br>
              <a:rPr lang="de-AT" sz="3200"/>
            </a:br>
            <a:r>
              <a:rPr lang="de-AT" sz="3200"/>
              <a:t>I am sorry, It won‘t happen again, It was stupid of me, I do hope it does not matter, I‘ll do better next time, I hope you‘re not cross with me, don‘t be offended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685800" y="1066800"/>
            <a:ext cx="8002588" cy="1143000"/>
          </a:xfrm>
          <a:solidFill>
            <a:srgbClr val="FFFFCC"/>
          </a:solidFill>
        </p:spPr>
        <p:txBody>
          <a:bodyPr/>
          <a:lstStyle/>
          <a:p>
            <a:pPr algn="l"/>
            <a:r>
              <a:rPr lang="de-AT" sz="2400"/>
              <a:t/>
            </a:r>
            <a:br>
              <a:rPr lang="de-AT" sz="2400"/>
            </a:br>
            <a:r>
              <a:rPr lang="de-AT" sz="2400" b="1"/>
              <a:t>locutionary act:</a:t>
            </a:r>
            <a:r>
              <a:rPr lang="de-AT" sz="2400"/>
              <a:t/>
            </a:r>
            <a:br>
              <a:rPr lang="de-AT" sz="2400"/>
            </a:br>
            <a:r>
              <a:rPr lang="de-AT" sz="2400"/>
              <a:t>	there‘s a bull in this field – „just saying it“</a:t>
            </a:r>
            <a:br>
              <a:rPr lang="de-AT" sz="2400"/>
            </a:br>
            <a:endParaRPr lang="de-AT" sz="2400"/>
          </a:p>
        </p:txBody>
      </p:sp>
      <p:sp>
        <p:nvSpPr>
          <p:cNvPr id="14341" name="Rectangle 5"/>
          <p:cNvSpPr>
            <a:spLocks noChangeArrowheads="1"/>
          </p:cNvSpPr>
          <p:nvPr/>
        </p:nvSpPr>
        <p:spPr bwMode="auto">
          <a:xfrm>
            <a:off x="609600" y="2438400"/>
            <a:ext cx="8077200" cy="3879850"/>
          </a:xfrm>
          <a:prstGeom prst="rect">
            <a:avLst/>
          </a:prstGeom>
          <a:gradFill rotWithShape="0">
            <a:gsLst>
              <a:gs pos="0">
                <a:srgbClr val="FEFCB4">
                  <a:gamma/>
                  <a:shade val="82745"/>
                  <a:invGamma/>
                </a:srgbClr>
              </a:gs>
              <a:gs pos="50000">
                <a:srgbClr val="FEFCB4"/>
              </a:gs>
              <a:gs pos="100000">
                <a:srgbClr val="FEFCB4">
                  <a:gamma/>
                  <a:shade val="82745"/>
                  <a:invGamma/>
                </a:srgbClr>
              </a:gs>
            </a:gsLst>
            <a:lin ang="5400000" scaled="1"/>
          </a:gradFill>
          <a:ln w="9525">
            <a:noFill/>
            <a:miter lim="800000"/>
            <a:headEnd/>
            <a:tailEnd/>
          </a:ln>
          <a:effectLst/>
        </p:spPr>
        <p:txBody>
          <a:bodyPr>
            <a:spAutoFit/>
          </a:bodyPr>
          <a:lstStyle/>
          <a:p>
            <a:r>
              <a:rPr lang="de-AT" sz="900">
                <a:solidFill>
                  <a:srgbClr val="FFFF66"/>
                </a:solidFill>
              </a:rPr>
              <a:t/>
            </a:r>
            <a:br>
              <a:rPr lang="de-AT" sz="900">
                <a:solidFill>
                  <a:srgbClr val="FFFF66"/>
                </a:solidFill>
              </a:rPr>
            </a:br>
            <a:r>
              <a:rPr lang="de-AT" sz="2400" b="1"/>
              <a:t>illocutionary act:</a:t>
            </a:r>
            <a:br>
              <a:rPr lang="de-AT" sz="2400" b="1"/>
            </a:br>
            <a:r>
              <a:rPr lang="de-AT" sz="2400">
                <a:latin typeface="Times New Roman" pitchFamily="18" charset="0"/>
              </a:rPr>
              <a:t>	the „force“ of an utterance</a:t>
            </a:r>
            <a:br>
              <a:rPr lang="de-AT" sz="2400">
                <a:latin typeface="Times New Roman" pitchFamily="18" charset="0"/>
              </a:rPr>
            </a:br>
            <a:r>
              <a:rPr lang="de-AT" sz="2400">
                <a:latin typeface="Times New Roman" pitchFamily="18" charset="0"/>
              </a:rPr>
              <a:t>	there‘s a bull in this field – warning</a:t>
            </a:r>
            <a:r>
              <a:rPr lang="de-AT" sz="2400"/>
              <a:t/>
            </a:r>
            <a:br>
              <a:rPr lang="de-AT" sz="2400"/>
            </a:br>
            <a:r>
              <a:rPr lang="de-AT" sz="2400"/>
              <a:t/>
            </a:r>
            <a:br>
              <a:rPr lang="de-AT" sz="2400"/>
            </a:br>
            <a:r>
              <a:rPr lang="de-AT" sz="2400" b="1"/>
              <a:t>perlocutionary act:</a:t>
            </a:r>
            <a:br>
              <a:rPr lang="de-AT" sz="2400" b="1"/>
            </a:br>
            <a:r>
              <a:rPr lang="de-AT" sz="2400"/>
              <a:t/>
            </a:r>
            <a:br>
              <a:rPr lang="de-AT" sz="2400"/>
            </a:br>
            <a:r>
              <a:rPr lang="de-AT" sz="2400"/>
              <a:t>	the „effect“ of an</a:t>
            </a:r>
            <a:r>
              <a:rPr lang="de-DE"/>
              <a:t> </a:t>
            </a:r>
            <a:r>
              <a:rPr lang="de-DE" sz="2400"/>
              <a:t>utterance</a:t>
            </a:r>
            <a:br>
              <a:rPr lang="de-DE" sz="2400"/>
            </a:br>
            <a:r>
              <a:rPr lang="de-DE" sz="2400"/>
              <a:t>	there‘s a bull in this field – hearer is frightened,</a:t>
            </a:r>
            <a:br>
              <a:rPr lang="de-DE" sz="2400"/>
            </a:br>
            <a:r>
              <a:rPr lang="de-DE" sz="2400"/>
              <a:t>			hearer avoids going into the field</a:t>
            </a:r>
            <a:br>
              <a:rPr lang="de-DE" sz="2400"/>
            </a:br>
            <a:r>
              <a:rPr lang="de-AT" sz="2400"/>
              <a:t> 			</a:t>
            </a:r>
            <a:endParaRPr lang="de-DE"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On-screen Show (4:3)</PresentationFormat>
  <Paragraphs>56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Verdana</vt:lpstr>
      <vt:lpstr>SchuDruck1</vt:lpstr>
      <vt:lpstr>Times New Roman</vt:lpstr>
      <vt:lpstr>Standarddesign</vt:lpstr>
      <vt:lpstr>English Pragmatics</vt:lpstr>
      <vt:lpstr>University cafeteria -  Teacher A to teacher B: “It‘s Friday, unless you‘re tired“</vt:lpstr>
      <vt:lpstr>                Charles Morris (1938): Syntactics                                   Semantics                                   Pragmatics</vt:lpstr>
      <vt:lpstr>Ludwig Wittgenstein  (*1889 Vienna, +1951 Cambridge)</vt:lpstr>
      <vt:lpstr>“Review the multiplicity of language games in the following examples, and in others:   giving orders, obeying them  reporting an event  play-acting  singing catches  guessing riddles  making a joke, telling it  translating from one language into another  asking, thanking, cursing, greeting, praying.  It is interesting to compare the multiplicity of the tools in a language … with what logicians have said about the structure of language (including the author of the Tractatus Logico-philosophicus).“</vt:lpstr>
      <vt:lpstr>John L. Austin (1911-1960)</vt:lpstr>
      <vt:lpstr>Performative Utterances:</vt:lpstr>
      <vt:lpstr>Explicit performative (apology): I apologize for my behaviour  Implicit performatives (apology): I am sorry, It won‘t happen again, It was stupid of me, I do hope it does not matter, I‘ll do better next time, I hope you‘re not cross with me, don‘t be offended …</vt:lpstr>
      <vt:lpstr> locutionary act:  there‘s a bull in this field – „just saying it“ </vt:lpstr>
      <vt:lpstr>Slide 10</vt:lpstr>
      <vt:lpstr>(4) A: So there‘s no playgroup next week then B: Oh, isn‘t there    [misunderstands A‘s illocution!] A: No, I was asking B: Oh, I don‘t know</vt:lpstr>
      <vt:lpstr>   John Searle (*1932)  Speech Acts  (1969)  Expression and Meaning (1979)  Assertives: (stating, suggesting, boasting, predicting, guessing …)  Directives:  (ordering, demanding, requesting, inviting, permitting …)  Commissives:  (promising, offering, refusing, threatening …)  Expressives: (thanking, congratulating, pardoning, blaming, praising …)  Declaratives:  (naming, baptizing, declaring open, appointing …)     </vt:lpstr>
      <vt:lpstr>Searle: Indirect speech acts  An utterance can have two speech acts, one „on top of each other“  A: Do you smoke? (Request for information + offer)   A: let‘s go to the movies tonight (invitation)  B: I have to study for an exam (declining + giving reason)  A: I‘ve been trying to reach you all morning (apology + reproach)   Split illocution (lateral indirectness)     illocution 1 to addressee A utterance   &lt;   illocution 2 to addressee B</vt:lpstr>
      <vt:lpstr>      Split illocution (lateral indirectness)  A,B,C (professors) A: Have you read my latest article on pragmatics? (to B: request for information; to C: boasting)  A(male), B (male), C(female) A to B: How‘s your wife? (illocution for C?)  A: Can I give you a fag? (offer) M: We‘ve both given up fags (declines offer, warns       husband) </vt:lpstr>
      <vt:lpstr>Paul Grice (1975) „Logic and Conversation“   The Co-operative Principle (CP) Four maxims: quantity, quality, relation, manner</vt:lpstr>
      <vt:lpstr>Slide 16</vt:lpstr>
    </vt:vector>
  </TitlesOfParts>
  <Company>ZID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Pragmatics</dc:title>
  <dc:creator>SSC06</dc:creator>
  <cp:lastModifiedBy>Windows XP</cp:lastModifiedBy>
  <cp:revision>35</cp:revision>
  <dcterms:created xsi:type="dcterms:W3CDTF">2006-08-09T15:14:17Z</dcterms:created>
  <dcterms:modified xsi:type="dcterms:W3CDTF">2019-01-29T10:06:35Z</dcterms:modified>
</cp:coreProperties>
</file>