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0"/>
  </p:notesMasterIdLst>
  <p:sldIdLst>
    <p:sldId id="256" r:id="rId2"/>
    <p:sldId id="283" r:id="rId3"/>
    <p:sldId id="284" r:id="rId4"/>
    <p:sldId id="285" r:id="rId5"/>
    <p:sldId id="295" r:id="rId6"/>
    <p:sldId id="277" r:id="rId7"/>
    <p:sldId id="292" r:id="rId8"/>
    <p:sldId id="286" r:id="rId9"/>
    <p:sldId id="293" r:id="rId10"/>
    <p:sldId id="279" r:id="rId11"/>
    <p:sldId id="282" r:id="rId12"/>
    <p:sldId id="280" r:id="rId13"/>
    <p:sldId id="281" r:id="rId14"/>
    <p:sldId id="287" r:id="rId15"/>
    <p:sldId id="288" r:id="rId16"/>
    <p:sldId id="289" r:id="rId17"/>
    <p:sldId id="290" r:id="rId18"/>
    <p:sldId id="29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2220" y="16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72E0B-AFE1-499B-9C89-FB8CCD9E0725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EF5C-5083-44FD-A9AC-F251146A8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77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DEF5C-5083-44FD-A9AC-F251146A8B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8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0" name="Freeform 68" descr="b"/>
          <p:cNvSpPr>
            <a:spLocks/>
          </p:cNvSpPr>
          <p:nvPr/>
        </p:nvSpPr>
        <p:spPr bwMode="gray">
          <a:xfrm>
            <a:off x="0" y="0"/>
            <a:ext cx="4522788" cy="6010275"/>
          </a:xfrm>
          <a:custGeom>
            <a:avLst/>
            <a:gdLst>
              <a:gd name="T0" fmla="*/ 0 w 2849"/>
              <a:gd name="T1" fmla="*/ 0 h 3786"/>
              <a:gd name="T2" fmla="*/ 0 w 2849"/>
              <a:gd name="T3" fmla="*/ 3456 h 3786"/>
              <a:gd name="T4" fmla="*/ 550 w 2849"/>
              <a:gd name="T5" fmla="*/ 3711 h 3786"/>
              <a:gd name="T6" fmla="*/ 1453 w 2849"/>
              <a:gd name="T7" fmla="*/ 3731 h 3786"/>
              <a:gd name="T8" fmla="*/ 2147 w 2849"/>
              <a:gd name="T9" fmla="*/ 3417 h 3786"/>
              <a:gd name="T10" fmla="*/ 2677 w 2849"/>
              <a:gd name="T11" fmla="*/ 2690 h 3786"/>
              <a:gd name="T12" fmla="*/ 2841 w 2849"/>
              <a:gd name="T13" fmla="*/ 1715 h 3786"/>
              <a:gd name="T14" fmla="*/ 2631 w 2849"/>
              <a:gd name="T15" fmla="*/ 910 h 3786"/>
              <a:gd name="T16" fmla="*/ 2186 w 2849"/>
              <a:gd name="T17" fmla="*/ 367 h 3786"/>
              <a:gd name="T18" fmla="*/ 1519 w 2849"/>
              <a:gd name="T19" fmla="*/ 0 h 3786"/>
              <a:gd name="T20" fmla="*/ 0 w 2849"/>
              <a:gd name="T21" fmla="*/ 0 h 3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49" h="3786">
                <a:moveTo>
                  <a:pt x="0" y="0"/>
                </a:moveTo>
                <a:lnTo>
                  <a:pt x="0" y="3456"/>
                </a:lnTo>
                <a:cubicBezTo>
                  <a:pt x="249" y="3613"/>
                  <a:pt x="308" y="3665"/>
                  <a:pt x="550" y="3711"/>
                </a:cubicBezTo>
                <a:cubicBezTo>
                  <a:pt x="756" y="3769"/>
                  <a:pt x="1183" y="3786"/>
                  <a:pt x="1453" y="3731"/>
                </a:cubicBezTo>
                <a:cubicBezTo>
                  <a:pt x="1725" y="3691"/>
                  <a:pt x="1943" y="3590"/>
                  <a:pt x="2147" y="3417"/>
                </a:cubicBezTo>
                <a:cubicBezTo>
                  <a:pt x="2351" y="3244"/>
                  <a:pt x="2561" y="2974"/>
                  <a:pt x="2677" y="2690"/>
                </a:cubicBezTo>
                <a:cubicBezTo>
                  <a:pt x="2793" y="2406"/>
                  <a:pt x="2849" y="2012"/>
                  <a:pt x="2841" y="1715"/>
                </a:cubicBezTo>
                <a:cubicBezTo>
                  <a:pt x="2833" y="1418"/>
                  <a:pt x="2740" y="1135"/>
                  <a:pt x="2631" y="910"/>
                </a:cubicBezTo>
                <a:cubicBezTo>
                  <a:pt x="2498" y="686"/>
                  <a:pt x="2291" y="439"/>
                  <a:pt x="2186" y="367"/>
                </a:cubicBezTo>
                <a:cubicBezTo>
                  <a:pt x="2018" y="239"/>
                  <a:pt x="1886" y="98"/>
                  <a:pt x="1519" y="0"/>
                </a:cubicBez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30" name="Freeform 58"/>
          <p:cNvSpPr>
            <a:spLocks/>
          </p:cNvSpPr>
          <p:nvPr/>
        </p:nvSpPr>
        <p:spPr bwMode="gray">
          <a:xfrm>
            <a:off x="0" y="4483100"/>
            <a:ext cx="4122738" cy="2368550"/>
          </a:xfrm>
          <a:custGeom>
            <a:avLst/>
            <a:gdLst>
              <a:gd name="T0" fmla="*/ 0 w 2597"/>
              <a:gd name="T1" fmla="*/ 489 h 1492"/>
              <a:gd name="T2" fmla="*/ 1328 w 2597"/>
              <a:gd name="T3" fmla="*/ 840 h 1492"/>
              <a:gd name="T4" fmla="*/ 2488 w 2597"/>
              <a:gd name="T5" fmla="*/ 0 h 1492"/>
              <a:gd name="T6" fmla="*/ 1712 w 2597"/>
              <a:gd name="T7" fmla="*/ 1124 h 1492"/>
              <a:gd name="T8" fmla="*/ 636 w 2597"/>
              <a:gd name="T9" fmla="*/ 1492 h 1492"/>
              <a:gd name="T10" fmla="*/ 1 w 2597"/>
              <a:gd name="T11" fmla="*/ 1492 h 1492"/>
              <a:gd name="T12" fmla="*/ 0 w 2597"/>
              <a:gd name="T13" fmla="*/ 489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42353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31" name="Freeform 59"/>
          <p:cNvSpPr>
            <a:spLocks/>
          </p:cNvSpPr>
          <p:nvPr/>
        </p:nvSpPr>
        <p:spPr bwMode="gray">
          <a:xfrm>
            <a:off x="-12700" y="4149725"/>
            <a:ext cx="4152900" cy="2708275"/>
          </a:xfrm>
          <a:custGeom>
            <a:avLst/>
            <a:gdLst>
              <a:gd name="T0" fmla="*/ 0 w 2576"/>
              <a:gd name="T1" fmla="*/ 1688 h 1688"/>
              <a:gd name="T2" fmla="*/ 0 w 2576"/>
              <a:gd name="T3" fmla="*/ 1112 h 1688"/>
              <a:gd name="T4" fmla="*/ 2576 w 2576"/>
              <a:gd name="T5" fmla="*/ 0 h 1688"/>
              <a:gd name="T6" fmla="*/ 2135 w 2576"/>
              <a:gd name="T7" fmla="*/ 826 h 1688"/>
              <a:gd name="T8" fmla="*/ 635 w 2576"/>
              <a:gd name="T9" fmla="*/ 1688 h 1688"/>
              <a:gd name="T10" fmla="*/ 0 w 2576"/>
              <a:gd name="T11" fmla="*/ 1688 h 1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0196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32" name="Freeform 60"/>
          <p:cNvSpPr>
            <a:spLocks/>
          </p:cNvSpPr>
          <p:nvPr/>
        </p:nvSpPr>
        <p:spPr bwMode="grayWhite">
          <a:xfrm>
            <a:off x="2251075" y="-11113"/>
            <a:ext cx="6924675" cy="6881813"/>
          </a:xfrm>
          <a:custGeom>
            <a:avLst/>
            <a:gdLst>
              <a:gd name="T0" fmla="*/ 189 w 4362"/>
              <a:gd name="T1" fmla="*/ 5 h 4335"/>
              <a:gd name="T2" fmla="*/ 561 w 4362"/>
              <a:gd name="T3" fmla="*/ 186 h 4335"/>
              <a:gd name="T4" fmla="*/ 943 w 4362"/>
              <a:gd name="T5" fmla="*/ 494 h 4335"/>
              <a:gd name="T6" fmla="*/ 1221 w 4362"/>
              <a:gd name="T7" fmla="*/ 960 h 4335"/>
              <a:gd name="T8" fmla="*/ 1413 w 4362"/>
              <a:gd name="T9" fmla="*/ 1623 h 4335"/>
              <a:gd name="T10" fmla="*/ 1290 w 4362"/>
              <a:gd name="T11" fmla="*/ 2653 h 4335"/>
              <a:gd name="T12" fmla="*/ 0 w 4362"/>
              <a:gd name="T13" fmla="*/ 4335 h 4335"/>
              <a:gd name="T14" fmla="*/ 4349 w 4362"/>
              <a:gd name="T15" fmla="*/ 4335 h 4335"/>
              <a:gd name="T16" fmla="*/ 4362 w 4362"/>
              <a:gd name="T17" fmla="*/ 0 h 4335"/>
              <a:gd name="T18" fmla="*/ 189 w 4362"/>
              <a:gd name="T19" fmla="*/ 5 h 4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62" h="4335">
                <a:moveTo>
                  <a:pt x="189" y="5"/>
                </a:moveTo>
                <a:lnTo>
                  <a:pt x="561" y="186"/>
                </a:lnTo>
                <a:lnTo>
                  <a:pt x="943" y="494"/>
                </a:lnTo>
                <a:lnTo>
                  <a:pt x="1221" y="960"/>
                </a:lnTo>
                <a:lnTo>
                  <a:pt x="1413" y="1623"/>
                </a:lnTo>
                <a:lnTo>
                  <a:pt x="1290" y="2653"/>
                </a:lnTo>
                <a:lnTo>
                  <a:pt x="0" y="4335"/>
                </a:lnTo>
                <a:lnTo>
                  <a:pt x="4349" y="4335"/>
                </a:lnTo>
                <a:lnTo>
                  <a:pt x="4362" y="0"/>
                </a:lnTo>
                <a:lnTo>
                  <a:pt x="189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5867400" y="6477000"/>
            <a:ext cx="2895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34290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black">
          <a:xfrm>
            <a:off x="7391400" y="5791200"/>
            <a:ext cx="1384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sz="2800" b="1" i="1"/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4724400" y="2362200"/>
            <a:ext cx="4267200" cy="12192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sz="400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black">
          <a:xfrm>
            <a:off x="5562600" y="4572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White">
          <a:xfrm>
            <a:off x="4284663" y="3933825"/>
            <a:ext cx="4875212" cy="4318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57647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35" name="Line 63"/>
          <p:cNvSpPr>
            <a:spLocks noChangeShapeType="1"/>
          </p:cNvSpPr>
          <p:nvPr/>
        </p:nvSpPr>
        <p:spPr bwMode="grayWhite">
          <a:xfrm>
            <a:off x="4284663" y="3933825"/>
            <a:ext cx="48593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grayWhite">
          <a:xfrm>
            <a:off x="4284663" y="4365625"/>
            <a:ext cx="48593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33" name="Freeform 61"/>
          <p:cNvSpPr>
            <a:spLocks/>
          </p:cNvSpPr>
          <p:nvPr/>
        </p:nvSpPr>
        <p:spPr bwMode="gray">
          <a:xfrm>
            <a:off x="965200" y="-11113"/>
            <a:ext cx="3822700" cy="6881813"/>
          </a:xfrm>
          <a:custGeom>
            <a:avLst/>
            <a:gdLst>
              <a:gd name="T0" fmla="*/ 858 w 2408"/>
              <a:gd name="T1" fmla="*/ 0 h 4335"/>
              <a:gd name="T2" fmla="*/ 1984 w 2408"/>
              <a:gd name="T3" fmla="*/ 2583 h 4335"/>
              <a:gd name="T4" fmla="*/ 0 w 2408"/>
              <a:gd name="T5" fmla="*/ 4327 h 4335"/>
              <a:gd name="T6" fmla="*/ 1208 w 2408"/>
              <a:gd name="T7" fmla="*/ 4335 h 4335"/>
              <a:gd name="T8" fmla="*/ 2272 w 2408"/>
              <a:gd name="T9" fmla="*/ 2567 h 4335"/>
              <a:gd name="T10" fmla="*/ 998 w 2408"/>
              <a:gd name="T11" fmla="*/ 3 h 4335"/>
              <a:gd name="T12" fmla="*/ 858 w 2408"/>
              <a:gd name="T13" fmla="*/ 0 h 4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6471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4724400" y="3962400"/>
            <a:ext cx="4191000" cy="381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1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0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</p:spPr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6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0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2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5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6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01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97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1" name="Object 107"/>
          <p:cNvGraphicFramePr>
            <a:graphicFrameLocks noChangeAspect="1"/>
          </p:cNvGraphicFramePr>
          <p:nvPr/>
        </p:nvGraphicFramePr>
        <p:xfrm>
          <a:off x="0" y="0"/>
          <a:ext cx="9144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Image" r:id="rId15" imgW="8825397" imgH="990476" progId="Photoshop.Image.7">
                  <p:embed/>
                </p:oleObj>
              </mc:Choice>
              <mc:Fallback>
                <p:oleObj name="Image" r:id="rId15" imgW="8825397" imgH="990476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3" name="Freeform 99"/>
          <p:cNvSpPr>
            <a:spLocks/>
          </p:cNvSpPr>
          <p:nvPr/>
        </p:nvSpPr>
        <p:spPr bwMode="gray">
          <a:xfrm>
            <a:off x="-1588" y="6413500"/>
            <a:ext cx="4205288" cy="444500"/>
          </a:xfrm>
          <a:custGeom>
            <a:avLst/>
            <a:gdLst>
              <a:gd name="T0" fmla="*/ 2649 w 2649"/>
              <a:gd name="T1" fmla="*/ 280 h 280"/>
              <a:gd name="T2" fmla="*/ 1337 w 2649"/>
              <a:gd name="T3" fmla="*/ 184 h 280"/>
              <a:gd name="T4" fmla="*/ 1 w 2649"/>
              <a:gd name="T5" fmla="*/ 0 h 280"/>
              <a:gd name="T6" fmla="*/ 0 w 2649"/>
              <a:gd name="T7" fmla="*/ 279 h 280"/>
              <a:gd name="T8" fmla="*/ 2649 w 2649"/>
              <a:gd name="T9" fmla="*/ 28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4" name="Freeform 100"/>
          <p:cNvSpPr>
            <a:spLocks/>
          </p:cNvSpPr>
          <p:nvPr/>
        </p:nvSpPr>
        <p:spPr bwMode="gray">
          <a:xfrm>
            <a:off x="4932363" y="6337300"/>
            <a:ext cx="4211637" cy="520700"/>
          </a:xfrm>
          <a:custGeom>
            <a:avLst/>
            <a:gdLst>
              <a:gd name="T0" fmla="*/ 0 w 2653"/>
              <a:gd name="T1" fmla="*/ 328 h 328"/>
              <a:gd name="T2" fmla="*/ 1321 w 2653"/>
              <a:gd name="T3" fmla="*/ 224 h 328"/>
              <a:gd name="T4" fmla="*/ 2653 w 2653"/>
              <a:gd name="T5" fmla="*/ 0 h 328"/>
              <a:gd name="T6" fmla="*/ 2653 w 2653"/>
              <a:gd name="T7" fmla="*/ 328 h 328"/>
              <a:gd name="T8" fmla="*/ 0 w 2653"/>
              <a:gd name="T9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" name="Freeform 102"/>
          <p:cNvSpPr>
            <a:spLocks/>
          </p:cNvSpPr>
          <p:nvPr/>
        </p:nvSpPr>
        <p:spPr bwMode="gray">
          <a:xfrm>
            <a:off x="4572000" y="800100"/>
            <a:ext cx="4572000" cy="444500"/>
          </a:xfrm>
          <a:custGeom>
            <a:avLst/>
            <a:gdLst>
              <a:gd name="T0" fmla="*/ 0 w 2880"/>
              <a:gd name="T1" fmla="*/ 8 h 280"/>
              <a:gd name="T2" fmla="*/ 1486 w 2880"/>
              <a:gd name="T3" fmla="*/ 79 h 280"/>
              <a:gd name="T4" fmla="*/ 2880 w 2880"/>
              <a:gd name="T5" fmla="*/ 280 h 280"/>
              <a:gd name="T6" fmla="*/ 2880 w 2880"/>
              <a:gd name="T7" fmla="*/ 0 h 280"/>
              <a:gd name="T8" fmla="*/ 0 w 2880"/>
              <a:gd name="T9" fmla="*/ 8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0" h="280">
                <a:moveTo>
                  <a:pt x="0" y="8"/>
                </a:moveTo>
                <a:cubicBezTo>
                  <a:pt x="481" y="40"/>
                  <a:pt x="691" y="18"/>
                  <a:pt x="1486" y="79"/>
                </a:cubicBezTo>
                <a:cubicBezTo>
                  <a:pt x="2284" y="140"/>
                  <a:pt x="2871" y="280"/>
                  <a:pt x="2880" y="280"/>
                </a:cubicBezTo>
                <a:lnTo>
                  <a:pt x="2880" y="0"/>
                </a:lnTo>
                <a:lnTo>
                  <a:pt x="0" y="8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" name="Freeform 103"/>
          <p:cNvSpPr>
            <a:spLocks/>
          </p:cNvSpPr>
          <p:nvPr/>
        </p:nvSpPr>
        <p:spPr bwMode="invGray">
          <a:xfrm>
            <a:off x="0" y="0"/>
            <a:ext cx="9144000" cy="812800"/>
          </a:xfrm>
          <a:custGeom>
            <a:avLst/>
            <a:gdLst>
              <a:gd name="T0" fmla="*/ 0 w 5760"/>
              <a:gd name="T1" fmla="*/ 512 h 512"/>
              <a:gd name="T2" fmla="*/ 5760 w 5760"/>
              <a:gd name="T3" fmla="*/ 512 h 512"/>
              <a:gd name="T4" fmla="*/ 5760 w 5760"/>
              <a:gd name="T5" fmla="*/ 0 h 512"/>
              <a:gd name="T6" fmla="*/ 2804 w 5760"/>
              <a:gd name="T7" fmla="*/ 134 h 512"/>
              <a:gd name="T8" fmla="*/ 0 w 5760"/>
              <a:gd name="T9" fmla="*/ 9 h 512"/>
              <a:gd name="T10" fmla="*/ 0 w 5760"/>
              <a:gd name="T11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63529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62725"/>
            <a:ext cx="1828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7E052CC3-543E-4519-A128-CF575A40A3D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934200" y="65913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756025" y="6551613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fld id="{68C43183-B999-46A1-9956-8D353E32290F}" type="slidenum">
              <a:rPr lang="en-US" smtClean="0"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85800" y="228600"/>
            <a:ext cx="7848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8" name="Freeform 104"/>
          <p:cNvSpPr>
            <a:spLocks/>
          </p:cNvSpPr>
          <p:nvPr/>
        </p:nvSpPr>
        <p:spPr bwMode="gray">
          <a:xfrm>
            <a:off x="0" y="793750"/>
            <a:ext cx="4572000" cy="444500"/>
          </a:xfrm>
          <a:custGeom>
            <a:avLst/>
            <a:gdLst>
              <a:gd name="T0" fmla="*/ 2880 w 2880"/>
              <a:gd name="T1" fmla="*/ 16 h 280"/>
              <a:gd name="T2" fmla="*/ 1433 w 2880"/>
              <a:gd name="T3" fmla="*/ 83 h 280"/>
              <a:gd name="T4" fmla="*/ 0 w 2880"/>
              <a:gd name="T5" fmla="*/ 280 h 280"/>
              <a:gd name="T6" fmla="*/ 0 w 2880"/>
              <a:gd name="T7" fmla="*/ 0 h 280"/>
              <a:gd name="T8" fmla="*/ 2880 w 2880"/>
              <a:gd name="T9" fmla="*/ 16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0" h="280">
                <a:moveTo>
                  <a:pt x="2880" y="16"/>
                </a:moveTo>
                <a:cubicBezTo>
                  <a:pt x="2396" y="48"/>
                  <a:pt x="2233" y="22"/>
                  <a:pt x="1433" y="83"/>
                </a:cubicBezTo>
                <a:cubicBezTo>
                  <a:pt x="631" y="144"/>
                  <a:pt x="66" y="251"/>
                  <a:pt x="0" y="280"/>
                </a:cubicBezTo>
                <a:lnTo>
                  <a:pt x="0" y="0"/>
                </a:lnTo>
                <a:lnTo>
                  <a:pt x="2880" y="16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334289">
            <a:off x="3784594" y="1268802"/>
            <a:ext cx="5334000" cy="1219200"/>
          </a:xfrm>
        </p:spPr>
        <p:txBody>
          <a:bodyPr/>
          <a:lstStyle/>
          <a:p>
            <a:pPr algn="ctr"/>
            <a:r>
              <a:rPr lang="en-US" b="1" dirty="0" err="1" smtClean="0"/>
              <a:t>Pemecahan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r>
              <a:rPr lang="en-US" b="1" dirty="0" smtClean="0"/>
              <a:t> SD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00" y="3962400"/>
            <a:ext cx="4191000" cy="381000"/>
          </a:xfrm>
        </p:spPr>
        <p:txBody>
          <a:bodyPr/>
          <a:lstStyle/>
          <a:p>
            <a:r>
              <a:rPr lang="en-US" sz="2000" dirty="0" err="1" smtClean="0"/>
              <a:t>Wahyu</a:t>
            </a:r>
            <a:r>
              <a:rPr lang="en-US" sz="2000" dirty="0" smtClean="0"/>
              <a:t> </a:t>
            </a:r>
            <a:r>
              <a:rPr lang="en-US" sz="2000" dirty="0" err="1" smtClean="0"/>
              <a:t>Setiawan</a:t>
            </a:r>
            <a:r>
              <a:rPr lang="en-US" sz="2000" dirty="0" smtClean="0"/>
              <a:t>, </a:t>
            </a:r>
            <a:r>
              <a:rPr lang="en-US" sz="2000" dirty="0" err="1" smtClean="0"/>
              <a:t>M.Pd</a:t>
            </a:r>
            <a:endParaRPr lang="en-US" sz="2000" dirty="0"/>
          </a:p>
        </p:txBody>
      </p:sp>
      <p:pic>
        <p:nvPicPr>
          <p:cNvPr id="1026" name="Picture 2" descr="D:\PENDIDIKAN\Untitl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33" y="4953000"/>
            <a:ext cx="1775866" cy="17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48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strategi</a:t>
            </a:r>
            <a:r>
              <a:rPr lang="en-US" sz="2000" dirty="0"/>
              <a:t> yang </a:t>
            </a:r>
            <a:r>
              <a:rPr lang="en-US" sz="2000" dirty="0" err="1"/>
              <a:t>sering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Polya</a:t>
            </a:r>
            <a:r>
              <a:rPr lang="en-US" sz="2000" dirty="0"/>
              <a:t> (1973) </a:t>
            </a:r>
            <a:r>
              <a:rPr lang="en-US" sz="2000" dirty="0" err="1"/>
              <a:t>dan</a:t>
            </a:r>
            <a:r>
              <a:rPr lang="en-US" sz="2000" dirty="0"/>
              <a:t> PASMEP (1989) </a:t>
            </a:r>
            <a:r>
              <a:rPr lang="en-US" sz="2000" dirty="0" err="1"/>
              <a:t>adalah</a:t>
            </a:r>
            <a:r>
              <a:rPr lang="en-US" sz="2000" dirty="0"/>
              <a:t>: </a:t>
            </a:r>
          </a:p>
          <a:p>
            <a:pPr marL="0" indent="0">
              <a:buNone/>
            </a:pPr>
            <a:r>
              <a:rPr lang="en-US" sz="2000" dirty="0"/>
              <a:t>a. </a:t>
            </a:r>
            <a:r>
              <a:rPr lang="en-US" sz="2000" dirty="0" err="1"/>
              <a:t>mencoba-coba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b. </a:t>
            </a:r>
            <a:r>
              <a:rPr lang="en-US" sz="2000" dirty="0" err="1"/>
              <a:t>membuat</a:t>
            </a:r>
            <a:r>
              <a:rPr lang="en-US" sz="2000" dirty="0"/>
              <a:t> diagram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gambar</a:t>
            </a:r>
            <a:r>
              <a:rPr lang="en-US" sz="2000" dirty="0"/>
              <a:t> </a:t>
            </a:r>
            <a:r>
              <a:rPr lang="en-US" sz="2000" dirty="0" err="1"/>
              <a:t>corat</a:t>
            </a:r>
            <a:r>
              <a:rPr lang="en-US" sz="2000" dirty="0"/>
              <a:t> </a:t>
            </a:r>
            <a:r>
              <a:rPr lang="en-US" sz="2000" dirty="0" err="1"/>
              <a:t>coret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c. </a:t>
            </a:r>
            <a:r>
              <a:rPr lang="en-US" sz="2000" dirty="0" err="1"/>
              <a:t>mencobakan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soal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sederhana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d.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tabel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e. </a:t>
            </a:r>
            <a:r>
              <a:rPr lang="en-US" sz="2000" dirty="0" err="1"/>
              <a:t>menemukan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f. </a:t>
            </a:r>
            <a:r>
              <a:rPr lang="en-US" sz="2000" dirty="0" err="1"/>
              <a:t>memecah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g. </a:t>
            </a:r>
            <a:r>
              <a:rPr lang="en-US" sz="2000" dirty="0" err="1"/>
              <a:t>memperhitungkan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kemungkinan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h. </a:t>
            </a:r>
            <a:r>
              <a:rPr lang="en-US" sz="2000" dirty="0" err="1"/>
              <a:t>bekerja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sistematis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i. </a:t>
            </a:r>
            <a:r>
              <a:rPr lang="en-US" sz="2000" dirty="0" err="1"/>
              <a:t>berpikir</a:t>
            </a:r>
            <a:r>
              <a:rPr lang="en-US" sz="2000" dirty="0"/>
              <a:t> </a:t>
            </a:r>
            <a:r>
              <a:rPr lang="en-US" sz="2000" dirty="0" err="1"/>
              <a:t>logis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j. </a:t>
            </a:r>
            <a:r>
              <a:rPr lang="en-US" sz="2000" dirty="0" err="1"/>
              <a:t>membuat</a:t>
            </a:r>
            <a:r>
              <a:rPr lang="en-US" sz="2000" dirty="0"/>
              <a:t> model </a:t>
            </a:r>
            <a:r>
              <a:rPr lang="en-US" sz="2000" dirty="0" err="1"/>
              <a:t>matematikanya</a:t>
            </a:r>
            <a:r>
              <a:rPr lang="en-US" sz="2000" dirty="0"/>
              <a:t>, </a:t>
            </a:r>
          </a:p>
          <a:p>
            <a:pPr marL="0" indent="0">
              <a:buNone/>
            </a:pPr>
            <a:r>
              <a:rPr lang="en-US" sz="2000" dirty="0"/>
              <a:t>k. </a:t>
            </a:r>
            <a:r>
              <a:rPr lang="en-US" sz="2000" dirty="0" err="1"/>
              <a:t>bergerak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l. </a:t>
            </a:r>
            <a:r>
              <a:rPr lang="en-US" sz="2000" dirty="0" err="1"/>
              <a:t>mengabaikan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9618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angka-angka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4400 </a:t>
            </a:r>
            <a:r>
              <a:rPr lang="en-US" dirty="0" err="1"/>
              <a:t>adalah</a:t>
            </a:r>
            <a:r>
              <a:rPr lang="en-US" dirty="0"/>
              <a:t> 8, </a:t>
            </a:r>
            <a:r>
              <a:rPr lang="en-US" dirty="0" err="1"/>
              <a:t>yaitu</a:t>
            </a:r>
            <a:r>
              <a:rPr lang="en-US" dirty="0"/>
              <a:t> 4 + 4 + 0 + 0 = 8. </a:t>
            </a:r>
            <a:r>
              <a:rPr lang="en-US" dirty="0" err="1" smtClean="0"/>
              <a:t>Banyaknya</a:t>
            </a:r>
            <a:r>
              <a:rPr lang="en-US" dirty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smtClean="0"/>
              <a:t>4000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5000 </a:t>
            </a:r>
            <a:r>
              <a:rPr lang="en-US" dirty="0"/>
              <a:t>yang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 smtClean="0"/>
              <a:t>angka-angkanya</a:t>
            </a:r>
            <a:r>
              <a:rPr lang="en-US" dirty="0" smtClean="0"/>
              <a:t> </a:t>
            </a:r>
            <a:r>
              <a:rPr lang="en-US" dirty="0"/>
              <a:t>8 </a:t>
            </a:r>
            <a:r>
              <a:rPr lang="en-US" dirty="0" err="1"/>
              <a:t>adalah</a:t>
            </a:r>
            <a:r>
              <a:rPr lang="en-US" dirty="0"/>
              <a:t> . . .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Kelvin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50 </a:t>
            </a:r>
            <a:r>
              <a:rPr lang="en-US" dirty="0" err="1"/>
              <a:t>tahun</a:t>
            </a:r>
            <a:r>
              <a:rPr lang="en-US" dirty="0"/>
              <a:t>.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umurnya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kelipatan</a:t>
            </a:r>
            <a:r>
              <a:rPr lang="en-US" dirty="0"/>
              <a:t> 6 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umurnya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kelipatan</a:t>
            </a:r>
            <a:r>
              <a:rPr lang="en-US" dirty="0"/>
              <a:t> 5.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Kelvin </a:t>
            </a:r>
            <a:r>
              <a:rPr lang="en-US" dirty="0" err="1"/>
              <a:t>sekarang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058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14"/>
          <a:stretch/>
        </p:blipFill>
        <p:spPr bwMode="auto">
          <a:xfrm>
            <a:off x="332422" y="990599"/>
            <a:ext cx="8659178" cy="519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13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13"/>
          <a:stretch/>
        </p:blipFill>
        <p:spPr bwMode="auto">
          <a:xfrm>
            <a:off x="228600" y="1066800"/>
            <a:ext cx="8610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29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/>
              <a:t>Lembar</a:t>
            </a:r>
            <a:r>
              <a:rPr lang="en-US" sz="2000" dirty="0" smtClean="0"/>
              <a:t> </a:t>
            </a:r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PMM 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 smtClean="0"/>
              <a:t>Mufraida</a:t>
            </a:r>
            <a:r>
              <a:rPr lang="en-US" sz="2000" dirty="0" smtClean="0"/>
              <a:t> (</a:t>
            </a:r>
            <a:r>
              <a:rPr lang="en-US" sz="2000" dirty="0"/>
              <a:t>2008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6421430"/>
              </p:ext>
            </p:extLst>
          </p:nvPr>
        </p:nvGraphicFramePr>
        <p:xfrm>
          <a:off x="381000" y="990600"/>
          <a:ext cx="8458200" cy="522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650"/>
                <a:gridCol w="5873750"/>
                <a:gridCol w="93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Aspek</a:t>
                      </a:r>
                      <a:r>
                        <a:rPr lang="en-US" dirty="0" smtClean="0"/>
                        <a:t> yang di </a:t>
                      </a:r>
                      <a:r>
                        <a:rPr lang="en-US" dirty="0" err="1" smtClean="0"/>
                        <a:t>Nilai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Reaksi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soal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masalah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Skor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Memahami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Masalah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menuliskan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menyebutkan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diketahui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ditanyakan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soal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Hanya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menuliskan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menyebutkan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diketahui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Menuliskan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menyebutkan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diketahui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ditanyakan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soal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kurang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Menuliskan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menyebutkan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diketahui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ditanyakan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soal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Merencananakan</a:t>
                      </a:r>
                      <a:endParaRPr lang="en-US" sz="18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menyajikan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langkah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Menyajikan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langkah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tetapi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disajikan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kurang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Menyajikan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langkah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tetapi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mengarah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padajawaban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Menyajikan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urutan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langkah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mengarah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61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89225"/>
              </p:ext>
            </p:extLst>
          </p:nvPr>
        </p:nvGraphicFramePr>
        <p:xfrm>
          <a:off x="381000" y="990600"/>
          <a:ext cx="84582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650"/>
                <a:gridCol w="5873750"/>
                <a:gridCol w="93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Aspek</a:t>
                      </a:r>
                      <a:r>
                        <a:rPr lang="en-US" dirty="0" smtClean="0"/>
                        <a:t> yang di </a:t>
                      </a:r>
                      <a:r>
                        <a:rPr lang="en-US" dirty="0" err="1" smtClean="0"/>
                        <a:t>Nilai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Reaksi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soal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masalah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Skor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Menyelesaikan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 ada penyelesaian sama sekali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penyelesaian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tetapi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prosedur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jelas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Menggunakan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prosedur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tertentu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tetapi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salah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Menggunakan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prosedur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tertentu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endParaRPr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Memeriksa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Kembali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algn="ctr"/>
                      <a:endParaRPr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pengecekan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kesimpulan</a:t>
                      </a:r>
                      <a:endParaRPr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Tidak melakukan pengecekan terhadap proses dan jawaban dan memberikan kesimpulan yang salah.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pengecekan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kurang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kesimpulan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pengecekan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jawaban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membuat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kesimpulan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274637"/>
            <a:ext cx="7848600" cy="563563"/>
          </a:xfrm>
        </p:spPr>
        <p:txBody>
          <a:bodyPr/>
          <a:lstStyle/>
          <a:p>
            <a:r>
              <a:rPr lang="en-US" sz="2000" dirty="0" err="1" smtClean="0"/>
              <a:t>Lembar</a:t>
            </a:r>
            <a:r>
              <a:rPr lang="en-US" sz="2000" dirty="0" smtClean="0"/>
              <a:t> </a:t>
            </a:r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PMM 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Mufraida</a:t>
            </a:r>
            <a:r>
              <a:rPr lang="en-US" sz="2000" dirty="0"/>
              <a:t>(2008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755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PMM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Seekor</a:t>
            </a:r>
            <a:r>
              <a:rPr lang="en-US" dirty="0"/>
              <a:t> </a:t>
            </a:r>
            <a:r>
              <a:rPr lang="en-US" dirty="0" err="1"/>
              <a:t>katak</a:t>
            </a:r>
            <a:r>
              <a:rPr lang="en-US" dirty="0"/>
              <a:t> </a:t>
            </a:r>
            <a:r>
              <a:rPr lang="en-US" dirty="0" err="1"/>
              <a:t>mula-mula</a:t>
            </a:r>
            <a:r>
              <a:rPr lang="en-US" dirty="0"/>
              <a:t> di </a:t>
            </a:r>
            <a:r>
              <a:rPr lang="en-US" dirty="0" err="1"/>
              <a:t>titik</a:t>
            </a:r>
            <a:r>
              <a:rPr lang="en-US" dirty="0"/>
              <a:t> 0. </a:t>
            </a:r>
            <a:r>
              <a:rPr lang="en-US" dirty="0" err="1"/>
              <a:t>Katak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melompat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kiri</a:t>
            </a:r>
            <a:r>
              <a:rPr lang="en-US" dirty="0"/>
              <a:t> </a:t>
            </a:r>
            <a:r>
              <a:rPr lang="fi-FI" dirty="0" smtClean="0"/>
              <a:t>atau </a:t>
            </a:r>
            <a:r>
              <a:rPr lang="fi-FI" dirty="0"/>
              <a:t>ke kanan. Sekali melompat jauhnya 4 satuan. Jika katak </a:t>
            </a:r>
            <a:r>
              <a:rPr lang="fi-FI" dirty="0" smtClean="0"/>
              <a:t>melompat dua </a:t>
            </a:r>
            <a:r>
              <a:rPr lang="fi-FI" dirty="0"/>
              <a:t>kali ke kanan, </a:t>
            </a:r>
            <a:r>
              <a:rPr lang="fi-FI" dirty="0" smtClean="0"/>
              <a:t>kemudian 3 </a:t>
            </a:r>
            <a:r>
              <a:rPr lang="fi-FI" dirty="0"/>
              <a:t>kali ke kiri</a:t>
            </a:r>
            <a:r>
              <a:rPr lang="fi-FI" dirty="0" smtClean="0"/>
              <a:t>,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Cukupkah</a:t>
            </a:r>
            <a:r>
              <a:rPr lang="en-US" dirty="0" smtClean="0"/>
              <a:t> data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lompatan</a:t>
            </a:r>
            <a:r>
              <a:rPr lang="en-US" dirty="0" smtClean="0"/>
              <a:t> </a:t>
            </a:r>
            <a:r>
              <a:rPr lang="en-US" dirty="0" err="1" smtClean="0"/>
              <a:t>terkahir</a:t>
            </a:r>
            <a:r>
              <a:rPr lang="en-US" dirty="0" smtClean="0"/>
              <a:t>?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penyelsaian</a:t>
            </a:r>
            <a:r>
              <a:rPr lang="en-US" dirty="0" smtClean="0"/>
              <a:t> 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!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lompatan</a:t>
            </a:r>
            <a:r>
              <a:rPr lang="en-US" dirty="0" smtClean="0"/>
              <a:t> </a:t>
            </a:r>
            <a:r>
              <a:rPr lang="en-US" dirty="0" err="1" smtClean="0"/>
              <a:t>terkahir</a:t>
            </a:r>
            <a:r>
              <a:rPr lang="en-US" dirty="0" smtClean="0"/>
              <a:t>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Periksa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jawabanmu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2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Tentukan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201420142014 ÷ </a:t>
            </a:r>
            <a:r>
              <a:rPr lang="en-US" dirty="0" smtClean="0"/>
              <a:t>2014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b.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2, 1, 0, </a:t>
            </a:r>
            <a:r>
              <a:rPr lang="en-US" dirty="0" err="1"/>
              <a:t>dan</a:t>
            </a:r>
            <a:r>
              <a:rPr lang="en-US" dirty="0"/>
              <a:t> 4 </a:t>
            </a:r>
            <a:r>
              <a:rPr lang="en-US" dirty="0" err="1" smtClean="0"/>
              <a:t>masing-masing</a:t>
            </a:r>
            <a:r>
              <a:rPr lang="en-US" dirty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/>
              <a:t>300 </a:t>
            </a:r>
            <a:r>
              <a:rPr lang="en-US" dirty="0" err="1" smtClean="0"/>
              <a:t>angka</a:t>
            </a:r>
            <a:r>
              <a:rPr lang="en-US" dirty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a,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0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/>
              <a:t>dibagi</a:t>
            </a:r>
            <a:r>
              <a:rPr lang="en-US" dirty="0"/>
              <a:t> 2014?</a:t>
            </a:r>
          </a:p>
        </p:txBody>
      </p:sp>
    </p:spTree>
    <p:extLst>
      <p:ext uri="{BB962C8B-B14F-4D97-AF65-F5344CB8AC3E}">
        <p14:creationId xmlns:p14="http://schemas.microsoft.com/office/powerpoint/2010/main" val="181564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2819400"/>
          </a:xfrm>
        </p:spPr>
        <p:txBody>
          <a:bodyPr/>
          <a:lstStyle/>
          <a:p>
            <a:pPr marL="0" indent="0" algn="ctr">
              <a:buNone/>
            </a:pPr>
            <a:r>
              <a:rPr lang="id-ID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MENDEKATI LIMIT </a:t>
            </a:r>
          </a:p>
          <a:p>
            <a:pPr marL="0" indent="0" algn="ctr">
              <a:buNone/>
            </a:pPr>
            <a:r>
              <a:rPr lang="id-ID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NILAI MAKSIMUM </a:t>
            </a:r>
          </a:p>
          <a:p>
            <a:pPr marL="0" indent="0" algn="ctr">
              <a:buNone/>
            </a:pPr>
            <a:r>
              <a:rPr lang="id-ID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SEBELUM PAMIT </a:t>
            </a:r>
          </a:p>
          <a:p>
            <a:pPr marL="0" indent="0" algn="ctr">
              <a:buNone/>
            </a:pPr>
            <a:r>
              <a:rPr lang="id-ID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ASSALAMUALAIKUM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3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077200" cy="563563"/>
          </a:xfrm>
        </p:spPr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PMM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sz="2400" dirty="0" smtClean="0"/>
              <a:t>. </a:t>
            </a:r>
            <a:r>
              <a:rPr lang="en-US" sz="2400" b="1" dirty="0" err="1" smtClean="0"/>
              <a:t>Pengalaman</a:t>
            </a:r>
            <a:r>
              <a:rPr lang="en-US" sz="2400" b="1" dirty="0" smtClean="0"/>
              <a:t> </a:t>
            </a:r>
            <a:r>
              <a:rPr lang="en-US" sz="2400" b="1" dirty="0" err="1"/>
              <a:t>awal</a:t>
            </a:r>
            <a:r>
              <a:rPr lang="en-US" sz="2400" b="1" dirty="0"/>
              <a:t>. </a:t>
            </a:r>
          </a:p>
          <a:p>
            <a:pPr marL="0" indent="0" algn="just">
              <a:buNone/>
            </a:pP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tugas-tugas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soal</a:t>
            </a:r>
            <a:r>
              <a:rPr lang="en-US" sz="2400" dirty="0"/>
              <a:t> </a:t>
            </a:r>
            <a:r>
              <a:rPr lang="en-US" sz="2400" dirty="0" err="1"/>
              <a:t>cerita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soal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.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ketakutan</a:t>
            </a:r>
            <a:r>
              <a:rPr lang="en-US" sz="2400" dirty="0"/>
              <a:t> (</a:t>
            </a:r>
            <a:r>
              <a:rPr lang="en-US" sz="2400" i="1" dirty="0" err="1"/>
              <a:t>pobia</a:t>
            </a:r>
            <a:r>
              <a:rPr lang="en-US" sz="2400" dirty="0"/>
              <a:t>)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menghambat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memecahkan</a:t>
            </a:r>
            <a:r>
              <a:rPr lang="en-US" sz="2400" dirty="0" smtClean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Latar</a:t>
            </a:r>
            <a:r>
              <a:rPr lang="en-US" sz="2400" b="1" dirty="0" smtClean="0"/>
              <a:t> </a:t>
            </a:r>
            <a:r>
              <a:rPr lang="en-US" sz="2400" b="1" dirty="0" err="1"/>
              <a:t>belakang</a:t>
            </a:r>
            <a:r>
              <a:rPr lang="en-US" sz="2400" b="1" dirty="0"/>
              <a:t> </a:t>
            </a:r>
            <a:r>
              <a:rPr lang="en-US" sz="2400" b="1" dirty="0" err="1"/>
              <a:t>matematika</a:t>
            </a:r>
            <a:r>
              <a:rPr lang="en-US" sz="2400" b="1" dirty="0"/>
              <a:t>. </a:t>
            </a:r>
          </a:p>
          <a:p>
            <a:pPr algn="just"/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konsep-konsep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berbeda-beda</a:t>
            </a:r>
            <a:r>
              <a:rPr lang="en-US" sz="2400" dirty="0"/>
              <a:t> </a:t>
            </a:r>
            <a:r>
              <a:rPr lang="en-US" sz="2400" dirty="0" err="1"/>
              <a:t>tingkatnya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memicu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019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3. </a:t>
            </a:r>
            <a:r>
              <a:rPr lang="en-US" b="1" dirty="0" err="1" smtClean="0"/>
              <a:t>Keinginan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motivasi</a:t>
            </a:r>
            <a:r>
              <a:rPr lang="en-US" b="1" dirty="0"/>
              <a:t>. </a:t>
            </a:r>
          </a:p>
          <a:p>
            <a:pPr marL="0" indent="0" algn="just">
              <a:buNone/>
            </a:pPr>
            <a:r>
              <a:rPr lang="en-US" dirty="0" err="1"/>
              <a:t>Dorongan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(internal),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menumbuhkan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“BISA”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soal-soal</a:t>
            </a:r>
            <a:r>
              <a:rPr lang="en-US" dirty="0"/>
              <a:t> yang </a:t>
            </a:r>
            <a:r>
              <a:rPr lang="en-US" dirty="0" err="1"/>
              <a:t>menarik</a:t>
            </a:r>
            <a:r>
              <a:rPr lang="en-US" dirty="0"/>
              <a:t>, </a:t>
            </a:r>
            <a:r>
              <a:rPr lang="en-US" dirty="0" err="1"/>
              <a:t>menantang</a:t>
            </a:r>
            <a:r>
              <a:rPr lang="en-US" dirty="0"/>
              <a:t>, </a:t>
            </a:r>
            <a:r>
              <a:rPr lang="en-US" dirty="0" err="1"/>
              <a:t>kontekstual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077200" cy="563563"/>
          </a:xfrm>
        </p:spPr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PMM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4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4. </a:t>
            </a:r>
            <a:r>
              <a:rPr lang="en-US" b="1" dirty="0" err="1" smtClean="0"/>
              <a:t>Struktur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endParaRPr lang="en-US" b="1" dirty="0" smtClean="0"/>
          </a:p>
          <a:p>
            <a:pPr marL="0" indent="0">
              <a:buNone/>
            </a:pP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(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), </a:t>
            </a:r>
            <a:r>
              <a:rPr lang="en-US" dirty="0" err="1"/>
              <a:t>seperti</a:t>
            </a:r>
            <a:r>
              <a:rPr lang="en-US" dirty="0"/>
              <a:t> format </a:t>
            </a:r>
            <a:r>
              <a:rPr lang="en-US" dirty="0" err="1"/>
              <a:t>secara</a:t>
            </a:r>
            <a:r>
              <a:rPr lang="en-US" dirty="0"/>
              <a:t> verbal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, </a:t>
            </a:r>
            <a:r>
              <a:rPr lang="en-US" dirty="0" err="1"/>
              <a:t>kompleksitas</a:t>
            </a:r>
            <a:r>
              <a:rPr lang="en-US" dirty="0"/>
              <a:t> (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), </a:t>
            </a:r>
            <a:r>
              <a:rPr lang="en-US" dirty="0" err="1"/>
              <a:t>konteks</a:t>
            </a:r>
            <a:r>
              <a:rPr lang="en-US" dirty="0"/>
              <a:t> (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),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lain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018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NCTM (1989: 209</a:t>
            </a:r>
            <a:r>
              <a:rPr lang="en-US" b="0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/>
              <a:t>unsur-unsur</a:t>
            </a:r>
            <a:r>
              <a:rPr lang="en-US" dirty="0"/>
              <a:t> yang </a:t>
            </a:r>
            <a:r>
              <a:rPr lang="en-US" dirty="0" err="1"/>
              <a:t>diketahui</a:t>
            </a:r>
            <a:r>
              <a:rPr lang="en-US" dirty="0"/>
              <a:t>, yang </a:t>
            </a:r>
            <a:r>
              <a:rPr lang="en-US" dirty="0" err="1"/>
              <a:t>ditanyakan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kecukupan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model </a:t>
            </a:r>
            <a:r>
              <a:rPr lang="en-US" dirty="0" err="1"/>
              <a:t>matematik</a:t>
            </a:r>
            <a:r>
              <a:rPr lang="en-US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dirty="0" err="1"/>
              <a:t>sejenis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;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menginterpretasikan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;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/>
              <a:t>matematika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563563"/>
          </a:xfrm>
        </p:spPr>
        <p:txBody>
          <a:bodyPr/>
          <a:lstStyle/>
          <a:p>
            <a:r>
              <a:rPr lang="en-US" b="0" dirty="0" err="1"/>
              <a:t>Langakah</a:t>
            </a:r>
            <a:r>
              <a:rPr lang="en-US" dirty="0" err="1"/>
              <a:t>-langkah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Polya</a:t>
            </a:r>
            <a:r>
              <a:rPr lang="en-US" dirty="0" smtClean="0"/>
              <a:t> </a:t>
            </a:r>
            <a:r>
              <a:rPr lang="en-US" dirty="0"/>
              <a:t>:</a:t>
            </a:r>
            <a:r>
              <a:rPr lang="en-US" b="0" dirty="0"/>
              <a:t/>
            </a:r>
            <a:br>
              <a:rPr lang="en-US" b="0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23289" y="859095"/>
            <a:ext cx="74676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0" dirty="0" smtClean="0">
                <a:solidFill>
                  <a:schemeClr val="tx2"/>
                </a:solidFill>
              </a:rPr>
              <a:t>1. </a:t>
            </a:r>
            <a:r>
              <a:rPr lang="en-US" sz="2600" b="1" dirty="0" err="1" smtClean="0">
                <a:solidFill>
                  <a:schemeClr val="tx2"/>
                </a:solidFill>
              </a:rPr>
              <a:t>Memahami</a:t>
            </a:r>
            <a:r>
              <a:rPr lang="en-US" sz="2600" b="1" dirty="0" smtClean="0">
                <a:solidFill>
                  <a:schemeClr val="tx2"/>
                </a:solidFill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</a:rPr>
              <a:t>masalah</a:t>
            </a:r>
            <a:r>
              <a:rPr lang="en-US" sz="2600" b="1" dirty="0" smtClean="0">
                <a:solidFill>
                  <a:schemeClr val="tx2"/>
                </a:solidFill>
              </a:rPr>
              <a:t>,</a:t>
            </a:r>
          </a:p>
          <a:p>
            <a:pPr algn="just"/>
            <a:r>
              <a:rPr lang="en-US" sz="2600" dirty="0" err="1" smtClean="0"/>
              <a:t>Aspek</a:t>
            </a:r>
            <a:r>
              <a:rPr lang="en-US" sz="2600" dirty="0" smtClean="0"/>
              <a:t> </a:t>
            </a:r>
            <a:r>
              <a:rPr lang="en-US" sz="2600" dirty="0"/>
              <a:t>yang </a:t>
            </a:r>
            <a:r>
              <a:rPr lang="en-US" sz="2600" dirty="0" err="1"/>
              <a:t>harus</a:t>
            </a:r>
            <a:r>
              <a:rPr lang="en-US" sz="2600" dirty="0"/>
              <a:t> </a:t>
            </a:r>
            <a:r>
              <a:rPr lang="en-US" sz="2600" dirty="0" err="1"/>
              <a:t>dicantumkan</a:t>
            </a:r>
            <a:r>
              <a:rPr lang="en-US" sz="2600" dirty="0"/>
              <a:t> </a:t>
            </a:r>
            <a:r>
              <a:rPr lang="en-US" sz="2600" dirty="0" err="1"/>
              <a:t>siswa</a:t>
            </a:r>
            <a:r>
              <a:rPr lang="en-US" sz="2600" dirty="0"/>
              <a:t> </a:t>
            </a:r>
            <a:r>
              <a:rPr lang="en-US" sz="2600" dirty="0" err="1"/>
              <a:t>pada</a:t>
            </a:r>
            <a:r>
              <a:rPr lang="en-US" sz="2600" dirty="0"/>
              <a:t> </a:t>
            </a:r>
            <a:r>
              <a:rPr lang="en-US" sz="2600" dirty="0" err="1"/>
              <a:t>langkah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meliputi</a:t>
            </a:r>
            <a:r>
              <a:rPr lang="en-US" sz="2600" dirty="0"/>
              <a:t> </a:t>
            </a:r>
            <a:r>
              <a:rPr lang="en-US" sz="2600" dirty="0" err="1"/>
              <a:t>apa</a:t>
            </a:r>
            <a:r>
              <a:rPr lang="en-US" sz="2600" dirty="0"/>
              <a:t> yang </a:t>
            </a:r>
            <a:r>
              <a:rPr lang="en-US" sz="2600" dirty="0" err="1"/>
              <a:t>diketahui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apa</a:t>
            </a:r>
            <a:r>
              <a:rPr lang="en-US" sz="2600" dirty="0"/>
              <a:t> yang </a:t>
            </a:r>
            <a:r>
              <a:rPr lang="en-US" sz="2600" dirty="0" err="1"/>
              <a:t>ditanyakan</a:t>
            </a:r>
            <a:r>
              <a:rPr lang="en-US" sz="2600" dirty="0"/>
              <a:t>. </a:t>
            </a:r>
            <a:endParaRPr lang="en-US" sz="2600" dirty="0" smtClean="0"/>
          </a:p>
          <a:p>
            <a:pPr algn="just"/>
            <a:endParaRPr lang="en-US" sz="2600" dirty="0" smtClean="0"/>
          </a:p>
          <a:p>
            <a:pPr algn="just"/>
            <a:r>
              <a:rPr lang="en-US" sz="2600" b="1" dirty="0" err="1" smtClean="0"/>
              <a:t>Contoh</a:t>
            </a:r>
            <a:r>
              <a:rPr lang="en-US" sz="2600" b="1" dirty="0" smtClean="0"/>
              <a:t> </a:t>
            </a:r>
          </a:p>
          <a:p>
            <a:pPr algn="just"/>
            <a:r>
              <a:rPr lang="en-US" sz="2600" dirty="0"/>
              <a:t>Pak </a:t>
            </a:r>
            <a:r>
              <a:rPr lang="en-US" sz="2600" dirty="0" err="1"/>
              <a:t>Arif</a:t>
            </a:r>
            <a:r>
              <a:rPr lang="en-US" sz="2600" dirty="0"/>
              <a:t> </a:t>
            </a:r>
            <a:r>
              <a:rPr lang="en-US" sz="2600" dirty="0" err="1"/>
              <a:t>mempunyai</a:t>
            </a:r>
            <a:r>
              <a:rPr lang="en-US" sz="2600" dirty="0"/>
              <a:t> </a:t>
            </a:r>
            <a:r>
              <a:rPr lang="en-US" sz="2600" dirty="0" err="1"/>
              <a:t>sebidang</a:t>
            </a:r>
            <a:r>
              <a:rPr lang="en-US" sz="2600" dirty="0"/>
              <a:t> </a:t>
            </a:r>
            <a:r>
              <a:rPr lang="en-US" sz="2600" dirty="0" err="1"/>
              <a:t>tanah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lahan</a:t>
            </a:r>
            <a:r>
              <a:rPr lang="en-US" sz="2600" dirty="0"/>
              <a:t> </a:t>
            </a:r>
            <a:r>
              <a:rPr lang="en-US" sz="2600" dirty="0" err="1"/>
              <a:t>perkebunan</a:t>
            </a:r>
            <a:r>
              <a:rPr lang="en-US" sz="2600" dirty="0"/>
              <a:t>. </a:t>
            </a:r>
            <a:r>
              <a:rPr lang="en-US" sz="2600" dirty="0" err="1"/>
              <a:t>Dia</a:t>
            </a:r>
            <a:r>
              <a:rPr lang="en-US" sz="2600" dirty="0"/>
              <a:t> </a:t>
            </a:r>
            <a:r>
              <a:rPr lang="en-US" sz="2600" dirty="0" err="1"/>
              <a:t>merencanakan</a:t>
            </a:r>
            <a:r>
              <a:rPr lang="en-US" sz="2600" dirty="0"/>
              <a:t> </a:t>
            </a:r>
            <a:r>
              <a:rPr lang="en-US" sz="2600" dirty="0" err="1"/>
              <a:t>menanami</a:t>
            </a:r>
            <a:r>
              <a:rPr lang="en-US" sz="2600" dirty="0"/>
              <a:t> </a:t>
            </a:r>
            <a:r>
              <a:rPr lang="en-US" sz="2600" b="1" dirty="0" err="1"/>
              <a:t>separuh</a:t>
            </a:r>
            <a:r>
              <a:rPr lang="en-US" sz="2600" b="1" dirty="0"/>
              <a:t> </a:t>
            </a:r>
            <a:r>
              <a:rPr lang="en-US" sz="2600" b="1" dirty="0" err="1"/>
              <a:t>lahannya</a:t>
            </a:r>
            <a:r>
              <a:rPr lang="en-US" sz="2600" b="1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tanaman</a:t>
            </a:r>
            <a:r>
              <a:rPr lang="en-US" sz="2600" dirty="0"/>
              <a:t> </a:t>
            </a:r>
            <a:r>
              <a:rPr lang="en-US" sz="2600" dirty="0" err="1"/>
              <a:t>apotik</a:t>
            </a:r>
            <a:r>
              <a:rPr lang="en-US" sz="2600" dirty="0"/>
              <a:t> </a:t>
            </a:r>
            <a:r>
              <a:rPr lang="en-US" sz="2600" dirty="0" err="1"/>
              <a:t>hidup</a:t>
            </a:r>
            <a:r>
              <a:rPr lang="en-US" sz="2600" dirty="0"/>
              <a:t>. </a:t>
            </a:r>
            <a:r>
              <a:rPr lang="en-US" sz="2600" dirty="0" err="1"/>
              <a:t>Dia</a:t>
            </a:r>
            <a:r>
              <a:rPr lang="en-US" sz="2600" dirty="0"/>
              <a:t> </a:t>
            </a:r>
            <a:r>
              <a:rPr lang="en-US" sz="2600" dirty="0" err="1"/>
              <a:t>ingin</a:t>
            </a:r>
            <a:r>
              <a:rPr lang="en-US" sz="2600" dirty="0"/>
              <a:t> </a:t>
            </a:r>
            <a:r>
              <a:rPr lang="en-US" sz="2600" b="1" dirty="0" err="1"/>
              <a:t>sepertiga</a:t>
            </a:r>
            <a:r>
              <a:rPr lang="en-US" sz="2600" b="1" dirty="0"/>
              <a:t>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lahan</a:t>
            </a:r>
            <a:r>
              <a:rPr lang="en-US" sz="2600" b="1" dirty="0"/>
              <a:t> </a:t>
            </a:r>
            <a:r>
              <a:rPr lang="en-US" sz="2600" dirty="0"/>
              <a:t>yang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/>
              <a:t>ditanami</a:t>
            </a:r>
            <a:r>
              <a:rPr lang="en-US" sz="2600" dirty="0"/>
              <a:t> </a:t>
            </a:r>
            <a:r>
              <a:rPr lang="en-US" sz="2600" dirty="0" err="1"/>
              <a:t>tanaman</a:t>
            </a:r>
            <a:r>
              <a:rPr lang="en-US" sz="2600" dirty="0"/>
              <a:t> </a:t>
            </a:r>
            <a:r>
              <a:rPr lang="en-US" sz="2600" dirty="0" err="1"/>
              <a:t>apotik</a:t>
            </a:r>
            <a:r>
              <a:rPr lang="en-US" sz="2600" dirty="0"/>
              <a:t> </a:t>
            </a:r>
            <a:r>
              <a:rPr lang="en-US" sz="2600" dirty="0" err="1"/>
              <a:t>hidup</a:t>
            </a:r>
            <a:r>
              <a:rPr lang="en-US" sz="2600" dirty="0"/>
              <a:t> </a:t>
            </a:r>
            <a:r>
              <a:rPr lang="en-US" sz="2600" dirty="0" err="1"/>
              <a:t>itu</a:t>
            </a:r>
            <a:r>
              <a:rPr lang="en-US" sz="2600" dirty="0"/>
              <a:t> </a:t>
            </a:r>
            <a:r>
              <a:rPr lang="en-US" sz="2600" dirty="0" err="1"/>
              <a:t>ditanami</a:t>
            </a:r>
            <a:r>
              <a:rPr lang="en-US" sz="2600" dirty="0"/>
              <a:t> </a:t>
            </a:r>
            <a:r>
              <a:rPr lang="en-US" sz="2600" dirty="0" err="1"/>
              <a:t>jawerkotok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sisanya</a:t>
            </a:r>
            <a:r>
              <a:rPr lang="en-US" sz="2600" dirty="0"/>
              <a:t> </a:t>
            </a:r>
            <a:r>
              <a:rPr lang="en-US" sz="2600" dirty="0" err="1"/>
              <a:t>ditanami</a:t>
            </a:r>
            <a:r>
              <a:rPr lang="en-US" sz="2600" dirty="0"/>
              <a:t> </a:t>
            </a:r>
            <a:r>
              <a:rPr lang="en-US" sz="2600" dirty="0" err="1" smtClean="0"/>
              <a:t>temulawak</a:t>
            </a:r>
            <a:r>
              <a:rPr lang="en-US" sz="2600" dirty="0" smtClean="0"/>
              <a:t>.</a:t>
            </a:r>
          </a:p>
          <a:p>
            <a:pPr marL="514350" indent="-514350" algn="just">
              <a:buAutoNum type="alphaLcPeriod"/>
            </a:pPr>
            <a:r>
              <a:rPr lang="en-US" sz="2600" dirty="0" err="1" smtClean="0">
                <a:solidFill>
                  <a:srgbClr val="FF0000"/>
                </a:solidFill>
              </a:rPr>
              <a:t>Apa</a:t>
            </a:r>
            <a:r>
              <a:rPr lang="en-US" sz="2600" dirty="0" smtClean="0">
                <a:solidFill>
                  <a:srgbClr val="FF0000"/>
                </a:solidFill>
              </a:rPr>
              <a:t> yang </a:t>
            </a:r>
            <a:r>
              <a:rPr lang="en-US" sz="2600" dirty="0" err="1" smtClean="0">
                <a:solidFill>
                  <a:srgbClr val="FF0000"/>
                </a:solidFill>
              </a:rPr>
              <a:t>kamu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pahami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tentang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situasi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diatas</a:t>
            </a:r>
            <a:r>
              <a:rPr lang="en-US" sz="2600" dirty="0" smtClean="0">
                <a:solidFill>
                  <a:srgbClr val="FF0000"/>
                </a:solidFill>
              </a:rPr>
              <a:t> ?</a:t>
            </a:r>
          </a:p>
          <a:p>
            <a:pPr marL="514350" indent="-514350" algn="just">
              <a:buAutoNum type="alphaLcPeriod"/>
            </a:pPr>
            <a:endParaRPr lang="en-US" sz="2600" dirty="0" smtClean="0"/>
          </a:p>
          <a:p>
            <a:pPr algn="just"/>
            <a:endParaRPr lang="en-US" sz="2600" dirty="0"/>
          </a:p>
          <a:p>
            <a:pPr algn="just"/>
            <a:endParaRPr lang="en-US" sz="2600" b="0" dirty="0">
              <a:solidFill>
                <a:schemeClr val="tx2"/>
              </a:solidFill>
            </a:endParaRPr>
          </a:p>
          <a:p>
            <a:pPr algn="just"/>
            <a:endParaRPr lang="en-US" sz="2600" b="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4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. </a:t>
            </a:r>
            <a:r>
              <a:rPr lang="en-US" b="1" dirty="0" err="1">
                <a:solidFill>
                  <a:schemeClr val="tx2"/>
                </a:solidFill>
              </a:rPr>
              <a:t>Merencanakan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pemecahannya</a:t>
            </a:r>
            <a:r>
              <a:rPr lang="en-US" b="1" dirty="0">
                <a:solidFill>
                  <a:schemeClr val="tx2"/>
                </a:solidFill>
              </a:rPr>
              <a:t>, </a:t>
            </a:r>
          </a:p>
          <a:p>
            <a:pPr marL="0" indent="0">
              <a:buNone/>
            </a:pP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dicantumkan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err="1">
                <a:solidFill>
                  <a:srgbClr val="FF0000"/>
                </a:solidFill>
              </a:rPr>
              <a:t>Buatlah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sketsa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tentang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permasalahan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diatas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 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4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smtClean="0">
                <a:solidFill>
                  <a:schemeClr val="tx2"/>
                </a:solidFill>
              </a:rPr>
              <a:t>3. </a:t>
            </a:r>
            <a:r>
              <a:rPr lang="en-US" b="1" dirty="0" err="1" smtClean="0">
                <a:solidFill>
                  <a:schemeClr val="tx2"/>
                </a:solidFill>
              </a:rPr>
              <a:t>Menyelesaikan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masalah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sesuai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rencana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langkah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kedua</a:t>
            </a:r>
            <a:endParaRPr lang="en-US" b="1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dicantumkan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. 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err="1" smtClean="0">
                <a:solidFill>
                  <a:srgbClr val="FF0000"/>
                </a:solidFill>
              </a:rPr>
              <a:t>Berapa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bagiankah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itu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akan</a:t>
            </a: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    </a:t>
            </a:r>
            <a:r>
              <a:rPr lang="en-US" dirty="0" err="1">
                <a:solidFill>
                  <a:srgbClr val="FF0000"/>
                </a:solidFill>
              </a:rPr>
              <a:t>ditanami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temulawak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  <a:p>
            <a:pPr marL="0" indent="0" algn="just">
              <a:buNone/>
            </a:pP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56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smtClean="0">
                <a:solidFill>
                  <a:schemeClr val="tx2"/>
                </a:solidFill>
              </a:rPr>
              <a:t>4</a:t>
            </a:r>
            <a:r>
              <a:rPr lang="en-US" b="1" dirty="0">
                <a:solidFill>
                  <a:schemeClr val="tx2"/>
                </a:solidFill>
              </a:rPr>
              <a:t>. </a:t>
            </a:r>
            <a:r>
              <a:rPr lang="en-US" b="1" dirty="0" err="1">
                <a:solidFill>
                  <a:schemeClr val="tx2"/>
                </a:solidFill>
              </a:rPr>
              <a:t>Memeriksa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kembali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hasil</a:t>
            </a:r>
            <a:r>
              <a:rPr lang="en-US" b="1" dirty="0">
                <a:solidFill>
                  <a:schemeClr val="tx2"/>
                </a:solidFill>
              </a:rPr>
              <a:t> yang </a:t>
            </a:r>
            <a:r>
              <a:rPr lang="en-US" b="1" dirty="0" err="1">
                <a:solidFill>
                  <a:schemeClr val="tx2"/>
                </a:solidFill>
              </a:rPr>
              <a:t>diperoleh</a:t>
            </a:r>
            <a:r>
              <a:rPr lang="en-US" b="1" dirty="0">
                <a:solidFill>
                  <a:schemeClr val="tx2"/>
                </a:solidFill>
              </a:rPr>
              <a:t> (looking back)</a:t>
            </a:r>
          </a:p>
          <a:p>
            <a:pPr marL="0" indent="0" algn="just">
              <a:buNone/>
            </a:pP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dicantumkan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penyimpulan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/</a:t>
            </a:r>
            <a:r>
              <a:rPr lang="en-US" dirty="0" err="1"/>
              <a:t>memeriksa</a:t>
            </a:r>
            <a:r>
              <a:rPr lang="en-US" dirty="0"/>
              <a:t> </a:t>
            </a:r>
            <a:r>
              <a:rPr lang="en-US" dirty="0" err="1"/>
              <a:t>jawabannya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err="1" smtClean="0">
                <a:solidFill>
                  <a:srgbClr val="FF0000"/>
                </a:solidFill>
              </a:rPr>
              <a:t>Dapatkah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menyelesaikan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masalah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tersebut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cara</a:t>
            </a:r>
            <a:r>
              <a:rPr lang="en-US" dirty="0">
                <a:solidFill>
                  <a:srgbClr val="FF0000"/>
                </a:solidFill>
              </a:rPr>
              <a:t> lain? </a:t>
            </a:r>
            <a:r>
              <a:rPr lang="en-US" dirty="0" err="1">
                <a:solidFill>
                  <a:srgbClr val="FF0000"/>
                </a:solidFill>
              </a:rPr>
              <a:t>konsep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apa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digunakan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untuk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menyelesaikan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permasalahan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diatas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en-US" dirty="0" err="1">
                <a:solidFill>
                  <a:srgbClr val="FF0000"/>
                </a:solidFill>
              </a:rPr>
              <a:t>Apa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dapat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simpulkan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18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208tgp_time_light">
  <a:themeElements>
    <a:clrScheme name="208tgp_time_light 3">
      <a:dk1>
        <a:srgbClr val="000000"/>
      </a:dk1>
      <a:lt1>
        <a:srgbClr val="FFFFFF"/>
      </a:lt1>
      <a:dk2>
        <a:srgbClr val="0F4D5B"/>
      </a:dk2>
      <a:lt2>
        <a:srgbClr val="969696"/>
      </a:lt2>
      <a:accent1>
        <a:srgbClr val="1B7D6A"/>
      </a:accent1>
      <a:accent2>
        <a:srgbClr val="CBBA3B"/>
      </a:accent2>
      <a:accent3>
        <a:srgbClr val="FFFFFF"/>
      </a:accent3>
      <a:accent4>
        <a:srgbClr val="000000"/>
      </a:accent4>
      <a:accent5>
        <a:srgbClr val="ABBFB9"/>
      </a:accent5>
      <a:accent6>
        <a:srgbClr val="B8A835"/>
      </a:accent6>
      <a:hlink>
        <a:srgbClr val="3790D3"/>
      </a:hlink>
      <a:folHlink>
        <a:srgbClr val="BD6A1F"/>
      </a:folHlink>
    </a:clrScheme>
    <a:fontScheme name="208tgp_time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8tgp_time_light 1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8tgp_time_light 2">
        <a:dk1>
          <a:srgbClr val="000000"/>
        </a:dk1>
        <a:lt1>
          <a:srgbClr val="FFFFFF"/>
        </a:lt1>
        <a:dk2>
          <a:srgbClr val="1129A1"/>
        </a:dk2>
        <a:lt2>
          <a:srgbClr val="969696"/>
        </a:lt2>
        <a:accent1>
          <a:srgbClr val="4987E3"/>
        </a:accent1>
        <a:accent2>
          <a:srgbClr val="40C3EC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39B0D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8tgp_time_light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BBA3B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8A835"/>
        </a:accent6>
        <a:hlink>
          <a:srgbClr val="3790D3"/>
        </a:hlink>
        <a:folHlink>
          <a:srgbClr val="BD6A1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cdb2004215l</Template>
  <TotalTime>778</TotalTime>
  <Words>938</Words>
  <Application>Microsoft Office PowerPoint</Application>
  <PresentationFormat>On-screen Show (4:3)</PresentationFormat>
  <Paragraphs>117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208tgp_time_light</vt:lpstr>
      <vt:lpstr>Image</vt:lpstr>
      <vt:lpstr>Pemecahan masalah SD</vt:lpstr>
      <vt:lpstr>Faktor yang mempengaruhi Kemampuan PMM</vt:lpstr>
      <vt:lpstr>Faktor yang mempengaruhi Kemampuan PMM</vt:lpstr>
      <vt:lpstr>PowerPoint Presentation</vt:lpstr>
      <vt:lpstr>NCTM (1989: 209)</vt:lpstr>
      <vt:lpstr>Langakah-langkah Pemecahan masalah Polya 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Lembar Penilaian Kemampuan PMM  Menurut Mufraida (2008)</vt:lpstr>
      <vt:lpstr>Lembar Penilaian Kemampuan PMM  Menurut Mufraida(2008)</vt:lpstr>
      <vt:lpstr>Contoh Soal PMM materi Bilangan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Pemecahan masalah SD</dc:title>
  <dc:creator>Usman</dc:creator>
  <cp:lastModifiedBy>KANG WAHYU</cp:lastModifiedBy>
  <cp:revision>39</cp:revision>
  <dcterms:created xsi:type="dcterms:W3CDTF">2016-09-22T23:45:57Z</dcterms:created>
  <dcterms:modified xsi:type="dcterms:W3CDTF">2016-11-19T03:33:04Z</dcterms:modified>
</cp:coreProperties>
</file>