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85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783" autoAdjust="0"/>
  </p:normalViewPr>
  <p:slideViewPr>
    <p:cSldViewPr>
      <p:cViewPr>
        <p:scale>
          <a:sx n="73" d="100"/>
          <a:sy n="73" d="100"/>
        </p:scale>
        <p:origin x="-1218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6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57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58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59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6126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35A24-3ED2-4040-A510-70904F59F7E0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3286-A7BA-4F1C-940F-579BE37A504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1048645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104864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35A24-3ED2-4040-A510-70904F59F7E0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104864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4864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3286-A7BA-4F1C-940F-579BE37A504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1048626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104862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35A24-3ED2-4040-A510-70904F59F7E0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104862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486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3286-A7BA-4F1C-940F-579BE37A504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104858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10485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35A24-3ED2-4040-A510-70904F59F7E0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10485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485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3286-A7BA-4F1C-940F-579BE37A504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1048640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4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35A24-3ED2-4040-A510-70904F59F7E0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104864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4864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3286-A7BA-4F1C-940F-579BE37A504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1048608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1048609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10486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35A24-3ED2-4040-A510-70904F59F7E0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10486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4861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3286-A7BA-4F1C-940F-579BE37A504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1048614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15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10486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17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104861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35A24-3ED2-4040-A510-70904F59F7E0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104861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4862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3286-A7BA-4F1C-940F-579BE37A504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104862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35A24-3ED2-4040-A510-70904F59F7E0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104862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4862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3286-A7BA-4F1C-940F-579BE37A504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35A24-3ED2-4040-A510-70904F59F7E0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104863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4863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3286-A7BA-4F1C-940F-579BE37A504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1048650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1048651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5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35A24-3ED2-4040-A510-70904F59F7E0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10486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486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3286-A7BA-4F1C-940F-579BE37A504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1048634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1048635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3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35A24-3ED2-4040-A510-70904F59F7E0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104863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4863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3286-A7BA-4F1C-940F-579BE37A504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35A24-3ED2-4040-A510-70904F59F7E0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E3286-A7BA-4F1C-940F-579BE37A504C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ctrTitle"/>
          </p:nvPr>
        </p:nvSpPr>
        <p:spPr>
          <a:xfrm>
            <a:off x="467544" y="1988840"/>
            <a:ext cx="8458200" cy="2376264"/>
          </a:xfrm>
        </p:spPr>
        <p:txBody>
          <a:bodyPr>
            <a:normAutofit fontScale="90000"/>
          </a:bodyPr>
          <a:lstStyle/>
          <a:p>
            <a:r>
              <a:rPr lang="id-ID" sz="7200" dirty="0"/>
              <a:t>ENERGI </a:t>
            </a:r>
            <a:r>
              <a:rPr lang="id-ID" sz="7200" dirty="0" smtClean="0"/>
              <a:t>CAHAYA</a:t>
            </a:r>
            <a:r>
              <a:rPr lang="id-ID" sz="6700" dirty="0" smtClean="0"/>
              <a:t/>
            </a:r>
            <a:br>
              <a:rPr lang="id-ID" sz="6700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>Jajang Bayu Kelana,</a:t>
            </a:r>
            <a:r>
              <a:rPr lang="en-US" altLang="id-ID" dirty="0" smtClean="0"/>
              <a:t> </a:t>
            </a:r>
            <a:r>
              <a:rPr lang="id-ID" dirty="0" smtClean="0"/>
              <a:t>M.Pd</a:t>
            </a:r>
            <a:endParaRPr lang="id-ID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485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6875"/>
          </a:bodyPr>
          <a:lstStyle/>
          <a:p>
            <a:pPr marL="514350" lvl="0" indent="-514350">
              <a:buAutoNum type="arabicPeriod"/>
            </a:pPr>
            <a:r>
              <a:rPr lang="id-ID" dirty="0" smtClean="0"/>
              <a:t>Kacamata</a:t>
            </a:r>
          </a:p>
          <a:p>
            <a:pPr marL="0" lvl="0" indent="0">
              <a:buNone/>
            </a:pPr>
            <a:r>
              <a:rPr lang="id-ID" dirty="0" smtClean="0"/>
              <a:t>	Jenis-jenis kacamata dibagi menjadi 2:</a:t>
            </a:r>
          </a:p>
          <a:p>
            <a:pPr marL="0" lvl="0" indent="0">
              <a:buNone/>
            </a:pPr>
            <a:r>
              <a:rPr lang="id-ID" dirty="0"/>
              <a:t>	</a:t>
            </a:r>
            <a:r>
              <a:rPr lang="id-ID" dirty="0" smtClean="0"/>
              <a:t>1.</a:t>
            </a:r>
            <a:r>
              <a:rPr lang="id-ID" dirty="0"/>
              <a:t> Kacamata berlensa digunakan untuk </a:t>
            </a:r>
            <a:r>
              <a:rPr lang="id-ID" dirty="0" smtClean="0"/>
              <a:t>	     menolong </a:t>
            </a:r>
            <a:r>
              <a:rPr lang="id-ID" dirty="0"/>
              <a:t>penderita cacat </a:t>
            </a:r>
            <a:r>
              <a:rPr lang="id-ID" dirty="0" smtClean="0"/>
              <a:t>mata</a:t>
            </a:r>
          </a:p>
          <a:p>
            <a:pPr marL="0" lvl="0" indent="0">
              <a:buNone/>
            </a:pPr>
            <a:r>
              <a:rPr lang="id-ID" dirty="0"/>
              <a:t>	</a:t>
            </a:r>
            <a:r>
              <a:rPr lang="id-ID" dirty="0" smtClean="0"/>
              <a:t>2. </a:t>
            </a:r>
            <a:r>
              <a:rPr lang="id-ID" dirty="0"/>
              <a:t>Kacamata tak berlensa digunakan untuk </a:t>
            </a:r>
            <a:r>
              <a:rPr lang="id-ID" dirty="0" smtClean="0"/>
              <a:t>	    melindungi </a:t>
            </a:r>
            <a:r>
              <a:rPr lang="id-ID" dirty="0"/>
              <a:t>mata dari dan sinar yang </a:t>
            </a:r>
            <a:r>
              <a:rPr lang="id-ID" dirty="0" smtClean="0"/>
              <a:t>	    terlalu </a:t>
            </a:r>
            <a:r>
              <a:rPr lang="id-ID" dirty="0"/>
              <a:t>terang. </a:t>
            </a:r>
            <a:endParaRPr lang="id-ID" dirty="0" smtClean="0"/>
          </a:p>
          <a:p>
            <a:pPr marL="0" lv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048603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600" dirty="0"/>
              <a:t>Alat Optik yang berperan penting dalam membantu Penglihatan: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48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48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8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8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48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48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48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48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48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48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48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48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48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2" grpId="0" build="p"/>
      <p:bldP spid="104860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Content Placeholder 2"/>
          <p:cNvSpPr>
            <a:spLocks noGrp="1"/>
          </p:cNvSpPr>
          <p:nvPr>
            <p:ph idx="1"/>
          </p:nvPr>
        </p:nvSpPr>
        <p:spPr>
          <a:xfrm>
            <a:off x="1331640" y="1556792"/>
            <a:ext cx="8229600" cy="5505475"/>
          </a:xfrm>
        </p:spPr>
        <p:txBody>
          <a:bodyPr/>
          <a:lstStyle/>
          <a:p>
            <a:pPr marL="0" lvl="0" indent="0">
              <a:buNone/>
            </a:pPr>
            <a:r>
              <a:rPr lang="id-ID" dirty="0" smtClean="0"/>
              <a:t>2. Kacamata </a:t>
            </a:r>
            <a:r>
              <a:rPr lang="id-ID" dirty="0"/>
              <a:t>Pembeasar(Lup</a:t>
            </a:r>
            <a:r>
              <a:rPr lang="id-ID" dirty="0" smtClean="0"/>
              <a:t>)</a:t>
            </a:r>
          </a:p>
          <a:p>
            <a:pPr marL="0" lvl="0" indent="0">
              <a:buNone/>
            </a:pPr>
            <a:r>
              <a:rPr lang="id-ID" dirty="0" smtClean="0"/>
              <a:t>3. Kamera</a:t>
            </a:r>
          </a:p>
          <a:p>
            <a:pPr marL="0" lvl="0" indent="0">
              <a:buNone/>
            </a:pPr>
            <a:r>
              <a:rPr lang="id-ID" dirty="0" smtClean="0"/>
              <a:t>4. Miskroskop</a:t>
            </a:r>
          </a:p>
          <a:p>
            <a:pPr marL="0" lvl="0" indent="0">
              <a:buNone/>
            </a:pPr>
            <a:r>
              <a:rPr lang="id-ID" dirty="0" smtClean="0"/>
              <a:t>5. Teropong</a:t>
            </a:r>
          </a:p>
          <a:p>
            <a:pPr marL="0" lvl="0" indent="0">
              <a:buNone/>
            </a:pPr>
            <a:r>
              <a:rPr lang="id-ID" dirty="0" smtClean="0"/>
              <a:t>6. Periskop</a:t>
            </a:r>
          </a:p>
          <a:p>
            <a:pPr marL="0" lvl="0" indent="0">
              <a:buNone/>
            </a:pPr>
            <a:r>
              <a:rPr lang="id-ID" dirty="0" smtClean="0"/>
              <a:t>7. Overhead Projector</a:t>
            </a:r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8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8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8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8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48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8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48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486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486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/>
              <a:t> </a:t>
            </a:r>
            <a:r>
              <a:rPr lang="id-ID" sz="4000" dirty="0"/>
              <a:t>Untuk menjaga kesehatan mata agar tidak terganggu akibat pengaruh dari cahaya yaitu:</a:t>
            </a:r>
            <a:endParaRPr lang="en-US" sz="4000" dirty="0"/>
          </a:p>
        </p:txBody>
      </p:sp>
      <p:sp>
        <p:nvSpPr>
          <p:cNvPr id="10486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 dirty="0"/>
              <a:t>Sebaiknya ketika membaca ditempat yang cahayanya cukup tidak terlalu terang dan tidak juga redup.</a:t>
            </a:r>
            <a:endParaRPr lang="en-US" dirty="0"/>
          </a:p>
          <a:p>
            <a:pPr lvl="0"/>
            <a:r>
              <a:rPr lang="id-ID" dirty="0"/>
              <a:t>Jangan memandang secara langsung sumber cahaya yang menyilaukan, misalnya tidak memandang matahari dengan mata telanjang.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8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8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48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8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5" grpId="0"/>
      <p:bldP spid="104860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8543"/>
              </p:ext>
            </p:extLst>
          </p:nvPr>
        </p:nvGraphicFramePr>
        <p:xfrm>
          <a:off x="971600" y="692696"/>
          <a:ext cx="7224463" cy="3744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6084"/>
                <a:gridCol w="1365405"/>
                <a:gridCol w="1706756"/>
                <a:gridCol w="2218782"/>
                <a:gridCol w="1137436"/>
              </a:tblGrid>
              <a:tr h="757181">
                <a:tc>
                  <a:txBody>
                    <a:bodyPr/>
                    <a:lstStyle/>
                    <a:p>
                      <a:r>
                        <a:rPr lang="id-ID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Tema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Sub Tema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Materi IPA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Buku</a:t>
                      </a:r>
                      <a:endParaRPr lang="en-US" dirty="0"/>
                    </a:p>
                  </a:txBody>
                  <a:tcPr/>
                </a:tc>
              </a:tr>
              <a:tr h="2987235"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Selalu Berhemat Energi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1.</a:t>
                      </a:r>
                      <a:r>
                        <a:rPr lang="id-ID" baseline="0" dirty="0" smtClean="0"/>
                        <a:t> Macam-macam Sumber Energi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id-ID" baseline="0" dirty="0" smtClean="0"/>
                        <a:t>Sifat-sifat cahaya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id-ID" baseline="0" dirty="0" smtClean="0"/>
                        <a:t>Hubungan cahaya dengan penglihatan manusia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Kelas 4 Bab 6 Kurikulum</a:t>
                      </a:r>
                      <a:r>
                        <a:rPr lang="id-ID" baseline="0" dirty="0" smtClean="0"/>
                        <a:t> 2013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dirty="0" smtClean="0"/>
              <a:t>	</a:t>
            </a:r>
            <a:r>
              <a:rPr lang="id-ID" sz="5400" dirty="0"/>
              <a:t>Energi </a:t>
            </a:r>
            <a:r>
              <a:rPr lang="id-ID" sz="5400" dirty="0" smtClean="0"/>
              <a:t>Cahaya</a:t>
            </a:r>
            <a:endParaRPr lang="id-ID" dirty="0" smtClean="0"/>
          </a:p>
          <a:p>
            <a:pPr marL="0" indent="0" algn="just">
              <a:buNone/>
            </a:pPr>
            <a:r>
              <a:rPr lang="id-ID" dirty="0"/>
              <a:t>	</a:t>
            </a:r>
            <a:r>
              <a:rPr lang="id-ID" dirty="0" smtClean="0"/>
              <a:t>Energi </a:t>
            </a:r>
            <a:r>
              <a:rPr lang="id-ID" dirty="0"/>
              <a:t>cahaya adalah energi yang dipancarkan dari</a:t>
            </a:r>
            <a:r>
              <a:rPr lang="en-ID" dirty="0"/>
              <a:t>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cahaya</a:t>
            </a:r>
            <a:r>
              <a:rPr lang="en-ID" dirty="0"/>
              <a:t>, </a:t>
            </a:r>
            <a:r>
              <a:rPr lang="en-ID" dirty="0" err="1"/>
              <a:t>misalnya</a:t>
            </a:r>
            <a:r>
              <a:rPr lang="en-ID" dirty="0"/>
              <a:t> </a:t>
            </a:r>
            <a:r>
              <a:rPr lang="en-ID" dirty="0" err="1"/>
              <a:t>matahari</a:t>
            </a:r>
            <a:r>
              <a:rPr lang="en-ID" dirty="0"/>
              <a:t>, </a:t>
            </a:r>
            <a:r>
              <a:rPr lang="en-ID" dirty="0" err="1"/>
              <a:t>api</a:t>
            </a:r>
            <a:r>
              <a:rPr lang="en-ID" dirty="0"/>
              <a:t>, </a:t>
            </a:r>
            <a:r>
              <a:rPr lang="en-ID" dirty="0" err="1" smtClean="0"/>
              <a:t>lampu</a:t>
            </a:r>
            <a:r>
              <a:rPr lang="en-ID" dirty="0" smtClean="0"/>
              <a:t> </a:t>
            </a:r>
            <a:r>
              <a:rPr lang="en-ID" dirty="0" err="1" smtClean="0"/>
              <a:t>listrik</a:t>
            </a:r>
            <a:r>
              <a:rPr lang="en-ID" dirty="0" smtClean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senter</a:t>
            </a:r>
            <a:r>
              <a:rPr lang="id-ID" dirty="0"/>
              <a:t> yang menyebabkan tempat gelap menjadi terang</a:t>
            </a:r>
            <a:r>
              <a:rPr lang="en-ID" dirty="0"/>
              <a:t>. </a:t>
            </a:r>
            <a:endParaRPr lang="id-ID" dirty="0"/>
          </a:p>
          <a:p>
            <a:pPr marL="0" indent="0" algn="just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Sifat-Sifat Cah</a:t>
            </a:r>
            <a:r>
              <a:rPr lang="en-US" altLang="id-ID" dirty="0" smtClean="0"/>
              <a:t>a</a:t>
            </a:r>
            <a:r>
              <a:rPr lang="id-ID" dirty="0" smtClean="0"/>
              <a:t>ya</a:t>
            </a:r>
            <a:endParaRPr lang="id-ID" dirty="0"/>
          </a:p>
        </p:txBody>
      </p:sp>
      <p:sp>
        <p:nvSpPr>
          <p:cNvPr id="1048595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id-ID" dirty="0" smtClean="0"/>
              <a:t>Cahaya Merambat Lurus</a:t>
            </a:r>
          </a:p>
          <a:p>
            <a:pPr marL="0" indent="0">
              <a:buNone/>
            </a:pPr>
            <a:r>
              <a:rPr lang="id-ID" dirty="0" smtClean="0"/>
              <a:t>	Cahaya </a:t>
            </a:r>
            <a:r>
              <a:rPr lang="id-ID" dirty="0"/>
              <a:t>akan merambat lurus jika melalui suatu medium perantara</a:t>
            </a:r>
            <a:r>
              <a:rPr lang="en-ID" dirty="0"/>
              <a:t>. </a:t>
            </a: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 smtClean="0"/>
          </a:p>
        </p:txBody>
      </p:sp>
      <p:pic>
        <p:nvPicPr>
          <p:cNvPr id="209715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721" y="3284984"/>
            <a:ext cx="4536504" cy="2907118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48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048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id-ID" dirty="0" smtClean="0"/>
              <a:t>2. Cahaya Dapat Menembus Benda Bening</a:t>
            </a:r>
          </a:p>
          <a:p>
            <a:pPr marL="0" indent="0">
              <a:buNone/>
            </a:pPr>
            <a:endParaRPr lang="id-ID" dirty="0" smtClean="0"/>
          </a:p>
          <a:p>
            <a:r>
              <a:rPr lang="id-ID" dirty="0" smtClean="0"/>
              <a:t>Benda Bening </a:t>
            </a:r>
          </a:p>
          <a:p>
            <a:r>
              <a:rPr lang="id-ID" dirty="0" smtClean="0"/>
              <a:t>Benda Translunsens(benda yang dapat menembus sebagian cahaya</a:t>
            </a:r>
          </a:p>
          <a:p>
            <a:r>
              <a:rPr lang="id-ID" dirty="0" smtClean="0"/>
              <a:t>Opaque/Benda tidak tembus cahaya sama sekali</a:t>
            </a:r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209715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861048"/>
            <a:ext cx="3384376" cy="2455316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56250" lnSpcReduction="20000"/>
          </a:bodyPr>
          <a:lstStyle/>
          <a:p>
            <a:pPr marL="0" indent="0">
              <a:buNone/>
            </a:pPr>
            <a:r>
              <a:rPr lang="id-ID" sz="3800" dirty="0" smtClean="0"/>
              <a:t>3. Cahaya dapat Dibiaskan</a:t>
            </a:r>
          </a:p>
          <a:p>
            <a:pPr marL="0" indent="0">
              <a:buNone/>
            </a:pPr>
            <a:r>
              <a:rPr lang="id-ID" sz="3800" dirty="0"/>
              <a:t> </a:t>
            </a:r>
            <a:r>
              <a:rPr lang="id-ID" sz="3800" dirty="0" smtClean="0"/>
              <a:t> Pembiasan adalah pembelokan arah rambat cahaya saat melewati dua medium yang berbeda kerapatannya.</a:t>
            </a:r>
            <a:endParaRPr lang="en-US" sz="3800" dirty="0" smtClean="0"/>
          </a:p>
          <a:p>
            <a:pPr marL="0" indent="0">
              <a:buNone/>
            </a:pPr>
            <a:r>
              <a:rPr lang="id-ID" sz="3800" dirty="0"/>
              <a:t>Hukum Pembiasan Cahaya</a:t>
            </a:r>
            <a:r>
              <a:rPr lang="id-ID" sz="3800" dirty="0" smtClean="0"/>
              <a:t>:</a:t>
            </a:r>
            <a:endParaRPr lang="en-US" sz="3800" dirty="0" smtClean="0"/>
          </a:p>
          <a:p>
            <a:pPr marL="0" indent="0">
              <a:buNone/>
            </a:pPr>
            <a:endParaRPr lang="id-ID" dirty="0"/>
          </a:p>
          <a:p>
            <a:r>
              <a:rPr lang="id-ID" sz="4000" dirty="0"/>
              <a:t>Apabila cahaya </a:t>
            </a:r>
            <a:r>
              <a:rPr lang="id-ID" sz="4000" dirty="0" smtClean="0"/>
              <a:t>merambat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4000" dirty="0" smtClean="0"/>
              <a:t> </a:t>
            </a:r>
            <a:r>
              <a:rPr lang="id-ID" sz="4000" dirty="0" smtClean="0"/>
              <a:t> </a:t>
            </a:r>
            <a:r>
              <a:rPr lang="en-US" sz="4000" dirty="0" smtClean="0"/>
              <a:t>  </a:t>
            </a:r>
            <a:r>
              <a:rPr lang="id-ID" sz="4000" dirty="0" smtClean="0"/>
              <a:t>dari </a:t>
            </a:r>
            <a:r>
              <a:rPr lang="id-ID" sz="4000" dirty="0"/>
              <a:t>zat yang lebih rapat, </a:t>
            </a:r>
            <a:r>
              <a:rPr lang="id-ID" sz="4000" dirty="0" smtClean="0"/>
              <a:t>cahaya akan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4000" dirty="0" smtClean="0"/>
              <a:t>   </a:t>
            </a:r>
            <a:r>
              <a:rPr lang="id-ID" sz="4000" dirty="0" smtClean="0"/>
              <a:t> dibiaskan</a:t>
            </a:r>
            <a:r>
              <a:rPr lang="en-US" sz="4000" dirty="0"/>
              <a:t> </a:t>
            </a:r>
            <a:r>
              <a:rPr lang="id-ID" sz="4000" dirty="0" smtClean="0"/>
              <a:t>mendekati </a:t>
            </a:r>
            <a:r>
              <a:rPr lang="id-ID" sz="4000" dirty="0"/>
              <a:t>garis normal, 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     </a:t>
            </a:r>
            <a:r>
              <a:rPr lang="id-ID" sz="4000" dirty="0" smtClean="0"/>
              <a:t>misalnya </a:t>
            </a:r>
            <a:r>
              <a:rPr lang="id-ID" sz="4000" dirty="0"/>
              <a:t>cahaya merambat 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     </a:t>
            </a:r>
            <a:r>
              <a:rPr lang="id-ID" sz="4000" dirty="0" smtClean="0"/>
              <a:t>dari </a:t>
            </a:r>
            <a:r>
              <a:rPr lang="id-ID" sz="4000" dirty="0"/>
              <a:t>udara ke air.</a:t>
            </a:r>
          </a:p>
          <a:p>
            <a:r>
              <a:rPr lang="id-ID" sz="4000" dirty="0"/>
              <a:t>Apabila cahaya merambat ke </a:t>
            </a:r>
            <a:r>
              <a:rPr lang="id-ID" sz="4000" dirty="0" smtClean="0"/>
              <a:t>zat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    </a:t>
            </a:r>
            <a:r>
              <a:rPr lang="id-ID" sz="4000" dirty="0" smtClean="0"/>
              <a:t> </a:t>
            </a:r>
            <a:r>
              <a:rPr lang="id-ID" sz="4000" dirty="0"/>
              <a:t>yang kurang rapat cahaya </a:t>
            </a:r>
            <a:r>
              <a:rPr lang="id-ID" sz="4000" dirty="0" smtClean="0"/>
              <a:t>akan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   </a:t>
            </a:r>
            <a:r>
              <a:rPr lang="id-ID" sz="4000" dirty="0" smtClean="0"/>
              <a:t> </a:t>
            </a:r>
            <a:r>
              <a:rPr lang="id-ID" sz="4000" dirty="0"/>
              <a:t>dibiaskan menjadi garis normal, 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    </a:t>
            </a:r>
            <a:r>
              <a:rPr lang="id-ID" sz="4000" dirty="0" smtClean="0"/>
              <a:t>misalnya </a:t>
            </a:r>
            <a:r>
              <a:rPr lang="id-ID" sz="4000" dirty="0"/>
              <a:t>cahaya merambat dari air ke 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    </a:t>
            </a:r>
            <a:r>
              <a:rPr lang="id-ID" sz="4000" dirty="0" smtClean="0"/>
              <a:t>udara</a:t>
            </a:r>
            <a:r>
              <a:rPr lang="id-ID" sz="4000" dirty="0"/>
              <a:t>.</a:t>
            </a:r>
          </a:p>
          <a:p>
            <a:pPr marL="0" indent="0">
              <a:buNone/>
            </a:pPr>
            <a:endParaRPr lang="id-ID" dirty="0" smtClean="0"/>
          </a:p>
        </p:txBody>
      </p:sp>
      <p:pic>
        <p:nvPicPr>
          <p:cNvPr id="2097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6096" y="1700808"/>
            <a:ext cx="3090863" cy="435927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97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Content Placeholder 2"/>
          <p:cNvSpPr>
            <a:spLocks noGrp="1"/>
          </p:cNvSpPr>
          <p:nvPr>
            <p:ph idx="1"/>
          </p:nvPr>
        </p:nvSpPr>
        <p:spPr>
          <a:xfrm>
            <a:off x="611560" y="692696"/>
            <a:ext cx="8229600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4.</a:t>
            </a:r>
            <a:r>
              <a:rPr lang="id-ID" dirty="0"/>
              <a:t>	Cahaya Putih Terdiri atas Berbagai Warna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endParaRPr lang="id-ID" dirty="0"/>
          </a:p>
        </p:txBody>
      </p:sp>
      <p:pic>
        <p:nvPicPr>
          <p:cNvPr id="209715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624" y="1700808"/>
            <a:ext cx="7245746" cy="4132838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48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485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9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Content Placeholder 1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3750"/>
          </a:bodyPr>
          <a:lstStyle/>
          <a:p>
            <a:pPr marL="0" indent="0">
              <a:buNone/>
            </a:pPr>
            <a:r>
              <a:rPr lang="id-ID" dirty="0"/>
              <a:t>5. Cahaya dapat Dipantulkan</a:t>
            </a:r>
          </a:p>
          <a:p>
            <a:pPr marL="0" indent="0">
              <a:buNone/>
            </a:pPr>
            <a:r>
              <a:rPr lang="id-ID" dirty="0"/>
              <a:t>  Pemantulan (Repleksi) atau pencerminan lembah cahaya dari permukaan benda yang terkena cahaya.</a:t>
            </a:r>
          </a:p>
          <a:p>
            <a:pPr marL="0" indent="0">
              <a:buNone/>
            </a:pPr>
            <a:r>
              <a:rPr lang="id-ID" dirty="0"/>
              <a:t>Pemantuklan cahaya dapat dibagi menjadi 2: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/>
              <a:t>Pemantulan Teratur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/>
              <a:t>Pemantulan </a:t>
            </a:r>
            <a:r>
              <a:rPr lang="id-ID"/>
              <a:t>Bour(difus</a:t>
            </a:r>
            <a:r>
              <a:rPr lang="id-ID" smtClean="0"/>
              <a:t>)</a:t>
            </a:r>
            <a:endParaRPr lang="id-ID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5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85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85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85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85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485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85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485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Hubungan Cahaya dengan Penglihatan</a:t>
            </a:r>
            <a:endParaRPr lang="en-US" dirty="0"/>
          </a:p>
        </p:txBody>
      </p:sp>
      <p:sp>
        <p:nvSpPr>
          <p:cNvPr id="104860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id-ID" dirty="0" smtClean="0"/>
              <a:t>1. Benda </a:t>
            </a:r>
            <a:r>
              <a:rPr lang="id-ID" dirty="0"/>
              <a:t>dapat dilihat karena Benda Memantulkan Cahaya</a:t>
            </a:r>
            <a:endParaRPr lang="en-US" dirty="0"/>
          </a:p>
          <a:p>
            <a:pPr marL="0" lvl="0" indent="0">
              <a:buNone/>
            </a:pPr>
            <a:r>
              <a:rPr lang="id-ID" dirty="0" smtClean="0"/>
              <a:t>2. Alat-Alat </a:t>
            </a:r>
            <a:r>
              <a:rPr lang="id-ID" dirty="0"/>
              <a:t>Optik Membantu </a:t>
            </a:r>
            <a:r>
              <a:rPr lang="id-ID" dirty="0" smtClean="0"/>
              <a:t>Penglihatan</a:t>
            </a:r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48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8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8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48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48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48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0" grpId="0"/>
      <p:bldP spid="1048601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270</Words>
  <Application>Microsoft Office PowerPoint</Application>
  <PresentationFormat>On-screen Show (4:3)</PresentationFormat>
  <Paragraphs>70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ENERGI CAHAYA  Jajang Bayu Kelana, M.Pd</vt:lpstr>
      <vt:lpstr>PowerPoint Presentation</vt:lpstr>
      <vt:lpstr>PowerPoint Presentation</vt:lpstr>
      <vt:lpstr>Sifat-Sifat Cahaya</vt:lpstr>
      <vt:lpstr>PowerPoint Presentation</vt:lpstr>
      <vt:lpstr>PowerPoint Presentation</vt:lpstr>
      <vt:lpstr>PowerPoint Presentation</vt:lpstr>
      <vt:lpstr>PowerPoint Presentation</vt:lpstr>
      <vt:lpstr>Hubungan Cahaya dengan Penglihatan</vt:lpstr>
      <vt:lpstr>Alat Optik yang berperan penting dalam membantu Penglihatan: </vt:lpstr>
      <vt:lpstr>PowerPoint Presentation</vt:lpstr>
      <vt:lpstr> Untuk menjaga kesehatan mata agar tidak terganggu akibat pengaruh dari cahaya yaitu: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ILMU PENDIDIKAN ALAM  Dosen pengampu: Jajang Bayu Kelana, M.Pd</dc:title>
  <dc:creator>zahra</dc:creator>
  <cp:lastModifiedBy>X-200 MA</cp:lastModifiedBy>
  <cp:revision>2</cp:revision>
  <dcterms:created xsi:type="dcterms:W3CDTF">2018-10-19T08:24:05Z</dcterms:created>
  <dcterms:modified xsi:type="dcterms:W3CDTF">2018-11-18T07:54:32Z</dcterms:modified>
</cp:coreProperties>
</file>