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2" r:id="rId5"/>
    <p:sldId id="257" r:id="rId6"/>
    <p:sldId id="258" r:id="rId7"/>
    <p:sldId id="270" r:id="rId8"/>
    <p:sldId id="271" r:id="rId9"/>
    <p:sldId id="272" r:id="rId10"/>
    <p:sldId id="273" r:id="rId11"/>
    <p:sldId id="269" r:id="rId12"/>
    <p:sldId id="259" r:id="rId13"/>
    <p:sldId id="260" r:id="rId14"/>
    <p:sldId id="263" r:id="rId15"/>
    <p:sldId id="261" r:id="rId16"/>
    <p:sldId id="264" r:id="rId17"/>
    <p:sldId id="265" r:id="rId18"/>
    <p:sldId id="274" r:id="rId19"/>
    <p:sldId id="266" r:id="rId20"/>
    <p:sldId id="267" r:id="rId21"/>
    <p:sldId id="275" r:id="rId22"/>
    <p:sldId id="268"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98" autoAdjust="0"/>
    <p:restoredTop sz="94758" autoAdjust="0"/>
  </p:normalViewPr>
  <p:slideViewPr>
    <p:cSldViewPr>
      <p:cViewPr varScale="1">
        <p:scale>
          <a:sx n="71" d="100"/>
          <a:sy n="71" d="100"/>
        </p:scale>
        <p:origin x="-1356" y="-90"/>
      </p:cViewPr>
      <p:guideLst>
        <p:guide orient="horz" pos="2160"/>
        <p:guide pos="2880"/>
      </p:guideLst>
    </p:cSldViewPr>
  </p:slideViewPr>
  <p:outlineViewPr>
    <p:cViewPr>
      <p:scale>
        <a:sx n="33" d="100"/>
        <a:sy n="33" d="100"/>
      </p:scale>
      <p:origin x="0" y="403"/>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93F3DB8-D0F6-4C4D-A441-F147DA8AE306}" type="datetimeFigureOut">
              <a:rPr lang="en-US"/>
              <a:pPr>
                <a:defRPr/>
              </a:pPr>
              <a:t>1/29/2019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C388D4B-6A54-43EE-86CD-90F87427F24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9B84610-3E78-4798-AF56-AA2520BE3ED7}" type="datetimeFigureOut">
              <a:rPr lang="en-US"/>
              <a:pPr>
                <a:defRPr/>
              </a:pPr>
              <a:t>1/29/2019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81768D0-A8A4-4E9C-86C9-8C89C947142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456C3BA-D539-43EF-A436-CF544715BB80}" type="datetimeFigureOut">
              <a:rPr lang="en-US"/>
              <a:pPr>
                <a:defRPr/>
              </a:pPr>
              <a:t>1/29/2019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77BC43D-8AE4-48AD-85BD-B227793C48B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5A4E45B-EFF3-48A3-8590-304999113711}" type="datetimeFigureOut">
              <a:rPr lang="en-US"/>
              <a:pPr>
                <a:defRPr/>
              </a:pPr>
              <a:t>1/29/2019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57D5A12-9F4B-4AA7-8AB0-F74B708655E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6C12BD6-0C20-4D19-8A70-F6EF8D893E4E}" type="datetimeFigureOut">
              <a:rPr lang="en-US"/>
              <a:pPr>
                <a:defRPr/>
              </a:pPr>
              <a:t>1/29/2019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4E3431-AAF2-4C6C-87AA-5268AB41EC7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C50536B-2DCA-4328-BCD4-F4ECB12EA2AD}" type="datetimeFigureOut">
              <a:rPr lang="en-US"/>
              <a:pPr>
                <a:defRPr/>
              </a:pPr>
              <a:t>1/29/2019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E6B79CC-E809-447A-BFD8-61C0878CD9A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A740B0F-575C-4D85-9362-8126E87924BF}" type="datetimeFigureOut">
              <a:rPr lang="en-US"/>
              <a:pPr>
                <a:defRPr/>
              </a:pPr>
              <a:t>1/29/2019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0929615-8269-47F8-9789-690275AED96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81B01D4-E45B-43E7-A8DE-1FDBB66FD2CA}" type="datetimeFigureOut">
              <a:rPr lang="en-US"/>
              <a:pPr>
                <a:defRPr/>
              </a:pPr>
              <a:t>1/29/2019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3235AFB-6E9B-4108-B25A-CB7C77F3419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1A64D45-482D-4C96-B183-7E15303AA934}" type="datetimeFigureOut">
              <a:rPr lang="en-US"/>
              <a:pPr>
                <a:defRPr/>
              </a:pPr>
              <a:t>1/29/2019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E66D286-CCEF-42B5-A26E-D7C0DE3D9C2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572A670-568D-4043-9164-000587471FA4}" type="datetimeFigureOut">
              <a:rPr lang="en-US"/>
              <a:pPr>
                <a:defRPr/>
              </a:pPr>
              <a:t>1/29/2019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CE4696C-7DB0-498C-A1F8-EC4B506D2B6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588D26C-DFB6-44E5-82EA-535224215CB5}" type="datetimeFigureOut">
              <a:rPr lang="en-US"/>
              <a:pPr>
                <a:defRPr/>
              </a:pPr>
              <a:t>1/29/2019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F8D595-51E8-41BD-840B-B241AE77128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16668AA-8D5B-4D40-9AD9-6B6AFD9FE56D}" type="datetimeFigureOut">
              <a:rPr lang="en-US"/>
              <a:pPr>
                <a:defRPr/>
              </a:pPr>
              <a:t>1/29/2019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9EDFB6D-FBD9-4532-8EA1-69E377CC7F0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Text" TargetMode="External"/><Relationship Id="rId2" Type="http://schemas.openxmlformats.org/officeDocument/2006/relationships/hyperlink" Target="http://en.wikipedia.org/wiki/Linguistics"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eaLnBrk="1" hangingPunct="1">
              <a:buFont typeface="Arial" charset="0"/>
              <a:buNone/>
              <a:defRPr/>
            </a:pPr>
            <a:endParaRPr lang="en-US"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eaLnBrk="1" hangingPunct="1">
              <a:buFont typeface="Arial" charset="0"/>
              <a:buNone/>
              <a:defRPr/>
            </a:pPr>
            <a:r>
              <a:rPr lang="en-US"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An Introduction to Semantics</a:t>
            </a:r>
          </a:p>
          <a:p>
            <a:pPr eaLnBrk="1" hangingPunct="1">
              <a:defRPr/>
            </a:pP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eaLnBrk="1" hangingPunct="1">
              <a:lnSpc>
                <a:spcPct val="90000"/>
              </a:lnSpc>
            </a:pPr>
            <a:r>
              <a:rPr lang="en-US" sz="4000" b="1" smtClean="0">
                <a:latin typeface="Garamond" pitchFamily="18" charset="0"/>
              </a:rPr>
              <a:t>To understand language we need to know the meaning of words and the morphemes that compose them. We also must know how the meanings of words combine into phrases and sentence meanings. Finally, we must consider context when determining meaning.</a:t>
            </a:r>
          </a:p>
          <a:p>
            <a:pPr algn="just" eaLnBrk="1" hangingPunct="1">
              <a:lnSpc>
                <a:spcPct val="90000"/>
              </a:lnSpc>
            </a:pPr>
            <a:r>
              <a:rPr lang="en-US" sz="4000" b="1" smtClean="0">
                <a:latin typeface="Garamond" pitchFamily="18" charset="0"/>
              </a:rPr>
              <a:t>The study of the linguistic meaning of morphemes, words, phrases, and sentences is called Semantics.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152400"/>
            <a:ext cx="8763000" cy="6553200"/>
          </a:xfrm>
        </p:spPr>
        <p:txBody>
          <a:bodyPr>
            <a:normAutofit/>
          </a:bodyPr>
          <a:lstStyle/>
          <a:p>
            <a:pPr marL="0" indent="0" algn="just" eaLnBrk="1" hangingPunct="1">
              <a:buFont typeface="Arial" charset="0"/>
              <a:buNone/>
            </a:pPr>
            <a:r>
              <a:rPr lang="en-US" sz="4000" b="1" smtClean="0">
                <a:latin typeface="Garamond" pitchFamily="18" charset="0"/>
              </a:rPr>
              <a:t>Subfields of semantics are lexical (of or relating to the vocabulary, words, or morphemes of a language) semantics, which is concerned with the meanings of words, and the meaning relationships among words; and phrasal or sentential semantics, which is concerned with the meaning of syntactic units larger than the word.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763000" cy="6553200"/>
          </a:xfrm>
        </p:spPr>
        <p:txBody>
          <a:bodyPr>
            <a:normAutofit/>
          </a:bodyPr>
          <a:lstStyle/>
          <a:p>
            <a:pPr algn="just" eaLnBrk="1" hangingPunct="1">
              <a:buFont typeface="Arial" charset="0"/>
              <a:buNone/>
            </a:pPr>
            <a:endParaRPr lang="en-US" sz="4000" b="1" smtClean="0">
              <a:latin typeface="Garamond" pitchFamily="18" charset="0"/>
            </a:endParaRPr>
          </a:p>
          <a:p>
            <a:pPr algn="just" eaLnBrk="1" hangingPunct="1">
              <a:buFont typeface="Arial" charset="0"/>
              <a:buNone/>
            </a:pPr>
            <a:endParaRPr lang="en-US" sz="2400" b="1" smtClean="0">
              <a:latin typeface="Garamond" pitchFamily="18" charset="0"/>
            </a:endParaRPr>
          </a:p>
          <a:p>
            <a:pPr algn="just" eaLnBrk="1" hangingPunct="1"/>
            <a:r>
              <a:rPr lang="en-US" sz="4000" b="1" smtClean="0">
                <a:latin typeface="Garamond" pitchFamily="18" charset="0"/>
              </a:rPr>
              <a:t>The study of how context affects meaning is called </a:t>
            </a:r>
            <a:r>
              <a:rPr lang="en-US" sz="4000" b="1" smtClean="0">
                <a:solidFill>
                  <a:schemeClr val="accent1"/>
                </a:solidFill>
                <a:latin typeface="Garamond" pitchFamily="18" charset="0"/>
              </a:rPr>
              <a:t>Pragmatics</a:t>
            </a:r>
            <a:r>
              <a:rPr lang="en-US" sz="4000" b="1" smtClean="0">
                <a:latin typeface="Garamond" pitchFamily="18" charset="0"/>
              </a:rPr>
              <a:t>.</a:t>
            </a:r>
          </a:p>
          <a:p>
            <a:pPr algn="just" eaLnBrk="1" hangingPunct="1">
              <a:buFont typeface="Arial" charset="0"/>
              <a:buNone/>
            </a:pPr>
            <a:endParaRPr lang="en-US" sz="4000" b="1" smtClean="0">
              <a:latin typeface="Garamond" pitchFamily="18" charset="0"/>
            </a:endParaRPr>
          </a:p>
          <a:p>
            <a:pPr algn="just" eaLnBrk="1" hangingPunct="1"/>
            <a:r>
              <a:rPr lang="en-US" sz="4000" b="1" smtClean="0">
                <a:latin typeface="Garamond" pitchFamily="18" charset="0"/>
              </a:rPr>
              <a:t>For example, the sentence "It's cold in here" can be interpreted in certain situations as "close the windows".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anim calcmode="lin" valueType="num">
                                      <p:cBhvr>
                                        <p:cTn id="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500"/>
                                        <p:tgtEl>
                                          <p:spTgt spid="3">
                                            <p:txEl>
                                              <p:pRg st="4" end="4"/>
                                            </p:txEl>
                                          </p:spTgt>
                                        </p:tgtEl>
                                      </p:cBhvr>
                                    </p:animEffect>
                                    <p:anim calcmode="lin" valueType="num">
                                      <p:cBhvr>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152400"/>
            <a:ext cx="8763000" cy="6553200"/>
          </a:xfrm>
        </p:spPr>
        <p:txBody>
          <a:bodyPr>
            <a:normAutofit/>
          </a:bodyPr>
          <a:lstStyle/>
          <a:p>
            <a:pPr marL="0" indent="0" algn="ctr" eaLnBrk="1" hangingPunct="1">
              <a:buFont typeface="Arial" charset="0"/>
              <a:buNone/>
            </a:pPr>
            <a:r>
              <a:rPr lang="en-US" sz="4000" b="1" smtClean="0">
                <a:solidFill>
                  <a:schemeClr val="accent1"/>
                </a:solidFill>
                <a:latin typeface="Garamond" pitchFamily="18" charset="0"/>
              </a:rPr>
              <a:t>Colorless green ideas sleep furiously</a:t>
            </a:r>
            <a:r>
              <a:rPr lang="en-US" sz="4000" b="1" smtClean="0">
                <a:latin typeface="Garamond" pitchFamily="18" charset="0"/>
              </a:rPr>
              <a:t> </a:t>
            </a:r>
          </a:p>
          <a:p>
            <a:pPr marL="0" indent="0" algn="just" eaLnBrk="1" hangingPunct="1">
              <a:buFont typeface="Arial" charset="0"/>
              <a:buNone/>
            </a:pPr>
            <a:endParaRPr lang="en-US" sz="4000" b="1" smtClean="0">
              <a:latin typeface="Garamond" pitchFamily="18" charset="0"/>
            </a:endParaRPr>
          </a:p>
          <a:p>
            <a:pPr marL="0" indent="0" algn="just" eaLnBrk="1" hangingPunct="1">
              <a:buFont typeface="Arial" charset="0"/>
              <a:buNone/>
            </a:pPr>
            <a:r>
              <a:rPr lang="en-US" sz="4000" b="1" smtClean="0">
                <a:latin typeface="Garamond" pitchFamily="18" charset="0"/>
              </a:rPr>
              <a:t>The sentence </a:t>
            </a:r>
            <a:r>
              <a:rPr lang="en-US" sz="4000" b="1" smtClean="0">
                <a:solidFill>
                  <a:schemeClr val="accent1"/>
                </a:solidFill>
                <a:latin typeface="Garamond" pitchFamily="18" charset="0"/>
              </a:rPr>
              <a:t>"Colorless green ideas sleep furiously"</a:t>
            </a:r>
            <a:r>
              <a:rPr lang="en-US" sz="4000" b="1" smtClean="0">
                <a:latin typeface="Garamond" pitchFamily="18" charset="0"/>
              </a:rPr>
              <a:t> was presented by Chomsky as a great example of a series of words strung together randomly.  It grammatical according to the lexical classification, however, it is non-sense on a semantic level. Or so goes the claim.  But is the claim correct?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anim calcmode="lin" valueType="num">
                                      <p:cBhvr>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152400"/>
            <a:ext cx="8763000" cy="6553200"/>
          </a:xfrm>
        </p:spPr>
        <p:txBody>
          <a:bodyPr>
            <a:normAutofit/>
          </a:bodyPr>
          <a:lstStyle/>
          <a:p>
            <a:pPr marL="0" indent="0" algn="just" eaLnBrk="1" hangingPunct="1">
              <a:buFont typeface="Arial" charset="0"/>
              <a:buNone/>
            </a:pPr>
            <a:endParaRPr lang="en-US" sz="4000" b="1" smtClean="0">
              <a:latin typeface="Garamond" pitchFamily="18" charset="0"/>
            </a:endParaRPr>
          </a:p>
          <a:p>
            <a:pPr marL="0" indent="0" algn="just" eaLnBrk="1" hangingPunct="1">
              <a:buFont typeface="Arial" charset="0"/>
              <a:buNone/>
            </a:pPr>
            <a:r>
              <a:rPr lang="en-US" sz="4000" b="1" smtClean="0">
                <a:latin typeface="Garamond" pitchFamily="18" charset="0"/>
              </a:rPr>
              <a:t>According to a well-established usage of the word </a:t>
            </a:r>
            <a:r>
              <a:rPr lang="en-US" sz="4000" b="1" smtClean="0">
                <a:solidFill>
                  <a:schemeClr val="accent1"/>
                </a:solidFill>
                <a:latin typeface="Garamond" pitchFamily="18" charset="0"/>
              </a:rPr>
              <a:t>"green"</a:t>
            </a:r>
            <a:r>
              <a:rPr lang="en-US" sz="4000" b="1" smtClean="0">
                <a:latin typeface="Garamond" pitchFamily="18" charset="0"/>
              </a:rPr>
              <a:t>, a green idea is one that is new and untried.  Again, a colorless idea is one without vividness, dull, and unexciting.  So it follows that a colorless green idea is a new, untried idea that is without vividness, dull, and unexciting.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anim calcmode="lin" valueType="num">
                                      <p:cBhvr>
                                        <p:cTn id="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152400"/>
            <a:ext cx="8763000" cy="6553200"/>
          </a:xfrm>
        </p:spPr>
        <p:txBody>
          <a:bodyPr>
            <a:normAutofit/>
          </a:bodyPr>
          <a:lstStyle/>
          <a:p>
            <a:pPr marL="0" indent="0" algn="just" eaLnBrk="1" hangingPunct="1">
              <a:buFont typeface="Arial" charset="0"/>
              <a:buNone/>
            </a:pPr>
            <a:endParaRPr lang="en-US" sz="4000" b="1" smtClean="0">
              <a:latin typeface="Garamond" pitchFamily="18" charset="0"/>
            </a:endParaRPr>
          </a:p>
          <a:p>
            <a:pPr marL="0" indent="0" algn="just" eaLnBrk="1" hangingPunct="1">
              <a:buFont typeface="Arial" charset="0"/>
              <a:buNone/>
            </a:pPr>
            <a:r>
              <a:rPr lang="en-US" sz="4000" b="1" smtClean="0">
                <a:latin typeface="Garamond" pitchFamily="18" charset="0"/>
              </a:rPr>
              <a:t>To sleep is, among other things, to be in a state of dormancy or inactivity, or in a state of unconsciousness.  To sleep furiously may seem a puzzling turn of phrase but one reflects that the mind in sleep often indeed moves furiously with ideas and images flickering in and out.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anim calcmode="lin" valueType="num">
                                      <p:cBhvr>
                                        <p:cTn id="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152400"/>
            <a:ext cx="8763000" cy="6553200"/>
          </a:xfrm>
        </p:spPr>
        <p:txBody>
          <a:bodyPr>
            <a:normAutofit/>
          </a:bodyPr>
          <a:lstStyle/>
          <a:p>
            <a:pPr marL="0" indent="0" algn="just" eaLnBrk="1" hangingPunct="1">
              <a:buFont typeface="Arial" charset="0"/>
              <a:buNone/>
            </a:pPr>
            <a:r>
              <a:rPr lang="en-US" sz="4000" b="1" smtClean="0">
                <a:latin typeface="Garamond" pitchFamily="18" charset="0"/>
              </a:rPr>
              <a:t>So, what is the poet telling us? (One assumes that the quoted line is from the work of a poet working in a medium of studied precision and ambiguity.  Or rather, as we shall see...) Very simply the poet seems to be saying that new ideas, not yet sharply defined, circulate in the unconscious, rapidly altering at a furious rate.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152400"/>
            <a:ext cx="8763000" cy="6553200"/>
          </a:xfrm>
        </p:spPr>
        <p:txBody>
          <a:bodyPr>
            <a:normAutofit/>
          </a:bodyPr>
          <a:lstStyle/>
          <a:p>
            <a:pPr marL="0" indent="0" algn="just" eaLnBrk="1" hangingPunct="1">
              <a:buFont typeface="Arial" charset="0"/>
              <a:buNone/>
            </a:pPr>
            <a:r>
              <a:rPr lang="en-US" sz="3800" b="1" smtClean="0">
                <a:latin typeface="Garamond" pitchFamily="18" charset="0"/>
              </a:rPr>
              <a:t>One is left then with a question.  Why is this nice bit of poetic imagery cited by its author as a quintessentially meaningless sentence?  Here we have an exquisite bit of irony.  The author evidently has a turn for poetry, a turn which he turns his face against.  And the hidden face, the denied self, has taken its revenge.  The scientist has called on his creative self to exhibit a bit of nonsense.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152400"/>
            <a:ext cx="8763000" cy="6553200"/>
          </a:xfrm>
        </p:spPr>
        <p:txBody>
          <a:bodyPr>
            <a:normAutofit/>
          </a:bodyPr>
          <a:lstStyle/>
          <a:p>
            <a:pPr marL="0" indent="0" algn="just" eaLnBrk="1" hangingPunct="1">
              <a:buFont typeface="Arial" charset="0"/>
              <a:buNone/>
            </a:pPr>
            <a:r>
              <a:rPr lang="en-US" sz="3800" b="1" smtClean="0">
                <a:latin typeface="Garamond" pitchFamily="18" charset="0"/>
              </a:rPr>
              <a:t>The poet denied has replied with a sentence, apparently meaningless, which is no such thing when listened to with an attentive ear.  And yet consider; this sentence is a very intellectualized production - it is indeed "colorless".  It was, we suspect, a new idea, a variant of a possibility, still new at the very moment of production, one occurring by chance in the froth of the unconscious.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152400"/>
            <a:ext cx="8763000" cy="6553200"/>
          </a:xfrm>
        </p:spPr>
        <p:txBody>
          <a:bodyPr>
            <a:normAutofit/>
          </a:bodyPr>
          <a:lstStyle/>
          <a:p>
            <a:pPr marL="0" indent="0" algn="just" eaLnBrk="1" hangingPunct="1">
              <a:buFont typeface="Arial" charset="0"/>
              <a:buNone/>
            </a:pPr>
            <a:endParaRPr lang="en-US" sz="4000" b="1" smtClean="0">
              <a:latin typeface="Garamond" pitchFamily="18" charset="0"/>
            </a:endParaRPr>
          </a:p>
          <a:p>
            <a:pPr marL="0" indent="0" algn="just" eaLnBrk="1" hangingPunct="1">
              <a:buFont typeface="Arial" charset="0"/>
              <a:buNone/>
            </a:pPr>
            <a:endParaRPr lang="en-US" sz="4000" b="1" smtClean="0">
              <a:latin typeface="Garamond" pitchFamily="18" charset="0"/>
            </a:endParaRPr>
          </a:p>
          <a:p>
            <a:pPr marL="0" indent="0" algn="just" eaLnBrk="1" hangingPunct="1">
              <a:buFont typeface="Arial" charset="0"/>
              <a:buNone/>
            </a:pPr>
            <a:endParaRPr lang="en-US" sz="4000" b="1" smtClean="0">
              <a:latin typeface="Garamond" pitchFamily="18" charset="0"/>
            </a:endParaRPr>
          </a:p>
          <a:p>
            <a:pPr marL="0" indent="0" algn="just" eaLnBrk="1" hangingPunct="1">
              <a:buFont typeface="Arial" charset="0"/>
              <a:buNone/>
            </a:pPr>
            <a:r>
              <a:rPr lang="en-US" sz="4000" b="1" smtClean="0">
                <a:latin typeface="Garamond" pitchFamily="18" charset="0"/>
              </a:rPr>
              <a:t>In short, the cited sentence was a colorless green idea that had slept furiously.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anim calcmode="lin" valueType="num">
                                      <p:cBhvr>
                                        <p:cTn id="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eaLnBrk="1" fontAlgn="auto" hangingPunct="1">
              <a:spcAft>
                <a:spcPts val="0"/>
              </a:spcAft>
              <a:defRPr/>
            </a:pPr>
            <a:r>
              <a:rPr lang="en-US"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en-US"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en-US"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“Language without meaning is meaningless”… (Roman </a:t>
            </a:r>
            <a:r>
              <a:rPr lang="en-US"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Jakobson</a:t>
            </a:r>
            <a:r>
              <a:rPr lang="en-US"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t>
            </a:r>
          </a:p>
        </p:txBody>
      </p:sp>
      <p:sp>
        <p:nvSpPr>
          <p:cNvPr id="3" name="Content Placeholder 2"/>
          <p:cNvSpPr>
            <a:spLocks noGrp="1"/>
          </p:cNvSpPr>
          <p:nvPr>
            <p:ph idx="1"/>
          </p:nvPr>
        </p:nvSpPr>
        <p:spPr>
          <a:xfrm>
            <a:off x="457200" y="2362200"/>
            <a:ext cx="8229600" cy="3763963"/>
          </a:xfrm>
          <a:solidFill>
            <a:schemeClr val="bg2"/>
          </a:solidFill>
          <a:ln>
            <a:solidFill>
              <a:schemeClr val="accent2">
                <a:lumMod val="50000"/>
              </a:schemeClr>
            </a:solidFill>
          </a:ln>
        </p:spPr>
        <p:txBody>
          <a:bodyPr rtlCol="0">
            <a:normAutofit/>
            <a:scene3d>
              <a:camera prst="orthographicFront"/>
              <a:lightRig rig="threePt" dir="t"/>
            </a:scene3d>
            <a:sp3d contourW="12700">
              <a:contourClr>
                <a:schemeClr val="accent2">
                  <a:lumMod val="75000"/>
                </a:schemeClr>
              </a:contourClr>
            </a:sp3d>
          </a:bodyPr>
          <a:lstStyle/>
          <a:p>
            <a:pPr eaLnBrk="1" fontAlgn="auto" hangingPunct="1">
              <a:spcAft>
                <a:spcPts val="0"/>
              </a:spcAft>
              <a:buFont typeface="Arial" pitchFamily="34" charset="0"/>
              <a:buNone/>
              <a:defRPr/>
            </a:pPr>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Semantics:</a:t>
            </a:r>
          </a:p>
          <a:p>
            <a:pPr eaLnBrk="1" fontAlgn="auto" hangingPunct="1">
              <a:spcAft>
                <a:spcPts val="0"/>
              </a:spcAft>
              <a:buFont typeface="Arial" pitchFamily="34" charset="0"/>
              <a:buNone/>
              <a:defRPr/>
            </a:pPr>
            <a:endParaRPr lang="en-US" dirty="0" smtClean="0"/>
          </a:p>
          <a:p>
            <a:pPr eaLnBrk="1" fontAlgn="auto" hangingPunct="1">
              <a:spcAft>
                <a:spcPts val="0"/>
              </a:spcAft>
              <a:buFont typeface="Arial" pitchFamily="34" charset="0"/>
              <a:buChar char="•"/>
              <a:defRPr/>
            </a:pPr>
            <a:r>
              <a:rPr lang="en-US" dirty="0" smtClean="0"/>
              <a:t>is the technical term used to refer to the study of meaning, and, since meaning is a part of language, semantics is a part of linguistics.</a:t>
            </a:r>
          </a:p>
          <a:p>
            <a:pPr eaLnBrk="1" fontAlgn="auto" hangingPunct="1">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anim calcmode="lin" valueType="num">
                                      <p:cBhvr>
                                        <p:cTn id="15" dur="500" fill="hold"/>
                                        <p:tgtEl>
                                          <p:spTgt spid="3"/>
                                        </p:tgtEl>
                                        <p:attrNameLst>
                                          <p:attrName>ppt_x</p:attrName>
                                        </p:attrNameLst>
                                      </p:cBhvr>
                                      <p:tavLst>
                                        <p:tav tm="0">
                                          <p:val>
                                            <p:strVal val="#ppt_x"/>
                                          </p:val>
                                        </p:tav>
                                        <p:tav tm="100000">
                                          <p:val>
                                            <p:strVal val="#ppt_x"/>
                                          </p:val>
                                        </p:tav>
                                      </p:tavLst>
                                    </p:anim>
                                    <p:anim calcmode="lin" valueType="num">
                                      <p:cBhvr>
                                        <p:cTn id="16"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a:bodyPr>
          <a:lstStyle/>
          <a:p>
            <a:pPr algn="ctr" eaLnBrk="1" hangingPunct="1">
              <a:buFont typeface="Arial" charset="0"/>
              <a:buNone/>
            </a:pPr>
            <a:r>
              <a:rPr lang="en-US" sz="4000" b="1" smtClean="0">
                <a:solidFill>
                  <a:schemeClr val="accent1"/>
                </a:solidFill>
                <a:latin typeface="Garamond" pitchFamily="18" charset="0"/>
              </a:rPr>
              <a:t>Semantics</a:t>
            </a:r>
          </a:p>
          <a:p>
            <a:pPr algn="just" eaLnBrk="1" hangingPunct="1"/>
            <a:r>
              <a:rPr lang="en-US" sz="4000" b="1" smtClean="0">
                <a:latin typeface="Garamond" pitchFamily="18" charset="0"/>
              </a:rPr>
              <a:t>Semantics is the branch of linguistics that deals with the study of meaning, changes in meaning, and the principles that govern the relationship between sentences or words and their meanings.</a:t>
            </a:r>
          </a:p>
          <a:p>
            <a:pPr algn="just" eaLnBrk="1" hangingPunct="1"/>
            <a:r>
              <a:rPr lang="en-US" sz="4000" b="1" smtClean="0">
                <a:latin typeface="Garamond" pitchFamily="18" charset="0"/>
              </a:rPr>
              <a:t>It is the study of the relationships between signs and symbols and what they represent.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2400" y="152400"/>
            <a:ext cx="8839200" cy="6553200"/>
          </a:xfrm>
        </p:spPr>
        <p:txBody>
          <a:bodyPr>
            <a:normAutofit/>
          </a:bodyPr>
          <a:lstStyle/>
          <a:p>
            <a:pPr marL="457200" indent="-457200" algn="just">
              <a:buFont typeface="Arial" charset="0"/>
              <a:buNone/>
            </a:pPr>
            <a:r>
              <a:rPr lang="en-US" sz="3600" b="1" smtClean="0">
                <a:solidFill>
                  <a:schemeClr val="accent1"/>
                </a:solidFill>
                <a:latin typeface="Garamond" pitchFamily="18" charset="0"/>
              </a:rPr>
              <a:t>What is semantics?</a:t>
            </a:r>
          </a:p>
          <a:p>
            <a:pPr marL="457200" indent="-457200" algn="just"/>
            <a:r>
              <a:rPr lang="en-US" sz="3600" b="1" smtClean="0">
                <a:latin typeface="Garamond" pitchFamily="18" charset="0"/>
              </a:rPr>
              <a:t>Semantics is the study of meaning in language. It is a wide subject within the general study of language.</a:t>
            </a:r>
          </a:p>
          <a:p>
            <a:pPr marL="457200" indent="-457200" algn="just"/>
            <a:r>
              <a:rPr lang="en-US" sz="3600" b="1" smtClean="0">
                <a:latin typeface="Garamond" pitchFamily="18" charset="0"/>
              </a:rPr>
              <a:t>An understanding of semantics is essential to the study of language acquisition (how language users acquire a sense of meaning, as speakers and writers, listeners and readers).</a:t>
            </a:r>
          </a:p>
          <a:p>
            <a:pPr marL="457200" indent="-457200" algn="just"/>
            <a:r>
              <a:rPr lang="en-US" sz="3600" b="1" smtClean="0">
                <a:latin typeface="Garamond" pitchFamily="18" charset="0"/>
              </a:rPr>
              <a:t>It is also essential to the study of language change (how meanings alter over time).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2400" y="152400"/>
            <a:ext cx="8839200" cy="6553200"/>
          </a:xfrm>
        </p:spPr>
        <p:txBody>
          <a:bodyPr>
            <a:normAutofit/>
          </a:bodyPr>
          <a:lstStyle/>
          <a:p>
            <a:pPr marL="457200" indent="-457200" algn="just"/>
            <a:r>
              <a:rPr lang="en-US" sz="3500" b="1" smtClean="0">
                <a:latin typeface="Garamond" pitchFamily="18" charset="0"/>
              </a:rPr>
              <a:t>It is important for understanding language in social contexts, as these are likely to affect meaning, and for understanding varieties of English and effects of style.</a:t>
            </a:r>
          </a:p>
          <a:p>
            <a:pPr marL="457200" indent="-457200" algn="just"/>
            <a:r>
              <a:rPr lang="en-US" sz="3500" b="1" smtClean="0">
                <a:latin typeface="Garamond" pitchFamily="18" charset="0"/>
              </a:rPr>
              <a:t>It is thus one of the most fundamental concepts in linguistics.</a:t>
            </a:r>
          </a:p>
          <a:p>
            <a:pPr marL="457200" indent="-457200" algn="just"/>
            <a:r>
              <a:rPr lang="en-US" sz="3500" b="1" smtClean="0">
                <a:latin typeface="Garamond" pitchFamily="18" charset="0"/>
              </a:rPr>
              <a:t>The study of semantics includes the study of how meaning is constructed, interpreted, clarified, obscured, illustrated, simplified, negotiated, contradicted, and paraphrased.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2400" y="152400"/>
            <a:ext cx="8839200" cy="6553200"/>
          </a:xfrm>
        </p:spPr>
        <p:txBody>
          <a:bodyPr>
            <a:normAutofit/>
          </a:bodyPr>
          <a:lstStyle/>
          <a:p>
            <a:pPr marL="0" indent="0" algn="just">
              <a:buFont typeface="Arial" charset="0"/>
              <a:buNone/>
            </a:pPr>
            <a:r>
              <a:rPr lang="en-US" sz="3600" b="1" smtClean="0">
                <a:latin typeface="Garamond" pitchFamily="18" charset="0"/>
              </a:rPr>
              <a:t>Some important areas of semantic theory or related subjects include these:</a:t>
            </a:r>
          </a:p>
          <a:p>
            <a:pPr marL="0" indent="0" algn="just"/>
            <a:r>
              <a:rPr lang="en-US" sz="3600" b="1" smtClean="0">
                <a:latin typeface="Garamond" pitchFamily="18" charset="0"/>
              </a:rPr>
              <a:t> 	Symbol and referent</a:t>
            </a:r>
          </a:p>
          <a:p>
            <a:pPr marL="0" indent="0" algn="just"/>
            <a:r>
              <a:rPr lang="en-US" sz="3600" b="1" smtClean="0">
                <a:latin typeface="Garamond" pitchFamily="18" charset="0"/>
              </a:rPr>
              <a:t> 	Conceptions of meaning</a:t>
            </a:r>
          </a:p>
          <a:p>
            <a:pPr marL="0" indent="0" algn="just"/>
            <a:r>
              <a:rPr lang="en-US" sz="3600" b="1" smtClean="0">
                <a:latin typeface="Garamond" pitchFamily="18" charset="0"/>
              </a:rPr>
              <a:t> 	Words and lexemes</a:t>
            </a:r>
          </a:p>
          <a:p>
            <a:pPr marL="0" indent="0" algn="just"/>
            <a:r>
              <a:rPr lang="en-US" sz="3600" b="1" smtClean="0">
                <a:latin typeface="Garamond" pitchFamily="18" charset="0"/>
              </a:rPr>
              <a:t> 	Denotation, connotation, implication</a:t>
            </a:r>
          </a:p>
          <a:p>
            <a:pPr marL="0" indent="0" algn="just"/>
            <a:r>
              <a:rPr lang="en-US" sz="3600" b="1" smtClean="0">
                <a:latin typeface="Garamond" pitchFamily="18" charset="0"/>
              </a:rPr>
              <a:t> 	Pragmatics</a:t>
            </a:r>
          </a:p>
          <a:p>
            <a:pPr marL="0" indent="0" algn="just"/>
            <a:r>
              <a:rPr lang="en-US" sz="3600" b="1" smtClean="0">
                <a:latin typeface="Garamond" pitchFamily="18" charset="0"/>
              </a:rPr>
              <a:t> 	Ambiguity</a:t>
            </a:r>
          </a:p>
          <a:p>
            <a:pPr marL="0" indent="0" algn="just"/>
            <a:r>
              <a:rPr lang="en-US" sz="3600" b="1" smtClean="0">
                <a:latin typeface="Garamond" pitchFamily="18" charset="0"/>
              </a:rPr>
              <a:t> 	Metaphor, simile and symbol</a:t>
            </a:r>
          </a:p>
          <a:p>
            <a:pPr marL="0" indent="0" algn="just"/>
            <a:r>
              <a:rPr lang="en-US" sz="3600" b="1" smtClean="0">
                <a:latin typeface="Garamond" pitchFamily="18" charset="0"/>
              </a:rPr>
              <a:t> 	Semantic fields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anim calcmode="lin" valueType="num">
                                      <p:cBhvr>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500"/>
                                        <p:tgtEl>
                                          <p:spTgt spid="3">
                                            <p:txEl>
                                              <p:pRg st="6" end="6"/>
                                            </p:txEl>
                                          </p:spTgt>
                                        </p:tgtEl>
                                      </p:cBhvr>
                                    </p:animEffect>
                                    <p:anim calcmode="lin" valueType="num">
                                      <p:cBhvr>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500"/>
                                        <p:tgtEl>
                                          <p:spTgt spid="3">
                                            <p:txEl>
                                              <p:pRg st="7" end="7"/>
                                            </p:txEl>
                                          </p:spTgt>
                                        </p:tgtEl>
                                      </p:cBhvr>
                                    </p:animEffect>
                                    <p:anim calcmode="lin" valueType="num">
                                      <p:cBhvr>
                                        <p:cTn id="5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500"/>
                                        <p:tgtEl>
                                          <p:spTgt spid="3">
                                            <p:txEl>
                                              <p:pRg st="8" end="8"/>
                                            </p:txEl>
                                          </p:spTgt>
                                        </p:tgtEl>
                                      </p:cBhvr>
                                    </p:animEffect>
                                    <p:anim calcmode="lin" valueType="num">
                                      <p:cBhvr>
                                        <p:cTn id="6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2400" y="152400"/>
            <a:ext cx="8839200" cy="6553200"/>
          </a:xfrm>
        </p:spPr>
        <p:txBody>
          <a:bodyPr>
            <a:normAutofit/>
          </a:bodyPr>
          <a:lstStyle/>
          <a:p>
            <a:pPr marL="457200" indent="-457200" algn="just"/>
            <a:r>
              <a:rPr lang="en-US" sz="3600" b="1" smtClean="0">
                <a:latin typeface="Garamond" pitchFamily="18" charset="0"/>
              </a:rPr>
              <a:t>Synonym, antonym and hyponym</a:t>
            </a:r>
          </a:p>
          <a:p>
            <a:pPr marL="457200" indent="-457200" algn="just"/>
            <a:r>
              <a:rPr lang="en-US" sz="3600" b="1" smtClean="0">
                <a:latin typeface="Garamond" pitchFamily="18" charset="0"/>
              </a:rPr>
              <a:t>Collocation, fixed expression and idiom</a:t>
            </a:r>
          </a:p>
          <a:p>
            <a:pPr marL="457200" indent="-457200" algn="just"/>
            <a:r>
              <a:rPr lang="en-US" sz="3600" b="1" smtClean="0">
                <a:latin typeface="Garamond" pitchFamily="18" charset="0"/>
              </a:rPr>
              <a:t>Semantic change and etymology</a:t>
            </a:r>
          </a:p>
          <a:p>
            <a:pPr marL="457200" indent="-457200" algn="just"/>
            <a:r>
              <a:rPr lang="en-US" sz="3600" b="1" smtClean="0">
                <a:latin typeface="Garamond" pitchFamily="18" charset="0"/>
              </a:rPr>
              <a:t>Polysemy</a:t>
            </a:r>
          </a:p>
          <a:p>
            <a:pPr marL="457200" indent="-457200" algn="just"/>
            <a:r>
              <a:rPr lang="en-US" sz="3600" b="1" smtClean="0">
                <a:latin typeface="Garamond" pitchFamily="18" charset="0"/>
              </a:rPr>
              <a:t>Homonymy, homophones and  homographs</a:t>
            </a:r>
          </a:p>
          <a:p>
            <a:pPr marL="457200" indent="-457200" algn="just"/>
            <a:r>
              <a:rPr lang="en-US" sz="3600" b="1" smtClean="0">
                <a:latin typeface="Garamond" pitchFamily="18" charset="0"/>
              </a:rPr>
              <a:t>Lexicology and lexicography</a:t>
            </a:r>
          </a:p>
          <a:p>
            <a:pPr marL="457200" indent="-457200" algn="just"/>
            <a:r>
              <a:rPr lang="en-US" sz="3600" b="1" smtClean="0">
                <a:latin typeface="Garamond" pitchFamily="18" charset="0"/>
              </a:rPr>
              <a:t>Thesauruses, libraries and Web portals</a:t>
            </a:r>
          </a:p>
          <a:p>
            <a:pPr marL="457200" indent="-457200" algn="just"/>
            <a:r>
              <a:rPr lang="en-US" sz="3600" b="1" smtClean="0">
                <a:latin typeface="Garamond" pitchFamily="18" charset="0"/>
              </a:rPr>
              <a:t>Epistemology</a:t>
            </a:r>
          </a:p>
          <a:p>
            <a:pPr marL="457200" indent="-457200" algn="just"/>
            <a:r>
              <a:rPr lang="en-US" sz="3600" b="1" smtClean="0">
                <a:latin typeface="Garamond" pitchFamily="18" charset="0"/>
              </a:rPr>
              <a:t>Colour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anim calcmode="lin" valueType="num">
                                      <p:cBhvr>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500"/>
                                        <p:tgtEl>
                                          <p:spTgt spid="3">
                                            <p:txEl>
                                              <p:pRg st="6" end="6"/>
                                            </p:txEl>
                                          </p:spTgt>
                                        </p:tgtEl>
                                      </p:cBhvr>
                                    </p:animEffect>
                                    <p:anim calcmode="lin" valueType="num">
                                      <p:cBhvr>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500"/>
                                        <p:tgtEl>
                                          <p:spTgt spid="3">
                                            <p:txEl>
                                              <p:pRg st="7" end="7"/>
                                            </p:txEl>
                                          </p:spTgt>
                                        </p:tgtEl>
                                      </p:cBhvr>
                                    </p:animEffect>
                                    <p:anim calcmode="lin" valueType="num">
                                      <p:cBhvr>
                                        <p:cTn id="5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500"/>
                                        <p:tgtEl>
                                          <p:spTgt spid="3">
                                            <p:txEl>
                                              <p:pRg st="8" end="8"/>
                                            </p:txEl>
                                          </p:spTgt>
                                        </p:tgtEl>
                                      </p:cBhvr>
                                    </p:animEffect>
                                    <p:anim calcmode="lin" valueType="num">
                                      <p:cBhvr>
                                        <p:cTn id="6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2400" y="152400"/>
            <a:ext cx="8839200" cy="6553200"/>
          </a:xfrm>
        </p:spPr>
        <p:txBody>
          <a:bodyPr>
            <a:normAutofit/>
          </a:bodyPr>
          <a:lstStyle/>
          <a:p>
            <a:pPr algn="just" eaLnBrk="1" hangingPunct="1"/>
            <a:r>
              <a:rPr lang="en-US" sz="4000" b="1" smtClean="0">
                <a:latin typeface="Garamond" pitchFamily="18" charset="0"/>
              </a:rPr>
              <a:t>The noun semantics and the adjective semantic are derived from the Greek word</a:t>
            </a:r>
            <a:r>
              <a:rPr lang="en-US" sz="4000" b="1" i="1" smtClean="0">
                <a:latin typeface="Garamond" pitchFamily="18" charset="0"/>
              </a:rPr>
              <a:t> semantikos</a:t>
            </a:r>
            <a:r>
              <a:rPr lang="en-US" sz="4000" b="1" smtClean="0">
                <a:latin typeface="Garamond" pitchFamily="18" charset="0"/>
              </a:rPr>
              <a:t> (“significant”).</a:t>
            </a:r>
          </a:p>
          <a:p>
            <a:pPr algn="just" eaLnBrk="1" hangingPunct="1"/>
            <a:r>
              <a:rPr lang="en-US" sz="4000" b="1" smtClean="0">
                <a:latin typeface="Garamond" pitchFamily="18" charset="0"/>
              </a:rPr>
              <a:t>In </a:t>
            </a:r>
            <a:r>
              <a:rPr lang="en-US" sz="4000" b="1" smtClean="0">
                <a:latin typeface="Garamond" pitchFamily="18" charset="0"/>
                <a:hlinkClick r:id="rId2" tooltip="Linguistics"/>
              </a:rPr>
              <a:t>linguistics</a:t>
            </a:r>
            <a:r>
              <a:rPr lang="en-US" sz="4000" b="1" smtClean="0">
                <a:latin typeface="Garamond" pitchFamily="18" charset="0"/>
              </a:rPr>
              <a:t>,</a:t>
            </a:r>
            <a:r>
              <a:rPr lang="en-US" sz="4000" b="1" smtClean="0">
                <a:solidFill>
                  <a:srgbClr val="17375E"/>
                </a:solidFill>
                <a:latin typeface="Garamond" pitchFamily="18" charset="0"/>
              </a:rPr>
              <a:t> </a:t>
            </a:r>
            <a:r>
              <a:rPr lang="en-US" sz="4000" b="1" smtClean="0">
                <a:latin typeface="Garamond" pitchFamily="18" charset="0"/>
              </a:rPr>
              <a:t>semantics is the subfield that is devoted to the study of meaning, as borne on the syntactic levels of </a:t>
            </a:r>
            <a:r>
              <a:rPr lang="en-US" sz="4000" b="1" i="1" smtClean="0">
                <a:latin typeface="Garamond" pitchFamily="18" charset="0"/>
              </a:rPr>
              <a:t>words, phrases, sentences</a:t>
            </a:r>
            <a:r>
              <a:rPr lang="en-US" sz="4000" b="1" smtClean="0">
                <a:latin typeface="Garamond" pitchFamily="18" charset="0"/>
              </a:rPr>
              <a:t>, and sometimes larger units of discourse, generically referred to as</a:t>
            </a:r>
            <a:r>
              <a:rPr lang="en-US" sz="4000" b="1" smtClean="0">
                <a:solidFill>
                  <a:srgbClr val="17375E"/>
                </a:solidFill>
                <a:latin typeface="Garamond" pitchFamily="18" charset="0"/>
              </a:rPr>
              <a:t> </a:t>
            </a:r>
            <a:r>
              <a:rPr lang="en-US" sz="4000" b="1" i="1" smtClean="0">
                <a:solidFill>
                  <a:srgbClr val="17375E"/>
                </a:solidFill>
                <a:latin typeface="Garamond" pitchFamily="18" charset="0"/>
                <a:hlinkClick r:id="rId3" tooltip="Text"/>
              </a:rPr>
              <a:t>texts</a:t>
            </a:r>
            <a:r>
              <a:rPr lang="en-US" sz="4000" b="1" smtClean="0">
                <a:latin typeface="Garamond"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152400" y="228600"/>
            <a:ext cx="8839200" cy="6400800"/>
          </a:xfrm>
        </p:spPr>
        <p:txBody>
          <a:bodyPr/>
          <a:lstStyle/>
          <a:p>
            <a:pPr marL="0" indent="0" algn="just" eaLnBrk="1" hangingPunct="1"/>
            <a:endParaRPr lang="en-US" sz="4000" b="1" smtClean="0">
              <a:latin typeface="Garamond" pitchFamily="18" charset="0"/>
            </a:endParaRPr>
          </a:p>
          <a:p>
            <a:pPr marL="0" indent="0" algn="just" eaLnBrk="1" hangingPunct="1">
              <a:buFont typeface="Arial" charset="0"/>
              <a:buNone/>
            </a:pPr>
            <a:endParaRPr lang="en-US" sz="2800" b="1" smtClean="0">
              <a:latin typeface="Garamond" pitchFamily="18" charset="0"/>
            </a:endParaRPr>
          </a:p>
          <a:p>
            <a:pPr marL="0" indent="0" algn="just" eaLnBrk="1" hangingPunct="1">
              <a:buFont typeface="Arial" charset="0"/>
              <a:buNone/>
            </a:pPr>
            <a:r>
              <a:rPr lang="en-US" sz="4000" b="1" smtClean="0">
                <a:latin typeface="Garamond" pitchFamily="18" charset="0"/>
              </a:rPr>
              <a:t>For thousands of years, philosophers have pondered the meaning of meaning, yet speakers of a language can understand what is said to them and can produce strings of words that are meaningful to other speakers.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3">
                                            <p:txEl>
                                              <p:pRg st="2" end="2"/>
                                            </p:txEl>
                                          </p:spTgt>
                                        </p:tgtEl>
                                        <p:attrNameLst>
                                          <p:attrName>style.visibility</p:attrName>
                                        </p:attrNameLst>
                                      </p:cBhvr>
                                      <p:to>
                                        <p:strVal val="visible"/>
                                      </p:to>
                                    </p:set>
                                    <p:animEffect transition="in" filter="fade">
                                      <p:cBhvr>
                                        <p:cTn id="7" dur="500"/>
                                        <p:tgtEl>
                                          <p:spTgt spid="5123">
                                            <p:txEl>
                                              <p:pRg st="2" end="2"/>
                                            </p:txEl>
                                          </p:spTgt>
                                        </p:tgtEl>
                                      </p:cBhvr>
                                    </p:animEffect>
                                    <p:anim calcmode="lin" valueType="num">
                                      <p:cBhvr>
                                        <p:cTn id="8"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p:cTn id="9" dur="500" fill="hold"/>
                                        <p:tgtEl>
                                          <p:spTgt spid="512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909473D4B5AE479AFF114F680744E8" ma:contentTypeVersion="1" ma:contentTypeDescription="Create a new document." ma:contentTypeScope="" ma:versionID="98a74455853d3856e5c76787f821091f">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039F320-CA99-4299-BAE0-C330039595D9}">
  <ds:schemaRefs>
    <ds:schemaRef ds:uri="http://schemas.microsoft.com/sharepoint/v3/contenttype/forms"/>
  </ds:schemaRefs>
</ds:datastoreItem>
</file>

<file path=customXml/itemProps2.xml><?xml version="1.0" encoding="utf-8"?>
<ds:datastoreItem xmlns:ds="http://schemas.openxmlformats.org/officeDocument/2006/customXml" ds:itemID="{12705166-D2FA-451C-99CE-B93EE05027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6C6AD7-10DF-4E7E-A5C8-AF993CCB4110}">
  <ds:schemaRef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1112</TotalTime>
  <Words>953</Words>
  <Application>Microsoft Office PowerPoint</Application>
  <PresentationFormat>On-screen Show (4:3)</PresentationFormat>
  <Paragraphs>61</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Garamond</vt:lpstr>
      <vt:lpstr>Office Theme</vt:lpstr>
      <vt:lpstr>Slide 1</vt:lpstr>
      <vt:lpstr> “Language without meaning is meaningless”… (Roman Jakobson)</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Semantics </dc:title>
  <dc:creator>KSU</dc:creator>
  <cp:lastModifiedBy>Windows XP</cp:lastModifiedBy>
  <cp:revision>49</cp:revision>
  <dcterms:created xsi:type="dcterms:W3CDTF">2011-02-16T07:58:34Z</dcterms:created>
  <dcterms:modified xsi:type="dcterms:W3CDTF">2019-01-29T09:56:58Z</dcterms:modified>
</cp:coreProperties>
</file>