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73" r:id="rId11"/>
    <p:sldId id="274" r:id="rId12"/>
    <p:sldId id="269" r:id="rId13"/>
    <p:sldId id="270" r:id="rId14"/>
    <p:sldId id="271" r:id="rId15"/>
    <p:sldId id="272" r:id="rId16"/>
    <p:sldId id="266" r:id="rId17"/>
    <p:sldId id="267" r:id="rId18"/>
    <p:sldId id="25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59" d="100"/>
          <a:sy n="59" d="100"/>
        </p:scale>
        <p:origin x="141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E7B548-3825-49C1-A1D8-15023B250952}" type="doc">
      <dgm:prSet loTypeId="urn:microsoft.com/office/officeart/2005/8/layout/venn1" loCatId="relationship" qsTypeId="urn:microsoft.com/office/officeart/2005/8/quickstyle/simple1" qsCatId="simple" csTypeId="urn:microsoft.com/office/officeart/2005/8/colors/accent3_2" csCatId="accent3" phldr="1"/>
      <dgm:spPr/>
    </dgm:pt>
    <dgm:pt modelId="{8D14EBF5-22BC-4B53-8631-31D9E51E53B0}">
      <dgm:prSet phldrT="[Text]"/>
      <dgm:spPr/>
      <dgm:t>
        <a:bodyPr/>
        <a:lstStyle/>
        <a:p>
          <a:r>
            <a:rPr lang="id-ID" b="1" dirty="0" smtClean="0"/>
            <a:t>Perbedaan dari Segi Aksioma</a:t>
          </a:r>
          <a:endParaRPr lang="en-US" dirty="0"/>
        </a:p>
      </dgm:t>
    </dgm:pt>
    <dgm:pt modelId="{37A032DC-E037-428E-B418-A46F4D71FFF8}" type="parTrans" cxnId="{49123603-3AB2-4570-9010-120F8CAB6AD5}">
      <dgm:prSet/>
      <dgm:spPr/>
      <dgm:t>
        <a:bodyPr/>
        <a:lstStyle/>
        <a:p>
          <a:endParaRPr lang="en-US"/>
        </a:p>
      </dgm:t>
    </dgm:pt>
    <dgm:pt modelId="{4C36CF50-4841-44B4-9021-DB82B446AB68}" type="sibTrans" cxnId="{49123603-3AB2-4570-9010-120F8CAB6AD5}">
      <dgm:prSet/>
      <dgm:spPr/>
      <dgm:t>
        <a:bodyPr/>
        <a:lstStyle/>
        <a:p>
          <a:endParaRPr lang="en-US"/>
        </a:p>
      </dgm:t>
    </dgm:pt>
    <dgm:pt modelId="{B22D6094-2619-4B59-A08C-29C378AEDB87}">
      <dgm:prSet phldrT="[Text]"/>
      <dgm:spPr/>
      <dgm:t>
        <a:bodyPr/>
        <a:lstStyle/>
        <a:p>
          <a:r>
            <a:rPr lang="id-ID" b="1" dirty="0" smtClean="0"/>
            <a:t>Perbedaan dari Proses Penelitian</a:t>
          </a:r>
          <a:endParaRPr lang="en-US" dirty="0"/>
        </a:p>
      </dgm:t>
    </dgm:pt>
    <dgm:pt modelId="{74D010B3-AEBE-4225-9BE4-32DD221F35D8}" type="parTrans" cxnId="{7924F1E6-D6D4-402C-85D1-4C0FD0567454}">
      <dgm:prSet/>
      <dgm:spPr/>
      <dgm:t>
        <a:bodyPr/>
        <a:lstStyle/>
        <a:p>
          <a:endParaRPr lang="en-US"/>
        </a:p>
      </dgm:t>
    </dgm:pt>
    <dgm:pt modelId="{DFE1596B-5173-41EE-8365-0722AC19A253}" type="sibTrans" cxnId="{7924F1E6-D6D4-402C-85D1-4C0FD0567454}">
      <dgm:prSet/>
      <dgm:spPr/>
      <dgm:t>
        <a:bodyPr/>
        <a:lstStyle/>
        <a:p>
          <a:endParaRPr lang="en-US"/>
        </a:p>
      </dgm:t>
    </dgm:pt>
    <dgm:pt modelId="{B460064C-7C55-44CF-BAB3-CC7A10E7DCE3}">
      <dgm:prSet phldrT="[Text]"/>
      <dgm:spPr/>
      <dgm:t>
        <a:bodyPr/>
        <a:lstStyle/>
        <a:p>
          <a:r>
            <a:rPr lang="id-ID" b="1" dirty="0" smtClean="0"/>
            <a:t>Perbedaan dari Karakteristik Penelitian</a:t>
          </a:r>
          <a:endParaRPr lang="en-US" dirty="0"/>
        </a:p>
      </dgm:t>
    </dgm:pt>
    <dgm:pt modelId="{FAEE98CC-CFBE-4839-8FAA-7BB257E497D5}" type="parTrans" cxnId="{2BF3A71A-8874-405B-BD87-113B010681F8}">
      <dgm:prSet/>
      <dgm:spPr/>
      <dgm:t>
        <a:bodyPr/>
        <a:lstStyle/>
        <a:p>
          <a:endParaRPr lang="en-US"/>
        </a:p>
      </dgm:t>
    </dgm:pt>
    <dgm:pt modelId="{B23320CF-BD9E-446D-92A4-03230CFA5739}" type="sibTrans" cxnId="{2BF3A71A-8874-405B-BD87-113B010681F8}">
      <dgm:prSet/>
      <dgm:spPr/>
      <dgm:t>
        <a:bodyPr/>
        <a:lstStyle/>
        <a:p>
          <a:endParaRPr lang="en-US"/>
        </a:p>
      </dgm:t>
    </dgm:pt>
    <dgm:pt modelId="{8B59AA35-3CA1-4612-B829-54F4E3B590A1}" type="pres">
      <dgm:prSet presAssocID="{EDE7B548-3825-49C1-A1D8-15023B250952}" presName="compositeShape" presStyleCnt="0">
        <dgm:presLayoutVars>
          <dgm:chMax val="7"/>
          <dgm:dir/>
          <dgm:resizeHandles val="exact"/>
        </dgm:presLayoutVars>
      </dgm:prSet>
      <dgm:spPr/>
    </dgm:pt>
    <dgm:pt modelId="{C0163D96-F4D0-4189-B353-0F974393866B}" type="pres">
      <dgm:prSet presAssocID="{8D14EBF5-22BC-4B53-8631-31D9E51E53B0}" presName="circ1" presStyleLbl="vennNode1" presStyleIdx="0" presStyleCnt="3"/>
      <dgm:spPr/>
      <dgm:t>
        <a:bodyPr/>
        <a:lstStyle/>
        <a:p>
          <a:endParaRPr lang="id-ID"/>
        </a:p>
      </dgm:t>
    </dgm:pt>
    <dgm:pt modelId="{C47C387D-08E0-4264-85EA-90D91101A77D}" type="pres">
      <dgm:prSet presAssocID="{8D14EBF5-22BC-4B53-8631-31D9E51E53B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8CE1CA6-E318-4878-8A6F-0C6E282D7B55}" type="pres">
      <dgm:prSet presAssocID="{B22D6094-2619-4B59-A08C-29C378AEDB87}" presName="circ2" presStyleLbl="vennNode1" presStyleIdx="1" presStyleCnt="3"/>
      <dgm:spPr/>
      <dgm:t>
        <a:bodyPr/>
        <a:lstStyle/>
        <a:p>
          <a:endParaRPr lang="id-ID"/>
        </a:p>
      </dgm:t>
    </dgm:pt>
    <dgm:pt modelId="{43CE4FD7-AF40-4F0B-B19F-00CA87D6907C}" type="pres">
      <dgm:prSet presAssocID="{B22D6094-2619-4B59-A08C-29C378AEDB8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9069F35-BBDE-4E95-8893-AE50FD78A189}" type="pres">
      <dgm:prSet presAssocID="{B460064C-7C55-44CF-BAB3-CC7A10E7DCE3}" presName="circ3" presStyleLbl="vennNode1" presStyleIdx="2" presStyleCnt="3"/>
      <dgm:spPr/>
      <dgm:t>
        <a:bodyPr/>
        <a:lstStyle/>
        <a:p>
          <a:endParaRPr lang="id-ID"/>
        </a:p>
      </dgm:t>
    </dgm:pt>
    <dgm:pt modelId="{9ECE372B-BCB5-4103-BA5E-FC07A83D6388}" type="pres">
      <dgm:prSet presAssocID="{B460064C-7C55-44CF-BAB3-CC7A10E7DCE3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4B96174-AA95-4CDC-967B-B99CF789C284}" type="presOf" srcId="{B22D6094-2619-4B59-A08C-29C378AEDB87}" destId="{43CE4FD7-AF40-4F0B-B19F-00CA87D6907C}" srcOrd="1" destOrd="0" presId="urn:microsoft.com/office/officeart/2005/8/layout/venn1"/>
    <dgm:cxn modelId="{4BF41A2A-2F4F-4048-A7C0-63E7D8B6674F}" type="presOf" srcId="{B460064C-7C55-44CF-BAB3-CC7A10E7DCE3}" destId="{39069F35-BBDE-4E95-8893-AE50FD78A189}" srcOrd="0" destOrd="0" presId="urn:microsoft.com/office/officeart/2005/8/layout/venn1"/>
    <dgm:cxn modelId="{2757E895-EA88-440F-8154-2B22F16DED53}" type="presOf" srcId="{EDE7B548-3825-49C1-A1D8-15023B250952}" destId="{8B59AA35-3CA1-4612-B829-54F4E3B590A1}" srcOrd="0" destOrd="0" presId="urn:microsoft.com/office/officeart/2005/8/layout/venn1"/>
    <dgm:cxn modelId="{3403C619-A0E2-44A7-A295-1852DD6B9FBE}" type="presOf" srcId="{B460064C-7C55-44CF-BAB3-CC7A10E7DCE3}" destId="{9ECE372B-BCB5-4103-BA5E-FC07A83D6388}" srcOrd="1" destOrd="0" presId="urn:microsoft.com/office/officeart/2005/8/layout/venn1"/>
    <dgm:cxn modelId="{2BF3A71A-8874-405B-BD87-113B010681F8}" srcId="{EDE7B548-3825-49C1-A1D8-15023B250952}" destId="{B460064C-7C55-44CF-BAB3-CC7A10E7DCE3}" srcOrd="2" destOrd="0" parTransId="{FAEE98CC-CFBE-4839-8FAA-7BB257E497D5}" sibTransId="{B23320CF-BD9E-446D-92A4-03230CFA5739}"/>
    <dgm:cxn modelId="{5616DDD0-4E06-4A24-9695-3558EBC0CB8F}" type="presOf" srcId="{B22D6094-2619-4B59-A08C-29C378AEDB87}" destId="{C8CE1CA6-E318-4878-8A6F-0C6E282D7B55}" srcOrd="0" destOrd="0" presId="urn:microsoft.com/office/officeart/2005/8/layout/venn1"/>
    <dgm:cxn modelId="{8CA49787-6171-4010-A760-ED1A6F5BD3ED}" type="presOf" srcId="{8D14EBF5-22BC-4B53-8631-31D9E51E53B0}" destId="{C0163D96-F4D0-4189-B353-0F974393866B}" srcOrd="0" destOrd="0" presId="urn:microsoft.com/office/officeart/2005/8/layout/venn1"/>
    <dgm:cxn modelId="{49123603-3AB2-4570-9010-120F8CAB6AD5}" srcId="{EDE7B548-3825-49C1-A1D8-15023B250952}" destId="{8D14EBF5-22BC-4B53-8631-31D9E51E53B0}" srcOrd="0" destOrd="0" parTransId="{37A032DC-E037-428E-B418-A46F4D71FFF8}" sibTransId="{4C36CF50-4841-44B4-9021-DB82B446AB68}"/>
    <dgm:cxn modelId="{B83E4A05-D128-4A72-8687-198609512581}" type="presOf" srcId="{8D14EBF5-22BC-4B53-8631-31D9E51E53B0}" destId="{C47C387D-08E0-4264-85EA-90D91101A77D}" srcOrd="1" destOrd="0" presId="urn:microsoft.com/office/officeart/2005/8/layout/venn1"/>
    <dgm:cxn modelId="{7924F1E6-D6D4-402C-85D1-4C0FD0567454}" srcId="{EDE7B548-3825-49C1-A1D8-15023B250952}" destId="{B22D6094-2619-4B59-A08C-29C378AEDB87}" srcOrd="1" destOrd="0" parTransId="{74D010B3-AEBE-4225-9BE4-32DD221F35D8}" sibTransId="{DFE1596B-5173-41EE-8365-0722AC19A253}"/>
    <dgm:cxn modelId="{9F76672E-9E0F-45C6-90D3-52CBAF834592}" type="presParOf" srcId="{8B59AA35-3CA1-4612-B829-54F4E3B590A1}" destId="{C0163D96-F4D0-4189-B353-0F974393866B}" srcOrd="0" destOrd="0" presId="urn:microsoft.com/office/officeart/2005/8/layout/venn1"/>
    <dgm:cxn modelId="{937B4175-73FE-418E-A46B-76504DCAF5E2}" type="presParOf" srcId="{8B59AA35-3CA1-4612-B829-54F4E3B590A1}" destId="{C47C387D-08E0-4264-85EA-90D91101A77D}" srcOrd="1" destOrd="0" presId="urn:microsoft.com/office/officeart/2005/8/layout/venn1"/>
    <dgm:cxn modelId="{C26E3C6D-871F-4296-98B0-48711B242AF6}" type="presParOf" srcId="{8B59AA35-3CA1-4612-B829-54F4E3B590A1}" destId="{C8CE1CA6-E318-4878-8A6F-0C6E282D7B55}" srcOrd="2" destOrd="0" presId="urn:microsoft.com/office/officeart/2005/8/layout/venn1"/>
    <dgm:cxn modelId="{49704B8A-C7A1-450A-A06F-6E0A9701FBE1}" type="presParOf" srcId="{8B59AA35-3CA1-4612-B829-54F4E3B590A1}" destId="{43CE4FD7-AF40-4F0B-B19F-00CA87D6907C}" srcOrd="3" destOrd="0" presId="urn:microsoft.com/office/officeart/2005/8/layout/venn1"/>
    <dgm:cxn modelId="{786D2D84-F89C-4E93-83C3-984BA97FEDBC}" type="presParOf" srcId="{8B59AA35-3CA1-4612-B829-54F4E3B590A1}" destId="{39069F35-BBDE-4E95-8893-AE50FD78A189}" srcOrd="4" destOrd="0" presId="urn:microsoft.com/office/officeart/2005/8/layout/venn1"/>
    <dgm:cxn modelId="{F731A626-5291-443D-ACED-5A52BB188338}" type="presParOf" srcId="{8B59AA35-3CA1-4612-B829-54F4E3B590A1}" destId="{9ECE372B-BCB5-4103-BA5E-FC07A83D638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5055DF-4366-40EB-9E9E-FE0575E4BAEC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CA37AA-53EB-4CE4-A8FD-17ADDF26DBE8}">
      <dgm:prSet phldrT="[Text]"/>
      <dgm:spPr/>
      <dgm:t>
        <a:bodyPr/>
        <a:lstStyle/>
        <a:p>
          <a:r>
            <a:rPr lang="id-ID" dirty="0" smtClean="0">
              <a:effectLst/>
            </a:rPr>
            <a:t>Metode Kuantitatif</a:t>
          </a:r>
          <a:endParaRPr lang="en-US" dirty="0"/>
        </a:p>
      </dgm:t>
    </dgm:pt>
    <dgm:pt modelId="{725F62DE-9828-4659-B522-6C5BDED1581A}" type="parTrans" cxnId="{7D94599E-2D27-4466-B65B-C6A5C2C53DAB}">
      <dgm:prSet/>
      <dgm:spPr/>
      <dgm:t>
        <a:bodyPr/>
        <a:lstStyle/>
        <a:p>
          <a:endParaRPr lang="en-US"/>
        </a:p>
      </dgm:t>
    </dgm:pt>
    <dgm:pt modelId="{027DBC83-B032-4058-BD24-243AF2AC7848}" type="sibTrans" cxnId="{7D94599E-2D27-4466-B65B-C6A5C2C53DAB}">
      <dgm:prSet/>
      <dgm:spPr/>
      <dgm:t>
        <a:bodyPr/>
        <a:lstStyle/>
        <a:p>
          <a:endParaRPr lang="en-US"/>
        </a:p>
      </dgm:t>
    </dgm:pt>
    <dgm:pt modelId="{36EAA1EB-395E-4043-8975-BA0331939EAF}">
      <dgm:prSet phldrT="[Text]"/>
      <dgm:spPr/>
      <dgm:t>
        <a:bodyPr/>
        <a:lstStyle/>
        <a:p>
          <a:r>
            <a:rPr lang="id-ID" dirty="0" smtClean="0"/>
            <a:t>penelitian ini bersifat linear, dimana langkah-langkahnya jelas, mulai dari rumusan masalah, berteoti, berhipotesis, pengumpulan data, analis data, serta kesimpulan dan saran.</a:t>
          </a:r>
          <a:endParaRPr lang="en-US" dirty="0"/>
        </a:p>
      </dgm:t>
    </dgm:pt>
    <dgm:pt modelId="{3CBFF43D-5580-482A-9E1B-81F334D5CB21}" type="parTrans" cxnId="{E9C3C394-BDE7-4C84-B307-4647CA3885A4}">
      <dgm:prSet/>
      <dgm:spPr/>
      <dgm:t>
        <a:bodyPr/>
        <a:lstStyle/>
        <a:p>
          <a:endParaRPr lang="en-US"/>
        </a:p>
      </dgm:t>
    </dgm:pt>
    <dgm:pt modelId="{2CF63622-DD95-43E1-BD1C-89B4987FA20A}" type="sibTrans" cxnId="{E9C3C394-BDE7-4C84-B307-4647CA3885A4}">
      <dgm:prSet/>
      <dgm:spPr/>
      <dgm:t>
        <a:bodyPr/>
        <a:lstStyle/>
        <a:p>
          <a:endParaRPr lang="en-US"/>
        </a:p>
      </dgm:t>
    </dgm:pt>
    <dgm:pt modelId="{5D2E8FC5-02CE-4A81-823E-9508D4C4FFAF}">
      <dgm:prSet phldrT="[Text]" phldr="1"/>
      <dgm:spPr/>
      <dgm:t>
        <a:bodyPr/>
        <a:lstStyle/>
        <a:p>
          <a:endParaRPr lang="en-US"/>
        </a:p>
      </dgm:t>
    </dgm:pt>
    <dgm:pt modelId="{DAC2C7E5-CFF6-4C9F-ACC0-B12BA9470074}" type="parTrans" cxnId="{0AD811A3-7171-4344-80B4-9606E4E9409A}">
      <dgm:prSet/>
      <dgm:spPr/>
      <dgm:t>
        <a:bodyPr/>
        <a:lstStyle/>
        <a:p>
          <a:endParaRPr lang="en-US"/>
        </a:p>
      </dgm:t>
    </dgm:pt>
    <dgm:pt modelId="{DD0F7F38-7BC4-4A62-AA1A-CD2F0826123A}" type="sibTrans" cxnId="{0AD811A3-7171-4344-80B4-9606E4E9409A}">
      <dgm:prSet/>
      <dgm:spPr/>
      <dgm:t>
        <a:bodyPr/>
        <a:lstStyle/>
        <a:p>
          <a:endParaRPr lang="en-US"/>
        </a:p>
      </dgm:t>
    </dgm:pt>
    <dgm:pt modelId="{F1411E50-0272-489D-9935-E4EA122973D1}">
      <dgm:prSet phldrT="[Text]"/>
      <dgm:spPr/>
      <dgm:t>
        <a:bodyPr/>
        <a:lstStyle/>
        <a:p>
          <a:r>
            <a:rPr lang="id-ID" dirty="0" smtClean="0">
              <a:effectLst/>
            </a:rPr>
            <a:t>Metode Kualitatif</a:t>
          </a:r>
          <a:endParaRPr lang="en-US" dirty="0"/>
        </a:p>
      </dgm:t>
    </dgm:pt>
    <dgm:pt modelId="{57B882A4-D1DF-4643-A2FC-26E348E939D1}" type="parTrans" cxnId="{75325439-D05E-4B63-BFEE-4EC643F801F7}">
      <dgm:prSet/>
      <dgm:spPr/>
      <dgm:t>
        <a:bodyPr/>
        <a:lstStyle/>
        <a:p>
          <a:endParaRPr lang="en-US"/>
        </a:p>
      </dgm:t>
    </dgm:pt>
    <dgm:pt modelId="{F278360A-07F4-4A7A-BAA7-27E270BC9845}" type="sibTrans" cxnId="{75325439-D05E-4B63-BFEE-4EC643F801F7}">
      <dgm:prSet/>
      <dgm:spPr/>
      <dgm:t>
        <a:bodyPr/>
        <a:lstStyle/>
        <a:p>
          <a:endParaRPr lang="en-US"/>
        </a:p>
      </dgm:t>
    </dgm:pt>
    <dgm:pt modelId="{6797F76A-7541-45EC-BFB3-809491A6EEEB}">
      <dgm:prSet phldrT="[Text]"/>
      <dgm:spPr/>
      <dgm:t>
        <a:bodyPr/>
        <a:lstStyle/>
        <a:p>
          <a:r>
            <a:rPr lang="id-ID" dirty="0" smtClean="0"/>
            <a:t>penelitian yang belum memiliki masalah, atau keinginan yang jelas, tetapi dapat langsung memasuki lapangan/objek penelitian.</a:t>
          </a:r>
          <a:endParaRPr lang="en-US" dirty="0"/>
        </a:p>
      </dgm:t>
    </dgm:pt>
    <dgm:pt modelId="{C5A47F80-1731-4255-A3C4-BBE2090B7136}" type="parTrans" cxnId="{E6287B1E-CFA9-4602-995E-D1E6D5094CFE}">
      <dgm:prSet/>
      <dgm:spPr/>
      <dgm:t>
        <a:bodyPr/>
        <a:lstStyle/>
        <a:p>
          <a:endParaRPr lang="en-US"/>
        </a:p>
      </dgm:t>
    </dgm:pt>
    <dgm:pt modelId="{22B2EE04-F220-4DE3-9843-B1932F47315B}" type="sibTrans" cxnId="{E6287B1E-CFA9-4602-995E-D1E6D5094CFE}">
      <dgm:prSet/>
      <dgm:spPr/>
      <dgm:t>
        <a:bodyPr/>
        <a:lstStyle/>
        <a:p>
          <a:endParaRPr lang="en-US"/>
        </a:p>
      </dgm:t>
    </dgm:pt>
    <dgm:pt modelId="{ED82CFBD-2693-47D9-A73E-77DDA3C0CAF0}">
      <dgm:prSet phldrT="[Text]" phldr="1"/>
      <dgm:spPr/>
      <dgm:t>
        <a:bodyPr/>
        <a:lstStyle/>
        <a:p>
          <a:endParaRPr lang="en-US"/>
        </a:p>
      </dgm:t>
    </dgm:pt>
    <dgm:pt modelId="{74350105-366D-4095-93F1-534F623FBC56}" type="parTrans" cxnId="{BF92E381-69BA-4102-B6E2-A58C65304ECB}">
      <dgm:prSet/>
      <dgm:spPr/>
      <dgm:t>
        <a:bodyPr/>
        <a:lstStyle/>
        <a:p>
          <a:endParaRPr lang="en-US"/>
        </a:p>
      </dgm:t>
    </dgm:pt>
    <dgm:pt modelId="{75B183AE-25B8-4BB9-8B4F-6C06C0941F17}" type="sibTrans" cxnId="{BF92E381-69BA-4102-B6E2-A58C65304ECB}">
      <dgm:prSet/>
      <dgm:spPr/>
      <dgm:t>
        <a:bodyPr/>
        <a:lstStyle/>
        <a:p>
          <a:endParaRPr lang="en-US"/>
        </a:p>
      </dgm:t>
    </dgm:pt>
    <dgm:pt modelId="{D35342C4-965E-400B-B911-095225E975D6}" type="pres">
      <dgm:prSet presAssocID="{8E5055DF-4366-40EB-9E9E-FE0575E4BAEC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id-ID"/>
        </a:p>
      </dgm:t>
    </dgm:pt>
    <dgm:pt modelId="{F29E142D-3E24-406F-9126-ED31612F79A2}" type="pres">
      <dgm:prSet presAssocID="{18CA37AA-53EB-4CE4-A8FD-17ADDF26DBE8}" presName="posSpace" presStyleCnt="0"/>
      <dgm:spPr/>
    </dgm:pt>
    <dgm:pt modelId="{8322D0C9-8373-4004-A48F-70025AD97F5B}" type="pres">
      <dgm:prSet presAssocID="{18CA37AA-53EB-4CE4-A8FD-17ADDF26DBE8}" presName="vertFlow" presStyleCnt="0"/>
      <dgm:spPr/>
    </dgm:pt>
    <dgm:pt modelId="{39845305-7561-4DBC-9DDA-8C38A6B1B770}" type="pres">
      <dgm:prSet presAssocID="{18CA37AA-53EB-4CE4-A8FD-17ADDF26DBE8}" presName="topSpace" presStyleCnt="0"/>
      <dgm:spPr/>
    </dgm:pt>
    <dgm:pt modelId="{0889DA81-1597-46D5-8F7F-BBBBC974F17A}" type="pres">
      <dgm:prSet presAssocID="{18CA37AA-53EB-4CE4-A8FD-17ADDF26DBE8}" presName="firstComp" presStyleCnt="0"/>
      <dgm:spPr/>
    </dgm:pt>
    <dgm:pt modelId="{4A47F70B-DE37-402F-9378-1B9374B96B9A}" type="pres">
      <dgm:prSet presAssocID="{18CA37AA-53EB-4CE4-A8FD-17ADDF26DBE8}" presName="firstChild" presStyleLbl="bgAccFollowNode1" presStyleIdx="0" presStyleCnt="4"/>
      <dgm:spPr/>
      <dgm:t>
        <a:bodyPr/>
        <a:lstStyle/>
        <a:p>
          <a:endParaRPr lang="en-US"/>
        </a:p>
      </dgm:t>
    </dgm:pt>
    <dgm:pt modelId="{6A7C23DE-5026-4EA2-8C5F-60FB48CC7629}" type="pres">
      <dgm:prSet presAssocID="{18CA37AA-53EB-4CE4-A8FD-17ADDF26DBE8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8CB982-D7F8-4ED8-B351-FF15072A263E}" type="pres">
      <dgm:prSet presAssocID="{5D2E8FC5-02CE-4A81-823E-9508D4C4FFAF}" presName="comp" presStyleCnt="0"/>
      <dgm:spPr/>
    </dgm:pt>
    <dgm:pt modelId="{56B85FAA-E597-423C-A666-5969CB21CCFF}" type="pres">
      <dgm:prSet presAssocID="{5D2E8FC5-02CE-4A81-823E-9508D4C4FFAF}" presName="child" presStyleLbl="bgAccFollowNode1" presStyleIdx="1" presStyleCnt="4"/>
      <dgm:spPr/>
      <dgm:t>
        <a:bodyPr/>
        <a:lstStyle/>
        <a:p>
          <a:endParaRPr lang="id-ID"/>
        </a:p>
      </dgm:t>
    </dgm:pt>
    <dgm:pt modelId="{9EFA1405-DAD6-49CE-99EE-FCACE6045083}" type="pres">
      <dgm:prSet presAssocID="{5D2E8FC5-02CE-4A81-823E-9508D4C4FFAF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2CC59A3-14BB-4C16-A19E-E0D989516EF9}" type="pres">
      <dgm:prSet presAssocID="{18CA37AA-53EB-4CE4-A8FD-17ADDF26DBE8}" presName="negSpace" presStyleCnt="0"/>
      <dgm:spPr/>
    </dgm:pt>
    <dgm:pt modelId="{F1FCC2A1-374F-42E1-BBE4-F47EDDD5A9C2}" type="pres">
      <dgm:prSet presAssocID="{18CA37AA-53EB-4CE4-A8FD-17ADDF26DBE8}" presName="circle" presStyleLbl="node1" presStyleIdx="0" presStyleCnt="2"/>
      <dgm:spPr/>
      <dgm:t>
        <a:bodyPr/>
        <a:lstStyle/>
        <a:p>
          <a:endParaRPr lang="en-US"/>
        </a:p>
      </dgm:t>
    </dgm:pt>
    <dgm:pt modelId="{3D5E7E30-5DB3-4691-A2AE-A14E9E5108ED}" type="pres">
      <dgm:prSet presAssocID="{027DBC83-B032-4058-BD24-243AF2AC7848}" presName="transSpace" presStyleCnt="0"/>
      <dgm:spPr/>
    </dgm:pt>
    <dgm:pt modelId="{48984AC1-0583-4329-966F-F3E87CE5DEC1}" type="pres">
      <dgm:prSet presAssocID="{F1411E50-0272-489D-9935-E4EA122973D1}" presName="posSpace" presStyleCnt="0"/>
      <dgm:spPr/>
    </dgm:pt>
    <dgm:pt modelId="{2C496EAA-FA20-4442-AD0A-DE37142936F2}" type="pres">
      <dgm:prSet presAssocID="{F1411E50-0272-489D-9935-E4EA122973D1}" presName="vertFlow" presStyleCnt="0"/>
      <dgm:spPr/>
    </dgm:pt>
    <dgm:pt modelId="{7FB1D8A3-2801-4940-A39E-878E884AB7F9}" type="pres">
      <dgm:prSet presAssocID="{F1411E50-0272-489D-9935-E4EA122973D1}" presName="topSpace" presStyleCnt="0"/>
      <dgm:spPr/>
    </dgm:pt>
    <dgm:pt modelId="{D804ED31-09C8-48DC-AC05-83D0731F0612}" type="pres">
      <dgm:prSet presAssocID="{F1411E50-0272-489D-9935-E4EA122973D1}" presName="firstComp" presStyleCnt="0"/>
      <dgm:spPr/>
    </dgm:pt>
    <dgm:pt modelId="{E23FE801-B4C2-4944-BAA5-EF333C9483FE}" type="pres">
      <dgm:prSet presAssocID="{F1411E50-0272-489D-9935-E4EA122973D1}" presName="firstChild" presStyleLbl="bgAccFollowNode1" presStyleIdx="2" presStyleCnt="4"/>
      <dgm:spPr/>
      <dgm:t>
        <a:bodyPr/>
        <a:lstStyle/>
        <a:p>
          <a:endParaRPr lang="en-US"/>
        </a:p>
      </dgm:t>
    </dgm:pt>
    <dgm:pt modelId="{582EAE87-AE1C-468D-8FE7-0CBE946C049A}" type="pres">
      <dgm:prSet presAssocID="{F1411E50-0272-489D-9935-E4EA122973D1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C6B29-1E97-4A8E-9666-A5C534D04992}" type="pres">
      <dgm:prSet presAssocID="{ED82CFBD-2693-47D9-A73E-77DDA3C0CAF0}" presName="comp" presStyleCnt="0"/>
      <dgm:spPr/>
    </dgm:pt>
    <dgm:pt modelId="{26AA7267-D40D-4279-A892-592B29F0DA76}" type="pres">
      <dgm:prSet presAssocID="{ED82CFBD-2693-47D9-A73E-77DDA3C0CAF0}" presName="child" presStyleLbl="bgAccFollowNode1" presStyleIdx="3" presStyleCnt="4"/>
      <dgm:spPr/>
      <dgm:t>
        <a:bodyPr/>
        <a:lstStyle/>
        <a:p>
          <a:endParaRPr lang="id-ID"/>
        </a:p>
      </dgm:t>
    </dgm:pt>
    <dgm:pt modelId="{560365F4-4006-4443-9642-CA9E8CE0188B}" type="pres">
      <dgm:prSet presAssocID="{ED82CFBD-2693-47D9-A73E-77DDA3C0CAF0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42D0C02-F445-41FD-AE9E-9689A0EF5C4E}" type="pres">
      <dgm:prSet presAssocID="{F1411E50-0272-489D-9935-E4EA122973D1}" presName="negSpace" presStyleCnt="0"/>
      <dgm:spPr/>
    </dgm:pt>
    <dgm:pt modelId="{1EBBB92E-8CE8-4CA2-B7B1-D9D15136F1F9}" type="pres">
      <dgm:prSet presAssocID="{F1411E50-0272-489D-9935-E4EA122973D1}" presName="circle" presStyleLbl="node1" presStyleIdx="1" presStyleCnt="2"/>
      <dgm:spPr/>
      <dgm:t>
        <a:bodyPr/>
        <a:lstStyle/>
        <a:p>
          <a:endParaRPr lang="en-US"/>
        </a:p>
      </dgm:t>
    </dgm:pt>
  </dgm:ptLst>
  <dgm:cxnLst>
    <dgm:cxn modelId="{8C885EA2-DC42-45AA-A336-611A5DFDCEE5}" type="presOf" srcId="{6797F76A-7541-45EC-BFB3-809491A6EEEB}" destId="{582EAE87-AE1C-468D-8FE7-0CBE946C049A}" srcOrd="1" destOrd="0" presId="urn:microsoft.com/office/officeart/2005/8/layout/hList9"/>
    <dgm:cxn modelId="{7D94599E-2D27-4466-B65B-C6A5C2C53DAB}" srcId="{8E5055DF-4366-40EB-9E9E-FE0575E4BAEC}" destId="{18CA37AA-53EB-4CE4-A8FD-17ADDF26DBE8}" srcOrd="0" destOrd="0" parTransId="{725F62DE-9828-4659-B522-6C5BDED1581A}" sibTransId="{027DBC83-B032-4058-BD24-243AF2AC7848}"/>
    <dgm:cxn modelId="{96322FEE-3D0D-4843-8C6E-F7DBDF558821}" type="presOf" srcId="{6797F76A-7541-45EC-BFB3-809491A6EEEB}" destId="{E23FE801-B4C2-4944-BAA5-EF333C9483FE}" srcOrd="0" destOrd="0" presId="urn:microsoft.com/office/officeart/2005/8/layout/hList9"/>
    <dgm:cxn modelId="{F2938E03-D531-4947-B3C8-2AEB244C90BF}" type="presOf" srcId="{ED82CFBD-2693-47D9-A73E-77DDA3C0CAF0}" destId="{560365F4-4006-4443-9642-CA9E8CE0188B}" srcOrd="1" destOrd="0" presId="urn:microsoft.com/office/officeart/2005/8/layout/hList9"/>
    <dgm:cxn modelId="{38B9BE08-63B8-48E0-8B61-0BF4770327D3}" type="presOf" srcId="{5D2E8FC5-02CE-4A81-823E-9508D4C4FFAF}" destId="{9EFA1405-DAD6-49CE-99EE-FCACE6045083}" srcOrd="1" destOrd="0" presId="urn:microsoft.com/office/officeart/2005/8/layout/hList9"/>
    <dgm:cxn modelId="{E9C3C394-BDE7-4C84-B307-4647CA3885A4}" srcId="{18CA37AA-53EB-4CE4-A8FD-17ADDF26DBE8}" destId="{36EAA1EB-395E-4043-8975-BA0331939EAF}" srcOrd="0" destOrd="0" parTransId="{3CBFF43D-5580-482A-9E1B-81F334D5CB21}" sibTransId="{2CF63622-DD95-43E1-BD1C-89B4987FA20A}"/>
    <dgm:cxn modelId="{0AD811A3-7171-4344-80B4-9606E4E9409A}" srcId="{18CA37AA-53EB-4CE4-A8FD-17ADDF26DBE8}" destId="{5D2E8FC5-02CE-4A81-823E-9508D4C4FFAF}" srcOrd="1" destOrd="0" parTransId="{DAC2C7E5-CFF6-4C9F-ACC0-B12BA9470074}" sibTransId="{DD0F7F38-7BC4-4A62-AA1A-CD2F0826123A}"/>
    <dgm:cxn modelId="{75325439-D05E-4B63-BFEE-4EC643F801F7}" srcId="{8E5055DF-4366-40EB-9E9E-FE0575E4BAEC}" destId="{F1411E50-0272-489D-9935-E4EA122973D1}" srcOrd="1" destOrd="0" parTransId="{57B882A4-D1DF-4643-A2FC-26E348E939D1}" sibTransId="{F278360A-07F4-4A7A-BAA7-27E270BC9845}"/>
    <dgm:cxn modelId="{34E6B98B-FB02-4057-AF3E-BA619483FC80}" type="presOf" srcId="{18CA37AA-53EB-4CE4-A8FD-17ADDF26DBE8}" destId="{F1FCC2A1-374F-42E1-BBE4-F47EDDD5A9C2}" srcOrd="0" destOrd="0" presId="urn:microsoft.com/office/officeart/2005/8/layout/hList9"/>
    <dgm:cxn modelId="{6CA81955-721C-4C92-AC70-B85153E25D63}" type="presOf" srcId="{5D2E8FC5-02CE-4A81-823E-9508D4C4FFAF}" destId="{56B85FAA-E597-423C-A666-5969CB21CCFF}" srcOrd="0" destOrd="0" presId="urn:microsoft.com/office/officeart/2005/8/layout/hList9"/>
    <dgm:cxn modelId="{F0A8D5B9-B1BF-460D-A60C-DA3D6D40E9BB}" type="presOf" srcId="{36EAA1EB-395E-4043-8975-BA0331939EAF}" destId="{6A7C23DE-5026-4EA2-8C5F-60FB48CC7629}" srcOrd="1" destOrd="0" presId="urn:microsoft.com/office/officeart/2005/8/layout/hList9"/>
    <dgm:cxn modelId="{BF92E381-69BA-4102-B6E2-A58C65304ECB}" srcId="{F1411E50-0272-489D-9935-E4EA122973D1}" destId="{ED82CFBD-2693-47D9-A73E-77DDA3C0CAF0}" srcOrd="1" destOrd="0" parTransId="{74350105-366D-4095-93F1-534F623FBC56}" sibTransId="{75B183AE-25B8-4BB9-8B4F-6C06C0941F17}"/>
    <dgm:cxn modelId="{BD91ED5F-D134-4741-BFE7-6232109397F5}" type="presOf" srcId="{F1411E50-0272-489D-9935-E4EA122973D1}" destId="{1EBBB92E-8CE8-4CA2-B7B1-D9D15136F1F9}" srcOrd="0" destOrd="0" presId="urn:microsoft.com/office/officeart/2005/8/layout/hList9"/>
    <dgm:cxn modelId="{8E1C38E3-E059-42E1-82E1-178B8BE5BF39}" type="presOf" srcId="{ED82CFBD-2693-47D9-A73E-77DDA3C0CAF0}" destId="{26AA7267-D40D-4279-A892-592B29F0DA76}" srcOrd="0" destOrd="0" presId="urn:microsoft.com/office/officeart/2005/8/layout/hList9"/>
    <dgm:cxn modelId="{EC294FC8-6666-45A1-BF0D-64D5FC202FA2}" type="presOf" srcId="{8E5055DF-4366-40EB-9E9E-FE0575E4BAEC}" destId="{D35342C4-965E-400B-B911-095225E975D6}" srcOrd="0" destOrd="0" presId="urn:microsoft.com/office/officeart/2005/8/layout/hList9"/>
    <dgm:cxn modelId="{E6287B1E-CFA9-4602-995E-D1E6D5094CFE}" srcId="{F1411E50-0272-489D-9935-E4EA122973D1}" destId="{6797F76A-7541-45EC-BFB3-809491A6EEEB}" srcOrd="0" destOrd="0" parTransId="{C5A47F80-1731-4255-A3C4-BBE2090B7136}" sibTransId="{22B2EE04-F220-4DE3-9843-B1932F47315B}"/>
    <dgm:cxn modelId="{E160C90A-EA5B-4253-A394-715AE1A46837}" type="presOf" srcId="{36EAA1EB-395E-4043-8975-BA0331939EAF}" destId="{4A47F70B-DE37-402F-9378-1B9374B96B9A}" srcOrd="0" destOrd="0" presId="urn:microsoft.com/office/officeart/2005/8/layout/hList9"/>
    <dgm:cxn modelId="{13FECABD-4C08-4A39-8216-695AD366B526}" type="presParOf" srcId="{D35342C4-965E-400B-B911-095225E975D6}" destId="{F29E142D-3E24-406F-9126-ED31612F79A2}" srcOrd="0" destOrd="0" presId="urn:microsoft.com/office/officeart/2005/8/layout/hList9"/>
    <dgm:cxn modelId="{5E144D91-6A9F-4B44-8C6C-A80622787253}" type="presParOf" srcId="{D35342C4-965E-400B-B911-095225E975D6}" destId="{8322D0C9-8373-4004-A48F-70025AD97F5B}" srcOrd="1" destOrd="0" presId="urn:microsoft.com/office/officeart/2005/8/layout/hList9"/>
    <dgm:cxn modelId="{B01154C8-7563-4258-8B97-A071531DF850}" type="presParOf" srcId="{8322D0C9-8373-4004-A48F-70025AD97F5B}" destId="{39845305-7561-4DBC-9DDA-8C38A6B1B770}" srcOrd="0" destOrd="0" presId="urn:microsoft.com/office/officeart/2005/8/layout/hList9"/>
    <dgm:cxn modelId="{A7B797C7-EA0A-4B6E-BFC1-8F9D787831A3}" type="presParOf" srcId="{8322D0C9-8373-4004-A48F-70025AD97F5B}" destId="{0889DA81-1597-46D5-8F7F-BBBBC974F17A}" srcOrd="1" destOrd="0" presId="urn:microsoft.com/office/officeart/2005/8/layout/hList9"/>
    <dgm:cxn modelId="{DE8D0984-55FD-4DAC-AECD-38BF8116F347}" type="presParOf" srcId="{0889DA81-1597-46D5-8F7F-BBBBC974F17A}" destId="{4A47F70B-DE37-402F-9378-1B9374B96B9A}" srcOrd="0" destOrd="0" presId="urn:microsoft.com/office/officeart/2005/8/layout/hList9"/>
    <dgm:cxn modelId="{37173AB3-D580-4CEE-904E-3FA01DDFC9B3}" type="presParOf" srcId="{0889DA81-1597-46D5-8F7F-BBBBC974F17A}" destId="{6A7C23DE-5026-4EA2-8C5F-60FB48CC7629}" srcOrd="1" destOrd="0" presId="urn:microsoft.com/office/officeart/2005/8/layout/hList9"/>
    <dgm:cxn modelId="{AD82D822-EDEF-464D-BB66-8B7F27F1CCE3}" type="presParOf" srcId="{8322D0C9-8373-4004-A48F-70025AD97F5B}" destId="{6A8CB982-D7F8-4ED8-B351-FF15072A263E}" srcOrd="2" destOrd="0" presId="urn:microsoft.com/office/officeart/2005/8/layout/hList9"/>
    <dgm:cxn modelId="{A597BB6D-A39C-4731-9840-D2F6734EA934}" type="presParOf" srcId="{6A8CB982-D7F8-4ED8-B351-FF15072A263E}" destId="{56B85FAA-E597-423C-A666-5969CB21CCFF}" srcOrd="0" destOrd="0" presId="urn:microsoft.com/office/officeart/2005/8/layout/hList9"/>
    <dgm:cxn modelId="{69531633-0685-474B-B000-C4AD6D3F8BB7}" type="presParOf" srcId="{6A8CB982-D7F8-4ED8-B351-FF15072A263E}" destId="{9EFA1405-DAD6-49CE-99EE-FCACE6045083}" srcOrd="1" destOrd="0" presId="urn:microsoft.com/office/officeart/2005/8/layout/hList9"/>
    <dgm:cxn modelId="{F4E7B497-4712-44DB-96AB-5F24B468A2F5}" type="presParOf" srcId="{D35342C4-965E-400B-B911-095225E975D6}" destId="{B2CC59A3-14BB-4C16-A19E-E0D989516EF9}" srcOrd="2" destOrd="0" presId="urn:microsoft.com/office/officeart/2005/8/layout/hList9"/>
    <dgm:cxn modelId="{F75BFD27-1EAF-45CC-ADF3-94C6BE17738B}" type="presParOf" srcId="{D35342C4-965E-400B-B911-095225E975D6}" destId="{F1FCC2A1-374F-42E1-BBE4-F47EDDD5A9C2}" srcOrd="3" destOrd="0" presId="urn:microsoft.com/office/officeart/2005/8/layout/hList9"/>
    <dgm:cxn modelId="{6B2AD219-417E-4A0B-A0E9-D6205616031E}" type="presParOf" srcId="{D35342C4-965E-400B-B911-095225E975D6}" destId="{3D5E7E30-5DB3-4691-A2AE-A14E9E5108ED}" srcOrd="4" destOrd="0" presId="urn:microsoft.com/office/officeart/2005/8/layout/hList9"/>
    <dgm:cxn modelId="{CDAF9018-E81C-4481-97C8-34799F344F93}" type="presParOf" srcId="{D35342C4-965E-400B-B911-095225E975D6}" destId="{48984AC1-0583-4329-966F-F3E87CE5DEC1}" srcOrd="5" destOrd="0" presId="urn:microsoft.com/office/officeart/2005/8/layout/hList9"/>
    <dgm:cxn modelId="{472E31A8-FA34-4550-A563-F8C1C05D83A0}" type="presParOf" srcId="{D35342C4-965E-400B-B911-095225E975D6}" destId="{2C496EAA-FA20-4442-AD0A-DE37142936F2}" srcOrd="6" destOrd="0" presId="urn:microsoft.com/office/officeart/2005/8/layout/hList9"/>
    <dgm:cxn modelId="{0E3DFBFC-E682-4FAC-8AF4-936411611628}" type="presParOf" srcId="{2C496EAA-FA20-4442-AD0A-DE37142936F2}" destId="{7FB1D8A3-2801-4940-A39E-878E884AB7F9}" srcOrd="0" destOrd="0" presId="urn:microsoft.com/office/officeart/2005/8/layout/hList9"/>
    <dgm:cxn modelId="{179B5D2E-0C6C-4409-82AE-D64AC0570984}" type="presParOf" srcId="{2C496EAA-FA20-4442-AD0A-DE37142936F2}" destId="{D804ED31-09C8-48DC-AC05-83D0731F0612}" srcOrd="1" destOrd="0" presId="urn:microsoft.com/office/officeart/2005/8/layout/hList9"/>
    <dgm:cxn modelId="{E0C873C3-837A-4591-A460-45A01C342A31}" type="presParOf" srcId="{D804ED31-09C8-48DC-AC05-83D0731F0612}" destId="{E23FE801-B4C2-4944-BAA5-EF333C9483FE}" srcOrd="0" destOrd="0" presId="urn:microsoft.com/office/officeart/2005/8/layout/hList9"/>
    <dgm:cxn modelId="{58D593A4-37CE-42A9-8801-3B0F8F908BD3}" type="presParOf" srcId="{D804ED31-09C8-48DC-AC05-83D0731F0612}" destId="{582EAE87-AE1C-468D-8FE7-0CBE946C049A}" srcOrd="1" destOrd="0" presId="urn:microsoft.com/office/officeart/2005/8/layout/hList9"/>
    <dgm:cxn modelId="{9BE30786-24A7-4C4B-B538-DC2165426A56}" type="presParOf" srcId="{2C496EAA-FA20-4442-AD0A-DE37142936F2}" destId="{2E2C6B29-1E97-4A8E-9666-A5C534D04992}" srcOrd="2" destOrd="0" presId="urn:microsoft.com/office/officeart/2005/8/layout/hList9"/>
    <dgm:cxn modelId="{8109F297-EB01-4862-90DE-D1B10E5E7407}" type="presParOf" srcId="{2E2C6B29-1E97-4A8E-9666-A5C534D04992}" destId="{26AA7267-D40D-4279-A892-592B29F0DA76}" srcOrd="0" destOrd="0" presId="urn:microsoft.com/office/officeart/2005/8/layout/hList9"/>
    <dgm:cxn modelId="{25D54F17-923D-499D-8C02-6B436E5D3856}" type="presParOf" srcId="{2E2C6B29-1E97-4A8E-9666-A5C534D04992}" destId="{560365F4-4006-4443-9642-CA9E8CE0188B}" srcOrd="1" destOrd="0" presId="urn:microsoft.com/office/officeart/2005/8/layout/hList9"/>
    <dgm:cxn modelId="{BA0A9F69-BE6D-43C8-B8FE-EA7A5442DB5A}" type="presParOf" srcId="{D35342C4-965E-400B-B911-095225E975D6}" destId="{742D0C02-F445-41FD-AE9E-9689A0EF5C4E}" srcOrd="7" destOrd="0" presId="urn:microsoft.com/office/officeart/2005/8/layout/hList9"/>
    <dgm:cxn modelId="{AA60B99C-B90C-41D0-A2EA-DACDFA10BB30}" type="presParOf" srcId="{D35342C4-965E-400B-B911-095225E975D6}" destId="{1EBBB92E-8CE8-4CA2-B7B1-D9D15136F1F9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DB619-E55A-48B7-86E8-72369AAD4E8E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0F096-0E13-4330-AE2C-E97DD020C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7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0F096-0E13-4330-AE2C-E97DD020CD0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34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A9E0A7E-8E21-4696-AE5C-F2BDE2B51C47}" type="datetimeFigureOut">
              <a:rPr lang="en-US" smtClean="0"/>
              <a:t>2/1/2019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2948C02-F7E1-4C6E-84B7-A4680A9EBF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5100" y="2673924"/>
            <a:ext cx="6172200" cy="58407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d-ID" sz="2800" dirty="0" smtClean="0"/>
              <a:t>Drs. Wikanengsih, M. Pd.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805545" y="230459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Diampu oleh</a:t>
            </a:r>
            <a:endParaRPr lang="en-US" dirty="0"/>
          </a:p>
        </p:txBody>
      </p:sp>
      <p:sp>
        <p:nvSpPr>
          <p:cNvPr id="5" name="Double Wave 4"/>
          <p:cNvSpPr/>
          <p:nvPr/>
        </p:nvSpPr>
        <p:spPr>
          <a:xfrm>
            <a:off x="2819400" y="1267690"/>
            <a:ext cx="5943600" cy="1143000"/>
          </a:xfrm>
          <a:prstGeom prst="double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9400" y="1550497"/>
            <a:ext cx="5648623" cy="632806"/>
          </a:xfrm>
        </p:spPr>
        <p:txBody>
          <a:bodyPr/>
          <a:lstStyle/>
          <a:p>
            <a:r>
              <a:rPr lang="id-ID" dirty="0" smtClean="0"/>
              <a:t>Metodologi penelitian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70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763000" cy="548640"/>
          </a:xfrm>
        </p:spPr>
        <p:txBody>
          <a:bodyPr/>
          <a:lstStyle/>
          <a:p>
            <a:r>
              <a:rPr lang="id-ID" sz="2000" b="1" dirty="0"/>
              <a:t>Perbedaan metode kuantitatif dan kualitatif dari segi </a:t>
            </a:r>
            <a:r>
              <a:rPr lang="id-ID" sz="2000" b="1" dirty="0" smtClean="0"/>
              <a:t>aksioma</a:t>
            </a:r>
            <a:endParaRPr lang="en-US" sz="2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067849"/>
              </p:ext>
            </p:extLst>
          </p:nvPr>
        </p:nvGraphicFramePr>
        <p:xfrm>
          <a:off x="304800" y="1066800"/>
          <a:ext cx="8534400" cy="3376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3601"/>
                <a:gridCol w="3352800"/>
                <a:gridCol w="3047999"/>
              </a:tblGrid>
              <a:tr h="38100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Aksioma Dasar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Metode Kuantitatif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Metode Kualitatif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</a:tr>
              <a:tr h="760196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Sifat realitas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Dapat diklasifikasikan, konkrit, teramati, terukur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Ganda, holistik, dinamis, hasil konstruksi dan pemahaman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</a:tr>
              <a:tr h="78389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Hubunhan peneliti dengan yang diteliti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Sebab-akibat (kausal)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Timbal-balik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</a:tr>
              <a:tr h="83820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>
                          <a:effectLst/>
                        </a:rPr>
                        <a:t>Kemungkinan generalisasi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>
                          <a:effectLst/>
                        </a:rPr>
                        <a:t>Cenderung membuat generalisasi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>
                          <a:effectLst/>
                        </a:rPr>
                        <a:t>Transferability (hanya mungkin dalam ikatan konteks dan waktu)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</a:tr>
              <a:tr h="58018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>
                          <a:effectLst/>
                        </a:rPr>
                        <a:t>Peranan nilai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Cenderung bebas nilai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id-ID" sz="1600" dirty="0">
                          <a:effectLst/>
                        </a:rPr>
                        <a:t>Terikat nilai-nilai yang dibawa peneliti dan sumber data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280" marR="12280" marT="12280" marB="1228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76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520940" cy="548640"/>
          </a:xfrm>
        </p:spPr>
        <p:txBody>
          <a:bodyPr/>
          <a:lstStyle/>
          <a:p>
            <a:r>
              <a:rPr lang="id-ID" sz="2000" b="1" dirty="0"/>
              <a:t>Perbedaan dari Proses Penelitian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412528"/>
              </p:ext>
            </p:extLst>
          </p:nvPr>
        </p:nvGraphicFramePr>
        <p:xfrm>
          <a:off x="533400" y="685800"/>
          <a:ext cx="8153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635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CC2A1-374F-42E1-BBE4-F47EDDD5A9C2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BBB92E-8CE8-4CA2-B7B1-D9D15136F1F9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47F70B-DE37-402F-9378-1B9374B96B9A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B85FAA-E597-423C-A666-5969CB21CCFF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3FE801-B4C2-4944-BAA5-EF333C9483FE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AA7267-D40D-4279-A892-592B29F0DA76}"/>
                                            </p:graphic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/>
          <a:lstStyle/>
          <a:p>
            <a:r>
              <a:rPr lang="id-ID" sz="1600" b="1" dirty="0"/>
              <a:t>Perbandingan karakteristik penelitian kualitatif dengan penelitian kuantitatif</a:t>
            </a:r>
            <a:endParaRPr lang="en-US" sz="1600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455730"/>
              </p:ext>
            </p:extLst>
          </p:nvPr>
        </p:nvGraphicFramePr>
        <p:xfrm>
          <a:off x="152400" y="533400"/>
          <a:ext cx="8839199" cy="4029983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2115206"/>
                <a:gridCol w="3381512"/>
                <a:gridCol w="3342481"/>
              </a:tblGrid>
              <a:tr h="34952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</a:rPr>
                        <a:t>PERBEDAAN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KUALITATIF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</a:rPr>
                        <a:t>KUANTITATIF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9847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Frase-frase yang berkaitan dengan pendekatan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Etnografis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Kerja lapangan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Data lunak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Interaksi simbolik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Perspektif dalam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Naturalistik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Ethnometodologi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Deskriptif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Observasi terlihat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Fenomenologis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Sekolah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Dokumenter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Riwayat hidup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Studi kasus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Ekologis 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Eksperimen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Data keras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Perspektif luar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Empiris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Positivis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Fakta-fakta sosial</a:t>
                      </a:r>
                      <a:endParaRPr lang="en-US" sz="1200" dirty="0">
                        <a:effectLst/>
                      </a:endParaRP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- Statistik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720087"/>
              </p:ext>
            </p:extLst>
          </p:nvPr>
        </p:nvGraphicFramePr>
        <p:xfrm>
          <a:off x="152400" y="4572000"/>
          <a:ext cx="8834755" cy="2268347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2114143"/>
                <a:gridCol w="3829457"/>
                <a:gridCol w="2891155"/>
              </a:tblGrid>
              <a:tr h="226834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Konsep kunci berkaitan dengan pendekatan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Makna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Pemahaman akal sehat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Pemahaman proses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Menggolongkan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Definisi situasi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Kehidupan sehari-hari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Negosiasi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Untuk maksud praktis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Konstruksi sosial</a:t>
                      </a:r>
                      <a:endParaRPr lang="en-US" sz="12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200" b="0" dirty="0">
                          <a:effectLst/>
                        </a:rPr>
                        <a:t>V</a:t>
                      </a:r>
                      <a:r>
                        <a:rPr lang="id-ID" sz="1400" b="0" dirty="0">
                          <a:effectLst/>
                        </a:rPr>
                        <a:t>ariabel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Mengoperasionalkan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Validitas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Signifikan secara stasistik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Reliabilitas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Hipotesis</a:t>
                      </a:r>
                      <a:endParaRPr lang="en-US" sz="12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b="0" dirty="0">
                          <a:effectLst/>
                        </a:rPr>
                        <a:t>Replikasi </a:t>
                      </a:r>
                      <a:endParaRPr lang="en-US" sz="12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618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883967"/>
              </p:ext>
            </p:extLst>
          </p:nvPr>
        </p:nvGraphicFramePr>
        <p:xfrm>
          <a:off x="152400" y="76201"/>
          <a:ext cx="8853375" cy="6668167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2118599"/>
                <a:gridCol w="3386934"/>
                <a:gridCol w="3347842"/>
              </a:tblGrid>
              <a:tr h="153600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Afiliasi teoretis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Interaksi simbolik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Etnometodologis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Fenomenologi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Kultur/kebudayaan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Idealisme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Fungsionalisme struktur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Realisme positivme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Behaviorisme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Empirisme logis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Teorisme logis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</a:tr>
              <a:tr h="106488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Afiliasi akademis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Sosiologi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Historis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Antropologi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Psikologi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Sosiologi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Ilmu ekonomi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Ilmu politik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</a:tr>
              <a:tr h="187678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Tujuan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 dirty="0">
                          <a:effectLst/>
                        </a:rPr>
                        <a:t>Mengembangkan konsep pensensitif (sensiziting)</a:t>
                      </a:r>
                      <a:endParaRPr lang="en-US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 dirty="0">
                          <a:effectLst/>
                        </a:rPr>
                        <a:t>Mendeskripsi realitas dengan banyak segi</a:t>
                      </a:r>
                      <a:endParaRPr lang="en-US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 dirty="0">
                          <a:effectLst/>
                        </a:rPr>
                        <a:t>Teori grounded</a:t>
                      </a:r>
                      <a:endParaRPr lang="en-US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 dirty="0">
                          <a:effectLst/>
                        </a:rPr>
                        <a:t>Mengembangkan pemahaman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Menguji teori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Membentuk fakta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Deskrisi statistik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Menunjukkan hubungan antar variabel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prediksi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</a:tr>
              <a:tr h="204758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Desain 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Berkembang lentur, rampat (umum) yang rinci</a:t>
                      </a:r>
                      <a:endParaRPr lang="en-US" sz="14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>
                          <a:effectLst/>
                        </a:rPr>
                        <a:t>Desain memberikan firasat bagaimana anda melangkah</a:t>
                      </a:r>
                      <a:endParaRPr lang="en-US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 dirty="0">
                          <a:effectLst/>
                        </a:rPr>
                        <a:t>Struktur, ditetapkan</a:t>
                      </a:r>
                      <a:endParaRPr lang="en-US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 dirty="0">
                          <a:effectLst/>
                        </a:rPr>
                        <a:t>Terlebih dahulu, formal</a:t>
                      </a:r>
                      <a:endParaRPr lang="en-US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 dirty="0">
                          <a:effectLst/>
                        </a:rPr>
                        <a:t>Spesifik</a:t>
                      </a:r>
                      <a:endParaRPr lang="en-US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600" dirty="0">
                          <a:effectLst/>
                        </a:rPr>
                        <a:t>Desain merupakan rencana operasi kerja yang rinci</a:t>
                      </a:r>
                      <a:endParaRPr lang="en-US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72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037262"/>
              </p:ext>
            </p:extLst>
          </p:nvPr>
        </p:nvGraphicFramePr>
        <p:xfrm>
          <a:off x="152400" y="152400"/>
          <a:ext cx="8762999" cy="6622572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2096972"/>
                <a:gridCol w="3352361"/>
                <a:gridCol w="3313666"/>
              </a:tblGrid>
              <a:tr h="218775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Menulis proposal penelitian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253" marR="402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Singkat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Spekulatif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Menunjukkan bidang yang relevan untuk diteliti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Sering ditulis setelah ada data terkumpul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Tinjauan pustaka yang substantif tidak panjang lebar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53" marR="402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Panjang lebar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Fokus rinci &amp; spesifik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Prosedur rinci &amp; spesifik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Melalui tinjauan pustaka yang substantif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Prioritas penulisan pada pengumpulan data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Hipotesis dinyatakan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53" marR="40253" marT="0" marB="0"/>
                </a:tc>
              </a:tr>
              <a:tr h="140281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Data 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253" marR="402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Deskriptif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Dokumen pribadi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Catatan lapangan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Kata-kata orang sendiri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Dokumen resmi dan artifak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53" marR="402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Kuantitatif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Koding yang dapat dikuantifikasi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Variabel operasional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Statistik bilangan, ukuran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53" marR="40253" marT="0" marB="0"/>
                </a:tc>
              </a:tr>
              <a:tr h="155981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Sampel 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253" marR="402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Kecil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Nonrepresentatif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Sampling teoretis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53" marR="402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Besar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Berstrata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Kelompok kontrol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Dipilih secara rambang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Kontrol untuk variabel luar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Tepat/cermat (precise)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53" marR="40253" marT="0" marB="0"/>
                </a:tc>
              </a:tr>
              <a:tr h="140281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Teknik atau metode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253" marR="402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Observasi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Tinjauan berbagai dokumen dan artifak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Wawancara terbuka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Observasi partisipasi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53" marR="40253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Eksperimen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Kuasi eksperimen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Penelitian survei wawancara terstruktur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Observasi terstruktur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Himpunan data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0253" marR="4025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12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226667"/>
              </p:ext>
            </p:extLst>
          </p:nvPr>
        </p:nvGraphicFramePr>
        <p:xfrm>
          <a:off x="228600" y="152400"/>
          <a:ext cx="8686799" cy="6799963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2078737"/>
                <a:gridCol w="3323210"/>
                <a:gridCol w="3284852"/>
              </a:tblGrid>
              <a:tr h="163821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Hubungan peneliti dengan subjek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Empati, akrab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Menekankan kepercayaan subjek sebagai sahabat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Adanya persamaan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Hubungan rapat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Adanya pembatasan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Ada jarak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Subjek peneliti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Jangka pendek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Tidak tinggal bersama</a:t>
                      </a:r>
                      <a:endParaRPr lang="en-US" sz="1200">
                        <a:effectLst/>
                      </a:endParaRPr>
                    </a:p>
                    <a:p>
                      <a:pPr marL="1111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</a:tr>
              <a:tr h="122542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Instrumen dan alat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Tape recorder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Peneliti sering merupakan satu-satunya intrumen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Transkrip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Inventori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Angket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Indeks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Komputer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Skala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Skor tes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</a:tr>
              <a:tr h="163838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Analisa data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Berkelanjutan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Model, tema, konsep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Insuktif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Induksi analitis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Metode komparatif konstan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Deduktif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Dikerjakan selesai pengumpulan data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Statistik 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</a:tr>
              <a:tr h="205117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Masalah dalam penggunaan pendekatan</a:t>
                      </a:r>
                      <a:endParaRPr lang="en-US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Memakan waktu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Sulit mereduksi data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Prosedur tidak baku</a:t>
                      </a:r>
                      <a:endParaRPr lang="en-US" sz="120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>
                          <a:effectLst/>
                        </a:rPr>
                        <a:t>Sulit menstudi populali besar</a:t>
                      </a:r>
                      <a:endParaRPr lang="en-US" sz="12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Mengontrol variabel lain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Reifikasi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Sifat memaksa</a:t>
                      </a:r>
                      <a:endParaRPr lang="en-US" sz="12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id-ID" sz="1400" dirty="0">
                          <a:effectLst/>
                        </a:rPr>
                        <a:t>Validitas </a:t>
                      </a:r>
                      <a:endParaRPr lang="en-US" sz="12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639" marR="486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86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Fungsi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686800" cy="3962400"/>
          </a:xfrm>
        </p:spPr>
        <p:txBody>
          <a:bodyPr>
            <a:noAutofit/>
          </a:bodyPr>
          <a:lstStyle/>
          <a:p>
            <a:pPr lvl="0"/>
            <a:r>
              <a:rPr lang="id-ID" sz="2400" b="0" dirty="0" smtClean="0"/>
              <a:t>1. </a:t>
            </a:r>
            <a:r>
              <a:rPr lang="en-US" sz="2400" b="0" dirty="0" err="1" smtClean="0"/>
              <a:t>Mendiskripsikan</a:t>
            </a:r>
            <a:r>
              <a:rPr lang="en-US" sz="2400" b="0" dirty="0"/>
              <a:t>, </a:t>
            </a:r>
            <a:r>
              <a:rPr lang="en-US" sz="2400" b="0" dirty="0" err="1"/>
              <a:t>memberikan</a:t>
            </a:r>
            <a:r>
              <a:rPr lang="en-US" sz="2400" b="0" dirty="0"/>
              <a:t> data </a:t>
            </a:r>
            <a:r>
              <a:rPr lang="en-US" sz="2400" b="0" dirty="0" err="1"/>
              <a:t>atau</a:t>
            </a:r>
            <a:r>
              <a:rPr lang="en-US" sz="2400" b="0" dirty="0"/>
              <a:t> </a:t>
            </a:r>
            <a:r>
              <a:rPr lang="en-US" sz="2400" b="0" dirty="0" err="1"/>
              <a:t>informasi</a:t>
            </a:r>
            <a:r>
              <a:rPr lang="id-ID" sz="2400" b="0" dirty="0"/>
              <a:t>,</a:t>
            </a:r>
            <a:endParaRPr lang="en-US" sz="2400" b="0" dirty="0"/>
          </a:p>
          <a:p>
            <a:pPr lvl="0"/>
            <a:r>
              <a:rPr lang="id-ID" sz="2400" b="0" dirty="0" smtClean="0"/>
              <a:t>2. </a:t>
            </a:r>
            <a:r>
              <a:rPr lang="en-US" sz="2400" b="0" dirty="0" err="1" smtClean="0"/>
              <a:t>Menerapkan</a:t>
            </a:r>
            <a:r>
              <a:rPr lang="en-US" sz="2400" b="0" dirty="0" smtClean="0"/>
              <a:t> </a:t>
            </a:r>
            <a:r>
              <a:rPr lang="en-US" sz="2400" b="0" dirty="0"/>
              <a:t>data </a:t>
            </a:r>
            <a:r>
              <a:rPr lang="en-US" sz="2400" b="0" dirty="0" err="1"/>
              <a:t>atau</a:t>
            </a:r>
            <a:r>
              <a:rPr lang="en-US" sz="2400" b="0" dirty="0"/>
              <a:t> </a:t>
            </a:r>
            <a:r>
              <a:rPr lang="en-US" sz="2400" b="0" dirty="0" err="1"/>
              <a:t>kondisi</a:t>
            </a:r>
            <a:r>
              <a:rPr lang="en-US" sz="2400" b="0" dirty="0"/>
              <a:t> </a:t>
            </a:r>
            <a:r>
              <a:rPr lang="en-US" sz="2400" b="0" dirty="0" err="1"/>
              <a:t>atau</a:t>
            </a:r>
            <a:r>
              <a:rPr lang="en-US" sz="2400" b="0" dirty="0"/>
              <a:t> </a:t>
            </a:r>
            <a:r>
              <a:rPr lang="en-US" sz="2400" b="0" dirty="0" err="1"/>
              <a:t>latar</a:t>
            </a:r>
            <a:r>
              <a:rPr lang="en-US" sz="2400" b="0" dirty="0"/>
              <a:t> </a:t>
            </a:r>
            <a:r>
              <a:rPr lang="en-US" sz="2400" b="0" dirty="0" err="1"/>
              <a:t>belakang</a:t>
            </a:r>
            <a:r>
              <a:rPr lang="en-US" sz="2400" b="0" dirty="0"/>
              <a:t> </a:t>
            </a:r>
            <a:r>
              <a:rPr lang="en-US" sz="2400" b="0" dirty="0" err="1"/>
              <a:t>terjadinya</a:t>
            </a:r>
            <a:r>
              <a:rPr lang="en-US" sz="2400" b="0" dirty="0"/>
              <a:t> </a:t>
            </a:r>
            <a:r>
              <a:rPr lang="en-US" sz="2400" b="0" dirty="0" err="1"/>
              <a:t>suatu</a:t>
            </a:r>
            <a:r>
              <a:rPr lang="en-US" sz="2400" b="0" dirty="0"/>
              <a:t> </a:t>
            </a:r>
            <a:r>
              <a:rPr lang="en-US" sz="2400" b="0" dirty="0" err="1"/>
              <a:t>peristiwa</a:t>
            </a:r>
            <a:r>
              <a:rPr lang="en-US" sz="2400" b="0" dirty="0"/>
              <a:t> </a:t>
            </a:r>
            <a:r>
              <a:rPr lang="en-US" sz="2400" b="0" dirty="0" err="1"/>
              <a:t>atau</a:t>
            </a:r>
            <a:r>
              <a:rPr lang="en-US" sz="2400" b="0" dirty="0"/>
              <a:t> </a:t>
            </a:r>
            <a:r>
              <a:rPr lang="en-US" sz="2400" b="0" dirty="0" err="1"/>
              <a:t>fenomena</a:t>
            </a:r>
            <a:r>
              <a:rPr lang="id-ID" sz="2400" b="0" dirty="0"/>
              <a:t>,</a:t>
            </a:r>
            <a:endParaRPr lang="en-US" sz="2400" b="0" dirty="0"/>
          </a:p>
          <a:p>
            <a:pPr lvl="0"/>
            <a:r>
              <a:rPr lang="id-ID" sz="2400" b="0" dirty="0" smtClean="0"/>
              <a:t>3. </a:t>
            </a:r>
            <a:r>
              <a:rPr lang="en-US" sz="2400" b="0" dirty="0" err="1" smtClean="0"/>
              <a:t>Meramalkan</a:t>
            </a:r>
            <a:r>
              <a:rPr lang="id-ID" sz="2400" b="0" dirty="0" smtClean="0"/>
              <a:t> </a:t>
            </a:r>
            <a:r>
              <a:rPr lang="en-US" sz="2400" b="0" dirty="0" err="1" smtClean="0"/>
              <a:t>dan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memproyeksi</a:t>
            </a:r>
            <a:r>
              <a:rPr lang="id-ID" sz="2400" b="0" dirty="0" smtClean="0"/>
              <a:t>ksn </a:t>
            </a:r>
            <a:r>
              <a:rPr lang="en-US" sz="2400" b="0" dirty="0" err="1" smtClean="0"/>
              <a:t>suatu</a:t>
            </a:r>
            <a:r>
              <a:rPr lang="en-US" sz="2400" b="0" dirty="0" smtClean="0"/>
              <a:t> </a:t>
            </a:r>
            <a:r>
              <a:rPr lang="en-US" sz="2400" b="0" dirty="0" err="1"/>
              <a:t>peristiwa</a:t>
            </a:r>
            <a:r>
              <a:rPr lang="en-US" sz="2400" b="0" dirty="0"/>
              <a:t> yang </a:t>
            </a:r>
            <a:r>
              <a:rPr lang="en-US" sz="2400" b="0" dirty="0" err="1"/>
              <a:t>mungkin</a:t>
            </a:r>
            <a:r>
              <a:rPr lang="en-US" sz="2400" b="0" dirty="0"/>
              <a:t> </a:t>
            </a:r>
            <a:r>
              <a:rPr lang="en-US" sz="2400" b="0" dirty="0" err="1"/>
              <a:t>terjadi</a:t>
            </a:r>
            <a:r>
              <a:rPr lang="en-US" sz="2400" b="0" dirty="0"/>
              <a:t> </a:t>
            </a:r>
            <a:r>
              <a:rPr lang="en-US" sz="2400" b="0" dirty="0" err="1"/>
              <a:t>berdasarkan</a:t>
            </a:r>
            <a:r>
              <a:rPr lang="en-US" sz="2400" b="0" dirty="0"/>
              <a:t> data-data yang </a:t>
            </a:r>
            <a:r>
              <a:rPr lang="en-US" sz="2400" b="0" dirty="0" err="1"/>
              <a:t>telah</a:t>
            </a:r>
            <a:r>
              <a:rPr lang="en-US" sz="2400" b="0" dirty="0"/>
              <a:t> </a:t>
            </a:r>
            <a:r>
              <a:rPr lang="en-US" sz="2400" b="0" dirty="0" err="1"/>
              <a:t>diketahui</a:t>
            </a:r>
            <a:r>
              <a:rPr lang="en-US" sz="2400" b="0" dirty="0"/>
              <a:t> </a:t>
            </a:r>
            <a:r>
              <a:rPr lang="en-US" sz="2400" b="0" dirty="0" err="1"/>
              <a:t>dan</a:t>
            </a:r>
            <a:r>
              <a:rPr lang="en-US" sz="2400" b="0" dirty="0"/>
              <a:t> </a:t>
            </a:r>
            <a:r>
              <a:rPr lang="en-US" sz="2400" b="0" dirty="0" err="1"/>
              <a:t>dikumpulkan</a:t>
            </a:r>
            <a:r>
              <a:rPr lang="id-ID" sz="2400" b="0" dirty="0"/>
              <a:t>,</a:t>
            </a:r>
            <a:endParaRPr lang="en-US" sz="2400" b="0" dirty="0"/>
          </a:p>
          <a:p>
            <a:pPr lvl="0"/>
            <a:r>
              <a:rPr lang="id-ID" sz="2400" b="0" dirty="0" smtClean="0"/>
              <a:t>4. </a:t>
            </a:r>
            <a:r>
              <a:rPr lang="en-US" sz="2400" b="0" dirty="0" err="1" smtClean="0"/>
              <a:t>Mengendalikan</a:t>
            </a:r>
            <a:r>
              <a:rPr lang="en-US" sz="2400" b="0" dirty="0" smtClean="0"/>
              <a:t> </a:t>
            </a:r>
            <a:r>
              <a:rPr lang="en-US" sz="2400" b="0" dirty="0" err="1"/>
              <a:t>peristiwa</a:t>
            </a:r>
            <a:r>
              <a:rPr lang="en-US" sz="2400" b="0" dirty="0"/>
              <a:t> </a:t>
            </a:r>
            <a:r>
              <a:rPr lang="en-US" sz="2400" b="0" dirty="0" err="1"/>
              <a:t>maupung</a:t>
            </a:r>
            <a:r>
              <a:rPr lang="en-US" sz="2400" b="0" dirty="0"/>
              <a:t> </a:t>
            </a:r>
            <a:r>
              <a:rPr lang="en-US" sz="2400" b="0" dirty="0" err="1"/>
              <a:t>gejala-gejala</a:t>
            </a:r>
            <a:r>
              <a:rPr lang="en-US" sz="2400" b="0" dirty="0"/>
              <a:t> yang </a:t>
            </a:r>
            <a:r>
              <a:rPr lang="en-US" sz="2400" b="0" dirty="0" err="1"/>
              <a:t>terjadi</a:t>
            </a:r>
            <a:r>
              <a:rPr lang="id-ID" sz="2400" b="0" dirty="0"/>
              <a:t>,</a:t>
            </a:r>
            <a:endParaRPr lang="en-US" sz="2400" b="0" dirty="0"/>
          </a:p>
          <a:p>
            <a:r>
              <a:rPr lang="id-ID" sz="2400" b="0" dirty="0" smtClean="0"/>
              <a:t>5. </a:t>
            </a:r>
            <a:r>
              <a:rPr lang="en-US" sz="2400" b="0" dirty="0" err="1" smtClean="0"/>
              <a:t>menyusun</a:t>
            </a:r>
            <a:r>
              <a:rPr lang="en-US" sz="2400" b="0" dirty="0" smtClean="0"/>
              <a:t> </a:t>
            </a:r>
            <a:r>
              <a:rPr lang="en-US" sz="2400" b="0" dirty="0" err="1"/>
              <a:t>teori</a:t>
            </a:r>
            <a:r>
              <a:rPr lang="en-US" sz="2400" b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10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609600"/>
            <a:ext cx="6111240" cy="548640"/>
          </a:xfrm>
        </p:spPr>
        <p:txBody>
          <a:bodyPr>
            <a:normAutofit/>
          </a:bodyPr>
          <a:lstStyle/>
          <a:p>
            <a:r>
              <a:rPr lang="en-US" dirty="0" err="1"/>
              <a:t>Langkah</a:t>
            </a:r>
            <a:r>
              <a:rPr lang="en-US" dirty="0"/>
              <a:t> – </a:t>
            </a:r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 smtClean="0"/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524000"/>
            <a:ext cx="6248400" cy="3733800"/>
          </a:xfrm>
        </p:spPr>
        <p:txBody>
          <a:bodyPr>
            <a:no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id-ID" sz="1900" b="0" dirty="0"/>
              <a:t>Mengidentifikasi </a:t>
            </a:r>
            <a:r>
              <a:rPr lang="id-ID" sz="1900" b="0" dirty="0" smtClean="0"/>
              <a:t>Masalah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id-ID" sz="1900" b="0" dirty="0" smtClean="0"/>
              <a:t>Merumuskan </a:t>
            </a:r>
            <a:r>
              <a:rPr lang="id-ID" sz="1900" b="0" dirty="0"/>
              <a:t>dan Membatasi </a:t>
            </a:r>
            <a:r>
              <a:rPr lang="id-ID" sz="1900" b="0" dirty="0" smtClean="0"/>
              <a:t>Masalah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id-ID" sz="1900" b="0" dirty="0" smtClean="0"/>
              <a:t>Melakukan </a:t>
            </a:r>
            <a:r>
              <a:rPr lang="id-ID" sz="1900" b="0" dirty="0"/>
              <a:t>Studi </a:t>
            </a:r>
            <a:r>
              <a:rPr lang="id-ID" sz="1900" b="0" dirty="0" smtClean="0"/>
              <a:t>Kepustakaan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id-ID" sz="1900" b="0" dirty="0" smtClean="0"/>
              <a:t>Merumuskan Hipotesis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id-ID" sz="1900" b="0" dirty="0" smtClean="0"/>
              <a:t>Menentukan </a:t>
            </a:r>
            <a:r>
              <a:rPr lang="id-ID" sz="1900" b="0" dirty="0"/>
              <a:t>Desain dan Metode </a:t>
            </a:r>
            <a:r>
              <a:rPr lang="id-ID" sz="1900" b="0" dirty="0" smtClean="0"/>
              <a:t>Penelitian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id-ID" sz="1900" b="0" dirty="0" smtClean="0"/>
              <a:t>Menyusun </a:t>
            </a:r>
            <a:r>
              <a:rPr lang="id-ID" sz="1900" b="0" dirty="0"/>
              <a:t>Instrumen dan Mengumpulkan </a:t>
            </a:r>
            <a:r>
              <a:rPr lang="id-ID" sz="1900" b="0" dirty="0" smtClean="0"/>
              <a:t>Data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id-ID" sz="1900" b="0" dirty="0" smtClean="0"/>
              <a:t>Menganalisis </a:t>
            </a:r>
            <a:r>
              <a:rPr lang="id-ID" sz="1900" b="0" dirty="0"/>
              <a:t>data dan Menyajikan </a:t>
            </a:r>
            <a:r>
              <a:rPr lang="id-ID" sz="1900" b="0" dirty="0" smtClean="0"/>
              <a:t>Hasil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id-ID" sz="1900" b="0" dirty="0" smtClean="0"/>
              <a:t>Menginterpretasikan </a:t>
            </a:r>
            <a:r>
              <a:rPr lang="id-ID" sz="1900" b="0" dirty="0"/>
              <a:t>Temuan, Membuat Kesimpulan dan </a:t>
            </a:r>
            <a:r>
              <a:rPr lang="id-ID" sz="1900" b="0" dirty="0" smtClean="0"/>
              <a:t>Rekomendasi</a:t>
            </a:r>
            <a:endParaRPr lang="en-US" sz="1900" b="0" dirty="0"/>
          </a:p>
        </p:txBody>
      </p:sp>
    </p:spTree>
    <p:extLst>
      <p:ext uri="{BB962C8B-B14F-4D97-AF65-F5344CB8AC3E}">
        <p14:creationId xmlns:p14="http://schemas.microsoft.com/office/powerpoint/2010/main" val="295028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"/>
            <a:ext cx="8444346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30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4434840" cy="548640"/>
          </a:xfrm>
        </p:spPr>
        <p:txBody>
          <a:bodyPr>
            <a:normAutofit/>
          </a:bodyPr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2095500"/>
            <a:ext cx="8610600" cy="3090372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id-ID" sz="2400" b="0" dirty="0"/>
              <a:t>Azwar (2012, hlm.5) Penelitian pada dasarnya merupakan suatu pencarian (</a:t>
            </a:r>
            <a:r>
              <a:rPr lang="id-ID" sz="2400" b="0" i="1" dirty="0"/>
              <a:t>inquiry</a:t>
            </a:r>
            <a:r>
              <a:rPr lang="id-ID" sz="2400" b="0" dirty="0"/>
              <a:t>), menghimpun data, mengadakan pengukuran, analisis, sintesis, mencari hubungan, menafsirkan hal-hal yang bersifat teka-teki. Penelitian dapat diklasifikasikan dari berbagai cara dan sudut pandang, berdasarkan pendekatannya dibedakan menjadi pendekatan kuantitatif dan kualitatif.</a:t>
            </a:r>
            <a:endParaRPr lang="en-US" sz="2400" b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-34636"/>
            <a:ext cx="21717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10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7428" y="303415"/>
            <a:ext cx="7520940" cy="548640"/>
          </a:xfrm>
        </p:spPr>
        <p:txBody>
          <a:bodyPr>
            <a:normAutofit/>
          </a:bodyPr>
          <a:lstStyle/>
          <a:p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Kualitatif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00546"/>
            <a:ext cx="6393873" cy="4026909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en-US" sz="2400" b="0" dirty="0" err="1"/>
              <a:t>Menurut</a:t>
            </a:r>
            <a:r>
              <a:rPr lang="en-US" sz="2400" b="0" dirty="0"/>
              <a:t> </a:t>
            </a:r>
            <a:r>
              <a:rPr lang="en-US" sz="2400" b="0" dirty="0" err="1"/>
              <a:t>Sugiyono</a:t>
            </a:r>
            <a:r>
              <a:rPr lang="id-ID" sz="2400" b="0" dirty="0"/>
              <a:t> (2012, hlm.8)</a:t>
            </a:r>
            <a:r>
              <a:rPr lang="en-US" sz="2400" b="0" dirty="0"/>
              <a:t> </a:t>
            </a:r>
            <a:r>
              <a:rPr lang="en-US" sz="2400" b="0" dirty="0" err="1"/>
              <a:t>metode</a:t>
            </a:r>
            <a:r>
              <a:rPr lang="en-US" sz="2400" b="0" dirty="0"/>
              <a:t> </a:t>
            </a:r>
            <a:r>
              <a:rPr lang="en-US" sz="2400" b="0" dirty="0" err="1"/>
              <a:t>penelitian</a:t>
            </a:r>
            <a:r>
              <a:rPr lang="en-US" sz="2400" b="0" dirty="0"/>
              <a:t> </a:t>
            </a:r>
            <a:r>
              <a:rPr lang="en-US" sz="2400" b="0" dirty="0" err="1"/>
              <a:t>kuantitatif</a:t>
            </a:r>
            <a:r>
              <a:rPr lang="en-US" sz="2400" b="0" dirty="0"/>
              <a:t> </a:t>
            </a:r>
            <a:r>
              <a:rPr lang="en-US" sz="2400" b="0" dirty="0" err="1"/>
              <a:t>dapat</a:t>
            </a:r>
            <a:r>
              <a:rPr lang="en-US" sz="2400" b="0" dirty="0"/>
              <a:t> </a:t>
            </a:r>
            <a:r>
              <a:rPr lang="en-US" sz="2400" b="0" dirty="0" err="1"/>
              <a:t>diartikan</a:t>
            </a:r>
            <a:r>
              <a:rPr lang="en-US" sz="2400" b="0" dirty="0"/>
              <a:t> </a:t>
            </a:r>
            <a:r>
              <a:rPr lang="en-US" sz="2400" b="0" dirty="0" err="1"/>
              <a:t>sebagai</a:t>
            </a:r>
            <a:r>
              <a:rPr lang="en-US" sz="2400" b="0" dirty="0"/>
              <a:t> </a:t>
            </a:r>
            <a:r>
              <a:rPr lang="en-US" sz="2400" b="0" dirty="0" err="1"/>
              <a:t>metode</a:t>
            </a:r>
            <a:r>
              <a:rPr lang="en-US" sz="2400" b="0" dirty="0"/>
              <a:t> </a:t>
            </a:r>
            <a:r>
              <a:rPr lang="en-US" sz="2400" b="0" dirty="0" err="1"/>
              <a:t>penelitian</a:t>
            </a:r>
            <a:r>
              <a:rPr lang="en-US" sz="2400" b="0" dirty="0"/>
              <a:t> yang </a:t>
            </a:r>
            <a:r>
              <a:rPr lang="en-US" sz="2400" b="0" dirty="0" err="1"/>
              <a:t>berlandaskan</a:t>
            </a:r>
            <a:r>
              <a:rPr lang="en-US" sz="2400" b="0" dirty="0"/>
              <a:t> </a:t>
            </a:r>
            <a:r>
              <a:rPr lang="en-US" sz="2400" b="0" dirty="0" err="1"/>
              <a:t>pada</a:t>
            </a:r>
            <a:r>
              <a:rPr lang="en-US" sz="2400" b="0" dirty="0"/>
              <a:t> </a:t>
            </a:r>
            <a:r>
              <a:rPr lang="en-US" sz="2400" b="0" dirty="0" err="1"/>
              <a:t>filsafat</a:t>
            </a:r>
            <a:r>
              <a:rPr lang="en-US" sz="2400" b="0" dirty="0"/>
              <a:t> positivism</a:t>
            </a:r>
            <a:r>
              <a:rPr lang="id-ID" sz="2400" b="0" dirty="0"/>
              <a:t>e. </a:t>
            </a:r>
            <a:r>
              <a:rPr lang="en-US" sz="2400" b="0" dirty="0" err="1"/>
              <a:t>Metode</a:t>
            </a:r>
            <a:r>
              <a:rPr lang="en-US" sz="2400" b="0" dirty="0"/>
              <a:t> </a:t>
            </a:r>
            <a:r>
              <a:rPr lang="en-US" sz="2400" b="0" dirty="0" err="1"/>
              <a:t>ini</a:t>
            </a:r>
            <a:r>
              <a:rPr lang="en-US" sz="2400" b="0" dirty="0"/>
              <a:t> </a:t>
            </a:r>
            <a:r>
              <a:rPr lang="en-US" sz="2400" b="0" dirty="0" err="1"/>
              <a:t>disebut</a:t>
            </a:r>
            <a:r>
              <a:rPr lang="en-US" sz="2400" b="0" dirty="0"/>
              <a:t> </a:t>
            </a:r>
            <a:r>
              <a:rPr lang="en-US" sz="2400" b="0" dirty="0" err="1"/>
              <a:t>sebagai</a:t>
            </a:r>
            <a:r>
              <a:rPr lang="en-US" sz="2400" b="0" dirty="0"/>
              <a:t> </a:t>
            </a:r>
            <a:r>
              <a:rPr lang="en-US" sz="2400" b="0" dirty="0" err="1"/>
              <a:t>metode</a:t>
            </a:r>
            <a:r>
              <a:rPr lang="en-US" sz="2400" b="0" dirty="0"/>
              <a:t> </a:t>
            </a:r>
            <a:r>
              <a:rPr lang="en-US" sz="2400" b="0" dirty="0" err="1"/>
              <a:t>ilmiah</a:t>
            </a:r>
            <a:r>
              <a:rPr lang="en-US" sz="2400" b="0" dirty="0"/>
              <a:t> (scientific) </a:t>
            </a:r>
            <a:r>
              <a:rPr lang="en-US" sz="2400" b="0" dirty="0" err="1"/>
              <a:t>karena</a:t>
            </a:r>
            <a:r>
              <a:rPr lang="en-US" sz="2400" b="0" dirty="0"/>
              <a:t> </a:t>
            </a:r>
            <a:r>
              <a:rPr lang="en-US" sz="2400" b="0" dirty="0" err="1"/>
              <a:t>metode</a:t>
            </a:r>
            <a:r>
              <a:rPr lang="en-US" sz="2400" b="0" dirty="0"/>
              <a:t> </a:t>
            </a:r>
            <a:r>
              <a:rPr lang="en-US" sz="2400" b="0" dirty="0" err="1"/>
              <a:t>ini</a:t>
            </a:r>
            <a:r>
              <a:rPr lang="en-US" sz="2400" b="0" dirty="0"/>
              <a:t> </a:t>
            </a:r>
            <a:r>
              <a:rPr lang="en-US" sz="2400" b="0" dirty="0" err="1"/>
              <a:t>telah</a:t>
            </a:r>
            <a:r>
              <a:rPr lang="en-US" sz="2400" b="0" dirty="0"/>
              <a:t> </a:t>
            </a:r>
            <a:r>
              <a:rPr lang="en-US" sz="2400" b="0" dirty="0" err="1"/>
              <a:t>memenuhi</a:t>
            </a:r>
            <a:r>
              <a:rPr lang="en-US" sz="2400" b="0" dirty="0"/>
              <a:t> </a:t>
            </a:r>
            <a:r>
              <a:rPr lang="en-US" sz="2400" b="0" dirty="0" err="1"/>
              <a:t>kaidah-kaidah</a:t>
            </a:r>
            <a:r>
              <a:rPr lang="en-US" sz="2400" b="0" dirty="0"/>
              <a:t> </a:t>
            </a:r>
            <a:r>
              <a:rPr lang="en-US" sz="2400" b="0" dirty="0" err="1"/>
              <a:t>ilmiah</a:t>
            </a:r>
            <a:r>
              <a:rPr lang="en-US" sz="2400" b="0" dirty="0"/>
              <a:t> </a:t>
            </a:r>
            <a:r>
              <a:rPr lang="en-US" sz="2400" b="0" dirty="0" err="1"/>
              <a:t>yaitu</a:t>
            </a:r>
            <a:r>
              <a:rPr lang="en-US" sz="2400" b="0" dirty="0"/>
              <a:t> </a:t>
            </a:r>
            <a:r>
              <a:rPr lang="en-US" sz="2400" b="0" dirty="0" err="1"/>
              <a:t>konkrit</a:t>
            </a:r>
            <a:r>
              <a:rPr lang="en-US" sz="2400" b="0" dirty="0"/>
              <a:t>, </a:t>
            </a:r>
            <a:r>
              <a:rPr lang="en-US" sz="2400" b="0" dirty="0" err="1"/>
              <a:t>empiris</a:t>
            </a:r>
            <a:r>
              <a:rPr lang="en-US" sz="2400" b="0" dirty="0"/>
              <a:t>, </a:t>
            </a:r>
            <a:r>
              <a:rPr lang="en-US" sz="2400" b="0" dirty="0" err="1"/>
              <a:t>obyektif</a:t>
            </a:r>
            <a:r>
              <a:rPr lang="en-US" sz="2400" b="0" dirty="0"/>
              <a:t>, </a:t>
            </a:r>
            <a:r>
              <a:rPr lang="en-US" sz="2400" b="0" dirty="0" err="1"/>
              <a:t>terukur</a:t>
            </a:r>
            <a:r>
              <a:rPr lang="en-US" sz="2400" b="0" dirty="0"/>
              <a:t>, </a:t>
            </a:r>
            <a:r>
              <a:rPr lang="en-US" sz="2400" b="0" dirty="0" err="1"/>
              <a:t>rasional</a:t>
            </a:r>
            <a:r>
              <a:rPr lang="en-US" sz="2400" b="0" dirty="0"/>
              <a:t> </a:t>
            </a:r>
            <a:r>
              <a:rPr lang="en-US" sz="2400" b="0" dirty="0" err="1"/>
              <a:t>dan</a:t>
            </a:r>
            <a:r>
              <a:rPr lang="en-US" sz="2400" b="0" dirty="0"/>
              <a:t> </a:t>
            </a:r>
            <a:r>
              <a:rPr lang="en-US" sz="2400" b="0" dirty="0" err="1"/>
              <a:t>sistematis</a:t>
            </a:r>
            <a:r>
              <a:rPr lang="en-US" sz="2400" b="0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999" y="4865109"/>
            <a:ext cx="1907599" cy="19075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586" b="98851" l="1685" r="797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6400" y="858982"/>
            <a:ext cx="3404788" cy="525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484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type="title"/>
          </p:nvPr>
        </p:nvSpPr>
        <p:spPr>
          <a:xfrm>
            <a:off x="1739265" y="123716"/>
            <a:ext cx="5208270" cy="548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d-ID" sz="2000" dirty="0" smtClean="0"/>
              <a:t>variasi </a:t>
            </a:r>
            <a:r>
              <a:rPr lang="id-ID" sz="2000" dirty="0"/>
              <a:t>dari penelitian </a:t>
            </a:r>
            <a:r>
              <a:rPr lang="id-ID" sz="2000" dirty="0" smtClean="0"/>
              <a:t>eksperimental</a:t>
            </a:r>
            <a:endParaRPr lang="en-US" sz="2000" dirty="0" smtClean="0"/>
          </a:p>
        </p:txBody>
      </p:sp>
      <p:sp>
        <p:nvSpPr>
          <p:cNvPr id="6" name="Flowchart: Or 5"/>
          <p:cNvSpPr/>
          <p:nvPr/>
        </p:nvSpPr>
        <p:spPr>
          <a:xfrm>
            <a:off x="1790700" y="838200"/>
            <a:ext cx="5295900" cy="4114800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09800" y="1801743"/>
            <a:ext cx="205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2000" b="1" dirty="0" smtClean="0"/>
              <a:t>Eksperimental Murni</a:t>
            </a:r>
            <a:endParaRPr lang="en-US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598003" y="1828567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b="1" dirty="0" smtClean="0"/>
              <a:t>Eksperimental Kuasi</a:t>
            </a: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324100" y="3220703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b="1" dirty="0" smtClean="0"/>
              <a:t>Eksperimental Lemah</a:t>
            </a:r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561609" y="3182034"/>
            <a:ext cx="1801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b="1" dirty="0" smtClean="0"/>
              <a:t>Eksperimen Subjek Tunggal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378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438400"/>
            <a:ext cx="6096000" cy="3429000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§"/>
            </a:pPr>
            <a:r>
              <a:rPr lang="id-ID" sz="3200" b="1" dirty="0"/>
              <a:t>Penelitian Deskriptif</a:t>
            </a:r>
            <a:endParaRPr lang="en-US" sz="3200" b="1" dirty="0"/>
          </a:p>
          <a:p>
            <a:pPr lvl="0">
              <a:buFont typeface="Wingdings" pitchFamily="2" charset="2"/>
              <a:buChar char="§"/>
            </a:pPr>
            <a:r>
              <a:rPr lang="id-ID" sz="3200" b="1" dirty="0"/>
              <a:t>Penelitian Komparatif</a:t>
            </a:r>
            <a:endParaRPr lang="en-US" sz="3200" dirty="0"/>
          </a:p>
          <a:p>
            <a:pPr lvl="0">
              <a:buFont typeface="Wingdings" pitchFamily="2" charset="2"/>
              <a:buChar char="§"/>
            </a:pPr>
            <a:r>
              <a:rPr lang="id-ID" sz="3200" b="1" dirty="0"/>
              <a:t>Penelitian Korelasional</a:t>
            </a:r>
            <a:endParaRPr lang="en-US" sz="3200" dirty="0"/>
          </a:p>
          <a:p>
            <a:pPr lvl="0">
              <a:buFont typeface="Wingdings" pitchFamily="2" charset="2"/>
              <a:buChar char="§"/>
            </a:pPr>
            <a:r>
              <a:rPr lang="id-ID" sz="3200" b="1" dirty="0"/>
              <a:t>Penelitian Survei</a:t>
            </a:r>
            <a:endParaRPr lang="en-US" sz="3200" dirty="0"/>
          </a:p>
          <a:p>
            <a:pPr lvl="0">
              <a:buFont typeface="Wingdings" pitchFamily="2" charset="2"/>
              <a:buChar char="§"/>
            </a:pPr>
            <a:r>
              <a:rPr lang="id-ID" sz="3200" b="1" dirty="0"/>
              <a:t>Penelitian Ekspos Fakto</a:t>
            </a:r>
            <a:endParaRPr lang="en-US" sz="3200" dirty="0"/>
          </a:p>
          <a:p>
            <a:pPr lvl="0">
              <a:buFont typeface="Wingdings" pitchFamily="2" charset="2"/>
              <a:buChar char="§"/>
            </a:pPr>
            <a:r>
              <a:rPr lang="id-ID" sz="3200" b="1" dirty="0"/>
              <a:t>Penelitian </a:t>
            </a:r>
            <a:r>
              <a:rPr lang="id-ID" sz="3200" b="1" dirty="0" smtClean="0"/>
              <a:t>Tindakan</a:t>
            </a:r>
            <a:endParaRPr lang="id-ID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818909" y="205632"/>
            <a:ext cx="32558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600" dirty="0" smtClean="0"/>
              <a:t>bersifat Non Eksperimental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05632"/>
            <a:ext cx="373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000" dirty="0" smtClean="0"/>
              <a:t>penelitian kuantitatif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9009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Kualitatif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00628"/>
            <a:ext cx="8534400" cy="3579849"/>
          </a:xfrm>
        </p:spPr>
        <p:txBody>
          <a:bodyPr>
            <a:noAutofit/>
          </a:bodyPr>
          <a:lstStyle/>
          <a:p>
            <a:r>
              <a:rPr lang="id-ID" sz="2800" b="0" dirty="0"/>
              <a:t>Menurut McMillan &amp; </a:t>
            </a:r>
            <a:r>
              <a:rPr lang="id-ID" sz="2800" b="0" dirty="0" smtClean="0"/>
              <a:t>Schumacher (Syamsuddin </a:t>
            </a:r>
            <a:r>
              <a:rPr lang="id-ID" sz="2800" b="0" dirty="0"/>
              <a:t>dkk, 2011, hlm.73) bahwa penelitian kualitatif adalah suatu pendekatan yang juga disebut pendekatan investigasi karena biasanya peneliti mengumpulkan data dengan cara bertatap muka langsung dan berinteraksi dengan orang-orang di tempat penelitian.</a:t>
            </a:r>
            <a:r>
              <a:rPr lang="en-US" sz="2800" b="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245" y="4142509"/>
            <a:ext cx="1752600" cy="1752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114800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9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Callout 2 (Border and Accent Bar) 4"/>
          <p:cNvSpPr/>
          <p:nvPr/>
        </p:nvSpPr>
        <p:spPr>
          <a:xfrm>
            <a:off x="5043054" y="2798618"/>
            <a:ext cx="1219200" cy="914400"/>
          </a:xfrm>
          <a:prstGeom prst="accentBorderCallout2">
            <a:avLst>
              <a:gd name="adj1" fmla="val 18750"/>
              <a:gd name="adj2" fmla="val 108712"/>
              <a:gd name="adj3" fmla="val 23295"/>
              <a:gd name="adj4" fmla="val 124242"/>
              <a:gd name="adj5" fmla="val -99621"/>
              <a:gd name="adj6" fmla="val 794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b="1" dirty="0" smtClean="0"/>
              <a:t>Studi Fenomenologis</a:t>
            </a:r>
            <a:endParaRPr lang="en-US" dirty="0"/>
          </a:p>
        </p:txBody>
      </p:sp>
      <p:sp>
        <p:nvSpPr>
          <p:cNvPr id="6" name="Line Callout 2 (Border and Accent Bar) 5"/>
          <p:cNvSpPr/>
          <p:nvPr/>
        </p:nvSpPr>
        <p:spPr>
          <a:xfrm>
            <a:off x="1503218" y="4211783"/>
            <a:ext cx="1219200" cy="91440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52652"/>
              <a:gd name="adj6" fmla="val 112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b="1" dirty="0" smtClean="0"/>
              <a:t>Studi Kritis</a:t>
            </a:r>
            <a:endParaRPr lang="en-US" dirty="0"/>
          </a:p>
        </p:txBody>
      </p:sp>
      <p:sp>
        <p:nvSpPr>
          <p:cNvPr id="7" name="Line Callout 2 (Border and Accent Bar) 6"/>
          <p:cNvSpPr/>
          <p:nvPr/>
        </p:nvSpPr>
        <p:spPr>
          <a:xfrm>
            <a:off x="2819400" y="2798618"/>
            <a:ext cx="1219200" cy="91440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3560"/>
              <a:gd name="adj6" fmla="val 328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Studi</a:t>
            </a:r>
            <a:r>
              <a:rPr lang="en-US" b="1" dirty="0" smtClean="0"/>
              <a:t> </a:t>
            </a:r>
            <a:r>
              <a:rPr lang="en-US" b="1" dirty="0" err="1" smtClean="0"/>
              <a:t>Historis</a:t>
            </a:r>
            <a:endParaRPr lang="en-US" dirty="0"/>
          </a:p>
        </p:txBody>
      </p:sp>
      <p:sp>
        <p:nvSpPr>
          <p:cNvPr id="8" name="Line Callout 2 (Border and Accent Bar) 7"/>
          <p:cNvSpPr/>
          <p:nvPr/>
        </p:nvSpPr>
        <p:spPr>
          <a:xfrm>
            <a:off x="6227618" y="4204855"/>
            <a:ext cx="1219200" cy="914400"/>
          </a:xfrm>
          <a:prstGeom prst="accentBorderCallout2">
            <a:avLst>
              <a:gd name="adj1" fmla="val 21780"/>
              <a:gd name="adj2" fmla="val 109849"/>
              <a:gd name="adj3" fmla="val 23295"/>
              <a:gd name="adj4" fmla="val 116287"/>
              <a:gd name="adj5" fmla="val -242045"/>
              <a:gd name="adj6" fmla="val 158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b="1" dirty="0" smtClean="0"/>
              <a:t>Teori Dasar</a:t>
            </a:r>
            <a:endParaRPr lang="en-US" dirty="0"/>
          </a:p>
        </p:txBody>
      </p:sp>
      <p:sp>
        <p:nvSpPr>
          <p:cNvPr id="9" name="Line Callout 2 (Border and Accent Bar) 8"/>
          <p:cNvSpPr/>
          <p:nvPr/>
        </p:nvSpPr>
        <p:spPr>
          <a:xfrm>
            <a:off x="7017327" y="2521527"/>
            <a:ext cx="1219200" cy="914400"/>
          </a:xfrm>
          <a:prstGeom prst="accentBorderCallout2">
            <a:avLst>
              <a:gd name="adj1" fmla="val 20265"/>
              <a:gd name="adj2" fmla="val 107577"/>
              <a:gd name="adj3" fmla="val 8144"/>
              <a:gd name="adj4" fmla="val 127651"/>
              <a:gd name="adj5" fmla="val -55840"/>
              <a:gd name="adj6" fmla="val 350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b="1" dirty="0" smtClean="0"/>
              <a:t>Studi Kasus</a:t>
            </a:r>
            <a:endParaRPr lang="en-US" dirty="0"/>
          </a:p>
        </p:txBody>
      </p:sp>
      <p:sp>
        <p:nvSpPr>
          <p:cNvPr id="10" name="Double Wave 9"/>
          <p:cNvSpPr/>
          <p:nvPr/>
        </p:nvSpPr>
        <p:spPr>
          <a:xfrm>
            <a:off x="1731818" y="1143000"/>
            <a:ext cx="5715000" cy="91440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Ada macam-macam metode kualitatif interaktif, yaitu:</a:t>
            </a:r>
            <a:endParaRPr lang="en-US" dirty="0"/>
          </a:p>
        </p:txBody>
      </p:sp>
      <p:sp>
        <p:nvSpPr>
          <p:cNvPr id="4" name="Line Callout 2 (Border and Accent Bar) 3"/>
          <p:cNvSpPr/>
          <p:nvPr/>
        </p:nvSpPr>
        <p:spPr>
          <a:xfrm>
            <a:off x="838200" y="2618509"/>
            <a:ext cx="1274618" cy="914400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9725"/>
              <a:gd name="adj6" fmla="val 701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Studi</a:t>
            </a:r>
            <a:r>
              <a:rPr lang="en-US" b="1" dirty="0" smtClean="0"/>
              <a:t> </a:t>
            </a:r>
            <a:r>
              <a:rPr lang="en-US" b="1" dirty="0" err="1" smtClean="0"/>
              <a:t>Etnografis</a:t>
            </a: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424424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734290" y="4592782"/>
            <a:ext cx="2389909" cy="112221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d-ID" sz="2800" b="1" dirty="0" smtClean="0"/>
              <a:t>Analisis Konsep</a:t>
            </a:r>
            <a:endParaRPr lang="en-US" sz="2800" b="1" dirty="0" smtClean="0"/>
          </a:p>
        </p:txBody>
      </p:sp>
      <p:sp>
        <p:nvSpPr>
          <p:cNvPr id="5" name="Pentagon 4"/>
          <p:cNvSpPr/>
          <p:nvPr/>
        </p:nvSpPr>
        <p:spPr>
          <a:xfrm>
            <a:off x="3560618" y="5334000"/>
            <a:ext cx="2459182" cy="11430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d-ID" sz="2800" b="1" dirty="0" smtClean="0"/>
              <a:t>Analisis Kebijakan</a:t>
            </a:r>
            <a:endParaRPr lang="en-US" sz="2800" b="1" dirty="0" smtClean="0"/>
          </a:p>
        </p:txBody>
      </p:sp>
      <p:sp>
        <p:nvSpPr>
          <p:cNvPr id="6" name="Pentagon 5"/>
          <p:cNvSpPr/>
          <p:nvPr/>
        </p:nvSpPr>
        <p:spPr>
          <a:xfrm>
            <a:off x="6248400" y="4565073"/>
            <a:ext cx="2209800" cy="117763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d-ID" sz="2800" b="1" dirty="0" smtClean="0"/>
              <a:t>Analisis Historis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1066800" y="2971800"/>
            <a:ext cx="68580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macam penelitian analitis atau studi non interaktif, yaitu: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63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6644640" cy="548640"/>
          </a:xfrm>
        </p:spPr>
        <p:txBody>
          <a:bodyPr/>
          <a:lstStyle/>
          <a:p>
            <a:r>
              <a:rPr lang="id-ID" b="1" dirty="0"/>
              <a:t>Perbedaan Pendekatan Penelitian Kuantitatif dengan Kualitatif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89009398"/>
              </p:ext>
            </p:extLst>
          </p:nvPr>
        </p:nvGraphicFramePr>
        <p:xfrm>
          <a:off x="228600" y="1295400"/>
          <a:ext cx="7924800" cy="454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568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163D96-F4D0-4189-B353-0F97439386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C0163D96-F4D0-4189-B353-0F97439386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CE1CA6-E318-4878-8A6F-0C6E282D7B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C8CE1CA6-E318-4878-8A6F-0C6E282D7B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069F35-BBDE-4E95-8893-AE50FD78A1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graphicEl>
                                              <a:dgm id="{39069F35-BBDE-4E95-8893-AE50FD78A1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979</TotalTime>
  <Words>833</Words>
  <Application>Microsoft Office PowerPoint</Application>
  <PresentationFormat>On-screen Show (4:3)</PresentationFormat>
  <Paragraphs>235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Tunga</vt:lpstr>
      <vt:lpstr>Wingdings</vt:lpstr>
      <vt:lpstr>Angles</vt:lpstr>
      <vt:lpstr>Metodologi penelitian</vt:lpstr>
      <vt:lpstr>Pengertian Penelitian</vt:lpstr>
      <vt:lpstr>Pendekatan Penelitian Kualitatif</vt:lpstr>
      <vt:lpstr>variasi dari penelitian eksperimental</vt:lpstr>
      <vt:lpstr>PowerPoint Presentation</vt:lpstr>
      <vt:lpstr>Pendekatan Penelitian Kualitatif</vt:lpstr>
      <vt:lpstr>PowerPoint Presentation</vt:lpstr>
      <vt:lpstr>PowerPoint Presentation</vt:lpstr>
      <vt:lpstr>Perbedaan Pendekatan Penelitian Kuantitatif dengan Kualitatif</vt:lpstr>
      <vt:lpstr>Perbedaan metode kuantitatif dan kualitatif dari segi aksioma</vt:lpstr>
      <vt:lpstr>Perbedaan dari Proses Penelitian</vt:lpstr>
      <vt:lpstr>Perbandingan karakteristik penelitian kualitatif dengan penelitian kuantitatif</vt:lpstr>
      <vt:lpstr>PowerPoint Presentation</vt:lpstr>
      <vt:lpstr>PowerPoint Presentation</vt:lpstr>
      <vt:lpstr>PowerPoint Presentation</vt:lpstr>
      <vt:lpstr>Fungsi Penelitian</vt:lpstr>
      <vt:lpstr>Langkah – Langkah Penelitian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 penelitian</dc:title>
  <dc:creator>ani</dc:creator>
  <cp:lastModifiedBy>Wika Nengsih</cp:lastModifiedBy>
  <cp:revision>24</cp:revision>
  <dcterms:created xsi:type="dcterms:W3CDTF">2018-09-21T14:32:56Z</dcterms:created>
  <dcterms:modified xsi:type="dcterms:W3CDTF">2019-02-01T15:09:36Z</dcterms:modified>
</cp:coreProperties>
</file>