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37DBDE7-30D5-4F64-83DA-38F579C21FD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54B8B4-4CA5-42DA-8067-83CF76727E3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BDE7-30D5-4F64-83DA-38F579C21FD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B8B4-4CA5-42DA-8067-83CF76727E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BDE7-30D5-4F64-83DA-38F579C21FD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354B8B4-4CA5-42DA-8067-83CF76727E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BDE7-30D5-4F64-83DA-38F579C21FD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B8B4-4CA5-42DA-8067-83CF76727E3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7DBDE7-30D5-4F64-83DA-38F579C21FD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354B8B4-4CA5-42DA-8067-83CF76727E3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BDE7-30D5-4F64-83DA-38F579C21FD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B8B4-4CA5-42DA-8067-83CF76727E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BDE7-30D5-4F64-83DA-38F579C21FD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B8B4-4CA5-42DA-8067-83CF76727E3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BDE7-30D5-4F64-83DA-38F579C21FD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B8B4-4CA5-42DA-8067-83CF76727E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BDE7-30D5-4F64-83DA-38F579C21FD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B8B4-4CA5-42DA-8067-83CF76727E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BDE7-30D5-4F64-83DA-38F579C21FD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54B8B4-4CA5-42DA-8067-83CF76727E3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BDE7-30D5-4F64-83DA-38F579C21FD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B8B4-4CA5-42DA-8067-83CF76727E3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C37DBDE7-30D5-4F64-83DA-38F579C21FD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354B8B4-4CA5-42DA-8067-83CF76727E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4876800"/>
            <a:ext cx="1981200" cy="1828800"/>
          </a:xfrm>
        </p:spPr>
        <p:txBody>
          <a:bodyPr/>
          <a:lstStyle/>
          <a:p>
            <a:r>
              <a:rPr lang="en-US" dirty="0" err="1"/>
              <a:t>Veny</a:t>
            </a:r>
            <a:r>
              <a:rPr lang="en-US" dirty="0"/>
              <a:t> </a:t>
            </a:r>
            <a:r>
              <a:rPr lang="en-US" dirty="0" err="1"/>
              <a:t>Triyana</a:t>
            </a:r>
            <a:r>
              <a:rPr lang="en-US" dirty="0"/>
              <a:t> </a:t>
            </a:r>
            <a:r>
              <a:rPr lang="en-US" dirty="0" err="1"/>
              <a:t>Andika</a:t>
            </a:r>
            <a:r>
              <a:rPr lang="en-US" dirty="0"/>
              <a:t> Sari, </a:t>
            </a:r>
            <a:r>
              <a:rPr lang="en-US" dirty="0" err="1"/>
              <a:t>M.Pd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pendidikan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504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Ajaran</a:t>
            </a:r>
            <a:r>
              <a:rPr lang="en-US" dirty="0"/>
              <a:t> </a:t>
            </a:r>
            <a:r>
              <a:rPr lang="en-US" dirty="0" smtClean="0"/>
              <a:t>Moral</a:t>
            </a:r>
          </a:p>
          <a:p>
            <a:pPr marL="502920" indent="-457200" algn="just">
              <a:buFont typeface="+mj-lt"/>
              <a:buAutoNum type="alphaLcPeriod"/>
            </a:pPr>
            <a:r>
              <a:rPr lang="en-US" dirty="0" err="1"/>
              <a:t>Ajaran</a:t>
            </a:r>
            <a:r>
              <a:rPr lang="en-US" dirty="0"/>
              <a:t> moral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moral yang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sekelompok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 </a:t>
            </a:r>
            <a:endParaRPr lang="en-US" dirty="0" smtClean="0"/>
          </a:p>
          <a:p>
            <a:pPr marL="502920" indent="-457200" algn="just">
              <a:buFont typeface="+mj-lt"/>
              <a:buAutoNum type="alphaLcPeriod"/>
            </a:pPr>
            <a:r>
              <a:rPr lang="en-US" dirty="0" err="1" smtClean="0"/>
              <a:t>Ajaran</a:t>
            </a:r>
            <a:r>
              <a:rPr lang="en-US" dirty="0" smtClean="0"/>
              <a:t> </a:t>
            </a:r>
            <a:r>
              <a:rPr lang="en-US" dirty="0"/>
              <a:t>moral </a:t>
            </a:r>
            <a:r>
              <a:rPr lang="en-US" dirty="0" err="1"/>
              <a:t>mengajarkan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orang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. </a:t>
            </a:r>
            <a:endParaRPr lang="en-US" dirty="0" smtClean="0"/>
          </a:p>
          <a:p>
            <a:pPr marL="502920" indent="-457200" algn="just">
              <a:buFont typeface="+mj-lt"/>
              <a:buAutoNum type="alphaLcPeriod"/>
            </a:pPr>
            <a:r>
              <a:rPr lang="en-US" dirty="0" err="1" smtClean="0"/>
              <a:t>Ajaran</a:t>
            </a:r>
            <a:r>
              <a:rPr lang="en-US" dirty="0" smtClean="0"/>
              <a:t> </a:t>
            </a:r>
            <a:r>
              <a:rPr lang="en-US" dirty="0"/>
              <a:t>moral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rumusan</a:t>
            </a:r>
            <a:r>
              <a:rPr lang="en-US" dirty="0"/>
              <a:t> </a:t>
            </a:r>
            <a:r>
              <a:rPr lang="en-US" dirty="0" err="1"/>
              <a:t>sistematik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anggapan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bernilai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Sangsi</a:t>
            </a:r>
            <a:r>
              <a:rPr lang="en-US" dirty="0"/>
              <a:t> </a:t>
            </a:r>
            <a:r>
              <a:rPr lang="en-US" dirty="0" smtClean="0"/>
              <a:t>Moral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pelangaran</a:t>
            </a:r>
            <a:r>
              <a:rPr lang="en-US" dirty="0" smtClean="0"/>
              <a:t> moral yang </a:t>
            </a:r>
            <a:r>
              <a:rPr lang="en-US" dirty="0" err="1" smtClean="0"/>
              <a:t>terjadi</a:t>
            </a:r>
            <a:r>
              <a:rPr lang="en-US" dirty="0" smtClean="0"/>
              <a:t>,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pelangaran</a:t>
            </a:r>
            <a:r>
              <a:rPr lang="en-US" dirty="0" smtClean="0"/>
              <a:t> moral yang </a:t>
            </a:r>
            <a:r>
              <a:rPr lang="en-US" dirty="0" err="1" smtClean="0"/>
              <a:t>dilakukan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berkata</a:t>
            </a:r>
            <a:r>
              <a:rPr lang="en-US" dirty="0" smtClean="0"/>
              <a:t> </a:t>
            </a:r>
            <a:r>
              <a:rPr lang="en-US" dirty="0" err="1" smtClean="0"/>
              <a:t>kasar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orang lain (</a:t>
            </a:r>
            <a:r>
              <a:rPr lang="en-US" dirty="0" err="1" smtClean="0"/>
              <a:t>pelangaran</a:t>
            </a:r>
            <a:r>
              <a:rPr lang="en-US" dirty="0" smtClean="0"/>
              <a:t> moral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ucapan</a:t>
            </a:r>
            <a:r>
              <a:rPr lang="en-US" dirty="0" smtClean="0"/>
              <a:t>)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sangsinya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pengucilan</a:t>
            </a:r>
            <a:r>
              <a:rPr lang="en-US" dirty="0" smtClean="0"/>
              <a:t> (</a:t>
            </a:r>
            <a:r>
              <a:rPr lang="en-US" dirty="0" err="1" smtClean="0"/>
              <a:t>dijauhi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orang yang </a:t>
            </a:r>
            <a:r>
              <a:rPr lang="en-US" dirty="0" err="1" smtClean="0"/>
              <a:t>bersangkutan</a:t>
            </a:r>
            <a:r>
              <a:rPr lang="en-US" dirty="0" smtClean="0"/>
              <a:t> </a:t>
            </a:r>
            <a:r>
              <a:rPr lang="en-US" dirty="0" err="1" smtClean="0"/>
              <a:t>menyadarinya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844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4057942"/>
              </p:ext>
            </p:extLst>
          </p:nvPr>
        </p:nvGraphicFramePr>
        <p:xfrm>
          <a:off x="381000" y="990600"/>
          <a:ext cx="85344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479"/>
                <a:gridCol w="6445921"/>
              </a:tblGrid>
              <a:tr h="4175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 err="1" smtClean="0"/>
                        <a:t>Pertemuan</a:t>
                      </a:r>
                      <a:r>
                        <a:rPr lang="en-US" dirty="0" smtClean="0"/>
                        <a:t>  </a:t>
                      </a:r>
                      <a:r>
                        <a:rPr lang="en-US" dirty="0" err="1" smtClean="0"/>
                        <a:t>Ke</a:t>
                      </a:r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 err="1" smtClean="0"/>
                        <a:t>Materi</a:t>
                      </a:r>
                      <a:endParaRPr lang="en-US" dirty="0"/>
                    </a:p>
                  </a:txBody>
                  <a:tcPr/>
                </a:tc>
              </a:tr>
              <a:tr h="5560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+mj-lt"/>
                        </a:rPr>
                        <a:t>1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  <a:ea typeface="Times New Roman"/>
                        </a:rPr>
                        <a:t>- </a:t>
                      </a:r>
                      <a:r>
                        <a:rPr lang="en-US" sz="1800" dirty="0" err="1" smtClean="0">
                          <a:effectLst/>
                          <a:latin typeface="+mj-lt"/>
                          <a:ea typeface="Times New Roman"/>
                        </a:rPr>
                        <a:t>Pengertian</a:t>
                      </a:r>
                      <a:r>
                        <a:rPr lang="en-US" sz="1800" baseline="0" dirty="0" smtClean="0"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effectLst/>
                          <a:latin typeface="+mj-lt"/>
                          <a:ea typeface="Times New Roman"/>
                        </a:rPr>
                        <a:t>Etika</a:t>
                      </a:r>
                      <a:r>
                        <a:rPr lang="en-US" sz="1800" baseline="0" dirty="0" smtClean="0"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effectLst/>
                          <a:latin typeface="+mj-lt"/>
                          <a:ea typeface="Times New Roman"/>
                        </a:rPr>
                        <a:t>dan</a:t>
                      </a:r>
                      <a:r>
                        <a:rPr lang="en-US" sz="1800" baseline="0" dirty="0" smtClean="0"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effectLst/>
                          <a:latin typeface="+mj-lt"/>
                          <a:ea typeface="Times New Roman"/>
                        </a:rPr>
                        <a:t>Moralitas</a:t>
                      </a:r>
                      <a:endParaRPr lang="en-US" sz="1800" baseline="0" dirty="0" smtClean="0"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- </a:t>
                      </a:r>
                      <a:r>
                        <a:rPr lang="en-US" sz="18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Pengertian</a:t>
                      </a: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Nilai</a:t>
                      </a: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, Moral, </a:t>
                      </a:r>
                      <a:r>
                        <a:rPr lang="en-US" sz="18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Ajaran</a:t>
                      </a: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Moral </a:t>
                      </a:r>
                      <a:r>
                        <a:rPr lang="en-US" sz="18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dan</a:t>
                      </a: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Sangsi</a:t>
                      </a:r>
                      <a:r>
                        <a:rPr lang="en-US" sz="18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Moral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114300" marR="114300" marT="0" marB="0"/>
                </a:tc>
              </a:tr>
              <a:tr h="5560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+mj-lt"/>
                        </a:rPr>
                        <a:t>2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Moral Knowing,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Moral Feeling,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Moral Acting </a:t>
                      </a: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  <a:ea typeface="Times New Roman"/>
                        </a:rPr>
                        <a:t>- Moral </a:t>
                      </a:r>
                      <a:r>
                        <a:rPr lang="en-US" sz="1800" dirty="0" err="1" smtClean="0">
                          <a:effectLst/>
                          <a:latin typeface="+mj-lt"/>
                          <a:ea typeface="Times New Roman"/>
                        </a:rPr>
                        <a:t>dan</a:t>
                      </a:r>
                      <a:r>
                        <a:rPr lang="en-US" sz="1800" dirty="0" smtClean="0"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  <a:latin typeface="+mj-lt"/>
                          <a:ea typeface="Times New Roman"/>
                        </a:rPr>
                        <a:t>Pendidikan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114300" marR="114300" marT="0" marB="0"/>
                </a:tc>
              </a:tr>
              <a:tr h="5560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+mj-lt"/>
                        </a:rPr>
                        <a:t>3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Pengertian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Syarat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Profesi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Kode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etik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keguruan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Organisasi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keguruan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0" marB="0"/>
                </a:tc>
              </a:tr>
              <a:tr h="4175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+mj-lt"/>
                        </a:rPr>
                        <a:t>4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+mj-lt"/>
                          <a:ea typeface="Times New Roman"/>
                        </a:rPr>
                        <a:t>- </a:t>
                      </a:r>
                      <a:r>
                        <a:rPr lang="en-US" sz="1800" dirty="0" err="1" smtClean="0">
                          <a:effectLst/>
                          <a:latin typeface="+mj-lt"/>
                          <a:ea typeface="Times New Roman"/>
                        </a:rPr>
                        <a:t>Sasaran</a:t>
                      </a:r>
                      <a:r>
                        <a:rPr lang="en-US" sz="1800" baseline="0" dirty="0" smtClean="0"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effectLst/>
                          <a:latin typeface="+mj-lt"/>
                          <a:ea typeface="Times New Roman"/>
                        </a:rPr>
                        <a:t>dan</a:t>
                      </a:r>
                      <a:r>
                        <a:rPr lang="en-US" sz="1800" baseline="0" dirty="0" smtClean="0"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effectLst/>
                          <a:latin typeface="+mj-lt"/>
                          <a:ea typeface="Times New Roman"/>
                        </a:rPr>
                        <a:t>Pengembangan</a:t>
                      </a:r>
                      <a:r>
                        <a:rPr lang="en-US" sz="1800" baseline="0" dirty="0" smtClean="0"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en-US" sz="1800" baseline="0" dirty="0" err="1" smtClean="0">
                          <a:effectLst/>
                          <a:latin typeface="+mj-lt"/>
                          <a:ea typeface="Times New Roman"/>
                        </a:rPr>
                        <a:t>Sikap</a:t>
                      </a:r>
                      <a:r>
                        <a:rPr lang="en-US" sz="1800" baseline="0" dirty="0" smtClean="0">
                          <a:effectLst/>
                          <a:latin typeface="+mj-lt"/>
                          <a:ea typeface="Times New Roman"/>
                        </a:rPr>
                        <a:t> Professional</a:t>
                      </a:r>
                    </a:p>
                  </a:txBody>
                  <a:tcPr marL="114300" marR="114300" marT="0" marB="0"/>
                </a:tc>
              </a:tr>
              <a:tr h="4175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+mj-lt"/>
                        </a:rPr>
                        <a:t>5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  <a:latin typeface="+mj-lt"/>
                          <a:ea typeface="Times New Roman"/>
                        </a:rPr>
                        <a:t>Ujian</a:t>
                      </a:r>
                      <a:r>
                        <a:rPr lang="en-US" sz="1800" dirty="0" smtClean="0">
                          <a:effectLst/>
                          <a:latin typeface="+mj-lt"/>
                          <a:ea typeface="Times New Roman"/>
                        </a:rPr>
                        <a:t> Tengah Semester (UTS)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114300" marR="114300" marT="0" marB="0"/>
                </a:tc>
              </a:tr>
              <a:tr h="5560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+mj-lt"/>
                        </a:rPr>
                        <a:t>6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Pengertian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Keguruan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Syarat-syarat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menjadi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Guru Professional</a:t>
                      </a:r>
                    </a:p>
                  </a:txBody>
                  <a:tcPr marL="114300" marR="114300" marT="0" marB="0"/>
                </a:tc>
              </a:tr>
              <a:tr h="8341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+mj-lt"/>
                        </a:rPr>
                        <a:t>7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Permasalahan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dihadapi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oleh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Guru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baik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Permasalahan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Umum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maupun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Khusus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Guru Professional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sebagai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Komunikator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Fasilitator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0" marB="0"/>
                </a:tc>
              </a:tr>
              <a:tr h="8341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+mj-lt"/>
                        </a:rPr>
                        <a:t>8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Pelanggaran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Moral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Bidang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Pendidikan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Solusi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Penyelesaian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Etis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terhadap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Dekadensi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Moral di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Bidang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Pendidikan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0" marB="0"/>
                </a:tc>
              </a:tr>
              <a:tr h="4175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+mj-lt"/>
                        </a:rPr>
                        <a:t>9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  <a:latin typeface="+mj-lt"/>
                          <a:ea typeface="Times New Roman"/>
                        </a:rPr>
                        <a:t>Ujian</a:t>
                      </a:r>
                      <a:r>
                        <a:rPr lang="en-US" sz="1800" dirty="0" smtClean="0"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  <a:latin typeface="+mj-lt"/>
                          <a:ea typeface="Times New Roman"/>
                        </a:rPr>
                        <a:t>Akhir</a:t>
                      </a:r>
                      <a:r>
                        <a:rPr lang="en-US" sz="1800" dirty="0" smtClean="0">
                          <a:effectLst/>
                          <a:latin typeface="+mj-lt"/>
                          <a:ea typeface="Times New Roman"/>
                        </a:rPr>
                        <a:t> Semester (UAS)</a:t>
                      </a:r>
                      <a:endParaRPr lang="en-US" sz="18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482353"/>
          </a:xfrm>
        </p:spPr>
        <p:txBody>
          <a:bodyPr/>
          <a:lstStyle/>
          <a:p>
            <a:r>
              <a:rPr lang="en-US" dirty="0" err="1" smtClean="0"/>
              <a:t>silabus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92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447800"/>
                <a:ext cx="8407893" cy="54102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>
                    <a:solidFill>
                      <a:srgbClr val="002060"/>
                    </a:solidFill>
                  </a:rPr>
                  <a:t>Kehadiran (KHD) 10%</a:t>
                </a:r>
              </a:p>
              <a:p>
                <a:r>
                  <a:rPr lang="en-US" dirty="0" err="1" smtClean="0">
                    <a:solidFill>
                      <a:srgbClr val="002060"/>
                    </a:solidFill>
                  </a:rPr>
                  <a:t>Tugas</a:t>
                </a:r>
                <a:r>
                  <a:rPr lang="en-US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002060"/>
                    </a:solidFill>
                  </a:rPr>
                  <a:t>Kelompok</a:t>
                </a:r>
                <a:r>
                  <a:rPr lang="en-US" dirty="0" smtClean="0">
                    <a:solidFill>
                      <a:srgbClr val="002060"/>
                    </a:solidFill>
                  </a:rPr>
                  <a:t> (TK) 15%</a:t>
                </a:r>
              </a:p>
              <a:p>
                <a:r>
                  <a:rPr lang="en-US" dirty="0" err="1" smtClean="0">
                    <a:solidFill>
                      <a:srgbClr val="002060"/>
                    </a:solidFill>
                  </a:rPr>
                  <a:t>Presentasi</a:t>
                </a:r>
                <a:r>
                  <a:rPr lang="en-US" dirty="0" smtClean="0">
                    <a:solidFill>
                      <a:srgbClr val="002060"/>
                    </a:solidFill>
                  </a:rPr>
                  <a:t> (P) 15%</a:t>
                </a:r>
              </a:p>
              <a:p>
                <a:r>
                  <a:rPr lang="en-US" dirty="0" err="1" smtClean="0">
                    <a:solidFill>
                      <a:srgbClr val="002060"/>
                    </a:solidFill>
                  </a:rPr>
                  <a:t>Ujian</a:t>
                </a:r>
                <a:r>
                  <a:rPr lang="en-US" dirty="0" smtClean="0">
                    <a:solidFill>
                      <a:srgbClr val="002060"/>
                    </a:solidFill>
                  </a:rPr>
                  <a:t> Tengah Semester (UTS) 30% </a:t>
                </a:r>
              </a:p>
              <a:p>
                <a:r>
                  <a:rPr lang="en-US" dirty="0" err="1" smtClean="0">
                    <a:solidFill>
                      <a:srgbClr val="002060"/>
                    </a:solidFill>
                  </a:rPr>
                  <a:t>Ujian</a:t>
                </a:r>
                <a:r>
                  <a:rPr lang="en-US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002060"/>
                    </a:solidFill>
                  </a:rPr>
                  <a:t>Akhir</a:t>
                </a:r>
                <a:r>
                  <a:rPr lang="en-US" dirty="0" smtClean="0">
                    <a:solidFill>
                      <a:srgbClr val="002060"/>
                    </a:solidFill>
                  </a:rPr>
                  <a:t> Semester (UAS) 30%</a:t>
                </a:r>
                <a:endParaRPr lang="en-US" dirty="0"/>
              </a:p>
              <a:p>
                <a:pPr marL="45720" indent="0" algn="ctr">
                  <a:buNone/>
                </a:pPr>
                <a:r>
                  <a:rPr lang="en-US" sz="2400" b="1" dirty="0" smtClean="0">
                    <a:solidFill>
                      <a:srgbClr val="C00000"/>
                    </a:solidFill>
                    <a:latin typeface="Bernard MT Condensed" pitchFamily="18" charset="0"/>
                    <a:cs typeface="Arial" pitchFamily="34" charset="0"/>
                  </a:rPr>
                  <a:t>NA=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4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𝟏𝟎</m:t>
                            </m:r>
                            <m:r>
                              <a:rPr lang="en-US" sz="24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%×</m:t>
                            </m:r>
                            <m:r>
                              <a:rPr lang="en-US" sz="24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  <a:ea typeface="Cambria Math"/>
                              </a:rPr>
                              <m:t>𝑲𝑯𝑫</m:t>
                            </m:r>
                          </m:e>
                        </m:d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+</m:t>
                        </m:r>
                        <m:d>
                          <m:dPr>
                            <m:ctrlPr>
                              <a:rPr lang="en-US" sz="24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𝟏𝟓</m:t>
                            </m:r>
                            <m:r>
                              <a:rPr lang="en-US" sz="24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%×</m:t>
                            </m:r>
                            <m:r>
                              <a:rPr lang="en-US" sz="24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  <a:ea typeface="Cambria Math"/>
                              </a:rPr>
                              <m:t>𝑻𝑲</m:t>
                            </m:r>
                          </m:e>
                        </m:d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+</m:t>
                        </m:r>
                        <m:d>
                          <m:dPr>
                            <m:ctrlPr>
                              <a:rPr lang="en-US" sz="24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𝟏𝟓</m:t>
                            </m:r>
                            <m:r>
                              <a:rPr lang="en-US" sz="24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%×</m:t>
                            </m:r>
                            <m:r>
                              <a:rPr lang="en-US" sz="24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  <a:ea typeface="Cambria Math"/>
                              </a:rPr>
                              <m:t>𝑷</m:t>
                            </m:r>
                          </m:e>
                        </m:d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+</m:t>
                        </m:r>
                        <m:d>
                          <m:dPr>
                            <m:ctrlPr>
                              <a:rPr lang="en-US" sz="24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𝟑𝟎</m:t>
                            </m:r>
                            <m:r>
                              <a:rPr lang="en-US" sz="24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%×</m:t>
                            </m:r>
                            <m:r>
                              <a:rPr lang="en-US" sz="24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  <a:ea typeface="Cambria Math"/>
                              </a:rPr>
                              <m:t>𝑼𝑻𝑺</m:t>
                            </m:r>
                          </m:e>
                        </m:d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+(</m:t>
                        </m:r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𝟑𝟎</m:t>
                        </m:r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%×</m:t>
                        </m:r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𝑼𝑨𝑺</m:t>
                        </m:r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𝟐𝟓</m:t>
                        </m:r>
                      </m:den>
                    </m:f>
                  </m:oMath>
                </a14:m>
                <a:endParaRPr lang="en-US" sz="2400" b="1" dirty="0" smtClean="0">
                  <a:solidFill>
                    <a:srgbClr val="C00000"/>
                  </a:solidFill>
                  <a:latin typeface="Bernard MT Condensed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447800"/>
                <a:ext cx="8407893" cy="5410200"/>
              </a:xfrm>
              <a:blipFill rotWithShape="1">
                <a:blip r:embed="rId2"/>
                <a:stretch>
                  <a:fillRect t="-5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634753"/>
          </a:xfrm>
        </p:spPr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93060804"/>
                  </p:ext>
                </p:extLst>
              </p:nvPr>
            </p:nvGraphicFramePr>
            <p:xfrm>
              <a:off x="1485900" y="4175760"/>
              <a:ext cx="6096000" cy="2225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/>
                    <a:gridCol w="30480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Agency FB" pitchFamily="34" charset="0"/>
                            </a:rPr>
                            <a:t>INTERVAL</a:t>
                          </a:r>
                          <a:endParaRPr lang="en-US" dirty="0">
                            <a:latin typeface="Agency FB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Agency FB" pitchFamily="34" charset="0"/>
                            </a:rPr>
                            <a:t>NILAI HURUF</a:t>
                          </a:r>
                          <a:endParaRPr lang="en-US" dirty="0">
                            <a:latin typeface="Agency FB" pitchFamily="34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3,50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&lt;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𝑁𝐴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≤4,00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2,75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&lt;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𝑁𝐴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≤3,49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B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2,00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&lt;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𝑁𝐴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≤2,74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1,00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&lt;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𝑁𝐴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≤1,99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D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𝑁𝐴</m:t>
                                </m:r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≤1,00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E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93060804"/>
                  </p:ext>
                </p:extLst>
              </p:nvPr>
            </p:nvGraphicFramePr>
            <p:xfrm>
              <a:off x="1485900" y="4175760"/>
              <a:ext cx="6096000" cy="22250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48000"/>
                    <a:gridCol w="30480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Agency FB" pitchFamily="34" charset="0"/>
                            </a:rPr>
                            <a:t>INTERVAL</a:t>
                          </a:r>
                          <a:endParaRPr lang="en-US" dirty="0">
                            <a:latin typeface="Agency FB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latin typeface="Agency FB" pitchFamily="34" charset="0"/>
                            </a:rPr>
                            <a:t>NILAI HURUF</a:t>
                          </a:r>
                          <a:endParaRPr lang="en-US" dirty="0">
                            <a:latin typeface="Agency FB" pitchFamily="34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0" t="-108197" r="-100000" b="-4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A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0" t="-208197" r="-100000" b="-3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B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0" t="-313333" r="-100000" b="-22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C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0" t="-406557" r="-100000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D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0" t="-506557" r="-1000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E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Rounded Rectangle 4"/>
          <p:cNvSpPr/>
          <p:nvPr/>
        </p:nvSpPr>
        <p:spPr>
          <a:xfrm>
            <a:off x="533400" y="3352800"/>
            <a:ext cx="8001000" cy="609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80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dirty="0" err="1"/>
              <a:t>Bertens</a:t>
            </a:r>
            <a:r>
              <a:rPr lang="en-US" dirty="0"/>
              <a:t>, K. (1993). </a:t>
            </a:r>
            <a:r>
              <a:rPr lang="en-US" i="1" dirty="0" err="1"/>
              <a:t>Etika</a:t>
            </a:r>
            <a:r>
              <a:rPr lang="en-US" dirty="0"/>
              <a:t>. Jakarta: PT </a:t>
            </a:r>
            <a:r>
              <a:rPr lang="en-US" dirty="0" err="1"/>
              <a:t>GramediaPustakaUtama</a:t>
            </a:r>
            <a:r>
              <a:rPr lang="en-US" dirty="0"/>
              <a:t>.</a:t>
            </a:r>
            <a:endParaRPr lang="en-US" b="1" dirty="0"/>
          </a:p>
          <a:p>
            <a:pPr lvl="0" algn="just"/>
            <a:r>
              <a:rPr lang="en-US" dirty="0" err="1"/>
              <a:t>Poespoprodjo</a:t>
            </a:r>
            <a:r>
              <a:rPr lang="en-US" dirty="0"/>
              <a:t>, W. (1986). </a:t>
            </a:r>
            <a:r>
              <a:rPr lang="en-US" i="1" dirty="0" err="1"/>
              <a:t>Filsafat</a:t>
            </a:r>
            <a:r>
              <a:rPr lang="en-US" i="1" dirty="0"/>
              <a:t> </a:t>
            </a:r>
            <a:r>
              <a:rPr lang="en-US" i="1" dirty="0" err="1"/>
              <a:t>Moral:Kesusilaan</a:t>
            </a:r>
            <a:r>
              <a:rPr lang="en-US" i="1" dirty="0"/>
              <a:t> </a:t>
            </a:r>
            <a:r>
              <a:rPr lang="en-US" i="1" dirty="0" err="1"/>
              <a:t>dalam</a:t>
            </a:r>
            <a:r>
              <a:rPr lang="en-US" i="1" dirty="0"/>
              <a:t> </a:t>
            </a:r>
            <a:r>
              <a:rPr lang="en-US" i="1" dirty="0" err="1"/>
              <a:t>Teori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Praktek</a:t>
            </a:r>
            <a:r>
              <a:rPr lang="en-US" dirty="0"/>
              <a:t>. Bandung: </a:t>
            </a:r>
            <a:r>
              <a:rPr lang="en-US" dirty="0" err="1"/>
              <a:t>Remadja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.</a:t>
            </a:r>
            <a:endParaRPr lang="en-US" b="1" dirty="0"/>
          </a:p>
          <a:p>
            <a:pPr lvl="0" algn="just"/>
            <a:r>
              <a:rPr lang="en-US" dirty="0" err="1"/>
              <a:t>Usman</a:t>
            </a:r>
            <a:r>
              <a:rPr lang="en-US" dirty="0"/>
              <a:t>, </a:t>
            </a:r>
            <a:r>
              <a:rPr lang="en-US" dirty="0" err="1"/>
              <a:t>Moh</a:t>
            </a:r>
            <a:r>
              <a:rPr lang="en-US" dirty="0"/>
              <a:t>. </a:t>
            </a:r>
            <a:r>
              <a:rPr lang="en-US" dirty="0" err="1"/>
              <a:t>Uzer</a:t>
            </a:r>
            <a:r>
              <a:rPr lang="en-US" dirty="0"/>
              <a:t>. (1991). </a:t>
            </a:r>
            <a:r>
              <a:rPr lang="en-US" i="1" dirty="0" err="1"/>
              <a:t>Menjadi</a:t>
            </a:r>
            <a:r>
              <a:rPr lang="en-US" i="1" dirty="0"/>
              <a:t> Guru </a:t>
            </a:r>
            <a:r>
              <a:rPr lang="en-US" i="1" dirty="0" err="1"/>
              <a:t>Profesional</a:t>
            </a:r>
            <a:r>
              <a:rPr lang="en-US" dirty="0"/>
              <a:t>. Bandung: </a:t>
            </a:r>
            <a:r>
              <a:rPr lang="en-US" dirty="0" err="1"/>
              <a:t>Remaja</a:t>
            </a:r>
            <a:r>
              <a:rPr lang="en-US" dirty="0"/>
              <a:t> </a:t>
            </a:r>
            <a:r>
              <a:rPr lang="en-US" dirty="0" err="1"/>
              <a:t>Rosdakarya</a:t>
            </a:r>
            <a:r>
              <a:rPr lang="en-US" dirty="0"/>
              <a:t>.</a:t>
            </a:r>
            <a:endParaRPr lang="en-US" b="1" dirty="0"/>
          </a:p>
          <a:p>
            <a:pPr lvl="0" algn="just"/>
            <a:r>
              <a:rPr lang="en-US" dirty="0" err="1"/>
              <a:t>Soetjipto</a:t>
            </a:r>
            <a:r>
              <a:rPr lang="en-US" dirty="0"/>
              <a:t>, </a:t>
            </a:r>
            <a:r>
              <a:rPr lang="en-US" dirty="0" err="1"/>
              <a:t>Raflis</a:t>
            </a:r>
            <a:r>
              <a:rPr lang="en-US" dirty="0"/>
              <a:t> </a:t>
            </a:r>
            <a:r>
              <a:rPr lang="en-US" dirty="0" err="1"/>
              <a:t>Kosasi</a:t>
            </a:r>
            <a:r>
              <a:rPr lang="en-US" dirty="0"/>
              <a:t>. (2004).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keguruan</a:t>
            </a:r>
            <a:r>
              <a:rPr lang="en-US" dirty="0"/>
              <a:t>. Jakarta : </a:t>
            </a:r>
            <a:r>
              <a:rPr lang="en-US" dirty="0" err="1"/>
              <a:t>Rineka</a:t>
            </a:r>
            <a:r>
              <a:rPr lang="en-US" dirty="0"/>
              <a:t> </a:t>
            </a:r>
            <a:r>
              <a:rPr lang="en-US" dirty="0" err="1"/>
              <a:t>Cipta</a:t>
            </a:r>
            <a:r>
              <a:rPr lang="en-US" dirty="0"/>
              <a:t>.</a:t>
            </a:r>
            <a:endParaRPr lang="en-US" b="1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98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34129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Berdasarkan</a:t>
            </a:r>
            <a:r>
              <a:rPr lang="en-US" dirty="0" smtClean="0"/>
              <a:t> UNDANG-UNDANG yang </a:t>
            </a:r>
            <a:r>
              <a:rPr lang="en-US" dirty="0" err="1" smtClean="0"/>
              <a:t>berlaku</a:t>
            </a:r>
            <a:r>
              <a:rPr lang="en-US" dirty="0" smtClean="0"/>
              <a:t>:</a:t>
            </a:r>
          </a:p>
          <a:p>
            <a:pPr marL="45720" indent="0" algn="just">
              <a:buNone/>
            </a:pP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sadar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terencana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mewujudkan</a:t>
            </a:r>
            <a:r>
              <a:rPr lang="en-US" dirty="0"/>
              <a:t> </a:t>
            </a:r>
            <a:r>
              <a:rPr lang="en-US" dirty="0" err="1"/>
              <a:t>suasana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proses </a:t>
            </a:r>
            <a:r>
              <a:rPr lang="en-US" dirty="0" err="1"/>
              <a:t>pembelajaran</a:t>
            </a:r>
            <a:r>
              <a:rPr lang="en-US" dirty="0"/>
              <a:t> agar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spiritual </a:t>
            </a:r>
            <a:r>
              <a:rPr lang="en-US" dirty="0" err="1"/>
              <a:t>keagamaan</a:t>
            </a:r>
            <a:r>
              <a:rPr lang="en-US" dirty="0"/>
              <a:t>,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, </a:t>
            </a:r>
            <a:r>
              <a:rPr lang="en-US" dirty="0" err="1"/>
              <a:t>kepribadian</a:t>
            </a:r>
            <a:r>
              <a:rPr lang="en-US" dirty="0"/>
              <a:t>, </a:t>
            </a:r>
            <a:r>
              <a:rPr lang="en-US" dirty="0" err="1"/>
              <a:t>kecerdasan</a:t>
            </a:r>
            <a:r>
              <a:rPr lang="en-US" dirty="0"/>
              <a:t>, </a:t>
            </a:r>
            <a:r>
              <a:rPr lang="en-US" dirty="0" err="1"/>
              <a:t>akhlak</a:t>
            </a:r>
            <a:r>
              <a:rPr lang="en-US" dirty="0"/>
              <a:t> </a:t>
            </a:r>
            <a:r>
              <a:rPr lang="en-US" dirty="0" err="1"/>
              <a:t>mulia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,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bangsa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Negara</a:t>
            </a:r>
            <a:r>
              <a:rPr lang="en-US" dirty="0" smtClean="0"/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Usaha </a:t>
            </a:r>
            <a:r>
              <a:rPr lang="en-US" dirty="0" err="1" smtClean="0"/>
              <a:t>sadar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terencana</a:t>
            </a:r>
            <a:endParaRPr lang="en-US" dirty="0" smtClean="0"/>
          </a:p>
          <a:p>
            <a:pPr algn="just">
              <a:buFont typeface="Wingdings" pitchFamily="2" charset="2"/>
              <a:buChar char="§"/>
            </a:pPr>
            <a:r>
              <a:rPr lang="en-US" dirty="0" err="1" smtClean="0"/>
              <a:t>Menurut</a:t>
            </a:r>
            <a:r>
              <a:rPr lang="en-US" dirty="0" smtClean="0"/>
              <a:t> KBBI, </a:t>
            </a:r>
            <a:r>
              <a:rPr lang="en-US" dirty="0"/>
              <a:t>USAHA SADAR DAN TERENCANA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yang </a:t>
            </a:r>
            <a:r>
              <a:rPr lang="en-US" dirty="0" err="1"/>
              <a:t>dirancang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dikonsep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mengerahkan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, </a:t>
            </a:r>
            <a:r>
              <a:rPr lang="en-US" dirty="0" err="1"/>
              <a:t>pikiran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maksud</a:t>
            </a:r>
            <a:r>
              <a:rPr lang="en-US" dirty="0"/>
              <a:t> </a:t>
            </a:r>
            <a:r>
              <a:rPr lang="en-US" dirty="0" err="1"/>
              <a:t>terentu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 smtClean="0"/>
              <a:t>dimengerti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: </a:t>
            </a:r>
            <a:r>
              <a:rPr lang="en-US" dirty="0" err="1" smtClean="0"/>
              <a:t>sebagai</a:t>
            </a:r>
            <a:r>
              <a:rPr lang="en-US" dirty="0" smtClean="0"/>
              <a:t> guru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dimengerti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dirancang</a:t>
            </a:r>
            <a:r>
              <a:rPr lang="en-US" dirty="0" smtClean="0"/>
              <a:t> agar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uud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45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1,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yang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bermaksud</a:t>
            </a:r>
            <a:r>
              <a:rPr lang="en-US" dirty="0" smtClean="0"/>
              <a:t> </a:t>
            </a:r>
            <a:r>
              <a:rPr lang="en-US" dirty="0" err="1" smtClean="0"/>
              <a:t>menumbuhkembangkan</a:t>
            </a:r>
            <a:r>
              <a:rPr lang="en-US" dirty="0" smtClean="0"/>
              <a:t> </a:t>
            </a:r>
            <a:r>
              <a:rPr lang="en-US" dirty="0" err="1" smtClean="0"/>
              <a:t>etiket</a:t>
            </a:r>
            <a:r>
              <a:rPr lang="en-US" dirty="0" smtClean="0"/>
              <a:t> (</a:t>
            </a:r>
            <a:r>
              <a:rPr lang="en-US" dirty="0" err="1" smtClean="0"/>
              <a:t>kesopansantunan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(</a:t>
            </a:r>
            <a:r>
              <a:rPr lang="en-US" dirty="0" err="1" smtClean="0"/>
              <a:t>keberanian</a:t>
            </a:r>
            <a:r>
              <a:rPr lang="en-US" dirty="0" smtClean="0"/>
              <a:t>/</a:t>
            </a:r>
            <a:r>
              <a:rPr lang="en-US" dirty="0" err="1" smtClean="0"/>
              <a:t>kemauan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)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Hal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disimpulkan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 yang </a:t>
            </a:r>
            <a:r>
              <a:rPr lang="en-US" dirty="0" err="1" smtClean="0"/>
              <a:t>berbunyi</a:t>
            </a:r>
            <a:r>
              <a:rPr lang="en-US" dirty="0" smtClean="0"/>
              <a:t>: “ ..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spiritual </a:t>
            </a:r>
            <a:r>
              <a:rPr lang="en-US" dirty="0" err="1" smtClean="0"/>
              <a:t>keagamaan</a:t>
            </a:r>
            <a:r>
              <a:rPr lang="en-US" dirty="0" smtClean="0"/>
              <a:t>,..”</a:t>
            </a:r>
          </a:p>
          <a:p>
            <a:pPr algn="just"/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dibangun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filosofis</a:t>
            </a:r>
            <a:r>
              <a:rPr lang="en-US" dirty="0" smtClean="0"/>
              <a:t>, </a:t>
            </a:r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sosiologis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kultural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filosofis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, yang </a:t>
            </a:r>
            <a:r>
              <a:rPr lang="en-US" dirty="0" err="1" smtClean="0"/>
              <a:t>didalamnya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dunianya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749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34129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/>
              <a:t>ETIKA</a:t>
            </a:r>
          </a:p>
          <a:p>
            <a:pPr algn="just"/>
            <a:r>
              <a:rPr lang="en-US" dirty="0" err="1" smtClean="0"/>
              <a:t>Menurut</a:t>
            </a:r>
            <a:r>
              <a:rPr lang="en-US" dirty="0" smtClean="0"/>
              <a:t> KBBI,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buruk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moral (</a:t>
            </a:r>
            <a:r>
              <a:rPr lang="en-US" dirty="0" err="1" smtClean="0"/>
              <a:t>akhlak</a:t>
            </a:r>
            <a:r>
              <a:rPr lang="en-US" dirty="0" smtClean="0"/>
              <a:t>). </a:t>
            </a:r>
          </a:p>
          <a:p>
            <a:pPr algn="just"/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ditunjukkan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 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interaksinya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prilaku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buruknya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berupaya</a:t>
            </a:r>
            <a:r>
              <a:rPr lang="en-US" dirty="0"/>
              <a:t> </a:t>
            </a:r>
            <a:r>
              <a:rPr lang="en-US" dirty="0" err="1"/>
              <a:t>merancang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mengkonsep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mewujudkan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didik</a:t>
            </a:r>
            <a:r>
              <a:rPr lang="en-US" dirty="0"/>
              <a:t> yang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spiritual </a:t>
            </a:r>
            <a:r>
              <a:rPr lang="en-US" dirty="0" err="1"/>
              <a:t>keagamaan</a:t>
            </a:r>
            <a:r>
              <a:rPr lang="en-US" dirty="0"/>
              <a:t>,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, </a:t>
            </a:r>
            <a:r>
              <a:rPr lang="en-US" dirty="0" err="1"/>
              <a:t>kepribadian</a:t>
            </a:r>
            <a:r>
              <a:rPr lang="en-US" dirty="0"/>
              <a:t>, </a:t>
            </a:r>
            <a:r>
              <a:rPr lang="en-US" dirty="0" err="1"/>
              <a:t>kecerdasan</a:t>
            </a:r>
            <a:r>
              <a:rPr lang="en-US" dirty="0"/>
              <a:t>, </a:t>
            </a:r>
            <a:r>
              <a:rPr lang="en-US" dirty="0" err="1"/>
              <a:t>akhlak</a:t>
            </a:r>
            <a:r>
              <a:rPr lang="en-US" dirty="0"/>
              <a:t> </a:t>
            </a:r>
            <a:r>
              <a:rPr lang="en-US" dirty="0" err="1"/>
              <a:t>mulia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,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bangsa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Negara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moralitas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677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MORAL</a:t>
            </a:r>
          </a:p>
          <a:p>
            <a:r>
              <a:rPr lang="en-US" dirty="0" err="1"/>
              <a:t>Menurut</a:t>
            </a:r>
            <a:r>
              <a:rPr lang="en-US" dirty="0"/>
              <a:t> KBBI, </a:t>
            </a:r>
            <a:r>
              <a:rPr lang="en-US" dirty="0" err="1"/>
              <a:t>Ajaran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buruk</a:t>
            </a:r>
            <a:r>
              <a:rPr lang="en-US" dirty="0"/>
              <a:t> yang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, </a:t>
            </a:r>
            <a:r>
              <a:rPr lang="en-US" dirty="0" err="1"/>
              <a:t>sikap</a:t>
            </a:r>
            <a:r>
              <a:rPr lang="en-US" dirty="0"/>
              <a:t>, </a:t>
            </a:r>
            <a:r>
              <a:rPr lang="en-US" dirty="0" err="1"/>
              <a:t>kewajiban</a:t>
            </a:r>
            <a:r>
              <a:rPr lang="en-US" dirty="0"/>
              <a:t>. </a:t>
            </a:r>
          </a:p>
          <a:p>
            <a:pPr algn="just"/>
            <a:r>
              <a:rPr lang="en-US" dirty="0"/>
              <a:t>Moral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wujud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hakikat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kata </a:t>
            </a:r>
            <a:r>
              <a:rPr lang="en-US" dirty="0" err="1"/>
              <a:t>hati</a:t>
            </a:r>
            <a:r>
              <a:rPr lang="en-US" dirty="0"/>
              <a:t>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yang </a:t>
            </a:r>
            <a:r>
              <a:rPr lang="en-US" dirty="0" err="1"/>
              <a:t>menyertai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moral (yang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b="1" dirty="0" err="1" smtClean="0"/>
              <a:t>Moralitas</a:t>
            </a:r>
            <a:endParaRPr lang="en-US" b="1" dirty="0" smtClean="0"/>
          </a:p>
          <a:p>
            <a:pPr algn="just"/>
            <a:r>
              <a:rPr lang="en-US" dirty="0" err="1" smtClean="0"/>
              <a:t>Menurut</a:t>
            </a:r>
            <a:r>
              <a:rPr lang="en-US" dirty="0" smtClean="0"/>
              <a:t> KBBI, </a:t>
            </a:r>
            <a:r>
              <a:rPr lang="en-US" dirty="0" err="1" smtClean="0"/>
              <a:t>Sopan</a:t>
            </a:r>
            <a:r>
              <a:rPr lang="en-US" dirty="0" smtClean="0"/>
              <a:t> </a:t>
            </a:r>
            <a:r>
              <a:rPr lang="en-US" dirty="0" err="1" smtClean="0"/>
              <a:t>santun</a:t>
            </a:r>
            <a:r>
              <a:rPr lang="en-US" dirty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etiket</a:t>
            </a:r>
            <a:r>
              <a:rPr lang="en-US" dirty="0" smtClean="0"/>
              <a:t> (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sopan</a:t>
            </a:r>
            <a:r>
              <a:rPr lang="en-US" dirty="0" smtClean="0"/>
              <a:t> </a:t>
            </a:r>
            <a:r>
              <a:rPr lang="en-US" dirty="0" err="1" smtClean="0"/>
              <a:t>santun</a:t>
            </a:r>
            <a:r>
              <a:rPr lang="en-US" dirty="0" smtClean="0"/>
              <a:t>)</a:t>
            </a:r>
          </a:p>
          <a:p>
            <a:pPr algn="just"/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semangat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dorongan</a:t>
            </a:r>
            <a:r>
              <a:rPr lang="en-US" dirty="0"/>
              <a:t> </a:t>
            </a:r>
            <a:r>
              <a:rPr lang="en-US" dirty="0" err="1"/>
              <a:t>Bathin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 smtClean="0"/>
              <a:t>. </a:t>
            </a:r>
            <a:r>
              <a:rPr lang="en-US" dirty="0" err="1" smtClean="0"/>
              <a:t>Karena</a:t>
            </a:r>
            <a:r>
              <a:rPr lang="en-US" dirty="0" smtClean="0"/>
              <a:t> moral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kata </a:t>
            </a:r>
            <a:r>
              <a:rPr lang="en-US" dirty="0" err="1" smtClean="0"/>
              <a:t>hati</a:t>
            </a:r>
            <a:r>
              <a:rPr lang="en-US" dirty="0" smtClean="0"/>
              <a:t>, yang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bertalian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sesungguhnya</a:t>
            </a:r>
            <a:r>
              <a:rPr lang="en-US" dirty="0" smtClean="0"/>
              <a:t> moral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kemanusiaan</a:t>
            </a:r>
            <a:r>
              <a:rPr lang="en-US" dirty="0" smtClean="0"/>
              <a:t>.</a:t>
            </a:r>
          </a:p>
          <a:p>
            <a:pPr marL="45720" indent="0" algn="just">
              <a:buNone/>
            </a:pP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moral yang </a:t>
            </a:r>
            <a:r>
              <a:rPr lang="en-US" dirty="0" err="1" smtClean="0"/>
              <a:t>baik</a:t>
            </a:r>
            <a:r>
              <a:rPr lang="en-US" dirty="0" smtClean="0"/>
              <a:t> pula,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penipu</a:t>
            </a:r>
            <a:r>
              <a:rPr lang="en-US" dirty="0"/>
              <a:t>.</a:t>
            </a:r>
            <a:r>
              <a:rPr lang="en-US" dirty="0" smtClean="0"/>
              <a:t> 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061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Nilai</a:t>
            </a:r>
            <a:endParaRPr lang="en-US" dirty="0" smtClean="0"/>
          </a:p>
          <a:p>
            <a:pPr indent="12700" algn="just">
              <a:buNone/>
              <a:defRPr/>
            </a:pP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Mencakup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perangkat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hal-hal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yang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dapat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diterima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hal-hal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yang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tidak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dapat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diterima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dalam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masyarakat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indent="12700" algn="just">
              <a:buNone/>
              <a:defRPr/>
            </a:pP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Pengertian-pengertian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yang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yang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dihayati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seseorang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mengenai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apa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yang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lebih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penting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atau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kurang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penting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apa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yang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lebih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baik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atau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kurang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baik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apa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yang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lebih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benar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kurang</a:t>
            </a: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benar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n-US" dirty="0" smtClean="0"/>
          </a:p>
          <a:p>
            <a:r>
              <a:rPr lang="en-US" dirty="0" smtClean="0"/>
              <a:t>Moral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akhlak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prilaku</a:t>
            </a:r>
            <a:r>
              <a:rPr lang="en-US" dirty="0" smtClean="0"/>
              <a:t>/ </a:t>
            </a:r>
            <a:r>
              <a:rPr lang="en-US" dirty="0" err="1" smtClean="0"/>
              <a:t>ucapan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buruk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sesama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/>
              <a:t>moral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kebijaksanaan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agar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, moral, </a:t>
            </a:r>
            <a:r>
              <a:rPr lang="en-US" dirty="0" err="1" smtClean="0"/>
              <a:t>ajaran</a:t>
            </a:r>
            <a:r>
              <a:rPr lang="en-US" dirty="0" smtClean="0"/>
              <a:t> moral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sangsi</a:t>
            </a:r>
            <a:r>
              <a:rPr lang="en-US" dirty="0" smtClean="0"/>
              <a:t> moral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60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</TotalTime>
  <Words>909</Words>
  <Application>Microsoft Office PowerPoint</Application>
  <PresentationFormat>On-screen Show (4:3)</PresentationFormat>
  <Paragraphs>90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Grid</vt:lpstr>
      <vt:lpstr>Etika pendidikan</vt:lpstr>
      <vt:lpstr>silabus</vt:lpstr>
      <vt:lpstr>Sistem penilaian</vt:lpstr>
      <vt:lpstr>Referensi</vt:lpstr>
      <vt:lpstr>Pendidikan menurut uud pasal 1</vt:lpstr>
      <vt:lpstr>lanjutan</vt:lpstr>
      <vt:lpstr>Etika dan moralitas</vt:lpstr>
      <vt:lpstr>lanjutan</vt:lpstr>
      <vt:lpstr>Nilai, moral, ajaran moral dan sangsi moral</vt:lpstr>
      <vt:lpstr>lanjutan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pendidikan</dc:title>
  <dc:creator>HP-PC</dc:creator>
  <cp:lastModifiedBy>HP-PC</cp:lastModifiedBy>
  <cp:revision>2</cp:revision>
  <dcterms:created xsi:type="dcterms:W3CDTF">2019-03-14T04:30:42Z</dcterms:created>
  <dcterms:modified xsi:type="dcterms:W3CDTF">2019-03-14T04:36:07Z</dcterms:modified>
</cp:coreProperties>
</file>