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6" r:id="rId2"/>
    <p:sldId id="258" r:id="rId3"/>
    <p:sldId id="284" r:id="rId4"/>
    <p:sldId id="305" r:id="rId5"/>
    <p:sldId id="286" r:id="rId6"/>
    <p:sldId id="302" r:id="rId7"/>
    <p:sldId id="303" r:id="rId8"/>
    <p:sldId id="285" r:id="rId9"/>
    <p:sldId id="287" r:id="rId10"/>
    <p:sldId id="288" r:id="rId11"/>
    <p:sldId id="264" r:id="rId12"/>
    <p:sldId id="289" r:id="rId13"/>
    <p:sldId id="291" r:id="rId14"/>
    <p:sldId id="290" r:id="rId15"/>
    <p:sldId id="292" r:id="rId16"/>
    <p:sldId id="293" r:id="rId17"/>
    <p:sldId id="294" r:id="rId18"/>
    <p:sldId id="296" r:id="rId19"/>
    <p:sldId id="273" r:id="rId20"/>
    <p:sldId id="295" r:id="rId21"/>
    <p:sldId id="307" r:id="rId22"/>
    <p:sldId id="308" r:id="rId23"/>
    <p:sldId id="310" r:id="rId24"/>
    <p:sldId id="309" r:id="rId25"/>
    <p:sldId id="275" r:id="rId26"/>
    <p:sldId id="297" r:id="rId27"/>
    <p:sldId id="298" r:id="rId28"/>
    <p:sldId id="299" r:id="rId29"/>
    <p:sldId id="300" r:id="rId30"/>
    <p:sldId id="280" r:id="rId31"/>
    <p:sldId id="301" r:id="rId32"/>
    <p:sldId id="30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88"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B1989F-E292-4E54-81D6-1912FFC10B2F}" type="datetimeFigureOut">
              <a:rPr lang="en-US" smtClean="0"/>
              <a:t>3/5/2019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FF113-8EC0-4FF2-8004-751CD770022E}" type="slidenum">
              <a:rPr lang="en-US" smtClean="0"/>
              <a:t>‹#›</a:t>
            </a:fld>
            <a:endParaRPr lang="en-US"/>
          </a:p>
        </p:txBody>
      </p:sp>
    </p:spTree>
    <p:extLst>
      <p:ext uri="{BB962C8B-B14F-4D97-AF65-F5344CB8AC3E}">
        <p14:creationId xmlns:p14="http://schemas.microsoft.com/office/powerpoint/2010/main" val="375945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DEAA5E-1AE0-420B-A045-7A44CBE9B89E}" type="slidenum">
              <a:rPr lang="en-US" smtClean="0">
                <a:latin typeface="Times New Roman" pitchFamily="18" charset="0"/>
              </a:rPr>
              <a:pPr/>
              <a:t>2</a:t>
            </a:fld>
            <a:endParaRPr lang="en-US" smtClean="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en-US" sz="2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0ED819-663C-4BEB-81E8-DCD1759A0A6D}" type="slidenum">
              <a:rPr lang="en-US" smtClean="0">
                <a:latin typeface="Times New Roman" pitchFamily="18" charset="0"/>
              </a:rPr>
              <a:pPr/>
              <a:t>11</a:t>
            </a:fld>
            <a:endParaRPr lang="en-US" smtClean="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430958-FDD7-44E3-B5EC-E73F7DA86811}" type="slidenum">
              <a:rPr lang="en-US" smtClean="0">
                <a:latin typeface="Times New Roman" pitchFamily="18" charset="0"/>
              </a:rPr>
              <a:pPr/>
              <a:t>19</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137FDC-15B9-41C3-A73A-764B50494901}" type="slidenum">
              <a:rPr lang="en-US" smtClean="0">
                <a:latin typeface="Times New Roman" pitchFamily="18" charset="0"/>
              </a:rPr>
              <a:pPr/>
              <a:t>25</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B00BC4-E2BD-41E4-9C55-08F2EE6959A3}" type="slidenum">
              <a:rPr lang="en-US" smtClean="0">
                <a:latin typeface="Times New Roman" pitchFamily="18" charset="0"/>
              </a:rPr>
              <a:pPr/>
              <a:t>30</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95C5FA-5C08-4592-B0F3-A681A8CB2D4C}" type="datetime1">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0C1F0-691F-4C76-9243-771EC97427A2}"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4CB64-C145-484A-ACA7-E9CBCA4F29A5}" type="datetime1">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0C1F0-691F-4C76-9243-771EC97427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F52AA1-D3A7-4D07-AD7A-E41C81A29315}" type="datetime1">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0C1F0-691F-4C76-9243-771EC97427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224D52-49BD-4432-B049-A4B54837566D}" type="datetime1">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0C1F0-691F-4C76-9243-771EC97427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65B57D-147A-49F2-BEF7-A0033959BE6D}" type="datetime1">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0C1F0-691F-4C76-9243-771EC97427A2}"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4F63F6-655F-4A84-99B3-B6FF4D8E7C2C}" type="datetime1">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0C1F0-691F-4C76-9243-771EC97427A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AE9295-FBF4-46D1-AAF5-EA02AD6B82C7}" type="datetime1">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80C1F0-691F-4C76-9243-771EC97427A2}"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DCE99D-078C-463C-A015-1B3A8A438D24}" type="datetime1">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FE63D-6598-4603-9DDB-E0CB389ED6B8}" type="datetime1">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80C1F0-691F-4C76-9243-771EC97427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9594D0-AEDE-42A9-B980-B13C7464950A}" type="datetime1">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0C1F0-691F-4C76-9243-771EC97427A2}"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FB42C-85CB-409D-BA3C-F20373DD57BF}" type="datetime1">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0C1F0-691F-4C76-9243-771EC97427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44AAA31-B804-4FAE-968A-CB010B01A3B0}" type="datetime1">
              <a:rPr lang="en-US" smtClean="0"/>
              <a:t>3/5/2019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680C1F0-691F-4C76-9243-771EC97427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belajarpsikologi.com/wp-content/uploads/2010/10/KJXh4d3dfd701ea6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645024"/>
            <a:ext cx="2992169" cy="28246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69716" y="404664"/>
            <a:ext cx="7772400" cy="1876190"/>
          </a:xfrm>
        </p:spPr>
        <p:txBody>
          <a:bodyPr>
            <a:normAutofit/>
          </a:bodyPr>
          <a:lstStyle/>
          <a:p>
            <a:pPr algn="ctr"/>
            <a:r>
              <a:rPr lang="id-ID" b="1" dirty="0" smtClean="0">
                <a:solidFill>
                  <a:srgbClr val="C00000"/>
                </a:solidFill>
              </a:rPr>
              <a:t>KONSEP DASAR PSIKOLOGI PENDIDIKAN</a:t>
            </a:r>
            <a:endParaRPr lang="en-US" b="1" dirty="0">
              <a:solidFill>
                <a:srgbClr val="C00000"/>
              </a:solidFill>
            </a:endParaRPr>
          </a:p>
        </p:txBody>
      </p:sp>
      <p:sp>
        <p:nvSpPr>
          <p:cNvPr id="3" name="Subtitle 2"/>
          <p:cNvSpPr>
            <a:spLocks noGrp="1"/>
          </p:cNvSpPr>
          <p:nvPr>
            <p:ph type="subTitle" idx="1"/>
          </p:nvPr>
        </p:nvSpPr>
        <p:spPr>
          <a:xfrm>
            <a:off x="631480" y="2794248"/>
            <a:ext cx="7848872" cy="1066800"/>
          </a:xfrm>
        </p:spPr>
        <p:txBody>
          <a:bodyPr/>
          <a:lstStyle/>
          <a:p>
            <a:pPr algn="ctr"/>
            <a:r>
              <a:rPr lang="en-US" b="1" smtClean="0"/>
              <a:t>Rohmalina,M.Pd</a:t>
            </a:r>
            <a:endParaRPr lang="en-US" b="1" dirty="0"/>
          </a:p>
        </p:txBody>
      </p:sp>
      <p:sp>
        <p:nvSpPr>
          <p:cNvPr id="4" name="Date Placeholder 3"/>
          <p:cNvSpPr>
            <a:spLocks noGrp="1"/>
          </p:cNvSpPr>
          <p:nvPr>
            <p:ph type="dt" sz="half" idx="10"/>
          </p:nvPr>
        </p:nvSpPr>
        <p:spPr/>
        <p:txBody>
          <a:bodyPr/>
          <a:lstStyle/>
          <a:p>
            <a:fld id="{D11903FC-054C-49B9-A69A-749615BEB473}"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1</a:t>
            </a:fld>
            <a:endParaRPr lang="en-US"/>
          </a:p>
        </p:txBody>
      </p:sp>
    </p:spTree>
    <p:extLst>
      <p:ext uri="{BB962C8B-B14F-4D97-AF65-F5344CB8AC3E}">
        <p14:creationId xmlns:p14="http://schemas.microsoft.com/office/powerpoint/2010/main" val="1556555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C00000"/>
                </a:solidFill>
              </a:rPr>
              <a:t>Definisi </a:t>
            </a:r>
            <a:r>
              <a:rPr lang="id-ID" b="1" dirty="0">
                <a:solidFill>
                  <a:srgbClr val="C00000"/>
                </a:solidFill>
              </a:rPr>
              <a:t>dan Tujuan Pendidikan </a:t>
            </a:r>
            <a:r>
              <a:rPr lang="id-ID" b="1" dirty="0" smtClean="0">
                <a:solidFill>
                  <a:srgbClr val="C00000"/>
                </a:solidFill>
              </a:rPr>
              <a:t>(3/3</a:t>
            </a:r>
            <a:r>
              <a:rPr lang="id-ID" b="1" dirty="0">
                <a:solidFill>
                  <a:srgbClr val="C00000"/>
                </a:solidFill>
              </a:rPr>
              <a:t>)</a:t>
            </a:r>
            <a:endParaRPr lang="en-US" dirty="0"/>
          </a:p>
        </p:txBody>
      </p:sp>
      <p:sp>
        <p:nvSpPr>
          <p:cNvPr id="3" name="Content Placeholder 2"/>
          <p:cNvSpPr>
            <a:spLocks noGrp="1"/>
          </p:cNvSpPr>
          <p:nvPr>
            <p:ph idx="1"/>
          </p:nvPr>
        </p:nvSpPr>
        <p:spPr/>
        <p:txBody>
          <a:bodyPr/>
          <a:lstStyle/>
          <a:p>
            <a:pPr>
              <a:lnSpc>
                <a:spcPct val="80000"/>
              </a:lnSpc>
              <a:buFont typeface="Wingdings" charset="2"/>
              <a:buChar char="§"/>
              <a:defRPr/>
            </a:pPr>
            <a:r>
              <a:rPr lang="en-US" sz="2800" dirty="0" err="1"/>
              <a:t>Pendidikan</a:t>
            </a:r>
            <a:r>
              <a:rPr lang="en-US" sz="2800" dirty="0"/>
              <a:t>  </a:t>
            </a:r>
            <a:r>
              <a:rPr lang="en-US" sz="2800" dirty="0" err="1"/>
              <a:t>adalah</a:t>
            </a:r>
            <a:r>
              <a:rPr lang="en-US" sz="2800" dirty="0"/>
              <a:t>  </a:t>
            </a:r>
            <a:r>
              <a:rPr lang="en-US" sz="2800" dirty="0" err="1"/>
              <a:t>tuntunan</a:t>
            </a:r>
            <a:r>
              <a:rPr lang="en-US" sz="2800" dirty="0"/>
              <a:t>, </a:t>
            </a:r>
            <a:r>
              <a:rPr lang="en-US" sz="2800" dirty="0" err="1"/>
              <a:t>pimpinan</a:t>
            </a:r>
            <a:r>
              <a:rPr lang="en-US" sz="2800" dirty="0"/>
              <a:t>, </a:t>
            </a:r>
            <a:r>
              <a:rPr lang="en-US" sz="2800" dirty="0" err="1"/>
              <a:t>bimbingan</a:t>
            </a:r>
            <a:r>
              <a:rPr lang="en-US" sz="2800" dirty="0"/>
              <a:t> yang </a:t>
            </a:r>
            <a:r>
              <a:rPr lang="en-US" sz="2800" dirty="0" err="1"/>
              <a:t>dilakukan</a:t>
            </a:r>
            <a:r>
              <a:rPr lang="en-US" sz="2800" dirty="0"/>
              <a:t>  </a:t>
            </a:r>
            <a:r>
              <a:rPr lang="en-US" sz="2800" dirty="0" err="1"/>
              <a:t>secara</a:t>
            </a:r>
            <a:r>
              <a:rPr lang="en-US" sz="2800" dirty="0"/>
              <a:t> </a:t>
            </a:r>
            <a:r>
              <a:rPr lang="en-US" sz="2800" dirty="0" err="1"/>
              <a:t>sadar</a:t>
            </a:r>
            <a:r>
              <a:rPr lang="en-US" sz="2800" dirty="0"/>
              <a:t> (</a:t>
            </a:r>
            <a:r>
              <a:rPr lang="en-US" sz="2800" dirty="0" err="1"/>
              <a:t>sengaja</a:t>
            </a:r>
            <a:r>
              <a:rPr lang="en-US" sz="2800" dirty="0"/>
              <a:t>) </a:t>
            </a:r>
            <a:r>
              <a:rPr lang="en-US" sz="2800" dirty="0" err="1"/>
              <a:t>oleh</a:t>
            </a:r>
            <a:r>
              <a:rPr lang="en-US" sz="2800" dirty="0"/>
              <a:t> </a:t>
            </a:r>
            <a:r>
              <a:rPr lang="en-US" sz="2800" dirty="0" err="1"/>
              <a:t>seseorang</a:t>
            </a:r>
            <a:r>
              <a:rPr lang="en-US" sz="2800" dirty="0"/>
              <a:t> </a:t>
            </a:r>
            <a:r>
              <a:rPr lang="en-US" sz="2800" dirty="0" err="1"/>
              <a:t>atau</a:t>
            </a:r>
            <a:r>
              <a:rPr lang="en-US" sz="2800" dirty="0"/>
              <a:t>  </a:t>
            </a:r>
            <a:r>
              <a:rPr lang="en-US" sz="2800" dirty="0" err="1"/>
              <a:t>sekelompok</a:t>
            </a:r>
            <a:r>
              <a:rPr lang="en-US" sz="2800" dirty="0"/>
              <a:t> orang  </a:t>
            </a:r>
            <a:r>
              <a:rPr lang="en-US" sz="2800" dirty="0" err="1"/>
              <a:t>kepada</a:t>
            </a:r>
            <a:r>
              <a:rPr lang="en-US" sz="2800" dirty="0"/>
              <a:t> </a:t>
            </a:r>
            <a:r>
              <a:rPr lang="en-US" sz="2800" dirty="0" err="1"/>
              <a:t>seseorang</a:t>
            </a:r>
            <a:r>
              <a:rPr lang="en-US" sz="2800" dirty="0"/>
              <a:t> </a:t>
            </a:r>
            <a:r>
              <a:rPr lang="en-US" sz="2800" dirty="0" err="1"/>
              <a:t>atau</a:t>
            </a:r>
            <a:r>
              <a:rPr lang="en-US" sz="2800" dirty="0"/>
              <a:t> </a:t>
            </a:r>
            <a:r>
              <a:rPr lang="en-US" sz="2800" dirty="0" err="1"/>
              <a:t>sekelompok</a:t>
            </a:r>
            <a:r>
              <a:rPr lang="en-US" sz="2800" dirty="0"/>
              <a:t> orang.</a:t>
            </a:r>
          </a:p>
          <a:p>
            <a:pPr>
              <a:lnSpc>
                <a:spcPct val="80000"/>
              </a:lnSpc>
              <a:buFont typeface="Wingdings" charset="2"/>
              <a:buChar char="§"/>
              <a:defRPr/>
            </a:pPr>
            <a:r>
              <a:rPr lang="en-US" sz="2800" dirty="0" err="1"/>
              <a:t>Tuntunan</a:t>
            </a:r>
            <a:r>
              <a:rPr lang="en-US" sz="2800" dirty="0"/>
              <a:t>, </a:t>
            </a:r>
            <a:r>
              <a:rPr lang="en-US" sz="2800" dirty="0" err="1"/>
              <a:t>pimpinan</a:t>
            </a:r>
            <a:r>
              <a:rPr lang="en-US" sz="2800" dirty="0"/>
              <a:t>, </a:t>
            </a:r>
            <a:r>
              <a:rPr lang="en-US" sz="2800" dirty="0" err="1"/>
              <a:t>dan</a:t>
            </a:r>
            <a:r>
              <a:rPr lang="en-US" sz="2800" dirty="0"/>
              <a:t> </a:t>
            </a:r>
            <a:r>
              <a:rPr lang="en-US" sz="2800" dirty="0" err="1"/>
              <a:t>bimbingan</a:t>
            </a:r>
            <a:r>
              <a:rPr lang="en-US" sz="2800" dirty="0"/>
              <a:t> </a:t>
            </a:r>
            <a:r>
              <a:rPr lang="en-US" sz="2800" dirty="0" err="1"/>
              <a:t>tersebut</a:t>
            </a:r>
            <a:r>
              <a:rPr lang="en-US" sz="2800" dirty="0"/>
              <a:t>  </a:t>
            </a:r>
            <a:r>
              <a:rPr lang="en-US" sz="2800" dirty="0" err="1"/>
              <a:t>dilakukan</a:t>
            </a:r>
            <a:r>
              <a:rPr lang="en-US" sz="2800" dirty="0"/>
              <a:t>   </a:t>
            </a:r>
            <a:r>
              <a:rPr lang="en-US" sz="2800" dirty="0" err="1"/>
              <a:t>dengan</a:t>
            </a:r>
            <a:r>
              <a:rPr lang="en-US" sz="2800" dirty="0"/>
              <a:t> </a:t>
            </a:r>
            <a:r>
              <a:rPr lang="en-US" sz="2800" dirty="0" err="1"/>
              <a:t>maksud</a:t>
            </a:r>
            <a:r>
              <a:rPr lang="en-US" sz="2800" dirty="0"/>
              <a:t> </a:t>
            </a:r>
            <a:r>
              <a:rPr lang="en-US" sz="2800" dirty="0" err="1"/>
              <a:t>membantu</a:t>
            </a:r>
            <a:r>
              <a:rPr lang="en-US" sz="2800" dirty="0"/>
              <a:t> </a:t>
            </a:r>
            <a:r>
              <a:rPr lang="en-US" sz="2800" dirty="0" err="1"/>
              <a:t>perkembangan</a:t>
            </a:r>
            <a:r>
              <a:rPr lang="en-US" sz="2800" dirty="0"/>
              <a:t> </a:t>
            </a:r>
            <a:r>
              <a:rPr lang="en-US" sz="2800" dirty="0" err="1"/>
              <a:t>si</a:t>
            </a:r>
            <a:r>
              <a:rPr lang="en-US" sz="2800" dirty="0"/>
              <a:t> </a:t>
            </a:r>
            <a:r>
              <a:rPr lang="en-US" sz="2800" dirty="0" err="1"/>
              <a:t>terdidik</a:t>
            </a:r>
            <a:r>
              <a:rPr lang="en-US" sz="2800" dirty="0"/>
              <a:t> </a:t>
            </a:r>
            <a:r>
              <a:rPr lang="en-US" sz="2800" dirty="0" err="1"/>
              <a:t>ke</a:t>
            </a:r>
            <a:r>
              <a:rPr lang="en-US" sz="2800" dirty="0"/>
              <a:t>  </a:t>
            </a:r>
            <a:r>
              <a:rPr lang="en-US" sz="2800" dirty="0" err="1"/>
              <a:t>arah</a:t>
            </a:r>
            <a:r>
              <a:rPr lang="en-US" sz="2800" dirty="0"/>
              <a:t> </a:t>
            </a:r>
            <a:r>
              <a:rPr lang="en-US" sz="2800" dirty="0" err="1"/>
              <a:t>tujuan</a:t>
            </a:r>
            <a:r>
              <a:rPr lang="en-US" sz="2800" dirty="0"/>
              <a:t> </a:t>
            </a:r>
            <a:r>
              <a:rPr lang="en-US" sz="2800" dirty="0" err="1"/>
              <a:t>tertentu</a:t>
            </a:r>
            <a:r>
              <a:rPr lang="en-US" sz="2800" dirty="0"/>
              <a:t>.</a:t>
            </a:r>
          </a:p>
          <a:p>
            <a:pPr>
              <a:lnSpc>
                <a:spcPct val="80000"/>
              </a:lnSpc>
              <a:buFont typeface="Wingdings" charset="2"/>
              <a:buChar char="§"/>
              <a:defRPr/>
            </a:pPr>
            <a:r>
              <a:rPr lang="en-US" sz="2800" dirty="0" err="1"/>
              <a:t>Bahwa</a:t>
            </a:r>
            <a:r>
              <a:rPr lang="en-US" sz="2800" dirty="0"/>
              <a:t>   </a:t>
            </a:r>
            <a:r>
              <a:rPr lang="en-US" sz="2800" dirty="0" err="1"/>
              <a:t>kegiatan</a:t>
            </a:r>
            <a:r>
              <a:rPr lang="en-US" sz="2800" dirty="0"/>
              <a:t>  </a:t>
            </a:r>
            <a:r>
              <a:rPr lang="en-US" sz="2800" dirty="0" err="1"/>
              <a:t>pendidikan</a:t>
            </a:r>
            <a:r>
              <a:rPr lang="en-US" sz="2800" dirty="0"/>
              <a:t>  (</a:t>
            </a:r>
            <a:r>
              <a:rPr lang="en-US" sz="2800" dirty="0" err="1"/>
              <a:t>interaksi</a:t>
            </a:r>
            <a:r>
              <a:rPr lang="en-US" sz="2800" dirty="0"/>
              <a:t> </a:t>
            </a:r>
            <a:r>
              <a:rPr lang="en-US" sz="2800" dirty="0" err="1"/>
              <a:t>pendidik</a:t>
            </a:r>
            <a:r>
              <a:rPr lang="en-US" sz="2800" dirty="0"/>
              <a:t> </a:t>
            </a:r>
            <a:r>
              <a:rPr lang="en-US" sz="2800" dirty="0" err="1"/>
              <a:t>dengan</a:t>
            </a:r>
            <a:r>
              <a:rPr lang="en-US" sz="2800" dirty="0"/>
              <a:t> </a:t>
            </a:r>
            <a:r>
              <a:rPr lang="en-US" sz="2800" dirty="0" err="1"/>
              <a:t>peserta</a:t>
            </a:r>
            <a:r>
              <a:rPr lang="en-US" sz="2800" dirty="0"/>
              <a:t> </a:t>
            </a:r>
            <a:r>
              <a:rPr lang="en-US" sz="2800" dirty="0" err="1"/>
              <a:t>didik</a:t>
            </a:r>
            <a:r>
              <a:rPr lang="en-US" sz="2800" dirty="0"/>
              <a:t>) </a:t>
            </a:r>
            <a:r>
              <a:rPr lang="en-US" sz="2800" dirty="0" err="1"/>
              <a:t>dapat</a:t>
            </a:r>
            <a:r>
              <a:rPr lang="en-US" sz="2800" dirty="0"/>
              <a:t> </a:t>
            </a:r>
            <a:r>
              <a:rPr lang="en-US" sz="2800" dirty="0" err="1"/>
              <a:t>terjadi</a:t>
            </a:r>
            <a:r>
              <a:rPr lang="en-US" sz="2800" dirty="0"/>
              <a:t> di </a:t>
            </a:r>
            <a:r>
              <a:rPr lang="en-US" sz="2800" dirty="0" err="1"/>
              <a:t>dalam</a:t>
            </a:r>
            <a:r>
              <a:rPr lang="en-US" sz="2800" dirty="0"/>
              <a:t> </a:t>
            </a:r>
            <a:r>
              <a:rPr lang="en-US" sz="2800" dirty="0" err="1"/>
              <a:t>maupun</a:t>
            </a:r>
            <a:r>
              <a:rPr lang="en-US" sz="2800" dirty="0"/>
              <a:t> di </a:t>
            </a:r>
            <a:r>
              <a:rPr lang="en-US" sz="2800" dirty="0" err="1"/>
              <a:t>luar</a:t>
            </a:r>
            <a:r>
              <a:rPr lang="en-US" sz="2800" dirty="0"/>
              <a:t> </a:t>
            </a:r>
            <a:r>
              <a:rPr lang="en-US" sz="2800" dirty="0" err="1"/>
              <a:t>sekolah</a:t>
            </a:r>
            <a:endParaRPr lang="en-US" sz="2800" dirty="0"/>
          </a:p>
          <a:p>
            <a:endParaRPr lang="en-US" dirty="0"/>
          </a:p>
        </p:txBody>
      </p:sp>
      <p:sp>
        <p:nvSpPr>
          <p:cNvPr id="4" name="Date Placeholder 3"/>
          <p:cNvSpPr>
            <a:spLocks noGrp="1"/>
          </p:cNvSpPr>
          <p:nvPr>
            <p:ph type="dt" sz="half" idx="10"/>
          </p:nvPr>
        </p:nvSpPr>
        <p:spPr/>
        <p:txBody>
          <a:bodyPr/>
          <a:lstStyle/>
          <a:p>
            <a:fld id="{91289CED-931F-474E-81C1-4C766987F450}"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10</a:t>
            </a:fld>
            <a:endParaRPr lang="en-US"/>
          </a:p>
        </p:txBody>
      </p:sp>
    </p:spTree>
    <p:extLst>
      <p:ext uri="{BB962C8B-B14F-4D97-AF65-F5344CB8AC3E}">
        <p14:creationId xmlns:p14="http://schemas.microsoft.com/office/powerpoint/2010/main" val="330321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a:xfrm>
            <a:off x="6007690" y="548797"/>
            <a:ext cx="1189132" cy="297918"/>
          </a:xfrm>
        </p:spPr>
        <p:txBody>
          <a:bodyPr/>
          <a:lstStyle/>
          <a:p>
            <a:pPr>
              <a:defRPr/>
            </a:pPr>
            <a:fld id="{3D7CE883-E4B1-4E9B-B8B6-D4D9D4603982}" type="datetime1">
              <a:rPr lang="en-US" smtClean="0"/>
              <a:t>3/5/2019</a:t>
            </a:fld>
            <a:endParaRPr lang="en-US"/>
          </a:p>
        </p:txBody>
      </p:sp>
      <p:sp>
        <p:nvSpPr>
          <p:cNvPr id="92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4C0EC6-C9B3-43DC-9486-5025593D0899}" type="slidenum">
              <a:rPr lang="en-US" smtClean="0"/>
              <a:pPr/>
              <a:t>11</a:t>
            </a:fld>
            <a:endParaRPr lang="en-US" smtClean="0"/>
          </a:p>
        </p:txBody>
      </p:sp>
      <p:sp>
        <p:nvSpPr>
          <p:cNvPr id="248834" name="Rectangle 2"/>
          <p:cNvSpPr>
            <a:spLocks noChangeArrowheads="1"/>
          </p:cNvSpPr>
          <p:nvPr/>
        </p:nvSpPr>
        <p:spPr bwMode="auto">
          <a:xfrm>
            <a:off x="762000" y="961256"/>
            <a:ext cx="7620000" cy="838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r>
              <a:rPr lang="en-US" sz="4000" dirty="0">
                <a:solidFill>
                  <a:srgbClr val="66FFFF"/>
                </a:solidFill>
              </a:rPr>
              <a:t>RENSTRA DEPDIKNAS</a:t>
            </a:r>
            <a:endParaRPr lang="en-US" sz="6000" dirty="0">
              <a:solidFill>
                <a:srgbClr val="66FFFF"/>
              </a:solidFill>
              <a:effectLst>
                <a:outerShdw blurRad="38100" dist="38100" dir="2700000" algn="tl">
                  <a:srgbClr val="000000"/>
                </a:outerShdw>
              </a:effectLst>
              <a:latin typeface="Albertus Medium" pitchFamily="34" charset="0"/>
            </a:endParaRPr>
          </a:p>
        </p:txBody>
      </p:sp>
      <p:sp>
        <p:nvSpPr>
          <p:cNvPr id="248835" name="Rectangle 3"/>
          <p:cNvSpPr>
            <a:spLocks noChangeArrowheads="1"/>
          </p:cNvSpPr>
          <p:nvPr/>
        </p:nvSpPr>
        <p:spPr bwMode="auto">
          <a:xfrm>
            <a:off x="762000" y="2028056"/>
            <a:ext cx="7620000" cy="125692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marL="296863" indent="-6350">
              <a:buFont typeface="Wingdings" pitchFamily="2" charset="2"/>
              <a:buChar char="v"/>
              <a:defRPr/>
            </a:pPr>
            <a:r>
              <a:rPr lang="en-US" sz="3200" dirty="0">
                <a:solidFill>
                  <a:schemeClr val="bg1">
                    <a:lumMod val="20000"/>
                    <a:lumOff val="80000"/>
                  </a:schemeClr>
                </a:solidFill>
              </a:rPr>
              <a:t>VISI DEPDIKNAS:</a:t>
            </a:r>
            <a:endParaRPr lang="en-US" sz="2800" dirty="0">
              <a:solidFill>
                <a:schemeClr val="bg1">
                  <a:lumMod val="20000"/>
                  <a:lumOff val="80000"/>
                </a:schemeClr>
              </a:solidFill>
            </a:endParaRPr>
          </a:p>
          <a:p>
            <a:pPr marL="296863" indent="-6350">
              <a:defRPr/>
            </a:pPr>
            <a:r>
              <a:rPr lang="en-US" sz="2800" dirty="0" err="1" smtClean="0">
                <a:solidFill>
                  <a:srgbClr val="FFFF00"/>
                </a:solidFill>
              </a:rPr>
              <a:t>Insan</a:t>
            </a:r>
            <a:r>
              <a:rPr lang="en-US" sz="2800" dirty="0" smtClean="0">
                <a:solidFill>
                  <a:srgbClr val="FFFF00"/>
                </a:solidFill>
              </a:rPr>
              <a:t> Indonesia </a:t>
            </a:r>
            <a:r>
              <a:rPr lang="en-US" sz="2800" dirty="0" err="1" smtClean="0">
                <a:solidFill>
                  <a:srgbClr val="FFFF00"/>
                </a:solidFill>
              </a:rPr>
              <a:t>Cerdas</a:t>
            </a:r>
            <a:r>
              <a:rPr lang="en-US" sz="2800" dirty="0" smtClean="0">
                <a:solidFill>
                  <a:srgbClr val="FFFF00"/>
                </a:solidFill>
              </a:rPr>
              <a:t> Dan </a:t>
            </a:r>
            <a:r>
              <a:rPr lang="en-US" sz="2800" dirty="0" err="1" smtClean="0">
                <a:solidFill>
                  <a:srgbClr val="FFFF00"/>
                </a:solidFill>
              </a:rPr>
              <a:t>Kompetitif</a:t>
            </a:r>
            <a:endParaRPr lang="en-US" sz="2800" dirty="0">
              <a:solidFill>
                <a:srgbClr val="FFFF00"/>
              </a:solidFill>
              <a:effectLst>
                <a:outerShdw blurRad="38100" dist="38100" dir="2700000" algn="tl">
                  <a:srgbClr val="000000"/>
                </a:outerShdw>
              </a:effectLst>
            </a:endParaRPr>
          </a:p>
        </p:txBody>
      </p:sp>
      <p:sp>
        <p:nvSpPr>
          <p:cNvPr id="248836" name="Rectangle 4"/>
          <p:cNvSpPr>
            <a:spLocks noChangeArrowheads="1"/>
          </p:cNvSpPr>
          <p:nvPr/>
        </p:nvSpPr>
        <p:spPr bwMode="auto">
          <a:xfrm>
            <a:off x="762000" y="3284984"/>
            <a:ext cx="7620000" cy="2304256"/>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marL="296863" indent="-6350">
              <a:buFont typeface="Wingdings" pitchFamily="2" charset="2"/>
              <a:buChar char="v"/>
              <a:defRPr/>
            </a:pPr>
            <a:r>
              <a:rPr lang="en-US" sz="3200" dirty="0">
                <a:solidFill>
                  <a:schemeClr val="bg1">
                    <a:lumMod val="20000"/>
                    <a:lumOff val="80000"/>
                  </a:schemeClr>
                </a:solidFill>
              </a:rPr>
              <a:t>MISI DEPDIKNAS:</a:t>
            </a:r>
          </a:p>
          <a:p>
            <a:pPr marL="296863" indent="-6350">
              <a:defRPr/>
            </a:pPr>
            <a:r>
              <a:rPr lang="en-US" sz="2400" dirty="0" err="1" smtClean="0">
                <a:solidFill>
                  <a:srgbClr val="FFFF00"/>
                </a:solidFill>
              </a:rPr>
              <a:t>Mewujudkan</a:t>
            </a:r>
            <a:r>
              <a:rPr lang="en-US" sz="2400" dirty="0" smtClean="0">
                <a:solidFill>
                  <a:srgbClr val="FFFF00"/>
                </a:solidFill>
              </a:rPr>
              <a:t> </a:t>
            </a:r>
            <a:r>
              <a:rPr lang="en-US" sz="2400" dirty="0" err="1" smtClean="0">
                <a:solidFill>
                  <a:srgbClr val="FFFF00"/>
                </a:solidFill>
              </a:rPr>
              <a:t>Pendidikan</a:t>
            </a:r>
            <a:r>
              <a:rPr lang="en-US" sz="2400" dirty="0" smtClean="0">
                <a:solidFill>
                  <a:srgbClr val="FFFF00"/>
                </a:solidFill>
              </a:rPr>
              <a:t> Yang </a:t>
            </a:r>
            <a:r>
              <a:rPr lang="en-US" sz="2400" dirty="0" err="1" smtClean="0">
                <a:solidFill>
                  <a:srgbClr val="FFFF00"/>
                </a:solidFill>
              </a:rPr>
              <a:t>Mampu</a:t>
            </a:r>
            <a:r>
              <a:rPr lang="en-US" sz="2400" dirty="0" smtClean="0">
                <a:solidFill>
                  <a:srgbClr val="FFFF00"/>
                </a:solidFill>
              </a:rPr>
              <a:t> </a:t>
            </a:r>
            <a:r>
              <a:rPr lang="en-US" sz="2400" dirty="0" err="1" smtClean="0">
                <a:solidFill>
                  <a:srgbClr val="FFFF00"/>
                </a:solidFill>
              </a:rPr>
              <a:t>Membangun</a:t>
            </a:r>
            <a:r>
              <a:rPr lang="en-US" sz="2400" dirty="0" smtClean="0">
                <a:solidFill>
                  <a:srgbClr val="FFFF00"/>
                </a:solidFill>
              </a:rPr>
              <a:t> </a:t>
            </a:r>
            <a:r>
              <a:rPr lang="en-US" sz="2400" dirty="0" err="1" smtClean="0">
                <a:solidFill>
                  <a:srgbClr val="FFFF00"/>
                </a:solidFill>
              </a:rPr>
              <a:t>Insan</a:t>
            </a:r>
            <a:r>
              <a:rPr lang="en-US" sz="2400" dirty="0" smtClean="0">
                <a:solidFill>
                  <a:srgbClr val="FFFF00"/>
                </a:solidFill>
              </a:rPr>
              <a:t> Indonesia </a:t>
            </a:r>
            <a:r>
              <a:rPr lang="en-US" sz="2400" dirty="0" err="1" smtClean="0">
                <a:solidFill>
                  <a:srgbClr val="FFFF00"/>
                </a:solidFill>
              </a:rPr>
              <a:t>Cerdas</a:t>
            </a:r>
            <a:r>
              <a:rPr lang="en-US" sz="2400" dirty="0" smtClean="0">
                <a:solidFill>
                  <a:srgbClr val="FFFF00"/>
                </a:solidFill>
              </a:rPr>
              <a:t> Dan </a:t>
            </a:r>
            <a:r>
              <a:rPr lang="en-US" sz="2400" dirty="0" err="1" smtClean="0">
                <a:solidFill>
                  <a:srgbClr val="FFFF00"/>
                </a:solidFill>
              </a:rPr>
              <a:t>Kompetitif</a:t>
            </a:r>
            <a:r>
              <a:rPr lang="en-US" sz="2400" dirty="0" smtClean="0">
                <a:solidFill>
                  <a:srgbClr val="FFFF00"/>
                </a:solidFill>
              </a:rPr>
              <a:t> </a:t>
            </a:r>
            <a:r>
              <a:rPr lang="en-US" sz="2400" dirty="0" err="1" smtClean="0">
                <a:solidFill>
                  <a:srgbClr val="FFFF00"/>
                </a:solidFill>
              </a:rPr>
              <a:t>Dengan</a:t>
            </a:r>
            <a:r>
              <a:rPr lang="en-US" sz="2400" dirty="0" smtClean="0">
                <a:solidFill>
                  <a:srgbClr val="FFFF00"/>
                </a:solidFill>
              </a:rPr>
              <a:t> </a:t>
            </a:r>
            <a:r>
              <a:rPr lang="en-US" sz="2400" dirty="0" err="1" smtClean="0">
                <a:solidFill>
                  <a:srgbClr val="FFFF00"/>
                </a:solidFill>
              </a:rPr>
              <a:t>Adil</a:t>
            </a:r>
            <a:r>
              <a:rPr lang="en-US" sz="2400" dirty="0" smtClean="0">
                <a:solidFill>
                  <a:srgbClr val="FFFF00"/>
                </a:solidFill>
              </a:rPr>
              <a:t>, </a:t>
            </a:r>
            <a:r>
              <a:rPr lang="en-US" sz="2400" dirty="0" err="1" smtClean="0">
                <a:solidFill>
                  <a:srgbClr val="FFFF00"/>
                </a:solidFill>
              </a:rPr>
              <a:t>Bermutu</a:t>
            </a:r>
            <a:r>
              <a:rPr lang="en-US" sz="2400" dirty="0" smtClean="0">
                <a:solidFill>
                  <a:srgbClr val="FFFF00"/>
                </a:solidFill>
              </a:rPr>
              <a:t>, Dan </a:t>
            </a:r>
            <a:r>
              <a:rPr lang="en-US" sz="2400" dirty="0" err="1" smtClean="0">
                <a:solidFill>
                  <a:srgbClr val="FFFF00"/>
                </a:solidFill>
              </a:rPr>
              <a:t>Relevan</a:t>
            </a:r>
            <a:r>
              <a:rPr lang="en-US" sz="2400" dirty="0" smtClean="0">
                <a:solidFill>
                  <a:srgbClr val="FFFF00"/>
                </a:solidFill>
              </a:rPr>
              <a:t> </a:t>
            </a:r>
            <a:r>
              <a:rPr lang="en-US" sz="2400" dirty="0" err="1" smtClean="0">
                <a:solidFill>
                  <a:srgbClr val="FFFF00"/>
                </a:solidFill>
              </a:rPr>
              <a:t>Untuk</a:t>
            </a:r>
            <a:r>
              <a:rPr lang="en-US" sz="2400" dirty="0" smtClean="0">
                <a:solidFill>
                  <a:srgbClr val="FFFF00"/>
                </a:solidFill>
              </a:rPr>
              <a:t> </a:t>
            </a:r>
            <a:r>
              <a:rPr lang="en-US" sz="2400" dirty="0" err="1" smtClean="0">
                <a:solidFill>
                  <a:srgbClr val="FFFF00"/>
                </a:solidFill>
              </a:rPr>
              <a:t>Kebutuhan</a:t>
            </a:r>
            <a:r>
              <a:rPr lang="en-US" sz="2400" dirty="0" smtClean="0">
                <a:solidFill>
                  <a:srgbClr val="FFFF00"/>
                </a:solidFill>
              </a:rPr>
              <a:t> </a:t>
            </a:r>
            <a:r>
              <a:rPr lang="en-US" sz="2400" dirty="0" err="1" smtClean="0">
                <a:solidFill>
                  <a:srgbClr val="FFFF00"/>
                </a:solidFill>
              </a:rPr>
              <a:t>Masyarakat</a:t>
            </a:r>
            <a:r>
              <a:rPr lang="en-US" sz="2400" dirty="0" smtClean="0">
                <a:solidFill>
                  <a:srgbClr val="FFFF00"/>
                </a:solidFill>
              </a:rPr>
              <a:t> </a:t>
            </a:r>
            <a:r>
              <a:rPr lang="en-US" sz="2400" dirty="0" err="1" smtClean="0">
                <a:solidFill>
                  <a:srgbClr val="FFFF00"/>
                </a:solidFill>
              </a:rPr>
              <a:t>Gobal</a:t>
            </a:r>
            <a:endParaRPr lang="en-US" sz="2400"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152262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8834"/>
                                        </p:tgtEl>
                                        <p:attrNameLst>
                                          <p:attrName>style.visibility</p:attrName>
                                        </p:attrNameLst>
                                      </p:cBhvr>
                                      <p:to>
                                        <p:strVal val="visible"/>
                                      </p:to>
                                    </p:set>
                                    <p:anim calcmode="lin" valueType="num">
                                      <p:cBhvr>
                                        <p:cTn id="7" dur="1000" fill="hold"/>
                                        <p:tgtEl>
                                          <p:spTgt spid="248834"/>
                                        </p:tgtEl>
                                        <p:attrNameLst>
                                          <p:attrName>ppt_w</p:attrName>
                                        </p:attrNameLst>
                                      </p:cBhvr>
                                      <p:tavLst>
                                        <p:tav tm="0">
                                          <p:val>
                                            <p:strVal val="#ppt_w*0.70"/>
                                          </p:val>
                                        </p:tav>
                                        <p:tav tm="100000">
                                          <p:val>
                                            <p:strVal val="#ppt_w"/>
                                          </p:val>
                                        </p:tav>
                                      </p:tavLst>
                                    </p:anim>
                                    <p:anim calcmode="lin" valueType="num">
                                      <p:cBhvr>
                                        <p:cTn id="8" dur="1000" fill="hold"/>
                                        <p:tgtEl>
                                          <p:spTgt spid="248834"/>
                                        </p:tgtEl>
                                        <p:attrNameLst>
                                          <p:attrName>ppt_h</p:attrName>
                                        </p:attrNameLst>
                                      </p:cBhvr>
                                      <p:tavLst>
                                        <p:tav tm="0">
                                          <p:val>
                                            <p:strVal val="#ppt_h"/>
                                          </p:val>
                                        </p:tav>
                                        <p:tav tm="100000">
                                          <p:val>
                                            <p:strVal val="#ppt_h"/>
                                          </p:val>
                                        </p:tav>
                                      </p:tavLst>
                                    </p:anim>
                                    <p:animEffect transition="in" filter="fade">
                                      <p:cBhvr>
                                        <p:cTn id="9" dur="1000"/>
                                        <p:tgtEl>
                                          <p:spTgt spid="2488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48835"/>
                                        </p:tgtEl>
                                        <p:attrNameLst>
                                          <p:attrName>style.visibility</p:attrName>
                                        </p:attrNameLst>
                                      </p:cBhvr>
                                      <p:to>
                                        <p:strVal val="visible"/>
                                      </p:to>
                                    </p:set>
                                    <p:anim calcmode="lin" valueType="num">
                                      <p:cBhvr>
                                        <p:cTn id="14" dur="1000" fill="hold"/>
                                        <p:tgtEl>
                                          <p:spTgt spid="248835"/>
                                        </p:tgtEl>
                                        <p:attrNameLst>
                                          <p:attrName>ppt_w</p:attrName>
                                        </p:attrNameLst>
                                      </p:cBhvr>
                                      <p:tavLst>
                                        <p:tav tm="0">
                                          <p:val>
                                            <p:strVal val="#ppt_w*0.70"/>
                                          </p:val>
                                        </p:tav>
                                        <p:tav tm="100000">
                                          <p:val>
                                            <p:strVal val="#ppt_w"/>
                                          </p:val>
                                        </p:tav>
                                      </p:tavLst>
                                    </p:anim>
                                    <p:anim calcmode="lin" valueType="num">
                                      <p:cBhvr>
                                        <p:cTn id="15" dur="1000" fill="hold"/>
                                        <p:tgtEl>
                                          <p:spTgt spid="248835"/>
                                        </p:tgtEl>
                                        <p:attrNameLst>
                                          <p:attrName>ppt_h</p:attrName>
                                        </p:attrNameLst>
                                      </p:cBhvr>
                                      <p:tavLst>
                                        <p:tav tm="0">
                                          <p:val>
                                            <p:strVal val="#ppt_h"/>
                                          </p:val>
                                        </p:tav>
                                        <p:tav tm="100000">
                                          <p:val>
                                            <p:strVal val="#ppt_h"/>
                                          </p:val>
                                        </p:tav>
                                      </p:tavLst>
                                    </p:anim>
                                    <p:animEffect transition="in" filter="fade">
                                      <p:cBhvr>
                                        <p:cTn id="16" dur="1000"/>
                                        <p:tgtEl>
                                          <p:spTgt spid="2488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48836"/>
                                        </p:tgtEl>
                                        <p:attrNameLst>
                                          <p:attrName>style.visibility</p:attrName>
                                        </p:attrNameLst>
                                      </p:cBhvr>
                                      <p:to>
                                        <p:strVal val="visible"/>
                                      </p:to>
                                    </p:set>
                                    <p:anim calcmode="lin" valueType="num">
                                      <p:cBhvr>
                                        <p:cTn id="21" dur="1000" fill="hold"/>
                                        <p:tgtEl>
                                          <p:spTgt spid="248836"/>
                                        </p:tgtEl>
                                        <p:attrNameLst>
                                          <p:attrName>ppt_w</p:attrName>
                                        </p:attrNameLst>
                                      </p:cBhvr>
                                      <p:tavLst>
                                        <p:tav tm="0">
                                          <p:val>
                                            <p:strVal val="#ppt_w*0.70"/>
                                          </p:val>
                                        </p:tav>
                                        <p:tav tm="100000">
                                          <p:val>
                                            <p:strVal val="#ppt_w"/>
                                          </p:val>
                                        </p:tav>
                                      </p:tavLst>
                                    </p:anim>
                                    <p:anim calcmode="lin" valueType="num">
                                      <p:cBhvr>
                                        <p:cTn id="22" dur="1000" fill="hold"/>
                                        <p:tgtEl>
                                          <p:spTgt spid="248836"/>
                                        </p:tgtEl>
                                        <p:attrNameLst>
                                          <p:attrName>ppt_h</p:attrName>
                                        </p:attrNameLst>
                                      </p:cBhvr>
                                      <p:tavLst>
                                        <p:tav tm="0">
                                          <p:val>
                                            <p:strVal val="#ppt_h"/>
                                          </p:val>
                                        </p:tav>
                                        <p:tav tm="100000">
                                          <p:val>
                                            <p:strVal val="#ppt_h"/>
                                          </p:val>
                                        </p:tav>
                                      </p:tavLst>
                                    </p:anim>
                                    <p:animEffect transition="in" filter="fade">
                                      <p:cBhvr>
                                        <p:cTn id="23" dur="1000"/>
                                        <p:tgtEl>
                                          <p:spTgt spid="248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animBg="1"/>
      <p:bldP spid="248835" grpId="0" animBg="1"/>
      <p:bldP spid="2488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azcilacap.org/wp-content/uploads/2014/05/sejarah-perhitungan-wakt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2276872"/>
            <a:ext cx="9162256" cy="45811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ctr"/>
            <a:r>
              <a:rPr lang="id-ID" b="1" dirty="0" smtClean="0">
                <a:solidFill>
                  <a:srgbClr val="C00000"/>
                </a:solidFill>
              </a:rPr>
              <a:t>C. Sejarah Para Tokoh Psikologi Pendidikan</a:t>
            </a:r>
            <a:endParaRPr lang="en-US" b="1" dirty="0">
              <a:solidFill>
                <a:srgbClr val="C00000"/>
              </a:solidFill>
            </a:endParaRPr>
          </a:p>
        </p:txBody>
      </p:sp>
      <p:sp>
        <p:nvSpPr>
          <p:cNvPr id="3" name="Content Placeholder 2"/>
          <p:cNvSpPr>
            <a:spLocks noGrp="1"/>
          </p:cNvSpPr>
          <p:nvPr>
            <p:ph idx="1"/>
          </p:nvPr>
        </p:nvSpPr>
        <p:spPr>
          <a:xfrm>
            <a:off x="4788024" y="1484784"/>
            <a:ext cx="4104456" cy="4896544"/>
          </a:xfrm>
        </p:spPr>
        <p:style>
          <a:lnRef idx="2">
            <a:schemeClr val="accent6"/>
          </a:lnRef>
          <a:fillRef idx="1">
            <a:schemeClr val="lt1"/>
          </a:fillRef>
          <a:effectRef idx="0">
            <a:schemeClr val="accent6"/>
          </a:effectRef>
          <a:fontRef idx="minor">
            <a:schemeClr val="dk1"/>
          </a:fontRef>
        </p:style>
        <p:txBody>
          <a:bodyPr>
            <a:normAutofit/>
          </a:bodyPr>
          <a:lstStyle/>
          <a:p>
            <a:pPr marL="533400" indent="-533400">
              <a:buFont typeface="+mj-lt"/>
              <a:buAutoNum type="arabicPeriod"/>
              <a:defRPr/>
            </a:pPr>
            <a:r>
              <a:rPr lang="en-US" b="1" dirty="0" smtClean="0">
                <a:solidFill>
                  <a:srgbClr val="C00000"/>
                </a:solidFill>
                <a:latin typeface="Arial Narrow" pitchFamily="34" charset="0"/>
              </a:rPr>
              <a:t>Democritus</a:t>
            </a:r>
            <a:endParaRPr lang="en-US" b="1" dirty="0">
              <a:solidFill>
                <a:srgbClr val="C00000"/>
              </a:solidFill>
              <a:latin typeface="Arial Narrow" pitchFamily="34" charset="0"/>
            </a:endParaRPr>
          </a:p>
          <a:p>
            <a:pPr marL="533400" indent="-533400">
              <a:buFont typeface="+mj-lt"/>
              <a:buAutoNum type="arabicPeriod"/>
              <a:defRPr/>
            </a:pPr>
            <a:r>
              <a:rPr lang="en-US" b="1" dirty="0" smtClean="0">
                <a:solidFill>
                  <a:srgbClr val="C00000"/>
                </a:solidFill>
                <a:latin typeface="Arial Narrow" pitchFamily="34" charset="0"/>
              </a:rPr>
              <a:t>Plato  </a:t>
            </a:r>
            <a:r>
              <a:rPr lang="en-US" b="1" dirty="0">
                <a:solidFill>
                  <a:srgbClr val="C00000"/>
                </a:solidFill>
                <a:latin typeface="Arial Narrow" pitchFamily="34" charset="0"/>
              </a:rPr>
              <a:t>&amp; </a:t>
            </a:r>
            <a:r>
              <a:rPr lang="en-US" b="1" dirty="0" err="1">
                <a:solidFill>
                  <a:srgbClr val="C00000"/>
                </a:solidFill>
                <a:latin typeface="Arial Narrow" pitchFamily="34" charset="0"/>
              </a:rPr>
              <a:t>Aristoteles</a:t>
            </a:r>
            <a:endParaRPr lang="en-US" b="1" dirty="0">
              <a:solidFill>
                <a:srgbClr val="C00000"/>
              </a:solidFill>
              <a:latin typeface="Arial Narrow" pitchFamily="34" charset="0"/>
            </a:endParaRPr>
          </a:p>
          <a:p>
            <a:pPr marL="533400" indent="-533400">
              <a:buFont typeface="+mj-lt"/>
              <a:buAutoNum type="arabicPeriod"/>
              <a:defRPr/>
            </a:pPr>
            <a:r>
              <a:rPr lang="en-US" b="1" dirty="0" smtClean="0">
                <a:solidFill>
                  <a:srgbClr val="C00000"/>
                </a:solidFill>
                <a:latin typeface="Arial Narrow" pitchFamily="34" charset="0"/>
              </a:rPr>
              <a:t>John </a:t>
            </a:r>
            <a:r>
              <a:rPr lang="en-US" b="1" dirty="0">
                <a:solidFill>
                  <a:srgbClr val="C00000"/>
                </a:solidFill>
                <a:latin typeface="Arial Narrow" pitchFamily="34" charset="0"/>
              </a:rPr>
              <a:t>Amos </a:t>
            </a:r>
            <a:r>
              <a:rPr lang="en-US" b="1" dirty="0" smtClean="0">
                <a:solidFill>
                  <a:srgbClr val="C00000"/>
                </a:solidFill>
                <a:latin typeface="Arial Narrow" pitchFamily="34" charset="0"/>
              </a:rPr>
              <a:t>Comenius</a:t>
            </a:r>
            <a:endParaRPr lang="en-US" b="1" dirty="0">
              <a:solidFill>
                <a:srgbClr val="C00000"/>
              </a:solidFill>
              <a:latin typeface="Arial Narrow" pitchFamily="34" charset="0"/>
            </a:endParaRPr>
          </a:p>
          <a:p>
            <a:pPr marL="533400" indent="-533400">
              <a:buFont typeface="+mj-lt"/>
              <a:buAutoNum type="arabicPeriod"/>
              <a:defRPr/>
            </a:pPr>
            <a:r>
              <a:rPr lang="en-US" b="1" dirty="0" smtClean="0">
                <a:solidFill>
                  <a:srgbClr val="C00000"/>
                </a:solidFill>
                <a:latin typeface="Arial Narrow" pitchFamily="34" charset="0"/>
              </a:rPr>
              <a:t>Jean </a:t>
            </a:r>
            <a:r>
              <a:rPr lang="en-US" b="1" dirty="0" err="1">
                <a:solidFill>
                  <a:srgbClr val="C00000"/>
                </a:solidFill>
                <a:latin typeface="Arial Narrow" pitchFamily="34" charset="0"/>
              </a:rPr>
              <a:t>Jaques</a:t>
            </a:r>
            <a:r>
              <a:rPr lang="en-US" b="1" dirty="0">
                <a:solidFill>
                  <a:srgbClr val="C00000"/>
                </a:solidFill>
                <a:latin typeface="Arial Narrow" pitchFamily="34" charset="0"/>
              </a:rPr>
              <a:t> </a:t>
            </a:r>
            <a:r>
              <a:rPr lang="en-US" b="1" dirty="0" smtClean="0">
                <a:solidFill>
                  <a:srgbClr val="C00000"/>
                </a:solidFill>
                <a:latin typeface="Arial Narrow" pitchFamily="34" charset="0"/>
              </a:rPr>
              <a:t>Rousseau</a:t>
            </a:r>
            <a:endParaRPr lang="en-US" b="1" dirty="0">
              <a:solidFill>
                <a:srgbClr val="C00000"/>
              </a:solidFill>
              <a:latin typeface="Arial Narrow" pitchFamily="34" charset="0"/>
            </a:endParaRPr>
          </a:p>
          <a:p>
            <a:pPr marL="533400" indent="-533400">
              <a:buFont typeface="+mj-lt"/>
              <a:buAutoNum type="arabicPeriod"/>
              <a:defRPr/>
            </a:pPr>
            <a:r>
              <a:rPr lang="en-US" b="1" dirty="0" smtClean="0">
                <a:solidFill>
                  <a:srgbClr val="C00000"/>
                </a:solidFill>
                <a:latin typeface="Arial Narrow" pitchFamily="34" charset="0"/>
              </a:rPr>
              <a:t>Johann </a:t>
            </a:r>
            <a:r>
              <a:rPr lang="en-US" b="1" dirty="0">
                <a:solidFill>
                  <a:srgbClr val="C00000"/>
                </a:solidFill>
                <a:latin typeface="Arial Narrow" pitchFamily="34" charset="0"/>
              </a:rPr>
              <a:t>Heinrich </a:t>
            </a:r>
            <a:r>
              <a:rPr lang="en-US" b="1" dirty="0" smtClean="0">
                <a:solidFill>
                  <a:srgbClr val="C00000"/>
                </a:solidFill>
                <a:latin typeface="Arial Narrow" pitchFamily="34" charset="0"/>
              </a:rPr>
              <a:t>Pestalozzi</a:t>
            </a:r>
            <a:endParaRPr lang="en-US" b="1" dirty="0">
              <a:solidFill>
                <a:srgbClr val="C00000"/>
              </a:solidFill>
              <a:latin typeface="Arial Narrow" pitchFamily="34" charset="0"/>
            </a:endParaRPr>
          </a:p>
          <a:p>
            <a:pPr marL="533400" indent="-533400">
              <a:buFont typeface="+mj-lt"/>
              <a:buAutoNum type="arabicPeriod"/>
              <a:defRPr/>
            </a:pPr>
            <a:r>
              <a:rPr lang="en-US" b="1" dirty="0" smtClean="0">
                <a:solidFill>
                  <a:srgbClr val="C00000"/>
                </a:solidFill>
                <a:latin typeface="Arial Narrow" pitchFamily="34" charset="0"/>
              </a:rPr>
              <a:t>Johann </a:t>
            </a:r>
            <a:r>
              <a:rPr lang="en-US" b="1" dirty="0">
                <a:solidFill>
                  <a:srgbClr val="C00000"/>
                </a:solidFill>
                <a:latin typeface="Arial Narrow" pitchFamily="34" charset="0"/>
              </a:rPr>
              <a:t>Friedrich </a:t>
            </a:r>
            <a:r>
              <a:rPr lang="en-US" b="1" dirty="0" smtClean="0">
                <a:solidFill>
                  <a:srgbClr val="C00000"/>
                </a:solidFill>
                <a:latin typeface="Arial Narrow" pitchFamily="34" charset="0"/>
              </a:rPr>
              <a:t>Herbart</a:t>
            </a:r>
            <a:endParaRPr lang="en-US" b="1" dirty="0">
              <a:solidFill>
                <a:srgbClr val="C00000"/>
              </a:solidFill>
              <a:latin typeface="Arial Narrow" pitchFamily="34" charset="0"/>
            </a:endParaRPr>
          </a:p>
          <a:p>
            <a:pPr marL="533400" indent="-533400">
              <a:buFont typeface="+mj-lt"/>
              <a:buAutoNum type="arabicPeriod"/>
              <a:defRPr/>
            </a:pPr>
            <a:r>
              <a:rPr lang="en-US" b="1" dirty="0" err="1" smtClean="0">
                <a:solidFill>
                  <a:srgbClr val="C00000"/>
                </a:solidFill>
                <a:latin typeface="Arial Narrow" pitchFamily="34" charset="0"/>
              </a:rPr>
              <a:t>Fridrich</a:t>
            </a:r>
            <a:r>
              <a:rPr lang="en-US" b="1" dirty="0" smtClean="0">
                <a:solidFill>
                  <a:srgbClr val="C00000"/>
                </a:solidFill>
                <a:latin typeface="Arial Narrow" pitchFamily="34" charset="0"/>
              </a:rPr>
              <a:t> Frobel</a:t>
            </a:r>
            <a:endParaRPr lang="id-ID" b="1" dirty="0" smtClean="0">
              <a:solidFill>
                <a:srgbClr val="C00000"/>
              </a:solidFill>
              <a:latin typeface="Arial Narrow" pitchFamily="34" charset="0"/>
            </a:endParaRPr>
          </a:p>
          <a:p>
            <a:pPr marL="533400" indent="-533400">
              <a:buFont typeface="+mj-lt"/>
              <a:buAutoNum type="arabicPeriod"/>
              <a:defRPr/>
            </a:pPr>
            <a:r>
              <a:rPr lang="en-US" b="1" dirty="0" smtClean="0">
                <a:solidFill>
                  <a:srgbClr val="C00000"/>
                </a:solidFill>
                <a:latin typeface="Arial Narrow" pitchFamily="34" charset="0"/>
              </a:rPr>
              <a:t>Sir </a:t>
            </a:r>
            <a:r>
              <a:rPr lang="en-US" b="1" dirty="0">
                <a:solidFill>
                  <a:srgbClr val="C00000"/>
                </a:solidFill>
                <a:latin typeface="Arial Narrow" pitchFamily="34" charset="0"/>
              </a:rPr>
              <a:t>Francis </a:t>
            </a:r>
            <a:r>
              <a:rPr lang="en-US" b="1" dirty="0" smtClean="0">
                <a:solidFill>
                  <a:srgbClr val="C00000"/>
                </a:solidFill>
                <a:latin typeface="Arial Narrow" pitchFamily="34" charset="0"/>
              </a:rPr>
              <a:t>Galton</a:t>
            </a:r>
            <a:endParaRPr lang="en-US" b="1" dirty="0">
              <a:solidFill>
                <a:srgbClr val="C00000"/>
              </a:solidFill>
              <a:latin typeface="Arial Narrow" pitchFamily="34" charset="0"/>
            </a:endParaRPr>
          </a:p>
          <a:p>
            <a:pPr marL="533400" indent="-533400">
              <a:buFont typeface="+mj-lt"/>
              <a:buAutoNum type="arabicPeriod"/>
              <a:defRPr/>
            </a:pPr>
            <a:r>
              <a:rPr lang="en-US" b="1" dirty="0" smtClean="0">
                <a:solidFill>
                  <a:srgbClr val="C00000"/>
                </a:solidFill>
                <a:latin typeface="Arial Narrow" pitchFamily="34" charset="0"/>
              </a:rPr>
              <a:t>William James</a:t>
            </a:r>
            <a:endParaRPr lang="id-ID" b="1" dirty="0" smtClean="0">
              <a:solidFill>
                <a:srgbClr val="C00000"/>
              </a:solidFill>
              <a:latin typeface="Arial Narrow" pitchFamily="34" charset="0"/>
            </a:endParaRPr>
          </a:p>
          <a:p>
            <a:pPr marL="533400" indent="-533400">
              <a:buFont typeface="+mj-lt"/>
              <a:buAutoNum type="arabicPeriod"/>
              <a:defRPr/>
            </a:pPr>
            <a:r>
              <a:rPr lang="en-US" b="1" dirty="0" smtClean="0">
                <a:solidFill>
                  <a:srgbClr val="C00000"/>
                </a:solidFill>
                <a:latin typeface="Arial Narrow" pitchFamily="34" charset="0"/>
              </a:rPr>
              <a:t>Granville </a:t>
            </a:r>
            <a:r>
              <a:rPr lang="en-US" b="1" dirty="0">
                <a:solidFill>
                  <a:srgbClr val="C00000"/>
                </a:solidFill>
                <a:latin typeface="Arial Narrow" pitchFamily="34" charset="0"/>
              </a:rPr>
              <a:t>Stanley Hall </a:t>
            </a:r>
            <a:endParaRPr lang="id-ID" b="1" dirty="0" smtClean="0">
              <a:solidFill>
                <a:srgbClr val="C00000"/>
              </a:solidFill>
              <a:latin typeface="Arial Narrow" pitchFamily="34" charset="0"/>
            </a:endParaRPr>
          </a:p>
          <a:p>
            <a:pPr marL="533400" indent="-533400">
              <a:buFont typeface="+mj-lt"/>
              <a:buAutoNum type="arabicPeriod"/>
              <a:defRPr/>
            </a:pPr>
            <a:r>
              <a:rPr lang="en-US" b="1" dirty="0" smtClean="0">
                <a:solidFill>
                  <a:srgbClr val="C00000"/>
                </a:solidFill>
                <a:latin typeface="Arial Narrow" pitchFamily="34" charset="0"/>
              </a:rPr>
              <a:t>Alfred </a:t>
            </a:r>
            <a:r>
              <a:rPr lang="en-US" b="1" dirty="0" err="1" smtClean="0">
                <a:solidFill>
                  <a:srgbClr val="C00000"/>
                </a:solidFill>
                <a:latin typeface="Arial Narrow" pitchFamily="34" charset="0"/>
              </a:rPr>
              <a:t>Binet</a:t>
            </a:r>
            <a:endParaRPr lang="en-US" b="1" dirty="0">
              <a:solidFill>
                <a:srgbClr val="C00000"/>
              </a:solidFill>
              <a:latin typeface="Arial Narrow" pitchFamily="34" charset="0"/>
            </a:endParaRPr>
          </a:p>
        </p:txBody>
      </p:sp>
      <p:sp>
        <p:nvSpPr>
          <p:cNvPr id="4" name="Date Placeholder 3"/>
          <p:cNvSpPr>
            <a:spLocks noGrp="1"/>
          </p:cNvSpPr>
          <p:nvPr>
            <p:ph type="dt" sz="half" idx="10"/>
          </p:nvPr>
        </p:nvSpPr>
        <p:spPr/>
        <p:txBody>
          <a:bodyPr/>
          <a:lstStyle/>
          <a:p>
            <a:fld id="{EC11E37E-E950-403C-8020-F1B49DDE2955}"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12</a:t>
            </a:fld>
            <a:endParaRPr lang="en-US"/>
          </a:p>
        </p:txBody>
      </p:sp>
    </p:spTree>
    <p:extLst>
      <p:ext uri="{BB962C8B-B14F-4D97-AF65-F5344CB8AC3E}">
        <p14:creationId xmlns:p14="http://schemas.microsoft.com/office/powerpoint/2010/main" val="128946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C00000"/>
                </a:solidFill>
              </a:rPr>
              <a:t>1. Democritus</a:t>
            </a:r>
            <a:endParaRPr lang="en-US" b="1" dirty="0">
              <a:solidFill>
                <a:srgbClr val="C00000"/>
              </a:solidFill>
            </a:endParaRPr>
          </a:p>
        </p:txBody>
      </p:sp>
      <p:sp>
        <p:nvSpPr>
          <p:cNvPr id="3" name="Content Placeholder 2"/>
          <p:cNvSpPr>
            <a:spLocks noGrp="1"/>
          </p:cNvSpPr>
          <p:nvPr>
            <p:ph idx="1"/>
          </p:nvPr>
        </p:nvSpPr>
        <p:spPr>
          <a:xfrm>
            <a:off x="457200" y="1600200"/>
            <a:ext cx="5482952" cy="4876800"/>
          </a:xfrm>
        </p:spPr>
        <p:txBody>
          <a:bodyPr/>
          <a:lstStyle/>
          <a:p>
            <a:pPr marL="342900" lvl="1" indent="-342900"/>
            <a:r>
              <a:rPr lang="en-US" sz="2400" dirty="0" smtClean="0"/>
              <a:t>In the fifth century B.C., </a:t>
            </a:r>
            <a:r>
              <a:rPr lang="en-US" sz="2400" b="1" dirty="0" smtClean="0"/>
              <a:t>Democritus,</a:t>
            </a:r>
            <a:r>
              <a:rPr lang="en-US" sz="2400" dirty="0" smtClean="0"/>
              <a:t> for example, wrote on the advantages conferred by schooling and the influence of the home on learning (Watson, 1961). </a:t>
            </a:r>
          </a:p>
          <a:p>
            <a:endParaRPr lang="en-US" dirty="0"/>
          </a:p>
        </p:txBody>
      </p:sp>
      <p:pic>
        <p:nvPicPr>
          <p:cNvPr id="4098" name="Picture 2" descr="http://www-history.mcs.st-and.ac.uk/BigPictures/Democritu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412776"/>
            <a:ext cx="2552700" cy="310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81092" y="4517926"/>
            <a:ext cx="255577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b="1" dirty="0" smtClean="0"/>
              <a:t>Demokritos </a:t>
            </a:r>
          </a:p>
          <a:p>
            <a:pPr algn="ctr"/>
            <a:r>
              <a:rPr lang="id-ID" b="1" dirty="0" smtClean="0"/>
              <a:t>(460 </a:t>
            </a:r>
            <a:r>
              <a:rPr lang="id-ID" b="1" dirty="0"/>
              <a:t>SM - 370 </a:t>
            </a:r>
            <a:r>
              <a:rPr lang="id-ID" b="1" dirty="0" smtClean="0"/>
              <a:t>SM)</a:t>
            </a:r>
            <a:endParaRPr lang="en-US" b="1" dirty="0"/>
          </a:p>
        </p:txBody>
      </p:sp>
      <p:sp>
        <p:nvSpPr>
          <p:cNvPr id="4" name="Date Placeholder 3"/>
          <p:cNvSpPr>
            <a:spLocks noGrp="1"/>
          </p:cNvSpPr>
          <p:nvPr>
            <p:ph type="dt" sz="half" idx="10"/>
          </p:nvPr>
        </p:nvSpPr>
        <p:spPr/>
        <p:txBody>
          <a:bodyPr/>
          <a:lstStyle/>
          <a:p>
            <a:fld id="{1E4068A2-183C-4F8D-B26B-D3309BADDD4F}" type="datetime1">
              <a:rPr lang="en-US" smtClean="0"/>
              <a:t>3/5/2019</a:t>
            </a:fld>
            <a:endParaRPr lang="en-US"/>
          </a:p>
        </p:txBody>
      </p:sp>
      <p:sp>
        <p:nvSpPr>
          <p:cNvPr id="6" name="Slide Number Placeholder 5"/>
          <p:cNvSpPr>
            <a:spLocks noGrp="1"/>
          </p:cNvSpPr>
          <p:nvPr>
            <p:ph type="sldNum" sz="quarter" idx="12"/>
          </p:nvPr>
        </p:nvSpPr>
        <p:spPr/>
        <p:txBody>
          <a:bodyPr/>
          <a:lstStyle/>
          <a:p>
            <a:fld id="{C680C1F0-691F-4C76-9243-771EC97427A2}" type="slidenum">
              <a:rPr lang="en-US" smtClean="0"/>
              <a:t>13</a:t>
            </a:fld>
            <a:endParaRPr lang="en-US"/>
          </a:p>
        </p:txBody>
      </p:sp>
    </p:spTree>
    <p:extLst>
      <p:ext uri="{BB962C8B-B14F-4D97-AF65-F5344CB8AC3E}">
        <p14:creationId xmlns:p14="http://schemas.microsoft.com/office/powerpoint/2010/main" val="48005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C00000"/>
                </a:solidFill>
              </a:rPr>
              <a:t>2. </a:t>
            </a:r>
            <a:r>
              <a:rPr lang="en-US" b="1" dirty="0" smtClean="0">
                <a:solidFill>
                  <a:srgbClr val="C00000"/>
                </a:solidFill>
              </a:rPr>
              <a:t>Plato  &amp; </a:t>
            </a:r>
            <a:r>
              <a:rPr lang="en-US" b="1" dirty="0" err="1" smtClean="0">
                <a:solidFill>
                  <a:srgbClr val="C00000"/>
                </a:solidFill>
              </a:rPr>
              <a:t>Aristoteles</a:t>
            </a:r>
            <a:endParaRPr lang="en-US" b="1" dirty="0">
              <a:solidFill>
                <a:srgbClr val="C00000"/>
              </a:solidFill>
            </a:endParaRPr>
          </a:p>
        </p:txBody>
      </p:sp>
      <p:sp>
        <p:nvSpPr>
          <p:cNvPr id="3" name="Content Placeholder 2"/>
          <p:cNvSpPr>
            <a:spLocks noGrp="1"/>
          </p:cNvSpPr>
          <p:nvPr>
            <p:ph idx="1"/>
          </p:nvPr>
        </p:nvSpPr>
        <p:spPr>
          <a:xfrm>
            <a:off x="457200" y="1600200"/>
            <a:ext cx="5698976" cy="4876800"/>
          </a:xfrm>
        </p:spPr>
        <p:txBody>
          <a:bodyPr>
            <a:normAutofit fontScale="77500" lnSpcReduction="20000"/>
          </a:bodyPr>
          <a:lstStyle/>
          <a:p>
            <a:pPr marL="0" lvl="1" indent="0">
              <a:buNone/>
            </a:pPr>
            <a:r>
              <a:rPr lang="en-US" sz="2400" b="1" i="1" dirty="0" smtClean="0"/>
              <a:t>Plato </a:t>
            </a:r>
            <a:r>
              <a:rPr lang="en-US" sz="2400" dirty="0"/>
              <a:t>and </a:t>
            </a:r>
            <a:r>
              <a:rPr lang="en-US" sz="2400" b="1" i="1" dirty="0"/>
              <a:t>Aristotle </a:t>
            </a:r>
            <a:r>
              <a:rPr lang="en-US" sz="2400" dirty="0"/>
              <a:t>discussed the following educational psychology topics (Adler, 1952; Watson, </a:t>
            </a:r>
            <a:r>
              <a:rPr lang="en-US" sz="2400" dirty="0" smtClean="0"/>
              <a:t>1961):</a:t>
            </a:r>
            <a:endParaRPr lang="id-ID" sz="2400" dirty="0" smtClean="0"/>
          </a:p>
          <a:p>
            <a:pPr marL="182880" lvl="1"/>
            <a:r>
              <a:rPr lang="en-US" sz="2400" dirty="0" smtClean="0"/>
              <a:t>the </a:t>
            </a:r>
            <a:r>
              <a:rPr lang="en-US" sz="2400" dirty="0"/>
              <a:t>kinds of education appropriate to different kinds of people</a:t>
            </a:r>
            <a:r>
              <a:rPr lang="en-US" sz="2400" dirty="0" smtClean="0"/>
              <a:t>;</a:t>
            </a:r>
            <a:endParaRPr lang="id-ID" sz="2400" dirty="0" smtClean="0"/>
          </a:p>
          <a:p>
            <a:pPr marL="182880" lvl="1"/>
            <a:r>
              <a:rPr lang="en-US" sz="2400" dirty="0" smtClean="0"/>
              <a:t>the </a:t>
            </a:r>
            <a:r>
              <a:rPr lang="en-US" sz="2400" dirty="0"/>
              <a:t>training of the body and the cultivation of psychomotor skills; </a:t>
            </a:r>
            <a:endParaRPr lang="id-ID" sz="2400" dirty="0" smtClean="0"/>
          </a:p>
          <a:p>
            <a:pPr marL="182880" lvl="1"/>
            <a:r>
              <a:rPr lang="en-US" sz="2400" dirty="0" smtClean="0"/>
              <a:t>the </a:t>
            </a:r>
            <a:r>
              <a:rPr lang="en-US" sz="2400" dirty="0"/>
              <a:t>formation of good character; </a:t>
            </a:r>
            <a:endParaRPr lang="id-ID" sz="2400" dirty="0" smtClean="0"/>
          </a:p>
          <a:p>
            <a:pPr marL="182880" lvl="1"/>
            <a:r>
              <a:rPr lang="en-US" sz="2400" dirty="0" smtClean="0"/>
              <a:t>the </a:t>
            </a:r>
            <a:r>
              <a:rPr lang="en-US" sz="2400" dirty="0"/>
              <a:t>possibilities and limits of moral education; </a:t>
            </a:r>
            <a:endParaRPr lang="id-ID" sz="2400" dirty="0" smtClean="0"/>
          </a:p>
          <a:p>
            <a:pPr marL="182880" lvl="1"/>
            <a:r>
              <a:rPr lang="en-US" sz="2400" dirty="0" smtClean="0"/>
              <a:t>the </a:t>
            </a:r>
            <a:r>
              <a:rPr lang="en-US" sz="2400" dirty="0"/>
              <a:t>effects of music, poetry, and the other arts on the development of the individual; </a:t>
            </a:r>
            <a:endParaRPr lang="id-ID" sz="2400" dirty="0" smtClean="0"/>
          </a:p>
          <a:p>
            <a:pPr marL="182880" lvl="1"/>
            <a:r>
              <a:rPr lang="en-US" sz="2400" dirty="0" smtClean="0"/>
              <a:t>the </a:t>
            </a:r>
            <a:r>
              <a:rPr lang="en-US" sz="2400" dirty="0"/>
              <a:t>role of the teacher; </a:t>
            </a:r>
            <a:endParaRPr lang="id-ID" sz="2400" dirty="0" smtClean="0"/>
          </a:p>
          <a:p>
            <a:pPr marL="182880" lvl="1"/>
            <a:r>
              <a:rPr lang="en-US" sz="2400" dirty="0" smtClean="0"/>
              <a:t>the </a:t>
            </a:r>
            <a:r>
              <a:rPr lang="en-US" sz="2400" dirty="0"/>
              <a:t>relations between teacher and student; </a:t>
            </a:r>
            <a:endParaRPr lang="id-ID" sz="2400" dirty="0" smtClean="0"/>
          </a:p>
          <a:p>
            <a:pPr marL="182880" lvl="1"/>
            <a:r>
              <a:rPr lang="en-US" sz="2400" dirty="0" smtClean="0"/>
              <a:t>the </a:t>
            </a:r>
            <a:r>
              <a:rPr lang="en-US" sz="2400" dirty="0"/>
              <a:t>means and methods of teaching</a:t>
            </a:r>
            <a:r>
              <a:rPr lang="en-US" sz="2400" dirty="0" smtClean="0"/>
              <a:t>;</a:t>
            </a:r>
            <a:endParaRPr lang="id-ID" sz="2400" dirty="0" smtClean="0"/>
          </a:p>
          <a:p>
            <a:pPr marL="182880" lvl="1"/>
            <a:r>
              <a:rPr lang="en-US" sz="2400" dirty="0" smtClean="0"/>
              <a:t>the </a:t>
            </a:r>
            <a:r>
              <a:rPr lang="en-US" sz="2400" dirty="0"/>
              <a:t>nature of learning</a:t>
            </a:r>
            <a:r>
              <a:rPr lang="en-US" sz="2400" dirty="0" smtClean="0"/>
              <a:t>;</a:t>
            </a:r>
            <a:endParaRPr lang="id-ID" sz="2400" dirty="0" smtClean="0"/>
          </a:p>
          <a:p>
            <a:pPr marL="182880" lvl="1"/>
            <a:r>
              <a:rPr lang="en-US" sz="2400" dirty="0" smtClean="0"/>
              <a:t>the </a:t>
            </a:r>
            <a:r>
              <a:rPr lang="en-US" sz="2400" dirty="0"/>
              <a:t>order of learning; </a:t>
            </a:r>
            <a:endParaRPr lang="id-ID" sz="2400" dirty="0" smtClean="0"/>
          </a:p>
          <a:p>
            <a:pPr marL="182880" lvl="1"/>
            <a:r>
              <a:rPr lang="en-US" sz="2400" dirty="0" smtClean="0"/>
              <a:t>affect </a:t>
            </a:r>
            <a:r>
              <a:rPr lang="en-US" sz="2400" dirty="0"/>
              <a:t>and learning; </a:t>
            </a:r>
            <a:endParaRPr lang="id-ID" sz="2400" dirty="0" smtClean="0"/>
          </a:p>
          <a:p>
            <a:pPr marL="182880" lvl="1"/>
            <a:r>
              <a:rPr lang="en-US" sz="2400" dirty="0" smtClean="0"/>
              <a:t>and </a:t>
            </a:r>
            <a:r>
              <a:rPr lang="en-US" sz="2400" dirty="0"/>
              <a:t>learning apart from a teacher. </a:t>
            </a:r>
          </a:p>
          <a:p>
            <a:endParaRPr lang="en-US" dirty="0"/>
          </a:p>
        </p:txBody>
      </p:sp>
      <p:pic>
        <p:nvPicPr>
          <p:cNvPr id="5122" name="Picture 2" descr="http://www.ourcivilisation.com/smartboard/shop/warnerr/pla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845" y="404664"/>
            <a:ext cx="2119092" cy="2376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46503" y="2780928"/>
            <a:ext cx="255577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b="1" dirty="0" smtClean="0"/>
              <a:t>Plato (</a:t>
            </a:r>
            <a:r>
              <a:rPr lang="sv-SE" b="1" dirty="0"/>
              <a:t>427 SM - </a:t>
            </a:r>
            <a:r>
              <a:rPr lang="sv-SE" b="1" dirty="0" smtClean="0"/>
              <a:t>347 SM</a:t>
            </a:r>
            <a:r>
              <a:rPr lang="id-ID" b="1" dirty="0" smtClean="0"/>
              <a:t>)</a:t>
            </a:r>
            <a:endParaRPr lang="en-US" b="1" dirty="0"/>
          </a:p>
        </p:txBody>
      </p:sp>
      <p:pic>
        <p:nvPicPr>
          <p:cNvPr id="5124" name="Picture 4" descr="http://www.cie.ugent.be/aristoteles/images/aristotele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061" y="3428999"/>
            <a:ext cx="2061605" cy="26794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46503" y="6109604"/>
            <a:ext cx="255577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d-ID" b="1" dirty="0" smtClean="0"/>
              <a:t>Aristoteles </a:t>
            </a:r>
          </a:p>
          <a:p>
            <a:pPr algn="ctr"/>
            <a:r>
              <a:rPr lang="id-ID" b="1" dirty="0" smtClean="0"/>
              <a:t>(</a:t>
            </a:r>
            <a:r>
              <a:rPr lang="en-US" b="1" dirty="0"/>
              <a:t>384 SM – 322 SM</a:t>
            </a:r>
            <a:r>
              <a:rPr lang="id-ID" b="1" dirty="0" smtClean="0"/>
              <a:t>)</a:t>
            </a:r>
            <a:endParaRPr lang="en-US" b="1" dirty="0"/>
          </a:p>
        </p:txBody>
      </p:sp>
      <p:sp>
        <p:nvSpPr>
          <p:cNvPr id="5" name="Date Placeholder 4"/>
          <p:cNvSpPr>
            <a:spLocks noGrp="1"/>
          </p:cNvSpPr>
          <p:nvPr>
            <p:ph type="dt" sz="half" idx="10"/>
          </p:nvPr>
        </p:nvSpPr>
        <p:spPr/>
        <p:txBody>
          <a:bodyPr/>
          <a:lstStyle/>
          <a:p>
            <a:fld id="{D0DB93EE-2C53-48EE-9B0A-D551CD997A04}" type="datetime1">
              <a:rPr lang="en-US" smtClean="0"/>
              <a:t>3/5/2019</a:t>
            </a:fld>
            <a:endParaRPr lang="en-US"/>
          </a:p>
        </p:txBody>
      </p:sp>
      <p:sp>
        <p:nvSpPr>
          <p:cNvPr id="6" name="Slide Number Placeholder 5"/>
          <p:cNvSpPr>
            <a:spLocks noGrp="1"/>
          </p:cNvSpPr>
          <p:nvPr>
            <p:ph type="sldNum" sz="quarter" idx="12"/>
          </p:nvPr>
        </p:nvSpPr>
        <p:spPr/>
        <p:txBody>
          <a:bodyPr/>
          <a:lstStyle/>
          <a:p>
            <a:fld id="{C680C1F0-691F-4C76-9243-771EC97427A2}" type="slidenum">
              <a:rPr lang="en-US" smtClean="0"/>
              <a:t>14</a:t>
            </a:fld>
            <a:endParaRPr lang="en-US"/>
          </a:p>
        </p:txBody>
      </p:sp>
    </p:spTree>
    <p:extLst>
      <p:ext uri="{BB962C8B-B14F-4D97-AF65-F5344CB8AC3E}">
        <p14:creationId xmlns:p14="http://schemas.microsoft.com/office/powerpoint/2010/main" val="4128790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solidFill>
                  <a:srgbClr val="C00000"/>
                </a:solidFill>
              </a:rPr>
              <a:t>3. </a:t>
            </a:r>
            <a:r>
              <a:rPr lang="en-US" b="1" dirty="0" smtClean="0">
                <a:solidFill>
                  <a:srgbClr val="C00000"/>
                </a:solidFill>
              </a:rPr>
              <a:t>John Amos Comenius (1592-1671</a:t>
            </a:r>
            <a:r>
              <a:rPr lang="id-ID" b="1" dirty="0" smtClean="0">
                <a:solidFill>
                  <a:srgbClr val="C00000"/>
                </a:solidFill>
              </a:rPr>
              <a:t>)</a:t>
            </a:r>
            <a:endParaRPr lang="en-US" dirty="0"/>
          </a:p>
        </p:txBody>
      </p:sp>
      <p:sp>
        <p:nvSpPr>
          <p:cNvPr id="3" name="Content Placeholder 2"/>
          <p:cNvSpPr>
            <a:spLocks noGrp="1"/>
          </p:cNvSpPr>
          <p:nvPr>
            <p:ph idx="1"/>
          </p:nvPr>
        </p:nvSpPr>
        <p:spPr>
          <a:xfrm>
            <a:off x="457200" y="1600200"/>
            <a:ext cx="5410944" cy="4876800"/>
          </a:xfrm>
        </p:spPr>
        <p:txBody>
          <a:bodyPr>
            <a:normAutofit/>
          </a:bodyPr>
          <a:lstStyle/>
          <a:p>
            <a:r>
              <a:rPr lang="en-US" sz="2800" dirty="0" err="1"/>
              <a:t>Seorang</a:t>
            </a:r>
            <a:r>
              <a:rPr lang="en-US" sz="2800" dirty="0"/>
              <a:t> </a:t>
            </a:r>
            <a:r>
              <a:rPr lang="en-US" sz="2800" dirty="0" smtClean="0"/>
              <a:t>ah</a:t>
            </a:r>
            <a:r>
              <a:rPr lang="id-ID" sz="2800" dirty="0" smtClean="0"/>
              <a:t>l</a:t>
            </a:r>
            <a:r>
              <a:rPr lang="en-US" sz="2800" dirty="0" smtClean="0"/>
              <a:t>i </a:t>
            </a:r>
            <a:r>
              <a:rPr lang="en-US" sz="2800" dirty="0" err="1"/>
              <a:t>pendidikan</a:t>
            </a:r>
            <a:r>
              <a:rPr lang="en-US" sz="2800" dirty="0"/>
              <a:t> </a:t>
            </a:r>
            <a:r>
              <a:rPr lang="en-US" sz="2800" dirty="0" err="1"/>
              <a:t>dari</a:t>
            </a:r>
            <a:r>
              <a:rPr lang="en-US" sz="2800" dirty="0"/>
              <a:t> </a:t>
            </a:r>
            <a:r>
              <a:rPr lang="en-US" sz="2800" dirty="0" err="1" smtClean="0"/>
              <a:t>Ceko</a:t>
            </a:r>
            <a:endParaRPr lang="id-ID" sz="2800" dirty="0" smtClean="0"/>
          </a:p>
          <a:p>
            <a:r>
              <a:rPr lang="id-ID" sz="2800" dirty="0" smtClean="0"/>
              <a:t>Bapak Pendidikan Modern</a:t>
            </a:r>
            <a:endParaRPr lang="id-ID" sz="2800" dirty="0"/>
          </a:p>
          <a:p>
            <a:r>
              <a:rPr lang="en-US" sz="2800" dirty="0" err="1" smtClean="0"/>
              <a:t>Anak</a:t>
            </a:r>
            <a:r>
              <a:rPr lang="en-US" sz="2800" dirty="0" smtClean="0"/>
              <a:t> </a:t>
            </a:r>
            <a:r>
              <a:rPr lang="en-US" sz="2800" dirty="0" err="1"/>
              <a:t>jangan</a:t>
            </a:r>
            <a:r>
              <a:rPr lang="en-US" sz="2800" dirty="0"/>
              <a:t> </a:t>
            </a:r>
            <a:r>
              <a:rPr lang="en-US" sz="2800" dirty="0" err="1"/>
              <a:t>dianggap</a:t>
            </a:r>
            <a:r>
              <a:rPr lang="en-US" sz="2800" dirty="0"/>
              <a:t> </a:t>
            </a:r>
            <a:r>
              <a:rPr lang="en-US" sz="2800" dirty="0" err="1"/>
              <a:t>sbg</a:t>
            </a:r>
            <a:r>
              <a:rPr lang="en-US" sz="2800" dirty="0"/>
              <a:t> </a:t>
            </a:r>
            <a:r>
              <a:rPr lang="en-US" sz="2800" dirty="0" err="1"/>
              <a:t>miniatur</a:t>
            </a:r>
            <a:r>
              <a:rPr lang="en-US" sz="2800" dirty="0"/>
              <a:t> orang </a:t>
            </a:r>
            <a:r>
              <a:rPr lang="en-US" sz="2800" dirty="0" err="1" smtClean="0"/>
              <a:t>dewasa</a:t>
            </a:r>
            <a:endParaRPr lang="id-ID" sz="2800" dirty="0" smtClean="0"/>
          </a:p>
          <a:p>
            <a:r>
              <a:rPr lang="en-US" sz="2800" dirty="0" err="1" smtClean="0"/>
              <a:t>Pembelajaran</a:t>
            </a:r>
            <a:r>
              <a:rPr lang="en-US" sz="2800" dirty="0" smtClean="0"/>
              <a:t> </a:t>
            </a:r>
            <a:r>
              <a:rPr lang="en-US" sz="2800" dirty="0" err="1"/>
              <a:t>hendaknya</a:t>
            </a:r>
            <a:r>
              <a:rPr lang="en-US" sz="2800" dirty="0"/>
              <a:t> </a:t>
            </a:r>
            <a:r>
              <a:rPr lang="en-US" sz="2800" dirty="0" err="1"/>
              <a:t>dapat</a:t>
            </a:r>
            <a:r>
              <a:rPr lang="en-US" sz="2800" dirty="0"/>
              <a:t> </a:t>
            </a:r>
            <a:r>
              <a:rPr lang="en-US" sz="2800" dirty="0" err="1"/>
              <a:t>menarik</a:t>
            </a:r>
            <a:r>
              <a:rPr lang="en-US" sz="2800" dirty="0"/>
              <a:t> </a:t>
            </a:r>
            <a:r>
              <a:rPr lang="en-US" sz="2800" dirty="0" err="1"/>
              <a:t>perhatian</a:t>
            </a:r>
            <a:r>
              <a:rPr lang="en-US" sz="2800" dirty="0"/>
              <a:t> </a:t>
            </a:r>
            <a:r>
              <a:rPr lang="en-US" sz="2800" dirty="0" err="1"/>
              <a:t>anak</a:t>
            </a:r>
            <a:r>
              <a:rPr lang="en-US" sz="2800" dirty="0"/>
              <a:t>, </a:t>
            </a:r>
            <a:r>
              <a:rPr lang="en-US" sz="2800" dirty="0" err="1"/>
              <a:t>lakukanlah</a:t>
            </a:r>
            <a:r>
              <a:rPr lang="en-US" sz="2800" dirty="0"/>
              <a:t> </a:t>
            </a:r>
            <a:r>
              <a:rPr lang="en-US" sz="2800" dirty="0" smtClean="0"/>
              <a:t>dg</a:t>
            </a:r>
            <a:r>
              <a:rPr lang="id-ID" sz="2800" dirty="0" smtClean="0"/>
              <a:t>n</a:t>
            </a:r>
            <a:r>
              <a:rPr lang="en-US" sz="2800" dirty="0" smtClean="0"/>
              <a:t> </a:t>
            </a:r>
            <a:r>
              <a:rPr lang="en-US" sz="2800" dirty="0" err="1"/>
              <a:t>menggunakan</a:t>
            </a:r>
            <a:r>
              <a:rPr lang="en-US" sz="2800" dirty="0"/>
              <a:t> </a:t>
            </a:r>
            <a:r>
              <a:rPr lang="en-US" sz="2800" dirty="0" err="1"/>
              <a:t>alat</a:t>
            </a:r>
            <a:r>
              <a:rPr lang="en-US" sz="2800" dirty="0"/>
              <a:t> </a:t>
            </a:r>
            <a:r>
              <a:rPr lang="en-US" sz="2800" dirty="0" err="1"/>
              <a:t>peraga</a:t>
            </a:r>
            <a:r>
              <a:rPr lang="en-US" sz="2800" dirty="0"/>
              <a:t> </a:t>
            </a:r>
            <a:r>
              <a:rPr lang="en-US" sz="2800" dirty="0" err="1"/>
              <a:t>sehingga</a:t>
            </a:r>
            <a:r>
              <a:rPr lang="en-US" sz="2800" dirty="0"/>
              <a:t> </a:t>
            </a:r>
            <a:r>
              <a:rPr lang="en-US" sz="2800" dirty="0" err="1"/>
              <a:t>anak</a:t>
            </a:r>
            <a:r>
              <a:rPr lang="en-US" sz="2800" dirty="0"/>
              <a:t> </a:t>
            </a:r>
            <a:r>
              <a:rPr lang="en-US" sz="2800" dirty="0" err="1"/>
              <a:t>dapat</a:t>
            </a:r>
            <a:r>
              <a:rPr lang="en-US" sz="2800" dirty="0"/>
              <a:t> </a:t>
            </a:r>
            <a:r>
              <a:rPr lang="en-US" sz="2800" dirty="0" err="1"/>
              <a:t>mengamati</a:t>
            </a:r>
            <a:r>
              <a:rPr lang="en-US" sz="2800" dirty="0"/>
              <a:t>, </a:t>
            </a:r>
            <a:r>
              <a:rPr lang="en-US" sz="2800" dirty="0" err="1"/>
              <a:t>mengalami</a:t>
            </a:r>
            <a:r>
              <a:rPr lang="en-US" sz="2800" dirty="0"/>
              <a:t>, </a:t>
            </a:r>
            <a:r>
              <a:rPr lang="en-US" sz="2800" dirty="0" err="1"/>
              <a:t>dan</a:t>
            </a:r>
            <a:r>
              <a:rPr lang="en-US" sz="2800" dirty="0"/>
              <a:t> </a:t>
            </a:r>
            <a:r>
              <a:rPr lang="en-US" sz="2800" dirty="0" err="1"/>
              <a:t>menyelidiki</a:t>
            </a:r>
            <a:r>
              <a:rPr lang="en-US" sz="2800" dirty="0"/>
              <a:t>. </a:t>
            </a:r>
          </a:p>
          <a:p>
            <a:endParaRPr lang="en-US" dirty="0"/>
          </a:p>
        </p:txBody>
      </p:sp>
      <p:pic>
        <p:nvPicPr>
          <p:cNvPr id="6146" name="Picture 2" descr="http://moziani.tripod.com/home/comeni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844824"/>
            <a:ext cx="2687616" cy="3194299"/>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22462622-D203-484C-B3A9-A8B7E1B8E707}"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15</a:t>
            </a:fld>
            <a:endParaRPr lang="en-US"/>
          </a:p>
        </p:txBody>
      </p:sp>
    </p:spTree>
    <p:extLst>
      <p:ext uri="{BB962C8B-B14F-4D97-AF65-F5344CB8AC3E}">
        <p14:creationId xmlns:p14="http://schemas.microsoft.com/office/powerpoint/2010/main" val="3242864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C00000"/>
                </a:solidFill>
              </a:rPr>
              <a:t>4. </a:t>
            </a:r>
            <a:r>
              <a:rPr lang="en-US" b="1" dirty="0" smtClean="0">
                <a:solidFill>
                  <a:srgbClr val="C00000"/>
                </a:solidFill>
              </a:rPr>
              <a:t>Jean </a:t>
            </a:r>
            <a:r>
              <a:rPr lang="en-US" b="1" dirty="0" err="1" smtClean="0">
                <a:solidFill>
                  <a:srgbClr val="C00000"/>
                </a:solidFill>
              </a:rPr>
              <a:t>Jaques</a:t>
            </a:r>
            <a:r>
              <a:rPr lang="en-US" b="1" dirty="0" smtClean="0">
                <a:solidFill>
                  <a:srgbClr val="C00000"/>
                </a:solidFill>
              </a:rPr>
              <a:t> Rousseau (1712-1778</a:t>
            </a:r>
            <a:r>
              <a:rPr lang="id-ID" b="1" dirty="0" smtClean="0">
                <a:solidFill>
                  <a:srgbClr val="C00000"/>
                </a:solidFill>
              </a:rPr>
              <a:t>)</a:t>
            </a:r>
            <a:endParaRPr lang="en-US" b="1" dirty="0">
              <a:solidFill>
                <a:srgbClr val="C00000"/>
              </a:solidFill>
            </a:endParaRPr>
          </a:p>
        </p:txBody>
      </p:sp>
      <p:sp>
        <p:nvSpPr>
          <p:cNvPr id="3" name="Content Placeholder 2"/>
          <p:cNvSpPr>
            <a:spLocks noGrp="1"/>
          </p:cNvSpPr>
          <p:nvPr>
            <p:ph idx="1"/>
          </p:nvPr>
        </p:nvSpPr>
        <p:spPr>
          <a:xfrm>
            <a:off x="457200" y="1600200"/>
            <a:ext cx="5842992" cy="4876800"/>
          </a:xfrm>
        </p:spPr>
        <p:txBody>
          <a:bodyPr>
            <a:normAutofit fontScale="92500"/>
          </a:bodyPr>
          <a:lstStyle/>
          <a:p>
            <a:r>
              <a:rPr lang="id-ID" sz="2800" dirty="0" smtClean="0"/>
              <a:t>S</a:t>
            </a:r>
            <a:r>
              <a:rPr lang="en-US" sz="2800" dirty="0" err="1" smtClean="0"/>
              <a:t>eorang</a:t>
            </a:r>
            <a:r>
              <a:rPr lang="en-US" sz="2800" dirty="0" smtClean="0"/>
              <a:t> </a:t>
            </a:r>
            <a:r>
              <a:rPr lang="en-US" sz="2800" dirty="0" err="1"/>
              <a:t>pemikir</a:t>
            </a:r>
            <a:r>
              <a:rPr lang="en-US" sz="2800" dirty="0"/>
              <a:t> </a:t>
            </a:r>
            <a:r>
              <a:rPr lang="en-US" sz="2800" dirty="0" err="1"/>
              <a:t>dari</a:t>
            </a:r>
            <a:r>
              <a:rPr lang="en-US" sz="2800" dirty="0"/>
              <a:t> </a:t>
            </a:r>
            <a:r>
              <a:rPr lang="en-US" sz="2800" dirty="0" err="1" smtClean="0"/>
              <a:t>Perancis</a:t>
            </a:r>
            <a:endParaRPr lang="id-ID" sz="2800" dirty="0" smtClean="0"/>
          </a:p>
          <a:p>
            <a:r>
              <a:rPr lang="en-US" sz="2800" dirty="0" smtClean="0"/>
              <a:t>“</a:t>
            </a:r>
            <a:r>
              <a:rPr lang="en-US" sz="2800" dirty="0" err="1" smtClean="0"/>
              <a:t>Segala-galanya</a:t>
            </a:r>
            <a:r>
              <a:rPr lang="en-US" sz="2800" dirty="0" smtClean="0"/>
              <a:t> </a:t>
            </a:r>
            <a:r>
              <a:rPr lang="en-US" sz="2800" dirty="0" err="1"/>
              <a:t>baik</a:t>
            </a:r>
            <a:r>
              <a:rPr lang="en-US" sz="2800" dirty="0"/>
              <a:t> </a:t>
            </a:r>
            <a:r>
              <a:rPr lang="en-US" sz="2800" dirty="0" err="1"/>
              <a:t>ketika</a:t>
            </a:r>
            <a:r>
              <a:rPr lang="en-US" sz="2800" dirty="0"/>
              <a:t> </a:t>
            </a:r>
            <a:r>
              <a:rPr lang="en-US" sz="2800" dirty="0" err="1"/>
              <a:t>datang</a:t>
            </a:r>
            <a:r>
              <a:rPr lang="en-US" sz="2800" dirty="0"/>
              <a:t> </a:t>
            </a:r>
            <a:r>
              <a:rPr lang="en-US" sz="2800" dirty="0" err="1"/>
              <a:t>dari</a:t>
            </a:r>
            <a:r>
              <a:rPr lang="en-US" sz="2800" dirty="0"/>
              <a:t> </a:t>
            </a:r>
            <a:r>
              <a:rPr lang="en-US" sz="2800" dirty="0" err="1"/>
              <a:t>tangan</a:t>
            </a:r>
            <a:r>
              <a:rPr lang="en-US" sz="2800" dirty="0"/>
              <a:t> Sang </a:t>
            </a:r>
            <a:r>
              <a:rPr lang="en-US" sz="2800" dirty="0" err="1"/>
              <a:t>Pencipta</a:t>
            </a:r>
            <a:r>
              <a:rPr lang="en-US" sz="2800" dirty="0"/>
              <a:t>, </a:t>
            </a:r>
            <a:r>
              <a:rPr lang="en-US" sz="2800" dirty="0" err="1"/>
              <a:t>segala-galanya</a:t>
            </a:r>
            <a:r>
              <a:rPr lang="en-US" sz="2800" dirty="0"/>
              <a:t> </a:t>
            </a:r>
            <a:r>
              <a:rPr lang="en-US" sz="2800" dirty="0" err="1"/>
              <a:t>memburuk</a:t>
            </a:r>
            <a:r>
              <a:rPr lang="en-US" sz="2800" dirty="0"/>
              <a:t> </a:t>
            </a:r>
            <a:r>
              <a:rPr lang="en-US" sz="2800" dirty="0" err="1"/>
              <a:t>dalam</a:t>
            </a:r>
            <a:r>
              <a:rPr lang="en-US" sz="2800" dirty="0"/>
              <a:t> </a:t>
            </a:r>
            <a:r>
              <a:rPr lang="en-US" sz="2800" dirty="0" err="1"/>
              <a:t>tangan</a:t>
            </a:r>
            <a:r>
              <a:rPr lang="en-US" sz="2800" dirty="0"/>
              <a:t> </a:t>
            </a:r>
            <a:r>
              <a:rPr lang="en-US" sz="2800" dirty="0" err="1"/>
              <a:t>manusia</a:t>
            </a:r>
            <a:r>
              <a:rPr lang="en-US" sz="2800" dirty="0" smtClean="0"/>
              <a:t>.</a:t>
            </a:r>
            <a:r>
              <a:rPr lang="id-ID" sz="2800" dirty="0" smtClean="0"/>
              <a:t>”</a:t>
            </a:r>
          </a:p>
          <a:p>
            <a:r>
              <a:rPr lang="en-US" sz="2800" dirty="0" err="1" smtClean="0"/>
              <a:t>Campur</a:t>
            </a:r>
            <a:r>
              <a:rPr lang="en-US" sz="2800" dirty="0" smtClean="0"/>
              <a:t> </a:t>
            </a:r>
            <a:r>
              <a:rPr lang="en-US" sz="2800" dirty="0" err="1"/>
              <a:t>tangan</a:t>
            </a:r>
            <a:r>
              <a:rPr lang="en-US" sz="2800" dirty="0"/>
              <a:t> orang </a:t>
            </a:r>
            <a:r>
              <a:rPr lang="en-US" sz="2800" dirty="0" err="1"/>
              <a:t>tua</a:t>
            </a:r>
            <a:r>
              <a:rPr lang="en-US" sz="2800" dirty="0"/>
              <a:t>/orang </a:t>
            </a:r>
            <a:r>
              <a:rPr lang="en-US" sz="2800" dirty="0" err="1"/>
              <a:t>dewasa</a:t>
            </a:r>
            <a:r>
              <a:rPr lang="en-US" sz="2800" dirty="0"/>
              <a:t> </a:t>
            </a:r>
            <a:r>
              <a:rPr lang="en-US" sz="2800" dirty="0" err="1"/>
              <a:t>thd</a:t>
            </a:r>
            <a:r>
              <a:rPr lang="en-US" sz="2800" dirty="0"/>
              <a:t>. </a:t>
            </a:r>
            <a:r>
              <a:rPr lang="en-US" sz="2800" dirty="0" err="1"/>
              <a:t>Perkembangan</a:t>
            </a:r>
            <a:r>
              <a:rPr lang="en-US" sz="2800" dirty="0"/>
              <a:t> </a:t>
            </a:r>
            <a:r>
              <a:rPr lang="en-US" sz="2800" dirty="0" err="1"/>
              <a:t>anak</a:t>
            </a:r>
            <a:r>
              <a:rPr lang="en-US" sz="2800" dirty="0"/>
              <a:t> </a:t>
            </a:r>
            <a:r>
              <a:rPr lang="en-US" sz="2800" dirty="0" err="1"/>
              <a:t>dapat</a:t>
            </a:r>
            <a:r>
              <a:rPr lang="en-US" sz="2800" dirty="0"/>
              <a:t> </a:t>
            </a:r>
            <a:r>
              <a:rPr lang="en-US" sz="2800" dirty="0" err="1"/>
              <a:t>menimbulkan</a:t>
            </a:r>
            <a:r>
              <a:rPr lang="en-US" sz="2800" dirty="0"/>
              <a:t> </a:t>
            </a:r>
            <a:r>
              <a:rPr lang="en-US" sz="2800" dirty="0" err="1"/>
              <a:t>masalah</a:t>
            </a:r>
            <a:r>
              <a:rPr lang="en-US" sz="2800" dirty="0"/>
              <a:t> </a:t>
            </a:r>
            <a:r>
              <a:rPr lang="en-US" sz="2800" dirty="0" err="1"/>
              <a:t>jika</a:t>
            </a:r>
            <a:r>
              <a:rPr lang="en-US" sz="2800" dirty="0"/>
              <a:t> </a:t>
            </a:r>
            <a:r>
              <a:rPr lang="en-US" sz="2800" dirty="0" err="1"/>
              <a:t>hal</a:t>
            </a:r>
            <a:r>
              <a:rPr lang="en-US" sz="2800" dirty="0"/>
              <a:t> </a:t>
            </a:r>
            <a:r>
              <a:rPr lang="en-US" sz="2800" dirty="0" err="1"/>
              <a:t>itu</a:t>
            </a:r>
            <a:r>
              <a:rPr lang="en-US" sz="2800" dirty="0"/>
              <a:t> </a:t>
            </a:r>
            <a:r>
              <a:rPr lang="en-US" sz="2800" dirty="0" err="1"/>
              <a:t>tidak</a:t>
            </a:r>
            <a:r>
              <a:rPr lang="en-US" sz="2800" dirty="0"/>
              <a:t> </a:t>
            </a:r>
            <a:r>
              <a:rPr lang="en-US" sz="2800" dirty="0" err="1"/>
              <a:t>dilakukan</a:t>
            </a:r>
            <a:r>
              <a:rPr lang="en-US" sz="2800" dirty="0"/>
              <a:t> </a:t>
            </a:r>
            <a:r>
              <a:rPr lang="en-US" sz="2800" dirty="0" err="1"/>
              <a:t>dengan</a:t>
            </a:r>
            <a:r>
              <a:rPr lang="en-US" sz="2800" dirty="0"/>
              <a:t> </a:t>
            </a:r>
            <a:r>
              <a:rPr lang="en-US" sz="2800" dirty="0" err="1" smtClean="0"/>
              <a:t>hati-hati</a:t>
            </a:r>
            <a:r>
              <a:rPr lang="en-US" sz="2800" dirty="0" smtClean="0"/>
              <a:t>.</a:t>
            </a:r>
            <a:endParaRPr lang="id-ID" sz="2800" dirty="0" smtClean="0"/>
          </a:p>
          <a:p>
            <a:r>
              <a:rPr lang="en-US" sz="2800" dirty="0" smtClean="0"/>
              <a:t>Para </a:t>
            </a:r>
            <a:r>
              <a:rPr lang="en-US" sz="2800" dirty="0" err="1"/>
              <a:t>pendidik</a:t>
            </a:r>
            <a:r>
              <a:rPr lang="en-US" sz="2800" dirty="0"/>
              <a:t> </a:t>
            </a:r>
            <a:r>
              <a:rPr lang="en-US" sz="2800" dirty="0" err="1"/>
              <a:t>hendaknya</a:t>
            </a:r>
            <a:r>
              <a:rPr lang="en-US" sz="2800" dirty="0"/>
              <a:t> </a:t>
            </a:r>
            <a:r>
              <a:rPr lang="en-US" sz="2800" dirty="0" err="1"/>
              <a:t>membekali</a:t>
            </a:r>
            <a:r>
              <a:rPr lang="en-US" sz="2800" dirty="0"/>
              <a:t> </a:t>
            </a:r>
            <a:r>
              <a:rPr lang="en-US" sz="2800" dirty="0" err="1"/>
              <a:t>dirinya</a:t>
            </a:r>
            <a:r>
              <a:rPr lang="en-US" sz="2800" dirty="0"/>
              <a:t> </a:t>
            </a:r>
            <a:r>
              <a:rPr lang="en-US" sz="2800" dirty="0" err="1"/>
              <a:t>dengan</a:t>
            </a:r>
            <a:r>
              <a:rPr lang="en-US" sz="2800" dirty="0"/>
              <a:t> </a:t>
            </a:r>
            <a:r>
              <a:rPr lang="en-US" sz="2800" dirty="0" err="1"/>
              <a:t>pengetahuan</a:t>
            </a:r>
            <a:r>
              <a:rPr lang="en-US" sz="2800" dirty="0"/>
              <a:t> </a:t>
            </a:r>
            <a:r>
              <a:rPr lang="en-US" sz="2800" dirty="0" err="1"/>
              <a:t>tentang</a:t>
            </a:r>
            <a:r>
              <a:rPr lang="en-US" sz="2800" dirty="0"/>
              <a:t> </a:t>
            </a:r>
            <a:r>
              <a:rPr lang="en-US" sz="2800" dirty="0" err="1"/>
              <a:t>kejiwaan</a:t>
            </a:r>
            <a:r>
              <a:rPr lang="en-US" sz="2800" dirty="0"/>
              <a:t> </a:t>
            </a:r>
            <a:r>
              <a:rPr lang="en-US" sz="2800" dirty="0" err="1"/>
              <a:t>peserta</a:t>
            </a:r>
            <a:r>
              <a:rPr lang="en-US" sz="2800" dirty="0"/>
              <a:t> </a:t>
            </a:r>
            <a:r>
              <a:rPr lang="en-US" sz="2800" dirty="0" err="1"/>
              <a:t>didik</a:t>
            </a:r>
            <a:r>
              <a:rPr lang="en-US" sz="2800" dirty="0"/>
              <a:t>.</a:t>
            </a:r>
          </a:p>
          <a:p>
            <a:endParaRPr lang="en-US" dirty="0"/>
          </a:p>
        </p:txBody>
      </p:sp>
      <p:pic>
        <p:nvPicPr>
          <p:cNvPr id="7170" name="Picture 2" descr="http://quotes4all.net/jean-jacques_rousseau.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363" y="2060848"/>
            <a:ext cx="2254560" cy="300608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7B624AC1-0630-4405-980B-CCB6E63D71E5}"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16</a:t>
            </a:fld>
            <a:endParaRPr lang="en-US"/>
          </a:p>
        </p:txBody>
      </p:sp>
    </p:spTree>
    <p:extLst>
      <p:ext uri="{BB962C8B-B14F-4D97-AF65-F5344CB8AC3E}">
        <p14:creationId xmlns:p14="http://schemas.microsoft.com/office/powerpoint/2010/main" val="4103094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solidFill>
                  <a:srgbClr val="C00000"/>
                </a:solidFill>
              </a:rPr>
              <a:t>5. </a:t>
            </a:r>
            <a:r>
              <a:rPr lang="en-US" b="1" dirty="0">
                <a:solidFill>
                  <a:srgbClr val="C00000"/>
                </a:solidFill>
              </a:rPr>
              <a:t>Johann Heinrich </a:t>
            </a:r>
            <a:r>
              <a:rPr lang="en-US" b="1" dirty="0" smtClean="0">
                <a:solidFill>
                  <a:srgbClr val="C00000"/>
                </a:solidFill>
              </a:rPr>
              <a:t>Pestalozzi</a:t>
            </a:r>
            <a:r>
              <a:rPr lang="id-ID" b="1" dirty="0" smtClean="0">
                <a:solidFill>
                  <a:srgbClr val="C00000"/>
                </a:solidFill>
              </a:rPr>
              <a:t> </a:t>
            </a:r>
            <a:r>
              <a:rPr lang="en-US" b="1" dirty="0" smtClean="0">
                <a:solidFill>
                  <a:srgbClr val="C00000"/>
                </a:solidFill>
              </a:rPr>
              <a:t>(1746 – 1872</a:t>
            </a:r>
            <a:r>
              <a:rPr lang="id-ID" b="1" dirty="0" smtClean="0">
                <a:solidFill>
                  <a:srgbClr val="C00000"/>
                </a:solidFill>
              </a:rPr>
              <a:t>)</a:t>
            </a:r>
            <a:endParaRPr lang="en-US" b="1" dirty="0">
              <a:solidFill>
                <a:srgbClr val="C00000"/>
              </a:solidFill>
            </a:endParaRPr>
          </a:p>
        </p:txBody>
      </p:sp>
      <p:sp>
        <p:nvSpPr>
          <p:cNvPr id="3" name="Content Placeholder 2"/>
          <p:cNvSpPr>
            <a:spLocks noGrp="1"/>
          </p:cNvSpPr>
          <p:nvPr>
            <p:ph idx="1"/>
          </p:nvPr>
        </p:nvSpPr>
        <p:spPr>
          <a:xfrm>
            <a:off x="457200" y="1600200"/>
            <a:ext cx="5554960" cy="4876800"/>
          </a:xfrm>
        </p:spPr>
        <p:txBody>
          <a:bodyPr/>
          <a:lstStyle/>
          <a:p>
            <a:r>
              <a:rPr lang="id-ID" dirty="0" err="1"/>
              <a:t>S</a:t>
            </a:r>
            <a:r>
              <a:rPr lang="en-US" dirty="0" err="1" smtClean="0"/>
              <a:t>eorang</a:t>
            </a:r>
            <a:r>
              <a:rPr lang="en-US" dirty="0" smtClean="0"/>
              <a:t> </a:t>
            </a:r>
            <a:r>
              <a:rPr lang="en-US" dirty="0" err="1"/>
              <a:t>pendidik</a:t>
            </a:r>
            <a:r>
              <a:rPr lang="en-US" dirty="0"/>
              <a:t> </a:t>
            </a:r>
            <a:r>
              <a:rPr lang="en-US" dirty="0" err="1"/>
              <a:t>dari</a:t>
            </a:r>
            <a:r>
              <a:rPr lang="en-US" dirty="0"/>
              <a:t> </a:t>
            </a:r>
            <a:r>
              <a:rPr lang="en-US" dirty="0" smtClean="0"/>
              <a:t>Swiss</a:t>
            </a:r>
            <a:endParaRPr lang="id-ID" dirty="0" smtClean="0"/>
          </a:p>
          <a:p>
            <a:r>
              <a:rPr lang="id-ID" dirty="0" err="1"/>
              <a:t>B</a:t>
            </a:r>
            <a:r>
              <a:rPr lang="en-US" dirty="0" err="1" smtClean="0"/>
              <a:t>erusaha</a:t>
            </a:r>
            <a:r>
              <a:rPr lang="en-US" dirty="0" smtClean="0"/>
              <a:t> </a:t>
            </a:r>
            <a:r>
              <a:rPr lang="en-US" dirty="0" err="1"/>
              <a:t>meningkatkan</a:t>
            </a:r>
            <a:r>
              <a:rPr lang="en-US" dirty="0"/>
              <a:t> </a:t>
            </a:r>
            <a:r>
              <a:rPr lang="en-US" dirty="0" err="1"/>
              <a:t>pendidikan</a:t>
            </a:r>
            <a:r>
              <a:rPr lang="en-US" dirty="0"/>
              <a:t> di </a:t>
            </a:r>
            <a:r>
              <a:rPr lang="en-US" dirty="0" err="1"/>
              <a:t>masyarakat</a:t>
            </a:r>
            <a:r>
              <a:rPr lang="en-US" dirty="0"/>
              <a:t> </a:t>
            </a:r>
            <a:r>
              <a:rPr lang="en-US" dirty="0" err="1"/>
              <a:t>dgn</a:t>
            </a:r>
            <a:r>
              <a:rPr lang="en-US" dirty="0"/>
              <a:t> </a:t>
            </a:r>
            <a:r>
              <a:rPr lang="en-US" dirty="0" err="1"/>
              <a:t>cara</a:t>
            </a:r>
            <a:r>
              <a:rPr lang="en-US" dirty="0"/>
              <a:t> </a:t>
            </a:r>
            <a:r>
              <a:rPr lang="en-US" dirty="0" err="1"/>
              <a:t>mengutamakan</a:t>
            </a:r>
            <a:r>
              <a:rPr lang="en-US" dirty="0"/>
              <a:t> </a:t>
            </a:r>
            <a:r>
              <a:rPr lang="en-US" dirty="0" err="1"/>
              <a:t>pendidikan</a:t>
            </a:r>
            <a:r>
              <a:rPr lang="en-US" dirty="0"/>
              <a:t> </a:t>
            </a:r>
            <a:r>
              <a:rPr lang="en-US" dirty="0" err="1"/>
              <a:t>bagi</a:t>
            </a:r>
            <a:r>
              <a:rPr lang="en-US" dirty="0"/>
              <a:t> </a:t>
            </a:r>
            <a:r>
              <a:rPr lang="en-US" dirty="0" err="1" smtClean="0"/>
              <a:t>anak-anak</a:t>
            </a:r>
            <a:r>
              <a:rPr lang="en-US" dirty="0" smtClean="0"/>
              <a:t>.</a:t>
            </a:r>
            <a:endParaRPr lang="id-ID" dirty="0" smtClean="0"/>
          </a:p>
          <a:p>
            <a:r>
              <a:rPr lang="id-ID" dirty="0" err="1"/>
              <a:t>M</a:t>
            </a:r>
            <a:r>
              <a:rPr lang="en-US" dirty="0" err="1" smtClean="0"/>
              <a:t>enganjurkan</a:t>
            </a:r>
            <a:r>
              <a:rPr lang="en-US" dirty="0" smtClean="0"/>
              <a:t> </a:t>
            </a:r>
            <a:r>
              <a:rPr lang="en-US" dirty="0"/>
              <a:t>agar </a:t>
            </a:r>
            <a:r>
              <a:rPr lang="en-US" dirty="0" err="1"/>
              <a:t>pendidikan</a:t>
            </a:r>
            <a:r>
              <a:rPr lang="en-US" dirty="0"/>
              <a:t> </a:t>
            </a:r>
            <a:r>
              <a:rPr lang="en-US" dirty="0" err="1"/>
              <a:t>untuk</a:t>
            </a:r>
            <a:r>
              <a:rPr lang="en-US" dirty="0"/>
              <a:t> </a:t>
            </a:r>
            <a:r>
              <a:rPr lang="en-US" dirty="0" err="1"/>
              <a:t>anak</a:t>
            </a:r>
            <a:r>
              <a:rPr lang="en-US" dirty="0"/>
              <a:t> </a:t>
            </a:r>
            <a:r>
              <a:rPr lang="en-US" dirty="0" err="1"/>
              <a:t>disesuaikan</a:t>
            </a:r>
            <a:r>
              <a:rPr lang="en-US" dirty="0"/>
              <a:t> </a:t>
            </a:r>
            <a:r>
              <a:rPr lang="en-US" dirty="0" err="1"/>
              <a:t>dgn</a:t>
            </a:r>
            <a:r>
              <a:rPr lang="en-US" dirty="0"/>
              <a:t> </a:t>
            </a:r>
            <a:r>
              <a:rPr lang="en-US" dirty="0" err="1"/>
              <a:t>perkembangan</a:t>
            </a:r>
            <a:r>
              <a:rPr lang="en-US" dirty="0"/>
              <a:t> </a:t>
            </a:r>
            <a:r>
              <a:rPr lang="en-US" dirty="0" err="1"/>
              <a:t>jiwa</a:t>
            </a:r>
            <a:r>
              <a:rPr lang="en-US" dirty="0"/>
              <a:t> </a:t>
            </a:r>
            <a:r>
              <a:rPr lang="en-US" dirty="0" err="1" smtClean="0"/>
              <a:t>anak</a:t>
            </a:r>
            <a:r>
              <a:rPr lang="en-US" dirty="0" smtClean="0"/>
              <a:t>.</a:t>
            </a:r>
            <a:endParaRPr lang="id-ID" dirty="0" smtClean="0"/>
          </a:p>
          <a:p>
            <a:r>
              <a:rPr lang="id-ID" dirty="0" err="1"/>
              <a:t>M</a:t>
            </a:r>
            <a:r>
              <a:rPr lang="en-US" dirty="0" err="1" smtClean="0"/>
              <a:t>enyarankan</a:t>
            </a:r>
            <a:r>
              <a:rPr lang="en-US" dirty="0" smtClean="0"/>
              <a:t> </a:t>
            </a:r>
            <a:r>
              <a:rPr lang="en-US" dirty="0"/>
              <a:t>agar proses </a:t>
            </a:r>
            <a:r>
              <a:rPr lang="en-US" dirty="0" err="1"/>
              <a:t>pembelajaran</a:t>
            </a:r>
            <a:r>
              <a:rPr lang="en-US" dirty="0"/>
              <a:t> </a:t>
            </a:r>
            <a:r>
              <a:rPr lang="en-US" dirty="0" err="1"/>
              <a:t>didasarkan</a:t>
            </a:r>
            <a:r>
              <a:rPr lang="en-US" dirty="0"/>
              <a:t> </a:t>
            </a:r>
            <a:r>
              <a:rPr lang="en-US" dirty="0" err="1"/>
              <a:t>pada</a:t>
            </a:r>
            <a:r>
              <a:rPr lang="en-US" dirty="0"/>
              <a:t> </a:t>
            </a:r>
            <a:r>
              <a:rPr lang="en-US" dirty="0" err="1"/>
              <a:t>pengalaman</a:t>
            </a:r>
            <a:r>
              <a:rPr lang="en-US" dirty="0"/>
              <a:t>, </a:t>
            </a:r>
            <a:r>
              <a:rPr lang="en-US" dirty="0" err="1"/>
              <a:t>dimulai</a:t>
            </a:r>
            <a:r>
              <a:rPr lang="en-US" dirty="0"/>
              <a:t> </a:t>
            </a:r>
            <a:r>
              <a:rPr lang="en-US" dirty="0" err="1"/>
              <a:t>dari</a:t>
            </a:r>
            <a:r>
              <a:rPr lang="en-US" dirty="0"/>
              <a:t> yang paling </a:t>
            </a:r>
            <a:r>
              <a:rPr lang="en-US" dirty="0" err="1"/>
              <a:t>mudah</a:t>
            </a:r>
            <a:r>
              <a:rPr lang="en-US" dirty="0"/>
              <a:t> </a:t>
            </a:r>
            <a:r>
              <a:rPr lang="en-US" dirty="0" err="1"/>
              <a:t>meningkat</a:t>
            </a:r>
            <a:r>
              <a:rPr lang="en-US" dirty="0"/>
              <a:t> </a:t>
            </a:r>
            <a:r>
              <a:rPr lang="en-US" dirty="0" err="1"/>
              <a:t>ke</a:t>
            </a:r>
            <a:r>
              <a:rPr lang="en-US" dirty="0"/>
              <a:t> yang </a:t>
            </a:r>
            <a:r>
              <a:rPr lang="en-US" dirty="0" err="1"/>
              <a:t>lebih</a:t>
            </a:r>
            <a:r>
              <a:rPr lang="en-US" dirty="0"/>
              <a:t> </a:t>
            </a:r>
            <a:r>
              <a:rPr lang="en-US" dirty="0" err="1" smtClean="0"/>
              <a:t>sulit</a:t>
            </a:r>
            <a:r>
              <a:rPr lang="id-ID" dirty="0" smtClean="0"/>
              <a:t> </a:t>
            </a:r>
            <a:r>
              <a:rPr lang="en-US" dirty="0" err="1" smtClean="0"/>
              <a:t>dst</a:t>
            </a:r>
            <a:r>
              <a:rPr lang="en-US" dirty="0"/>
              <a:t>. </a:t>
            </a:r>
          </a:p>
          <a:p>
            <a:endParaRPr lang="en-US" dirty="0"/>
          </a:p>
        </p:txBody>
      </p:sp>
      <p:pic>
        <p:nvPicPr>
          <p:cNvPr id="8194" name="Picture 2" descr="http://upload.wikimedia.org/wikipedia/commons/d/d3/Johann_Heinrich_Pestalozz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700808"/>
            <a:ext cx="2770508"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09D832CD-9969-41E5-B10F-6C8A2872B71A}"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17</a:t>
            </a:fld>
            <a:endParaRPr lang="en-US"/>
          </a:p>
        </p:txBody>
      </p:sp>
    </p:spTree>
    <p:extLst>
      <p:ext uri="{BB962C8B-B14F-4D97-AF65-F5344CB8AC3E}">
        <p14:creationId xmlns:p14="http://schemas.microsoft.com/office/powerpoint/2010/main" val="1251981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solidFill>
                  <a:srgbClr val="C00000"/>
                </a:solidFill>
              </a:rPr>
              <a:t>6</a:t>
            </a:r>
            <a:r>
              <a:rPr lang="id-ID" b="1" dirty="0" smtClean="0">
                <a:solidFill>
                  <a:srgbClr val="C00000"/>
                </a:solidFill>
              </a:rPr>
              <a:t>. </a:t>
            </a:r>
            <a:r>
              <a:rPr lang="en-US" b="1" dirty="0" smtClean="0">
                <a:solidFill>
                  <a:srgbClr val="C00000"/>
                </a:solidFill>
              </a:rPr>
              <a:t>Johann Friedrich Herbart (1776-1841)</a:t>
            </a:r>
            <a:endParaRPr lang="en-US" b="1" dirty="0">
              <a:solidFill>
                <a:srgbClr val="C00000"/>
              </a:solidFill>
            </a:endParaRPr>
          </a:p>
        </p:txBody>
      </p:sp>
      <p:sp>
        <p:nvSpPr>
          <p:cNvPr id="3" name="Content Placeholder 2"/>
          <p:cNvSpPr>
            <a:spLocks noGrp="1"/>
          </p:cNvSpPr>
          <p:nvPr>
            <p:ph idx="1"/>
          </p:nvPr>
        </p:nvSpPr>
        <p:spPr>
          <a:xfrm>
            <a:off x="457200" y="1600200"/>
            <a:ext cx="5050904" cy="4997152"/>
          </a:xfrm>
        </p:spPr>
        <p:txBody>
          <a:bodyPr/>
          <a:lstStyle/>
          <a:p>
            <a:r>
              <a:rPr lang="en-US" dirty="0"/>
              <a:t>He not only may be considered the first voice of the modern era of </a:t>
            </a:r>
            <a:r>
              <a:rPr lang="en-US" dirty="0" err="1"/>
              <a:t>psychoeducational</a:t>
            </a:r>
            <a:r>
              <a:rPr lang="en-US" dirty="0"/>
              <a:t> thought, but his disciples, </a:t>
            </a:r>
            <a:r>
              <a:rPr lang="en-US" i="1" dirty="0"/>
              <a:t>the </a:t>
            </a:r>
            <a:r>
              <a:rPr lang="en-US" i="1" dirty="0" err="1"/>
              <a:t>Herbartians</a:t>
            </a:r>
            <a:r>
              <a:rPr lang="en-US" dirty="0"/>
              <a:t>, played a crucial role in preparing the way for the scientific study of education. They wrote about what we now call </a:t>
            </a:r>
            <a:r>
              <a:rPr lang="en-US" i="1" dirty="0"/>
              <a:t>schema theory, </a:t>
            </a:r>
            <a:r>
              <a:rPr lang="en-US" dirty="0"/>
              <a:t>advocating a cognitive psychology featuring the role of past experience and schemata in learning and retention. </a:t>
            </a:r>
          </a:p>
          <a:p>
            <a:endParaRPr lang="en-US" dirty="0"/>
          </a:p>
        </p:txBody>
      </p:sp>
      <p:pic>
        <p:nvPicPr>
          <p:cNvPr id="10242" name="Picture 2" descr="http://upload.wikimedia.org/wikipedia/commons/9/97/Johann_F_Herb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772816"/>
            <a:ext cx="2895600" cy="392430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2FC58820-5634-43B2-84B5-D3DD382FC0A4}"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18</a:t>
            </a:fld>
            <a:endParaRPr lang="en-US"/>
          </a:p>
        </p:txBody>
      </p:sp>
    </p:spTree>
    <p:extLst>
      <p:ext uri="{BB962C8B-B14F-4D97-AF65-F5344CB8AC3E}">
        <p14:creationId xmlns:p14="http://schemas.microsoft.com/office/powerpoint/2010/main" val="660215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04800"/>
            <a:ext cx="8229600" cy="838200"/>
          </a:xfrm>
        </p:spPr>
        <p:txBody>
          <a:bodyPr/>
          <a:lstStyle/>
          <a:p>
            <a:r>
              <a:rPr lang="en-US" b="1" dirty="0" err="1" smtClean="0">
                <a:solidFill>
                  <a:srgbClr val="C00000"/>
                </a:solidFill>
              </a:rPr>
              <a:t>Herbartians</a:t>
            </a:r>
            <a:r>
              <a:rPr lang="id-ID" b="1" dirty="0" smtClean="0">
                <a:solidFill>
                  <a:srgbClr val="C00000"/>
                </a:solidFill>
              </a:rPr>
              <a:t> (</a:t>
            </a:r>
            <a:r>
              <a:rPr lang="en-US" b="1" dirty="0" err="1" smtClean="0">
                <a:solidFill>
                  <a:srgbClr val="C00000"/>
                </a:solidFill>
              </a:rPr>
              <a:t>para</a:t>
            </a:r>
            <a:r>
              <a:rPr lang="en-US" b="1" dirty="0" smtClean="0">
                <a:solidFill>
                  <a:srgbClr val="C00000"/>
                </a:solidFill>
              </a:rPr>
              <a:t> </a:t>
            </a:r>
            <a:r>
              <a:rPr lang="en-US" b="1" dirty="0" err="1">
                <a:solidFill>
                  <a:srgbClr val="C00000"/>
                </a:solidFill>
              </a:rPr>
              <a:t>murid</a:t>
            </a:r>
            <a:r>
              <a:rPr lang="en-US" b="1" dirty="0">
                <a:solidFill>
                  <a:srgbClr val="C00000"/>
                </a:solidFill>
              </a:rPr>
              <a:t> </a:t>
            </a:r>
            <a:r>
              <a:rPr lang="id-ID" b="1" dirty="0" err="1" smtClean="0">
                <a:solidFill>
                  <a:srgbClr val="C00000"/>
                </a:solidFill>
              </a:rPr>
              <a:t>H</a:t>
            </a:r>
            <a:r>
              <a:rPr lang="en-US" b="1" dirty="0" err="1" smtClean="0">
                <a:solidFill>
                  <a:srgbClr val="C00000"/>
                </a:solidFill>
              </a:rPr>
              <a:t>erbart</a:t>
            </a:r>
            <a:r>
              <a:rPr lang="en-US" b="1" dirty="0" smtClean="0">
                <a:solidFill>
                  <a:srgbClr val="C00000"/>
                </a:solidFill>
              </a:rPr>
              <a:t>)</a:t>
            </a:r>
          </a:p>
        </p:txBody>
      </p:sp>
      <p:sp>
        <p:nvSpPr>
          <p:cNvPr id="18435" name="Rectangle 3"/>
          <p:cNvSpPr>
            <a:spLocks noGrp="1" noChangeArrowheads="1"/>
          </p:cNvSpPr>
          <p:nvPr>
            <p:ph idx="1"/>
          </p:nvPr>
        </p:nvSpPr>
        <p:spPr>
          <a:xfrm>
            <a:off x="457200" y="1295400"/>
            <a:ext cx="8229600" cy="5181600"/>
          </a:xfrm>
          <a:ln w="28575">
            <a:solidFill>
              <a:schemeClr val="tx2"/>
            </a:solidFill>
            <a:miter lim="800000"/>
            <a:headEnd/>
            <a:tailEnd/>
          </a:ln>
        </p:spPr>
        <p:txBody>
          <a:bodyPr>
            <a:normAutofit fontScale="92500" lnSpcReduction="10000"/>
          </a:bodyPr>
          <a:lstStyle/>
          <a:p>
            <a:pPr eaLnBrk="1" hangingPunct="1">
              <a:lnSpc>
                <a:spcPct val="90000"/>
              </a:lnSpc>
            </a:pPr>
            <a:r>
              <a:rPr lang="en-US" sz="2800" dirty="0" err="1" smtClean="0"/>
              <a:t>Herbartians</a:t>
            </a:r>
            <a:r>
              <a:rPr lang="en-US" sz="2800" dirty="0" smtClean="0"/>
              <a:t> promoted teaching by means of a logical progression of learning, a revolutionary idea at the end of the 19th century. They promoted the five formal steps for teaching virtually any subject matter: </a:t>
            </a:r>
            <a:endParaRPr lang="id-ID" sz="2800" dirty="0" smtClean="0"/>
          </a:p>
          <a:p>
            <a:pPr marL="985838" indent="-514350" eaLnBrk="1" hangingPunct="1">
              <a:lnSpc>
                <a:spcPct val="90000"/>
              </a:lnSpc>
              <a:buFont typeface="+mj-lt"/>
              <a:buAutoNum type="arabicPeriod"/>
            </a:pPr>
            <a:r>
              <a:rPr lang="en-US" sz="2800" dirty="0" smtClean="0"/>
              <a:t>preparation (of the mind of the student), </a:t>
            </a:r>
            <a:endParaRPr lang="id-ID" sz="2800" dirty="0" smtClean="0"/>
          </a:p>
          <a:p>
            <a:pPr marL="985838" indent="-514350" eaLnBrk="1" hangingPunct="1">
              <a:lnSpc>
                <a:spcPct val="90000"/>
              </a:lnSpc>
              <a:buFont typeface="+mj-lt"/>
              <a:buAutoNum type="arabicPeriod"/>
            </a:pPr>
            <a:r>
              <a:rPr lang="en-US" sz="2800" dirty="0" smtClean="0"/>
              <a:t>presentation (of the material to be learned), </a:t>
            </a:r>
            <a:endParaRPr lang="id-ID" sz="2800" dirty="0" smtClean="0"/>
          </a:p>
          <a:p>
            <a:pPr marL="985838" indent="-514350" eaLnBrk="1" hangingPunct="1">
              <a:lnSpc>
                <a:spcPct val="90000"/>
              </a:lnSpc>
              <a:buFont typeface="+mj-lt"/>
              <a:buAutoNum type="arabicPeriod"/>
            </a:pPr>
            <a:r>
              <a:rPr lang="en-US" sz="2800" dirty="0" smtClean="0"/>
              <a:t>comparison, </a:t>
            </a:r>
            <a:endParaRPr lang="id-ID" sz="2800" dirty="0" smtClean="0"/>
          </a:p>
          <a:p>
            <a:pPr marL="985838" indent="-514350" eaLnBrk="1" hangingPunct="1">
              <a:lnSpc>
                <a:spcPct val="90000"/>
              </a:lnSpc>
              <a:buFont typeface="+mj-lt"/>
              <a:buAutoNum type="arabicPeriod"/>
            </a:pPr>
            <a:r>
              <a:rPr lang="en-US" sz="2800" dirty="0" smtClean="0"/>
              <a:t>generalization, and </a:t>
            </a:r>
            <a:endParaRPr lang="id-ID" sz="2800" dirty="0" smtClean="0"/>
          </a:p>
          <a:p>
            <a:pPr marL="985838" indent="-514350" eaLnBrk="1" hangingPunct="1">
              <a:lnSpc>
                <a:spcPct val="90000"/>
              </a:lnSpc>
              <a:buFont typeface="+mj-lt"/>
              <a:buAutoNum type="arabicPeriod"/>
            </a:pPr>
            <a:r>
              <a:rPr lang="en-US" sz="2800" dirty="0" smtClean="0"/>
              <a:t>application.</a:t>
            </a:r>
            <a:endParaRPr lang="id-ID" sz="2800" dirty="0" smtClean="0"/>
          </a:p>
          <a:p>
            <a:pPr eaLnBrk="1" hangingPunct="1">
              <a:lnSpc>
                <a:spcPct val="90000"/>
              </a:lnSpc>
            </a:pPr>
            <a:r>
              <a:rPr lang="en-US" sz="2800" dirty="0" smtClean="0"/>
              <a:t>It was the </a:t>
            </a:r>
            <a:r>
              <a:rPr lang="en-US" sz="2800" dirty="0" err="1" smtClean="0"/>
              <a:t>Herbartians</a:t>
            </a:r>
            <a:r>
              <a:rPr lang="en-US" sz="2800" dirty="0" smtClean="0"/>
              <a:t> who first made pedagogical technique the focus of scientific study, pointing the way, eventually, to the field of research on teaching, a very fruitful area of research in educational psychology. </a:t>
            </a:r>
          </a:p>
        </p:txBody>
      </p:sp>
      <p:sp>
        <p:nvSpPr>
          <p:cNvPr id="184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8B73928-AF1B-4DE2-851B-245020A66325}" type="slidenum">
              <a:rPr lang="en-US" smtClean="0"/>
              <a:pPr/>
              <a:t>19</a:t>
            </a:fld>
            <a:endParaRPr lang="en-US" smtClean="0"/>
          </a:p>
        </p:txBody>
      </p:sp>
      <p:sp>
        <p:nvSpPr>
          <p:cNvPr id="2" name="Date Placeholder 1"/>
          <p:cNvSpPr>
            <a:spLocks noGrp="1"/>
          </p:cNvSpPr>
          <p:nvPr>
            <p:ph type="dt" sz="half" idx="10"/>
          </p:nvPr>
        </p:nvSpPr>
        <p:spPr/>
        <p:txBody>
          <a:bodyPr/>
          <a:lstStyle/>
          <a:p>
            <a:fld id="{23D414C9-5A70-4F5E-8329-C05805689425}" type="datetime1">
              <a:rPr lang="en-US" smtClean="0"/>
              <a:t>3/5/2019</a:t>
            </a:fld>
            <a:endParaRPr lang="en-US"/>
          </a:p>
        </p:txBody>
      </p:sp>
    </p:spTree>
    <p:extLst>
      <p:ext uri="{BB962C8B-B14F-4D97-AF65-F5344CB8AC3E}">
        <p14:creationId xmlns:p14="http://schemas.microsoft.com/office/powerpoint/2010/main" val="1105162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228600"/>
            <a:ext cx="8077200" cy="1676400"/>
          </a:xfrm>
        </p:spPr>
        <p:txBody>
          <a:bodyPr/>
          <a:lstStyle/>
          <a:p>
            <a:pPr algn="ctr" eaLnBrk="1" hangingPunct="1"/>
            <a:r>
              <a:rPr lang="en-US" b="1" dirty="0" smtClean="0">
                <a:solidFill>
                  <a:srgbClr val="C00000"/>
                </a:solidFill>
              </a:rPr>
              <a:t>KONSEP-KONSEP DASAR</a:t>
            </a:r>
            <a:br>
              <a:rPr lang="en-US" b="1" dirty="0" smtClean="0">
                <a:solidFill>
                  <a:srgbClr val="C00000"/>
                </a:solidFill>
              </a:rPr>
            </a:br>
            <a:r>
              <a:rPr lang="en-US" b="1" dirty="0" smtClean="0">
                <a:solidFill>
                  <a:srgbClr val="C00000"/>
                </a:solidFill>
              </a:rPr>
              <a:t>PSIKOLOGI PENDIDIKAN</a:t>
            </a:r>
          </a:p>
        </p:txBody>
      </p:sp>
      <p:sp>
        <p:nvSpPr>
          <p:cNvPr id="4099" name="Rectangle 3"/>
          <p:cNvSpPr>
            <a:spLocks noGrp="1" noChangeArrowheads="1"/>
          </p:cNvSpPr>
          <p:nvPr>
            <p:ph idx="1"/>
          </p:nvPr>
        </p:nvSpPr>
        <p:spPr>
          <a:xfrm>
            <a:off x="685800" y="1981200"/>
            <a:ext cx="8077200" cy="4191000"/>
          </a:xfrm>
          <a:ln/>
        </p:spPr>
        <p:style>
          <a:lnRef idx="2">
            <a:schemeClr val="accent6"/>
          </a:lnRef>
          <a:fillRef idx="1">
            <a:schemeClr val="lt1"/>
          </a:fillRef>
          <a:effectRef idx="0">
            <a:schemeClr val="accent6"/>
          </a:effectRef>
          <a:fontRef idx="minor">
            <a:schemeClr val="dk1"/>
          </a:fontRef>
        </p:style>
        <p:txBody>
          <a:bodyPr rtlCol="0">
            <a:normAutofit/>
          </a:bodyPr>
          <a:lstStyle/>
          <a:p>
            <a:pPr marL="609600" indent="-609600" eaLnBrk="1" fontAlgn="auto" hangingPunct="1">
              <a:lnSpc>
                <a:spcPct val="90000"/>
              </a:lnSpc>
              <a:spcAft>
                <a:spcPts val="0"/>
              </a:spcAft>
              <a:buFont typeface="Wingdings" pitchFamily="2" charset="2"/>
              <a:buNone/>
              <a:defRPr/>
            </a:pPr>
            <a:endParaRPr lang="en-US" sz="3000" dirty="0" smtClean="0"/>
          </a:p>
          <a:p>
            <a:pPr marL="609600" indent="-609600" eaLnBrk="1" fontAlgn="auto" hangingPunct="1">
              <a:lnSpc>
                <a:spcPct val="90000"/>
              </a:lnSpc>
              <a:spcAft>
                <a:spcPts val="0"/>
              </a:spcAft>
              <a:buFont typeface="Wingdings" pitchFamily="2" charset="2"/>
              <a:buNone/>
              <a:defRPr/>
            </a:pPr>
            <a:r>
              <a:rPr lang="en-US" sz="3000" dirty="0" smtClean="0"/>
              <a:t>A.	</a:t>
            </a:r>
            <a:r>
              <a:rPr lang="en-US" sz="3000" dirty="0" err="1" smtClean="0"/>
              <a:t>Pengertian</a:t>
            </a:r>
            <a:r>
              <a:rPr lang="en-US" sz="3000" dirty="0" smtClean="0"/>
              <a:t> </a:t>
            </a:r>
            <a:r>
              <a:rPr lang="en-US" sz="3000" dirty="0" err="1" smtClean="0"/>
              <a:t>Psikologi</a:t>
            </a:r>
            <a:r>
              <a:rPr lang="en-US" sz="3000" dirty="0" smtClean="0"/>
              <a:t> </a:t>
            </a:r>
            <a:r>
              <a:rPr lang="en-US" sz="3000" dirty="0" err="1" smtClean="0"/>
              <a:t>Pendidikan</a:t>
            </a:r>
            <a:endParaRPr lang="en-US" sz="3000" dirty="0" smtClean="0"/>
          </a:p>
          <a:p>
            <a:pPr marL="609600" indent="-609600" eaLnBrk="1" fontAlgn="auto" hangingPunct="1">
              <a:lnSpc>
                <a:spcPct val="90000"/>
              </a:lnSpc>
              <a:spcAft>
                <a:spcPts val="0"/>
              </a:spcAft>
              <a:buFont typeface="Wingdings" pitchFamily="2" charset="2"/>
              <a:buNone/>
              <a:defRPr/>
            </a:pPr>
            <a:r>
              <a:rPr lang="en-US" sz="3000" dirty="0" smtClean="0"/>
              <a:t>B.	</a:t>
            </a:r>
            <a:r>
              <a:rPr lang="en-US" sz="3000" dirty="0" err="1" smtClean="0"/>
              <a:t>Hubungan</a:t>
            </a:r>
            <a:r>
              <a:rPr lang="en-US" sz="3000" dirty="0" smtClean="0"/>
              <a:t> </a:t>
            </a:r>
            <a:r>
              <a:rPr lang="en-US" sz="3000" dirty="0" err="1" smtClean="0"/>
              <a:t>Psikologi</a:t>
            </a:r>
            <a:r>
              <a:rPr lang="en-US" sz="3000" dirty="0" smtClean="0"/>
              <a:t> D</a:t>
            </a:r>
            <a:r>
              <a:rPr lang="id-ID" sz="3000" dirty="0" smtClean="0"/>
              <a:t>engan </a:t>
            </a:r>
            <a:r>
              <a:rPr lang="en-US" sz="3000" dirty="0" err="1" smtClean="0"/>
              <a:t>Pendidikan</a:t>
            </a:r>
            <a:endParaRPr lang="en-US" sz="3000" dirty="0" smtClean="0"/>
          </a:p>
          <a:p>
            <a:pPr marL="609600" indent="-609600" eaLnBrk="1" fontAlgn="auto" hangingPunct="1">
              <a:lnSpc>
                <a:spcPct val="90000"/>
              </a:lnSpc>
              <a:spcAft>
                <a:spcPts val="0"/>
              </a:spcAft>
              <a:buFont typeface="Wingdings" pitchFamily="2" charset="2"/>
              <a:buNone/>
              <a:defRPr/>
            </a:pPr>
            <a:r>
              <a:rPr lang="en-US" sz="3000" dirty="0" smtClean="0"/>
              <a:t>C.	</a:t>
            </a:r>
            <a:r>
              <a:rPr lang="en-US" sz="3000" dirty="0" err="1" smtClean="0"/>
              <a:t>Sejarah</a:t>
            </a:r>
            <a:r>
              <a:rPr lang="en-US" sz="3000" dirty="0" smtClean="0"/>
              <a:t> Para </a:t>
            </a:r>
            <a:r>
              <a:rPr lang="en-US" sz="3000" dirty="0" err="1" smtClean="0"/>
              <a:t>Tokoh-tokoh</a:t>
            </a:r>
            <a:r>
              <a:rPr lang="en-US" sz="3000" dirty="0" smtClean="0"/>
              <a:t> </a:t>
            </a:r>
            <a:r>
              <a:rPr lang="en-US" sz="3000" dirty="0" err="1" smtClean="0"/>
              <a:t>Psikologi</a:t>
            </a:r>
            <a:r>
              <a:rPr lang="en-US" sz="3000" dirty="0" smtClean="0"/>
              <a:t> </a:t>
            </a:r>
            <a:r>
              <a:rPr lang="en-US" sz="3000" dirty="0" err="1" smtClean="0"/>
              <a:t>Pendidikan</a:t>
            </a:r>
            <a:endParaRPr lang="en-US" sz="3000" dirty="0" smtClean="0"/>
          </a:p>
          <a:p>
            <a:pPr marL="609600" indent="-609600" eaLnBrk="1" fontAlgn="auto" hangingPunct="1">
              <a:lnSpc>
                <a:spcPct val="90000"/>
              </a:lnSpc>
              <a:spcAft>
                <a:spcPts val="0"/>
              </a:spcAft>
              <a:buFont typeface="Wingdings" pitchFamily="2" charset="2"/>
              <a:buNone/>
              <a:defRPr/>
            </a:pPr>
            <a:r>
              <a:rPr lang="en-US" sz="3000" dirty="0" smtClean="0"/>
              <a:t>D.	</a:t>
            </a:r>
            <a:r>
              <a:rPr lang="en-US" sz="3000" dirty="0" err="1" smtClean="0"/>
              <a:t>Kontribusi</a:t>
            </a:r>
            <a:r>
              <a:rPr lang="en-US" sz="3000" dirty="0" smtClean="0"/>
              <a:t> </a:t>
            </a:r>
            <a:r>
              <a:rPr lang="en-US" sz="3000" dirty="0" err="1" smtClean="0"/>
              <a:t>Psikologi</a:t>
            </a:r>
            <a:r>
              <a:rPr lang="en-US" sz="3000" dirty="0" smtClean="0"/>
              <a:t> </a:t>
            </a:r>
            <a:r>
              <a:rPr lang="en-US" sz="3000" dirty="0" err="1" smtClean="0"/>
              <a:t>Pendidikan</a:t>
            </a:r>
            <a:r>
              <a:rPr lang="en-US" sz="3000" dirty="0" smtClean="0"/>
              <a:t> </a:t>
            </a:r>
            <a:r>
              <a:rPr lang="en-US" sz="3000" dirty="0" err="1" smtClean="0"/>
              <a:t>Bagi</a:t>
            </a:r>
            <a:r>
              <a:rPr lang="en-US" sz="3000" dirty="0" smtClean="0"/>
              <a:t> </a:t>
            </a:r>
            <a:r>
              <a:rPr lang="en-US" sz="3000" dirty="0" err="1" smtClean="0"/>
              <a:t>Teori</a:t>
            </a:r>
            <a:r>
              <a:rPr lang="en-US" sz="3000" dirty="0" smtClean="0"/>
              <a:t> &amp; </a:t>
            </a:r>
            <a:r>
              <a:rPr lang="en-US" sz="3000" dirty="0" err="1" smtClean="0"/>
              <a:t>Praktek</a:t>
            </a:r>
            <a:r>
              <a:rPr lang="en-US" sz="3000" dirty="0" smtClean="0"/>
              <a:t> </a:t>
            </a:r>
            <a:r>
              <a:rPr lang="en-US" sz="3000" dirty="0" err="1" smtClean="0"/>
              <a:t>Pendidikan</a:t>
            </a:r>
            <a:endParaRPr lang="en-US" sz="3000" dirty="0" smtClean="0"/>
          </a:p>
          <a:p>
            <a:pPr marL="609600" indent="-609600" eaLnBrk="1" fontAlgn="auto" hangingPunct="1">
              <a:lnSpc>
                <a:spcPct val="90000"/>
              </a:lnSpc>
              <a:spcAft>
                <a:spcPts val="0"/>
              </a:spcAft>
              <a:buFont typeface="Wingdings" pitchFamily="2" charset="2"/>
              <a:buNone/>
              <a:defRPr/>
            </a:pPr>
            <a:r>
              <a:rPr lang="en-US" sz="3000" dirty="0" smtClean="0"/>
              <a:t>E.	</a:t>
            </a:r>
            <a:r>
              <a:rPr lang="en-US" sz="3000" dirty="0" err="1" smtClean="0"/>
              <a:t>Metode</a:t>
            </a:r>
            <a:r>
              <a:rPr lang="id-ID" sz="3000" dirty="0" smtClean="0"/>
              <a:t> </a:t>
            </a:r>
            <a:r>
              <a:rPr lang="en-US" sz="3000" dirty="0" err="1" smtClean="0"/>
              <a:t>Dalam</a:t>
            </a:r>
            <a:r>
              <a:rPr lang="en-US" sz="3000" dirty="0" smtClean="0"/>
              <a:t> </a:t>
            </a:r>
            <a:r>
              <a:rPr lang="en-US" sz="3000" dirty="0" err="1" smtClean="0"/>
              <a:t>Psikologi</a:t>
            </a:r>
            <a:r>
              <a:rPr lang="en-US" sz="3000" dirty="0" smtClean="0"/>
              <a:t> </a:t>
            </a:r>
            <a:r>
              <a:rPr lang="en-US" sz="3000" dirty="0" err="1" smtClean="0"/>
              <a:t>Pendidikan</a:t>
            </a:r>
            <a:endParaRPr lang="en-US" sz="3000" dirty="0" smtClean="0"/>
          </a:p>
        </p:txBody>
      </p:sp>
      <p:sp>
        <p:nvSpPr>
          <p:cNvPr id="30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76EE58-F5F1-45A7-AD61-AEE52001381A}" type="slidenum">
              <a:rPr lang="en-US" smtClean="0"/>
              <a:pPr/>
              <a:t>2</a:t>
            </a:fld>
            <a:endParaRPr lang="en-US" smtClean="0"/>
          </a:p>
        </p:txBody>
      </p:sp>
      <p:sp>
        <p:nvSpPr>
          <p:cNvPr id="2" name="Date Placeholder 1"/>
          <p:cNvSpPr>
            <a:spLocks noGrp="1"/>
          </p:cNvSpPr>
          <p:nvPr>
            <p:ph type="dt" sz="half" idx="10"/>
          </p:nvPr>
        </p:nvSpPr>
        <p:spPr/>
        <p:txBody>
          <a:bodyPr/>
          <a:lstStyle/>
          <a:p>
            <a:fld id="{3281B046-47E0-4817-899C-ED87566424BC}" type="datetime1">
              <a:rPr lang="en-US" smtClean="0"/>
              <a:t>3/5/2019</a:t>
            </a:fld>
            <a:endParaRPr lang="en-US"/>
          </a:p>
        </p:txBody>
      </p:sp>
    </p:spTree>
    <p:extLst>
      <p:ext uri="{BB962C8B-B14F-4D97-AF65-F5344CB8AC3E}">
        <p14:creationId xmlns:p14="http://schemas.microsoft.com/office/powerpoint/2010/main" val="215831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solidFill>
                  <a:srgbClr val="C00000"/>
                </a:solidFill>
              </a:rPr>
              <a:t>7</a:t>
            </a:r>
            <a:r>
              <a:rPr lang="id-ID" b="1" dirty="0" smtClean="0">
                <a:solidFill>
                  <a:srgbClr val="C00000"/>
                </a:solidFill>
              </a:rPr>
              <a:t>. </a:t>
            </a:r>
            <a:r>
              <a:rPr lang="en-US" b="1" dirty="0" err="1" smtClean="0">
                <a:solidFill>
                  <a:srgbClr val="C00000"/>
                </a:solidFill>
              </a:rPr>
              <a:t>Fridrich</a:t>
            </a:r>
            <a:r>
              <a:rPr lang="en-US" b="1" dirty="0" smtClean="0">
                <a:solidFill>
                  <a:srgbClr val="C00000"/>
                </a:solidFill>
              </a:rPr>
              <a:t> Frobel (1782 – 1852</a:t>
            </a:r>
            <a:r>
              <a:rPr lang="id-ID" b="1" dirty="0" smtClean="0">
                <a:solidFill>
                  <a:srgbClr val="C00000"/>
                </a:solidFill>
              </a:rPr>
              <a:t>)</a:t>
            </a:r>
            <a:r>
              <a:rPr lang="en-US" b="1" dirty="0" smtClean="0">
                <a:solidFill>
                  <a:srgbClr val="C00000"/>
                </a:solidFill>
              </a:rPr>
              <a:t> </a:t>
            </a:r>
            <a:endParaRPr lang="en-US" b="1" dirty="0">
              <a:solidFill>
                <a:srgbClr val="C00000"/>
              </a:solidFill>
            </a:endParaRPr>
          </a:p>
        </p:txBody>
      </p:sp>
      <p:sp>
        <p:nvSpPr>
          <p:cNvPr id="3" name="Content Placeholder 2"/>
          <p:cNvSpPr>
            <a:spLocks noGrp="1"/>
          </p:cNvSpPr>
          <p:nvPr>
            <p:ph idx="1"/>
          </p:nvPr>
        </p:nvSpPr>
        <p:spPr>
          <a:xfrm>
            <a:off x="457200" y="1600200"/>
            <a:ext cx="5410944" cy="4876800"/>
          </a:xfrm>
        </p:spPr>
        <p:txBody>
          <a:bodyPr/>
          <a:lstStyle/>
          <a:p>
            <a:pPr>
              <a:defRPr/>
            </a:pPr>
            <a:r>
              <a:rPr lang="id-ID" sz="2800" dirty="0" smtClean="0"/>
              <a:t>S</a:t>
            </a:r>
            <a:r>
              <a:rPr lang="en-US" sz="2800" dirty="0" err="1" smtClean="0"/>
              <a:t>eorang</a:t>
            </a:r>
            <a:r>
              <a:rPr lang="en-US" sz="2800" dirty="0" smtClean="0"/>
              <a:t> </a:t>
            </a:r>
            <a:r>
              <a:rPr lang="en-US" sz="2800" dirty="0" err="1"/>
              <a:t>pendidik</a:t>
            </a:r>
            <a:r>
              <a:rPr lang="en-US" sz="2800" dirty="0"/>
              <a:t> </a:t>
            </a:r>
            <a:r>
              <a:rPr lang="en-US" sz="2800" dirty="0" err="1"/>
              <a:t>dari</a:t>
            </a:r>
            <a:r>
              <a:rPr lang="en-US" sz="2800" dirty="0"/>
              <a:t> </a:t>
            </a:r>
            <a:r>
              <a:rPr lang="en-US" sz="2800" dirty="0" err="1" smtClean="0"/>
              <a:t>Jerman</a:t>
            </a:r>
            <a:endParaRPr lang="id-ID" sz="2800" dirty="0" smtClean="0"/>
          </a:p>
          <a:p>
            <a:pPr>
              <a:defRPr/>
            </a:pPr>
            <a:r>
              <a:rPr lang="en-US" sz="2800" dirty="0" err="1" smtClean="0"/>
              <a:t>Ia</a:t>
            </a:r>
            <a:r>
              <a:rPr lang="en-US" sz="2800" dirty="0" smtClean="0"/>
              <a:t> </a:t>
            </a:r>
            <a:r>
              <a:rPr lang="en-US" sz="2800" dirty="0" err="1"/>
              <a:t>mendirikan</a:t>
            </a:r>
            <a:r>
              <a:rPr lang="en-US" sz="2800" dirty="0"/>
              <a:t> Kinder </a:t>
            </a:r>
            <a:r>
              <a:rPr lang="en-US" sz="2800" dirty="0" err="1"/>
              <a:t>Garten</a:t>
            </a:r>
            <a:r>
              <a:rPr lang="en-US" sz="2800" dirty="0"/>
              <a:t> (</a:t>
            </a:r>
            <a:r>
              <a:rPr lang="en-US" sz="2800" dirty="0" err="1"/>
              <a:t>taman</a:t>
            </a:r>
            <a:r>
              <a:rPr lang="en-US" sz="2800" dirty="0"/>
              <a:t> </a:t>
            </a:r>
            <a:r>
              <a:rPr lang="en-US" sz="2800" dirty="0" err="1"/>
              <a:t>kanak-kanak</a:t>
            </a:r>
            <a:r>
              <a:rPr lang="en-US" sz="2800" dirty="0" smtClean="0"/>
              <a:t>).</a:t>
            </a:r>
            <a:endParaRPr lang="id-ID" sz="2800" dirty="0" smtClean="0"/>
          </a:p>
          <a:p>
            <a:pPr>
              <a:defRPr/>
            </a:pPr>
            <a:r>
              <a:rPr lang="en-US" sz="2800" dirty="0" err="1" smtClean="0"/>
              <a:t>Menurut</a:t>
            </a:r>
            <a:r>
              <a:rPr lang="en-US" sz="2800" dirty="0" smtClean="0"/>
              <a:t> </a:t>
            </a:r>
            <a:r>
              <a:rPr lang="en-US" sz="2800" dirty="0"/>
              <a:t>Frobel, </a:t>
            </a:r>
            <a:r>
              <a:rPr lang="en-US" sz="2800" dirty="0" err="1"/>
              <a:t>taman</a:t>
            </a:r>
            <a:r>
              <a:rPr lang="en-US" sz="2800" dirty="0"/>
              <a:t> </a:t>
            </a:r>
            <a:r>
              <a:rPr lang="en-US" sz="2800" dirty="0" err="1"/>
              <a:t>kanak-kanak</a:t>
            </a:r>
            <a:r>
              <a:rPr lang="en-US" sz="2800" dirty="0"/>
              <a:t> </a:t>
            </a:r>
            <a:r>
              <a:rPr lang="en-US" sz="2800" dirty="0" err="1" smtClean="0"/>
              <a:t>merupakan</a:t>
            </a:r>
            <a:r>
              <a:rPr lang="en-US" sz="2800" dirty="0" smtClean="0"/>
              <a:t> </a:t>
            </a:r>
            <a:r>
              <a:rPr lang="en-US" sz="2800" dirty="0" err="1"/>
              <a:t>tempat</a:t>
            </a:r>
            <a:r>
              <a:rPr lang="en-US" sz="2800" dirty="0"/>
              <a:t> </a:t>
            </a:r>
            <a:r>
              <a:rPr lang="en-US" sz="2800" dirty="0" err="1"/>
              <a:t>bagi</a:t>
            </a:r>
            <a:r>
              <a:rPr lang="en-US" sz="2800" dirty="0"/>
              <a:t> </a:t>
            </a:r>
            <a:r>
              <a:rPr lang="en-US" sz="2800" dirty="0" err="1"/>
              <a:t>anak-anak</a:t>
            </a:r>
            <a:r>
              <a:rPr lang="en-US" sz="2800" dirty="0"/>
              <a:t> </a:t>
            </a:r>
            <a:r>
              <a:rPr lang="en-US" sz="2800" dirty="0" err="1"/>
              <a:t>untuk</a:t>
            </a:r>
            <a:r>
              <a:rPr lang="en-US" sz="2800" dirty="0"/>
              <a:t> </a:t>
            </a:r>
            <a:r>
              <a:rPr lang="en-US" sz="2800" dirty="0" err="1"/>
              <a:t>bermain</a:t>
            </a:r>
            <a:r>
              <a:rPr lang="en-US" sz="2800" dirty="0"/>
              <a:t>, </a:t>
            </a:r>
            <a:r>
              <a:rPr lang="en-US" sz="2800" dirty="0" err="1"/>
              <a:t>bernyanyi</a:t>
            </a:r>
            <a:r>
              <a:rPr lang="en-US" sz="2800" dirty="0"/>
              <a:t>, </a:t>
            </a:r>
            <a:r>
              <a:rPr lang="en-US" sz="2800" dirty="0" err="1"/>
              <a:t>melatih</a:t>
            </a:r>
            <a:r>
              <a:rPr lang="en-US" sz="2800" dirty="0"/>
              <a:t> </a:t>
            </a:r>
            <a:r>
              <a:rPr lang="en-US" sz="2800" dirty="0" err="1"/>
              <a:t>daya</a:t>
            </a:r>
            <a:r>
              <a:rPr lang="en-US" sz="2800" dirty="0"/>
              <a:t> </a:t>
            </a:r>
            <a:r>
              <a:rPr lang="en-US" sz="2800" dirty="0" err="1"/>
              <a:t>cipta</a:t>
            </a:r>
            <a:r>
              <a:rPr lang="en-US" sz="2800" dirty="0"/>
              <a:t>, </a:t>
            </a:r>
            <a:r>
              <a:rPr lang="en-US" sz="2800" dirty="0" err="1"/>
              <a:t>dan</a:t>
            </a:r>
            <a:r>
              <a:rPr lang="en-US" sz="2800" dirty="0"/>
              <a:t> </a:t>
            </a:r>
            <a:r>
              <a:rPr lang="en-US" sz="2800" dirty="0" err="1" smtClean="0"/>
              <a:t>mengerjakan</a:t>
            </a:r>
            <a:r>
              <a:rPr lang="en-US" sz="2800" dirty="0" smtClean="0"/>
              <a:t> </a:t>
            </a:r>
            <a:r>
              <a:rPr lang="en-US" sz="2800" dirty="0" err="1"/>
              <a:t>pekerjaan</a:t>
            </a:r>
            <a:r>
              <a:rPr lang="en-US" sz="2800" dirty="0"/>
              <a:t> </a:t>
            </a:r>
            <a:r>
              <a:rPr lang="en-US" sz="2800" dirty="0" err="1"/>
              <a:t>tangan</a:t>
            </a:r>
            <a:r>
              <a:rPr lang="en-US" sz="2800" dirty="0"/>
              <a:t> </a:t>
            </a:r>
            <a:r>
              <a:rPr lang="en-US" sz="2800" dirty="0" err="1"/>
              <a:t>secara</a:t>
            </a:r>
            <a:r>
              <a:rPr lang="en-US" sz="2800" dirty="0"/>
              <a:t> </a:t>
            </a:r>
            <a:r>
              <a:rPr lang="en-US" sz="2800" dirty="0" err="1"/>
              <a:t>bersama</a:t>
            </a:r>
            <a:r>
              <a:rPr lang="en-US" sz="2800" dirty="0"/>
              <a:t>.</a:t>
            </a:r>
          </a:p>
          <a:p>
            <a:endParaRPr lang="en-US" dirty="0"/>
          </a:p>
        </p:txBody>
      </p:sp>
      <p:pic>
        <p:nvPicPr>
          <p:cNvPr id="9218" name="Picture 2" descr="http://froebeleducation.com/wp/wp-content/uploads/2011/04/froebelportraitb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085" y="1844824"/>
            <a:ext cx="3048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F1F64000-CCEE-4947-BB5B-822D6DA370B0}"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20</a:t>
            </a:fld>
            <a:endParaRPr lang="en-US"/>
          </a:p>
        </p:txBody>
      </p:sp>
    </p:spTree>
    <p:extLst>
      <p:ext uri="{BB962C8B-B14F-4D97-AF65-F5344CB8AC3E}">
        <p14:creationId xmlns:p14="http://schemas.microsoft.com/office/powerpoint/2010/main" val="3645577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Granville Stanley Hall</a:t>
            </a:r>
            <a:r>
              <a:rPr lang="en-US" dirty="0">
                <a:solidFill>
                  <a:srgbClr val="C00000"/>
                </a:solidFill>
              </a:rPr>
              <a:t> </a:t>
            </a:r>
            <a:r>
              <a:rPr lang="en-US" b="1" dirty="0" smtClean="0">
                <a:solidFill>
                  <a:srgbClr val="C00000"/>
                </a:solidFill>
              </a:rPr>
              <a:t>(1844 –1924</a:t>
            </a:r>
            <a:r>
              <a:rPr lang="en-US" b="1" dirty="0">
                <a:solidFill>
                  <a:srgbClr val="C00000"/>
                </a:solidFill>
              </a:rPr>
              <a:t>)</a:t>
            </a:r>
          </a:p>
        </p:txBody>
      </p:sp>
      <p:sp>
        <p:nvSpPr>
          <p:cNvPr id="3" name="Content Placeholder 2"/>
          <p:cNvSpPr>
            <a:spLocks noGrp="1"/>
          </p:cNvSpPr>
          <p:nvPr>
            <p:ph idx="1"/>
          </p:nvPr>
        </p:nvSpPr>
        <p:spPr>
          <a:xfrm>
            <a:off x="467544" y="1882074"/>
            <a:ext cx="5842992" cy="4211222"/>
          </a:xfrm>
        </p:spPr>
        <p:txBody>
          <a:bodyPr/>
          <a:lstStyle/>
          <a:p>
            <a:r>
              <a:rPr lang="en-US" dirty="0"/>
              <a:t>In 1887, Hall founded the American Journal of Psychology, and in 1892 was appointed as the first president of the American Psychological Association</a:t>
            </a:r>
          </a:p>
          <a:p>
            <a:r>
              <a:rPr lang="en-US" dirty="0"/>
              <a:t>He was instrumental in the development of educational psychology, and attempted to determine the effect adolescence has on education.</a:t>
            </a:r>
          </a:p>
        </p:txBody>
      </p:sp>
      <p:pic>
        <p:nvPicPr>
          <p:cNvPr id="11266" name="Picture 2" descr="G. Stanley H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886" y="1988840"/>
            <a:ext cx="2217846"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7FC8A79F-EFE7-470B-BC50-4A5BCE38043C}"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21</a:t>
            </a:fld>
            <a:endParaRPr lang="en-US"/>
          </a:p>
        </p:txBody>
      </p:sp>
    </p:spTree>
    <p:extLst>
      <p:ext uri="{BB962C8B-B14F-4D97-AF65-F5344CB8AC3E}">
        <p14:creationId xmlns:p14="http://schemas.microsoft.com/office/powerpoint/2010/main" val="480434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Sir Francis Galton (1822 – 1911</a:t>
            </a:r>
            <a:r>
              <a:rPr lang="en-US" b="1" dirty="0" smtClean="0">
                <a:solidFill>
                  <a:srgbClr val="C00000"/>
                </a:solidFill>
              </a:rPr>
              <a:t>)</a:t>
            </a:r>
            <a:endParaRPr lang="en-US" b="1" dirty="0">
              <a:solidFill>
                <a:srgbClr val="C00000"/>
              </a:solidFill>
            </a:endParaRPr>
          </a:p>
        </p:txBody>
      </p:sp>
      <p:sp>
        <p:nvSpPr>
          <p:cNvPr id="3" name="Content Placeholder 2"/>
          <p:cNvSpPr>
            <a:spLocks noGrp="1"/>
          </p:cNvSpPr>
          <p:nvPr>
            <p:ph idx="1"/>
          </p:nvPr>
        </p:nvSpPr>
        <p:spPr>
          <a:xfrm>
            <a:off x="457200" y="1600200"/>
            <a:ext cx="6059016" cy="4876800"/>
          </a:xfrm>
        </p:spPr>
        <p:txBody>
          <a:bodyPr>
            <a:normAutofit/>
          </a:bodyPr>
          <a:lstStyle/>
          <a:p>
            <a:r>
              <a:rPr lang="en-US" dirty="0" smtClean="0"/>
              <a:t>Galton's </a:t>
            </a:r>
            <a:r>
              <a:rPr lang="en-US" dirty="0"/>
              <a:t>inquiries into the mind involved detailed recording of people's subjective accounts of whether and how their minds dealt with phenomena such as mental imagery. To better elicit this information, he pioneered the use of </a:t>
            </a:r>
            <a:r>
              <a:rPr lang="en-US" b="1" dirty="0"/>
              <a:t>the questionnaire</a:t>
            </a:r>
            <a:r>
              <a:rPr lang="en-US" dirty="0"/>
              <a:t>. </a:t>
            </a:r>
          </a:p>
          <a:p>
            <a:r>
              <a:rPr lang="en-US" dirty="0"/>
              <a:t>Galton's study of human abilities ultimately led to the foundation of </a:t>
            </a:r>
            <a:r>
              <a:rPr lang="en-US" b="1" dirty="0"/>
              <a:t>differential psychology </a:t>
            </a:r>
            <a:r>
              <a:rPr lang="en-US" dirty="0"/>
              <a:t>and the </a:t>
            </a:r>
            <a:r>
              <a:rPr lang="en-US" b="1" dirty="0"/>
              <a:t>formulation of the first mental tests</a:t>
            </a:r>
            <a:r>
              <a:rPr lang="en-US" dirty="0" smtClean="0"/>
              <a:t>. </a:t>
            </a:r>
            <a:r>
              <a:rPr lang="en-US" dirty="0"/>
              <a:t>Throughout his research Galton assumed that people who reacted faster were more intelligent than others.</a:t>
            </a:r>
          </a:p>
        </p:txBody>
      </p:sp>
      <p:sp>
        <p:nvSpPr>
          <p:cNvPr id="4" name="AutoShape 2" descr="Francis Galton 1850s.jpg"/>
          <p:cNvSpPr>
            <a:spLocks noChangeAspect="1" noChangeArrowheads="1"/>
          </p:cNvSpPr>
          <p:nvPr/>
        </p:nvSpPr>
        <p:spPr bwMode="auto">
          <a:xfrm>
            <a:off x="155575" y="-1363663"/>
            <a:ext cx="2095500" cy="2847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2" name="Picture 4" descr="Francis Galton 1850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712316"/>
            <a:ext cx="2383532" cy="3239438"/>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D475EC55-F64E-40CA-AA96-ED15B0365FFA}" type="datetime1">
              <a:rPr lang="en-US" smtClean="0"/>
              <a:t>3/5/2019</a:t>
            </a:fld>
            <a:endParaRPr lang="en-US"/>
          </a:p>
        </p:txBody>
      </p:sp>
      <p:sp>
        <p:nvSpPr>
          <p:cNvPr id="6" name="Slide Number Placeholder 5"/>
          <p:cNvSpPr>
            <a:spLocks noGrp="1"/>
          </p:cNvSpPr>
          <p:nvPr>
            <p:ph type="sldNum" sz="quarter" idx="12"/>
          </p:nvPr>
        </p:nvSpPr>
        <p:spPr/>
        <p:txBody>
          <a:bodyPr/>
          <a:lstStyle/>
          <a:p>
            <a:fld id="{C680C1F0-691F-4C76-9243-771EC97427A2}" type="slidenum">
              <a:rPr lang="en-US" smtClean="0"/>
              <a:t>22</a:t>
            </a:fld>
            <a:endParaRPr lang="en-US"/>
          </a:p>
        </p:txBody>
      </p:sp>
    </p:spTree>
    <p:extLst>
      <p:ext uri="{BB962C8B-B14F-4D97-AF65-F5344CB8AC3E}">
        <p14:creationId xmlns:p14="http://schemas.microsoft.com/office/powerpoint/2010/main" val="3789325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William James </a:t>
            </a:r>
            <a:r>
              <a:rPr lang="en-US" b="1" dirty="0" smtClean="0"/>
              <a:t>(1842 –</a:t>
            </a:r>
            <a:r>
              <a:rPr lang="id-ID" b="1" dirty="0" smtClean="0"/>
              <a:t> </a:t>
            </a:r>
            <a:r>
              <a:rPr lang="en-US" b="1" dirty="0" smtClean="0"/>
              <a:t>1910</a:t>
            </a:r>
            <a:r>
              <a:rPr lang="id-ID" b="1" dirty="0" smtClean="0"/>
              <a:t>)</a:t>
            </a:r>
            <a:endParaRPr lang="en-US" b="1" dirty="0"/>
          </a:p>
        </p:txBody>
      </p:sp>
      <p:sp>
        <p:nvSpPr>
          <p:cNvPr id="3" name="Content Placeholder 2"/>
          <p:cNvSpPr>
            <a:spLocks noGrp="1"/>
          </p:cNvSpPr>
          <p:nvPr>
            <p:ph idx="1"/>
          </p:nvPr>
        </p:nvSpPr>
        <p:spPr>
          <a:xfrm>
            <a:off x="457200" y="1484784"/>
            <a:ext cx="5842992" cy="5069160"/>
          </a:xfrm>
        </p:spPr>
        <p:txBody>
          <a:bodyPr>
            <a:normAutofit fontScale="92500"/>
          </a:bodyPr>
          <a:lstStyle/>
          <a:p>
            <a:r>
              <a:rPr lang="en-US" dirty="0"/>
              <a:t>Father of American </a:t>
            </a:r>
            <a:r>
              <a:rPr lang="en-US" dirty="0" smtClean="0"/>
              <a:t>psychology</a:t>
            </a:r>
            <a:endParaRPr lang="id-ID" dirty="0" smtClean="0"/>
          </a:p>
          <a:p>
            <a:r>
              <a:rPr lang="id-ID" dirty="0" smtClean="0"/>
              <a:t>A</a:t>
            </a:r>
            <a:r>
              <a:rPr lang="en-US" dirty="0" err="1" smtClean="0"/>
              <a:t>hli</a:t>
            </a:r>
            <a:r>
              <a:rPr lang="en-US" dirty="0" smtClean="0"/>
              <a:t> </a:t>
            </a:r>
            <a:r>
              <a:rPr lang="en-US" dirty="0" err="1" smtClean="0"/>
              <a:t>filsafat</a:t>
            </a:r>
            <a:r>
              <a:rPr lang="en-US" dirty="0" smtClean="0"/>
              <a:t> </a:t>
            </a:r>
            <a:r>
              <a:rPr lang="en-US" dirty="0" err="1" smtClean="0"/>
              <a:t>pragmatisme</a:t>
            </a:r>
            <a:endParaRPr lang="en-US" dirty="0"/>
          </a:p>
          <a:p>
            <a:r>
              <a:rPr lang="en-US" dirty="0" err="1" smtClean="0"/>
              <a:t>Ia</a:t>
            </a:r>
            <a:r>
              <a:rPr lang="en-US" dirty="0" smtClean="0"/>
              <a:t> </a:t>
            </a:r>
            <a:r>
              <a:rPr lang="en-US" dirty="0" err="1" smtClean="0"/>
              <a:t>menyatakan</a:t>
            </a:r>
            <a:r>
              <a:rPr lang="en-US" dirty="0" smtClean="0"/>
              <a:t> </a:t>
            </a:r>
            <a:r>
              <a:rPr lang="en-US" dirty="0" err="1"/>
              <a:t>bahwa</a:t>
            </a:r>
            <a:r>
              <a:rPr lang="en-US" dirty="0"/>
              <a:t> </a:t>
            </a:r>
            <a:r>
              <a:rPr lang="en-US" dirty="0" err="1"/>
              <a:t>kesadaran</a:t>
            </a:r>
            <a:r>
              <a:rPr lang="en-US" dirty="0"/>
              <a:t> </a:t>
            </a:r>
            <a:r>
              <a:rPr lang="en-US" dirty="0" err="1"/>
              <a:t>adalah</a:t>
            </a:r>
            <a:r>
              <a:rPr lang="en-US" dirty="0"/>
              <a:t> </a:t>
            </a:r>
            <a:r>
              <a:rPr lang="en-US" dirty="0" err="1" smtClean="0"/>
              <a:t>suatu</a:t>
            </a:r>
            <a:r>
              <a:rPr lang="en-US" dirty="0" smtClean="0"/>
              <a:t> </a:t>
            </a:r>
            <a:r>
              <a:rPr lang="en-US" dirty="0" err="1"/>
              <a:t>fungsi</a:t>
            </a:r>
            <a:r>
              <a:rPr lang="en-US" dirty="0"/>
              <a:t> yang </a:t>
            </a:r>
            <a:r>
              <a:rPr lang="en-US" dirty="0" err="1"/>
              <a:t>bersumber</a:t>
            </a:r>
            <a:r>
              <a:rPr lang="en-US" dirty="0"/>
              <a:t> </a:t>
            </a:r>
            <a:r>
              <a:rPr lang="en-US" dirty="0" err="1"/>
              <a:t>dari</a:t>
            </a:r>
            <a:r>
              <a:rPr lang="en-US" dirty="0"/>
              <a:t> </a:t>
            </a:r>
            <a:r>
              <a:rPr lang="en-US" dirty="0" err="1"/>
              <a:t>pengalamam</a:t>
            </a:r>
            <a:r>
              <a:rPr lang="en-US" dirty="0"/>
              <a:t> </a:t>
            </a:r>
            <a:r>
              <a:rPr lang="en-US" dirty="0" err="1"/>
              <a:t>murni</a:t>
            </a:r>
            <a:r>
              <a:rPr lang="en-US" dirty="0"/>
              <a:t>. </a:t>
            </a:r>
            <a:r>
              <a:rPr lang="en-US" dirty="0" err="1"/>
              <a:t>Pengalamam</a:t>
            </a:r>
            <a:r>
              <a:rPr lang="en-US" dirty="0"/>
              <a:t> </a:t>
            </a:r>
            <a:r>
              <a:rPr lang="en-US" dirty="0" err="1"/>
              <a:t>murni</a:t>
            </a:r>
            <a:r>
              <a:rPr lang="en-US" dirty="0"/>
              <a:t> </a:t>
            </a:r>
            <a:r>
              <a:rPr lang="en-US" dirty="0" err="1"/>
              <a:t>adalah</a:t>
            </a:r>
            <a:r>
              <a:rPr lang="en-US" dirty="0"/>
              <a:t> </a:t>
            </a:r>
            <a:r>
              <a:rPr lang="en-US" dirty="0" err="1" smtClean="0"/>
              <a:t>perubahan</a:t>
            </a:r>
            <a:r>
              <a:rPr lang="id-ID" dirty="0" smtClean="0"/>
              <a:t> </a:t>
            </a:r>
            <a:r>
              <a:rPr lang="en-US" dirty="0" smtClean="0"/>
              <a:t>yang </a:t>
            </a:r>
            <a:r>
              <a:rPr lang="en-US" dirty="0" err="1"/>
              <a:t>terus</a:t>
            </a:r>
            <a:r>
              <a:rPr lang="en-US" dirty="0"/>
              <a:t> </a:t>
            </a:r>
            <a:r>
              <a:rPr lang="en-US" dirty="0" err="1"/>
              <a:t>dari</a:t>
            </a:r>
            <a:r>
              <a:rPr lang="en-US" dirty="0"/>
              <a:t> </a:t>
            </a:r>
            <a:r>
              <a:rPr lang="en-US" dirty="0" err="1"/>
              <a:t>kehidupan</a:t>
            </a:r>
            <a:r>
              <a:rPr lang="en-US" dirty="0"/>
              <a:t> </a:t>
            </a:r>
            <a:r>
              <a:rPr lang="en-US" dirty="0" err="1"/>
              <a:t>manusia</a:t>
            </a:r>
            <a:r>
              <a:rPr lang="en-US" dirty="0"/>
              <a:t> </a:t>
            </a:r>
            <a:r>
              <a:rPr lang="en-US" dirty="0" err="1"/>
              <a:t>dan</a:t>
            </a:r>
            <a:r>
              <a:rPr lang="en-US" dirty="0"/>
              <a:t> </a:t>
            </a:r>
            <a:r>
              <a:rPr lang="en-US" dirty="0" err="1"/>
              <a:t>akan</a:t>
            </a:r>
            <a:r>
              <a:rPr lang="en-US" dirty="0"/>
              <a:t> </a:t>
            </a:r>
            <a:r>
              <a:rPr lang="en-US" dirty="0" smtClean="0"/>
              <a:t>me</a:t>
            </a:r>
            <a:r>
              <a:rPr lang="id-ID" dirty="0" smtClean="0"/>
              <a:t>n</a:t>
            </a:r>
            <a:r>
              <a:rPr lang="en-US" dirty="0" err="1" smtClean="0"/>
              <a:t>jadi</a:t>
            </a:r>
            <a:r>
              <a:rPr lang="en-US" dirty="0" smtClean="0"/>
              <a:t> </a:t>
            </a:r>
            <a:r>
              <a:rPr lang="en-US" dirty="0" err="1"/>
              <a:t>bahan</a:t>
            </a:r>
            <a:r>
              <a:rPr lang="en-US" dirty="0"/>
              <a:t> </a:t>
            </a:r>
            <a:r>
              <a:rPr lang="en-US" dirty="0" err="1"/>
              <a:t>refleksi</a:t>
            </a:r>
            <a:r>
              <a:rPr lang="en-US" dirty="0"/>
              <a:t> </a:t>
            </a:r>
            <a:r>
              <a:rPr lang="en-US" dirty="0" err="1"/>
              <a:t>manusia</a:t>
            </a:r>
            <a:r>
              <a:rPr lang="en-US" dirty="0"/>
              <a:t> </a:t>
            </a:r>
            <a:r>
              <a:rPr lang="en-US" dirty="0" err="1" smtClean="0"/>
              <a:t>pada</a:t>
            </a:r>
            <a:r>
              <a:rPr lang="id-ID" dirty="0" smtClean="0"/>
              <a:t> </a:t>
            </a:r>
            <a:r>
              <a:rPr lang="en-US" dirty="0" err="1" smtClean="0"/>
              <a:t>masa</a:t>
            </a:r>
            <a:r>
              <a:rPr lang="en-US" dirty="0" smtClean="0"/>
              <a:t> </a:t>
            </a:r>
            <a:r>
              <a:rPr lang="en-US" dirty="0" err="1"/>
              <a:t>depan</a:t>
            </a:r>
            <a:r>
              <a:rPr lang="en-US" dirty="0"/>
              <a:t>. </a:t>
            </a:r>
            <a:r>
              <a:rPr lang="en-US" dirty="0" err="1"/>
              <a:t>Menurut</a:t>
            </a:r>
            <a:r>
              <a:rPr lang="en-US" dirty="0"/>
              <a:t> James </a:t>
            </a:r>
            <a:r>
              <a:rPr lang="en-US" dirty="0" err="1"/>
              <a:t>kebenaran</a:t>
            </a:r>
            <a:r>
              <a:rPr lang="en-US" dirty="0"/>
              <a:t> </a:t>
            </a:r>
            <a:r>
              <a:rPr lang="en-US" dirty="0" err="1"/>
              <a:t>selalu</a:t>
            </a:r>
            <a:r>
              <a:rPr lang="en-US" dirty="0"/>
              <a:t> </a:t>
            </a:r>
            <a:r>
              <a:rPr lang="en-US" dirty="0" err="1"/>
              <a:t>dapat</a:t>
            </a:r>
            <a:r>
              <a:rPr lang="en-US" dirty="0"/>
              <a:t> </a:t>
            </a:r>
            <a:r>
              <a:rPr lang="en-US" dirty="0" err="1"/>
              <a:t>diubah</a:t>
            </a:r>
            <a:r>
              <a:rPr lang="en-US" dirty="0"/>
              <a:t> </a:t>
            </a:r>
            <a:r>
              <a:rPr lang="en-US" dirty="0" err="1"/>
              <a:t>dan</a:t>
            </a:r>
            <a:r>
              <a:rPr lang="en-US" dirty="0"/>
              <a:t> </a:t>
            </a:r>
            <a:r>
              <a:rPr lang="en-US" dirty="0" err="1"/>
              <a:t>direvisi</a:t>
            </a:r>
            <a:r>
              <a:rPr lang="en-US" dirty="0"/>
              <a:t> </a:t>
            </a:r>
            <a:r>
              <a:rPr lang="en-US" dirty="0" err="1"/>
              <a:t>oleh</a:t>
            </a:r>
            <a:r>
              <a:rPr lang="en-US" dirty="0"/>
              <a:t> </a:t>
            </a:r>
            <a:r>
              <a:rPr lang="en-US" dirty="0" err="1"/>
              <a:t>pengalaman</a:t>
            </a:r>
            <a:r>
              <a:rPr lang="en-US" dirty="0" smtClean="0"/>
              <a:t>.</a:t>
            </a:r>
            <a:endParaRPr lang="id-ID" dirty="0" smtClean="0"/>
          </a:p>
          <a:p>
            <a:r>
              <a:rPr lang="en-US" dirty="0" err="1"/>
              <a:t>kesadaran</a:t>
            </a:r>
            <a:r>
              <a:rPr lang="en-US" dirty="0"/>
              <a:t> </a:t>
            </a:r>
            <a:r>
              <a:rPr lang="en-US" dirty="0" err="1"/>
              <a:t>manusia</a:t>
            </a:r>
            <a:r>
              <a:rPr lang="en-US" dirty="0"/>
              <a:t> </a:t>
            </a:r>
            <a:r>
              <a:rPr lang="en-US" dirty="0" err="1"/>
              <a:t>adalah</a:t>
            </a:r>
            <a:r>
              <a:rPr lang="en-US" dirty="0"/>
              <a:t> </a:t>
            </a:r>
            <a:r>
              <a:rPr lang="en-US" dirty="0" err="1"/>
              <a:t>sebuah</a:t>
            </a:r>
            <a:r>
              <a:rPr lang="en-US" dirty="0"/>
              <a:t> </a:t>
            </a:r>
            <a:r>
              <a:rPr lang="en-US" dirty="0" err="1"/>
              <a:t>kekuatan</a:t>
            </a:r>
            <a:r>
              <a:rPr lang="en-US" dirty="0"/>
              <a:t> </a:t>
            </a:r>
            <a:r>
              <a:rPr lang="en-US" dirty="0" err="1"/>
              <a:t>aktif</a:t>
            </a:r>
            <a:r>
              <a:rPr lang="en-US" dirty="0"/>
              <a:t>, </a:t>
            </a:r>
            <a:r>
              <a:rPr lang="en-US" dirty="0" err="1"/>
              <a:t>selektif</a:t>
            </a:r>
            <a:r>
              <a:rPr lang="en-US" dirty="0"/>
              <a:t>, </a:t>
            </a:r>
            <a:r>
              <a:rPr lang="en-US" dirty="0" err="1"/>
              <a:t>bertujuan</a:t>
            </a:r>
            <a:r>
              <a:rPr lang="en-US" dirty="0"/>
              <a:t>, yang </a:t>
            </a:r>
            <a:r>
              <a:rPr lang="en-US" dirty="0" err="1"/>
              <a:t>dengannya</a:t>
            </a:r>
            <a:r>
              <a:rPr lang="en-US" dirty="0"/>
              <a:t> </a:t>
            </a:r>
            <a:r>
              <a:rPr lang="en-US" dirty="0" err="1"/>
              <a:t>manusia</a:t>
            </a:r>
            <a:r>
              <a:rPr lang="en-US" dirty="0"/>
              <a:t> </a:t>
            </a:r>
            <a:r>
              <a:rPr lang="en-US" dirty="0" err="1"/>
              <a:t>membentuk</a:t>
            </a:r>
            <a:r>
              <a:rPr lang="en-US" dirty="0"/>
              <a:t> </a:t>
            </a:r>
            <a:r>
              <a:rPr lang="en-US" dirty="0" err="1"/>
              <a:t>sebuah</a:t>
            </a:r>
            <a:r>
              <a:rPr lang="en-US" dirty="0"/>
              <a:t> </a:t>
            </a:r>
            <a:r>
              <a:rPr lang="en-US" dirty="0" err="1"/>
              <a:t>lingkungan</a:t>
            </a:r>
            <a:r>
              <a:rPr lang="en-US" dirty="0"/>
              <a:t> yang religious </a:t>
            </a:r>
            <a:r>
              <a:rPr lang="en-US" dirty="0" err="1"/>
              <a:t>dan</a:t>
            </a:r>
            <a:r>
              <a:rPr lang="en-US" dirty="0"/>
              <a:t> </a:t>
            </a:r>
            <a:r>
              <a:rPr lang="en-US" dirty="0" err="1"/>
              <a:t>lunak</a:t>
            </a:r>
            <a:r>
              <a:rPr lang="en-US" dirty="0"/>
              <a:t> </a:t>
            </a:r>
            <a:r>
              <a:rPr lang="en-US" dirty="0" err="1"/>
              <a:t>menjadi</a:t>
            </a:r>
            <a:r>
              <a:rPr lang="en-US" dirty="0"/>
              <a:t> </a:t>
            </a:r>
            <a:r>
              <a:rPr lang="en-US" dirty="0" err="1"/>
              <a:t>pola-pola</a:t>
            </a:r>
            <a:r>
              <a:rPr lang="en-US" dirty="0"/>
              <a:t> yang </a:t>
            </a:r>
            <a:r>
              <a:rPr lang="en-US" dirty="0" err="1"/>
              <a:t>bermakna</a:t>
            </a:r>
            <a:r>
              <a:rPr lang="en-US" dirty="0" smtClean="0"/>
              <a:t>.</a:t>
            </a:r>
            <a:endParaRPr lang="id-ID" dirty="0"/>
          </a:p>
        </p:txBody>
      </p:sp>
      <p:pic>
        <p:nvPicPr>
          <p:cNvPr id="14338" name="Picture 2" descr="A black and white photograph of Ja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700808"/>
            <a:ext cx="2540181" cy="329069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CB415DFA-D2BF-4029-ABAD-CED24B0D5D46}"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23</a:t>
            </a:fld>
            <a:endParaRPr lang="en-US"/>
          </a:p>
        </p:txBody>
      </p:sp>
    </p:spTree>
    <p:extLst>
      <p:ext uri="{BB962C8B-B14F-4D97-AF65-F5344CB8AC3E}">
        <p14:creationId xmlns:p14="http://schemas.microsoft.com/office/powerpoint/2010/main" val="459307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Alfred </a:t>
            </a:r>
            <a:r>
              <a:rPr lang="en-US" b="1" dirty="0" err="1">
                <a:solidFill>
                  <a:srgbClr val="C00000"/>
                </a:solidFill>
              </a:rPr>
              <a:t>Binet</a:t>
            </a:r>
            <a:r>
              <a:rPr lang="en-US" b="1" dirty="0">
                <a:solidFill>
                  <a:srgbClr val="C00000"/>
                </a:solidFill>
              </a:rPr>
              <a:t> (1857 – 1911)</a:t>
            </a:r>
          </a:p>
        </p:txBody>
      </p:sp>
      <p:sp>
        <p:nvSpPr>
          <p:cNvPr id="3" name="Content Placeholder 2"/>
          <p:cNvSpPr>
            <a:spLocks noGrp="1"/>
          </p:cNvSpPr>
          <p:nvPr>
            <p:ph idx="1"/>
          </p:nvPr>
        </p:nvSpPr>
        <p:spPr>
          <a:xfrm>
            <a:off x="457200" y="1600200"/>
            <a:ext cx="4906888" cy="4876800"/>
          </a:xfrm>
        </p:spPr>
        <p:txBody>
          <a:bodyPr/>
          <a:lstStyle/>
          <a:p>
            <a:endParaRPr lang="en-US" dirty="0"/>
          </a:p>
          <a:p>
            <a:r>
              <a:rPr lang="id-ID" dirty="0" smtClean="0"/>
              <a:t>W</a:t>
            </a:r>
            <a:r>
              <a:rPr lang="en-US" dirty="0" smtClean="0"/>
              <a:t>as </a:t>
            </a:r>
            <a:r>
              <a:rPr lang="en-US" dirty="0"/>
              <a:t>a French psychologist who invented the first practical intelligence test, the </a:t>
            </a:r>
            <a:r>
              <a:rPr lang="en-US" dirty="0" err="1"/>
              <a:t>Binet</a:t>
            </a:r>
            <a:r>
              <a:rPr lang="en-US" dirty="0"/>
              <a:t>-Simon scale</a:t>
            </a:r>
          </a:p>
        </p:txBody>
      </p:sp>
      <p:sp>
        <p:nvSpPr>
          <p:cNvPr id="4" name="AutoShape 2" descr="Alfred Binet.jpg"/>
          <p:cNvSpPr>
            <a:spLocks noChangeAspect="1" noChangeArrowheads="1"/>
          </p:cNvSpPr>
          <p:nvPr/>
        </p:nvSpPr>
        <p:spPr bwMode="auto">
          <a:xfrm>
            <a:off x="155575" y="-1287463"/>
            <a:ext cx="2095500" cy="2695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6" name="Picture 4" descr="Alfred Bi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931003"/>
            <a:ext cx="2527548" cy="3251347"/>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6171876E-10CF-4DD2-B7AB-34E6821E4515}" type="datetime1">
              <a:rPr lang="en-US" smtClean="0"/>
              <a:t>3/5/2019</a:t>
            </a:fld>
            <a:endParaRPr lang="en-US"/>
          </a:p>
        </p:txBody>
      </p:sp>
      <p:sp>
        <p:nvSpPr>
          <p:cNvPr id="6" name="Slide Number Placeholder 5"/>
          <p:cNvSpPr>
            <a:spLocks noGrp="1"/>
          </p:cNvSpPr>
          <p:nvPr>
            <p:ph type="sldNum" sz="quarter" idx="12"/>
          </p:nvPr>
        </p:nvSpPr>
        <p:spPr/>
        <p:txBody>
          <a:bodyPr/>
          <a:lstStyle/>
          <a:p>
            <a:fld id="{C680C1F0-691F-4C76-9243-771EC97427A2}" type="slidenum">
              <a:rPr lang="en-US" smtClean="0"/>
              <a:t>24</a:t>
            </a:fld>
            <a:endParaRPr lang="en-US"/>
          </a:p>
        </p:txBody>
      </p:sp>
    </p:spTree>
    <p:extLst>
      <p:ext uri="{BB962C8B-B14F-4D97-AF65-F5344CB8AC3E}">
        <p14:creationId xmlns:p14="http://schemas.microsoft.com/office/powerpoint/2010/main" val="195930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457200"/>
            <a:ext cx="8143056" cy="1143000"/>
          </a:xfrm>
        </p:spPr>
        <p:txBody>
          <a:bodyPr rtlCol="0">
            <a:noAutofit/>
          </a:bodyPr>
          <a:lstStyle/>
          <a:p>
            <a:pPr algn="ctr" eaLnBrk="1" fontAlgn="auto" hangingPunct="1">
              <a:spcAft>
                <a:spcPts val="0"/>
              </a:spcAft>
              <a:defRPr/>
            </a:pPr>
            <a:r>
              <a:rPr lang="id-ID" b="1" dirty="0">
                <a:solidFill>
                  <a:srgbClr val="C00000"/>
                </a:solidFill>
              </a:rPr>
              <a:t>D</a:t>
            </a:r>
            <a:r>
              <a:rPr lang="id-ID" b="1" dirty="0" smtClean="0">
                <a:solidFill>
                  <a:srgbClr val="C00000"/>
                </a:solidFill>
              </a:rPr>
              <a:t>. </a:t>
            </a:r>
            <a:r>
              <a:rPr lang="en-US" b="1" dirty="0" err="1" smtClean="0">
                <a:solidFill>
                  <a:srgbClr val="C00000"/>
                </a:solidFill>
              </a:rPr>
              <a:t>Kontribusi</a:t>
            </a:r>
            <a:r>
              <a:rPr lang="en-US" b="1" dirty="0" smtClean="0">
                <a:solidFill>
                  <a:srgbClr val="C00000"/>
                </a:solidFill>
              </a:rPr>
              <a:t> </a:t>
            </a:r>
            <a:r>
              <a:rPr lang="en-US" b="1" dirty="0" err="1" smtClean="0">
                <a:solidFill>
                  <a:srgbClr val="C00000"/>
                </a:solidFill>
              </a:rPr>
              <a:t>Psikologi</a:t>
            </a:r>
            <a:r>
              <a:rPr lang="en-US" b="1" dirty="0" smtClean="0">
                <a:solidFill>
                  <a:srgbClr val="C00000"/>
                </a:solidFill>
              </a:rPr>
              <a:t> </a:t>
            </a:r>
            <a:r>
              <a:rPr lang="en-US" b="1" dirty="0" err="1" smtClean="0">
                <a:solidFill>
                  <a:srgbClr val="C00000"/>
                </a:solidFill>
              </a:rPr>
              <a:t>Pendidikan</a:t>
            </a:r>
            <a:r>
              <a:rPr lang="en-US" b="1" dirty="0" smtClean="0">
                <a:solidFill>
                  <a:srgbClr val="C00000"/>
                </a:solidFill>
              </a:rPr>
              <a:t> </a:t>
            </a:r>
            <a:r>
              <a:rPr lang="en-US" b="1" dirty="0" err="1" smtClean="0">
                <a:solidFill>
                  <a:srgbClr val="C00000"/>
                </a:solidFill>
              </a:rPr>
              <a:t>Bagi</a:t>
            </a:r>
            <a:r>
              <a:rPr lang="en-US" b="1" dirty="0" smtClean="0">
                <a:solidFill>
                  <a:srgbClr val="C00000"/>
                </a:solidFill>
              </a:rPr>
              <a:t>  </a:t>
            </a:r>
            <a:r>
              <a:rPr lang="en-US" b="1" dirty="0" err="1" smtClean="0">
                <a:solidFill>
                  <a:srgbClr val="C00000"/>
                </a:solidFill>
              </a:rPr>
              <a:t>Pendidikan</a:t>
            </a:r>
            <a:endParaRPr lang="en-US" b="1" dirty="0" smtClean="0">
              <a:solidFill>
                <a:srgbClr val="C00000"/>
              </a:solidFill>
            </a:endParaRPr>
          </a:p>
        </p:txBody>
      </p:sp>
      <p:sp>
        <p:nvSpPr>
          <p:cNvPr id="2048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9D9CC3-6EF0-46C7-8C86-3F74C9ECC527}" type="slidenum">
              <a:rPr lang="en-US" smtClean="0"/>
              <a:pPr/>
              <a:t>25</a:t>
            </a:fld>
            <a:endParaRPr lang="en-US" smtClean="0"/>
          </a:p>
        </p:txBody>
      </p:sp>
      <p:sp>
        <p:nvSpPr>
          <p:cNvPr id="12292" name="Oval 4"/>
          <p:cNvSpPr>
            <a:spLocks noChangeArrowheads="1"/>
          </p:cNvSpPr>
          <p:nvPr/>
        </p:nvSpPr>
        <p:spPr bwMode="auto">
          <a:xfrm>
            <a:off x="533400" y="3048000"/>
            <a:ext cx="2895600" cy="1828800"/>
          </a:xfrm>
          <a:prstGeom prst="ellipse">
            <a:avLst/>
          </a:prstGeom>
          <a:solidFill>
            <a:srgbClr val="FF0000"/>
          </a:solidFill>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400"/>
              <a:t>PSIKOLOGI</a:t>
            </a:r>
          </a:p>
          <a:p>
            <a:pPr algn="ctr">
              <a:defRPr/>
            </a:pPr>
            <a:r>
              <a:rPr lang="en-US" sz="2400"/>
              <a:t>PENDIDIKAN</a:t>
            </a:r>
          </a:p>
        </p:txBody>
      </p:sp>
      <p:sp>
        <p:nvSpPr>
          <p:cNvPr id="12293" name="Rectangle 5"/>
          <p:cNvSpPr>
            <a:spLocks noChangeArrowheads="1"/>
          </p:cNvSpPr>
          <p:nvPr/>
        </p:nvSpPr>
        <p:spPr bwMode="auto">
          <a:xfrm>
            <a:off x="5562600" y="1828800"/>
            <a:ext cx="2895600" cy="914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n-US" sz="2000"/>
              <a:t>PENGEMBANGAN</a:t>
            </a:r>
          </a:p>
          <a:p>
            <a:pPr algn="ctr">
              <a:defRPr/>
            </a:pPr>
            <a:r>
              <a:rPr lang="en-US" sz="2000"/>
              <a:t>KURIKULUM</a:t>
            </a:r>
          </a:p>
        </p:txBody>
      </p:sp>
      <p:sp>
        <p:nvSpPr>
          <p:cNvPr id="12294" name="Rectangle 6"/>
          <p:cNvSpPr>
            <a:spLocks noChangeArrowheads="1"/>
          </p:cNvSpPr>
          <p:nvPr/>
        </p:nvSpPr>
        <p:spPr bwMode="auto">
          <a:xfrm>
            <a:off x="5562600" y="4191000"/>
            <a:ext cx="2895600" cy="914400"/>
          </a:xfrm>
          <a:prstGeom prst="rect">
            <a:avLst/>
          </a:prstGeom>
          <a:solidFill>
            <a:srgbClr val="0070C0"/>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2000"/>
              <a:t>SISTEM</a:t>
            </a:r>
          </a:p>
          <a:p>
            <a:pPr algn="ctr">
              <a:defRPr/>
            </a:pPr>
            <a:r>
              <a:rPr lang="en-US" sz="2000"/>
              <a:t>PEMBELAJARAN</a:t>
            </a:r>
          </a:p>
        </p:txBody>
      </p:sp>
      <p:sp>
        <p:nvSpPr>
          <p:cNvPr id="12295" name="Rectangle 7"/>
          <p:cNvSpPr>
            <a:spLocks noChangeArrowheads="1"/>
          </p:cNvSpPr>
          <p:nvPr/>
        </p:nvSpPr>
        <p:spPr bwMode="auto">
          <a:xfrm>
            <a:off x="5562600" y="5410200"/>
            <a:ext cx="2895600" cy="990600"/>
          </a:xfrm>
          <a:prstGeom prst="rect">
            <a:avLst/>
          </a:prstGeom>
          <a:solidFill>
            <a:srgbClr val="7030A0"/>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2000" dirty="0"/>
              <a:t>SISTEM </a:t>
            </a:r>
          </a:p>
          <a:p>
            <a:pPr algn="ctr">
              <a:defRPr/>
            </a:pPr>
            <a:r>
              <a:rPr lang="en-US" sz="2000" dirty="0"/>
              <a:t>EVALUASI</a:t>
            </a:r>
          </a:p>
        </p:txBody>
      </p:sp>
      <p:sp>
        <p:nvSpPr>
          <p:cNvPr id="20489" name="Line 8"/>
          <p:cNvSpPr>
            <a:spLocks noChangeShapeType="1"/>
          </p:cNvSpPr>
          <p:nvPr/>
        </p:nvSpPr>
        <p:spPr bwMode="auto">
          <a:xfrm flipV="1">
            <a:off x="2057400" y="2209800"/>
            <a:ext cx="0" cy="8382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490" name="Line 9"/>
          <p:cNvSpPr>
            <a:spLocks noChangeShapeType="1"/>
          </p:cNvSpPr>
          <p:nvPr/>
        </p:nvSpPr>
        <p:spPr bwMode="auto">
          <a:xfrm>
            <a:off x="2057400" y="2209800"/>
            <a:ext cx="3505200" cy="0"/>
          </a:xfrm>
          <a:prstGeom prst="line">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0491" name="Line 10"/>
          <p:cNvSpPr>
            <a:spLocks noChangeShapeType="1"/>
          </p:cNvSpPr>
          <p:nvPr/>
        </p:nvSpPr>
        <p:spPr bwMode="auto">
          <a:xfrm>
            <a:off x="2057400" y="4800600"/>
            <a:ext cx="0" cy="914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492" name="Line 11"/>
          <p:cNvSpPr>
            <a:spLocks noChangeShapeType="1"/>
          </p:cNvSpPr>
          <p:nvPr/>
        </p:nvSpPr>
        <p:spPr bwMode="auto">
          <a:xfrm>
            <a:off x="2057400" y="5715000"/>
            <a:ext cx="3505200" cy="0"/>
          </a:xfrm>
          <a:prstGeom prst="line">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0493" name="Line 12"/>
          <p:cNvSpPr>
            <a:spLocks noChangeShapeType="1"/>
          </p:cNvSpPr>
          <p:nvPr/>
        </p:nvSpPr>
        <p:spPr bwMode="auto">
          <a:xfrm>
            <a:off x="3048000" y="4572000"/>
            <a:ext cx="2514600" cy="0"/>
          </a:xfrm>
          <a:prstGeom prst="line">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302" name="Rectangle 14"/>
          <p:cNvSpPr>
            <a:spLocks noChangeArrowheads="1"/>
          </p:cNvSpPr>
          <p:nvPr/>
        </p:nvSpPr>
        <p:spPr bwMode="auto">
          <a:xfrm>
            <a:off x="5562600" y="2971800"/>
            <a:ext cx="2895600" cy="914400"/>
          </a:xfrm>
          <a:prstGeom prst="rect">
            <a:avLst/>
          </a:prstGeom>
          <a:solidFill>
            <a:schemeClr val="tx2"/>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2000"/>
              <a:t>PENGEMBANGAN</a:t>
            </a:r>
          </a:p>
          <a:p>
            <a:pPr algn="ctr">
              <a:defRPr/>
            </a:pPr>
            <a:r>
              <a:rPr lang="en-US" sz="2000"/>
              <a:t>PROGRAM PEND.</a:t>
            </a:r>
          </a:p>
        </p:txBody>
      </p:sp>
      <p:sp>
        <p:nvSpPr>
          <p:cNvPr id="20495" name="Line 15"/>
          <p:cNvSpPr>
            <a:spLocks noChangeShapeType="1"/>
          </p:cNvSpPr>
          <p:nvPr/>
        </p:nvSpPr>
        <p:spPr bwMode="auto">
          <a:xfrm>
            <a:off x="3048000" y="3352800"/>
            <a:ext cx="2514600" cy="0"/>
          </a:xfrm>
          <a:prstGeom prst="line">
            <a:avLst/>
          </a:prstGeom>
          <a:noFill/>
          <a:ln w="28575">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 name="Date Placeholder 1"/>
          <p:cNvSpPr>
            <a:spLocks noGrp="1"/>
          </p:cNvSpPr>
          <p:nvPr>
            <p:ph type="dt" sz="half" idx="10"/>
          </p:nvPr>
        </p:nvSpPr>
        <p:spPr/>
        <p:txBody>
          <a:bodyPr/>
          <a:lstStyle/>
          <a:p>
            <a:fld id="{4F8C94E2-3EB9-4883-B40E-B02C4EBD52F1}" type="datetime1">
              <a:rPr lang="en-US" smtClean="0"/>
              <a:t>3/5/2019</a:t>
            </a:fld>
            <a:endParaRPr lang="en-US"/>
          </a:p>
        </p:txBody>
      </p:sp>
    </p:spTree>
    <p:extLst>
      <p:ext uri="{BB962C8B-B14F-4D97-AF65-F5344CB8AC3E}">
        <p14:creationId xmlns:p14="http://schemas.microsoft.com/office/powerpoint/2010/main" val="344074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smtClean="0">
                <a:solidFill>
                  <a:srgbClr val="C00000"/>
                </a:solidFill>
              </a:rPr>
              <a:t>Kontribusi</a:t>
            </a:r>
            <a:r>
              <a:rPr lang="en-US" b="1" dirty="0" smtClean="0">
                <a:solidFill>
                  <a:srgbClr val="C00000"/>
                </a:solidFill>
              </a:rPr>
              <a:t> </a:t>
            </a:r>
            <a:r>
              <a:rPr lang="en-US" b="1" dirty="0" err="1" smtClean="0">
                <a:solidFill>
                  <a:srgbClr val="C00000"/>
                </a:solidFill>
              </a:rPr>
              <a:t>Psikologi</a:t>
            </a:r>
            <a:r>
              <a:rPr lang="en-US" b="1" dirty="0" smtClean="0">
                <a:solidFill>
                  <a:srgbClr val="C00000"/>
                </a:solidFill>
              </a:rPr>
              <a:t> </a:t>
            </a:r>
            <a:r>
              <a:rPr lang="en-US" b="1" dirty="0" err="1" smtClean="0">
                <a:solidFill>
                  <a:srgbClr val="C00000"/>
                </a:solidFill>
              </a:rPr>
              <a:t>Pendidikan</a:t>
            </a:r>
            <a:r>
              <a:rPr lang="en-US" b="1" dirty="0" smtClean="0">
                <a:solidFill>
                  <a:srgbClr val="C00000"/>
                </a:solidFill>
              </a:rPr>
              <a:t/>
            </a:r>
            <a:br>
              <a:rPr lang="en-US" b="1" dirty="0" smtClean="0">
                <a:solidFill>
                  <a:srgbClr val="C00000"/>
                </a:solidFill>
              </a:rPr>
            </a:br>
            <a:r>
              <a:rPr lang="en-US" b="1" dirty="0" err="1" smtClean="0">
                <a:solidFill>
                  <a:srgbClr val="C00000"/>
                </a:solidFill>
              </a:rPr>
              <a:t>Bagi</a:t>
            </a:r>
            <a:r>
              <a:rPr lang="en-US" b="1" dirty="0" smtClean="0">
                <a:solidFill>
                  <a:srgbClr val="C00000"/>
                </a:solidFill>
              </a:rPr>
              <a:t> </a:t>
            </a:r>
            <a:r>
              <a:rPr lang="en-US" b="1" dirty="0" err="1" smtClean="0">
                <a:solidFill>
                  <a:srgbClr val="C00000"/>
                </a:solidFill>
              </a:rPr>
              <a:t>Pengembangan</a:t>
            </a:r>
            <a:r>
              <a:rPr lang="en-US" b="1" dirty="0" smtClean="0">
                <a:solidFill>
                  <a:srgbClr val="C00000"/>
                </a:solidFill>
              </a:rPr>
              <a:t> </a:t>
            </a:r>
            <a:r>
              <a:rPr lang="en-US" b="1" dirty="0" err="1" smtClean="0">
                <a:solidFill>
                  <a:srgbClr val="C00000"/>
                </a:solidFill>
              </a:rPr>
              <a:t>Kurikulum</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pPr>
              <a:lnSpc>
                <a:spcPct val="90000"/>
              </a:lnSpc>
              <a:defRPr/>
            </a:pPr>
            <a:r>
              <a:rPr lang="en-US" dirty="0" err="1"/>
              <a:t>Kurikulum</a:t>
            </a:r>
            <a:r>
              <a:rPr lang="en-US" dirty="0"/>
              <a:t> </a:t>
            </a:r>
            <a:r>
              <a:rPr lang="en-US" dirty="0" err="1"/>
              <a:t>adalah</a:t>
            </a:r>
            <a:r>
              <a:rPr lang="en-US" dirty="0"/>
              <a:t> </a:t>
            </a:r>
            <a:r>
              <a:rPr lang="en-US" dirty="0" err="1"/>
              <a:t>seperangkat</a:t>
            </a:r>
            <a:r>
              <a:rPr lang="en-US" dirty="0"/>
              <a:t> </a:t>
            </a:r>
            <a:r>
              <a:rPr lang="en-US" dirty="0" err="1"/>
              <a:t>pengalaman</a:t>
            </a:r>
            <a:r>
              <a:rPr lang="en-US" dirty="0"/>
              <a:t> </a:t>
            </a:r>
            <a:r>
              <a:rPr lang="en-US" dirty="0" err="1"/>
              <a:t>belajar</a:t>
            </a:r>
            <a:r>
              <a:rPr lang="en-US" dirty="0"/>
              <a:t> yang </a:t>
            </a:r>
            <a:r>
              <a:rPr lang="en-US" dirty="0" err="1"/>
              <a:t>direncanakan</a:t>
            </a:r>
            <a:r>
              <a:rPr lang="en-US" dirty="0"/>
              <a:t> </a:t>
            </a:r>
            <a:r>
              <a:rPr lang="en-US" dirty="0" err="1"/>
              <a:t>dan</a:t>
            </a:r>
            <a:r>
              <a:rPr lang="en-US" dirty="0"/>
              <a:t> </a:t>
            </a:r>
            <a:r>
              <a:rPr lang="en-US" dirty="0" err="1"/>
              <a:t>dilaksanakan</a:t>
            </a:r>
            <a:r>
              <a:rPr lang="en-US" dirty="0"/>
              <a:t> </a:t>
            </a:r>
            <a:r>
              <a:rPr lang="en-US" dirty="0" err="1"/>
              <a:t>baik</a:t>
            </a:r>
            <a:r>
              <a:rPr lang="en-US" dirty="0"/>
              <a:t> di </a:t>
            </a:r>
            <a:r>
              <a:rPr lang="en-US" dirty="0" err="1"/>
              <a:t>dalam</a:t>
            </a:r>
            <a:r>
              <a:rPr lang="en-US" dirty="0"/>
              <a:t> </a:t>
            </a:r>
            <a:r>
              <a:rPr lang="en-US" dirty="0" err="1"/>
              <a:t>maupun</a:t>
            </a:r>
            <a:r>
              <a:rPr lang="en-US" dirty="0"/>
              <a:t> di </a:t>
            </a:r>
            <a:r>
              <a:rPr lang="en-US" dirty="0" err="1"/>
              <a:t>luar</a:t>
            </a:r>
            <a:r>
              <a:rPr lang="en-US" dirty="0"/>
              <a:t> </a:t>
            </a:r>
            <a:r>
              <a:rPr lang="en-US" dirty="0" err="1"/>
              <a:t>sekolah</a:t>
            </a:r>
            <a:r>
              <a:rPr lang="en-US" dirty="0"/>
              <a:t> </a:t>
            </a:r>
            <a:r>
              <a:rPr lang="en-US" dirty="0" err="1"/>
              <a:t>untuk</a:t>
            </a:r>
            <a:r>
              <a:rPr lang="en-US" dirty="0"/>
              <a:t> </a:t>
            </a:r>
            <a:r>
              <a:rPr lang="en-US" dirty="0" err="1"/>
              <a:t>mencapai</a:t>
            </a:r>
            <a:r>
              <a:rPr lang="en-US" dirty="0"/>
              <a:t> </a:t>
            </a:r>
            <a:r>
              <a:rPr lang="en-US" dirty="0" err="1"/>
              <a:t>tujuan</a:t>
            </a:r>
            <a:r>
              <a:rPr lang="en-US" dirty="0"/>
              <a:t> </a:t>
            </a:r>
            <a:r>
              <a:rPr lang="en-US" dirty="0" err="1"/>
              <a:t>pendidikan</a:t>
            </a:r>
            <a:r>
              <a:rPr lang="en-US" dirty="0"/>
              <a:t>.</a:t>
            </a:r>
          </a:p>
          <a:p>
            <a:pPr>
              <a:lnSpc>
                <a:spcPct val="90000"/>
              </a:lnSpc>
              <a:defRPr/>
            </a:pPr>
            <a:r>
              <a:rPr lang="en-US" dirty="0" err="1"/>
              <a:t>Pengembangan</a:t>
            </a:r>
            <a:r>
              <a:rPr lang="en-US" dirty="0"/>
              <a:t> </a:t>
            </a:r>
            <a:r>
              <a:rPr lang="en-US" dirty="0" err="1"/>
              <a:t>kurikulum</a:t>
            </a:r>
            <a:r>
              <a:rPr lang="en-US" dirty="0"/>
              <a:t> </a:t>
            </a:r>
            <a:r>
              <a:rPr lang="en-US" dirty="0" err="1"/>
              <a:t>dilakukan</a:t>
            </a:r>
            <a:r>
              <a:rPr lang="en-US" dirty="0"/>
              <a:t> </a:t>
            </a:r>
            <a:r>
              <a:rPr lang="en-US" dirty="0" err="1"/>
              <a:t>dengan</a:t>
            </a:r>
            <a:r>
              <a:rPr lang="en-US" dirty="0"/>
              <a:t> </a:t>
            </a:r>
            <a:r>
              <a:rPr lang="en-US" dirty="0" err="1"/>
              <a:t>mempertimbangkan</a:t>
            </a:r>
            <a:r>
              <a:rPr lang="en-US" dirty="0"/>
              <a:t> </a:t>
            </a:r>
            <a:r>
              <a:rPr lang="en-US" dirty="0" err="1"/>
              <a:t>aspek-aspek</a:t>
            </a:r>
            <a:r>
              <a:rPr lang="en-US" dirty="0"/>
              <a:t> : </a:t>
            </a:r>
            <a:endParaRPr lang="id-ID" dirty="0" smtClean="0"/>
          </a:p>
          <a:p>
            <a:pPr marL="811213" indent="-457200">
              <a:lnSpc>
                <a:spcPct val="90000"/>
              </a:lnSpc>
              <a:buFont typeface="+mj-lt"/>
              <a:buAutoNum type="arabicPeriod"/>
              <a:defRPr/>
            </a:pPr>
            <a:r>
              <a:rPr lang="en-US" dirty="0" err="1" smtClean="0"/>
              <a:t>karakteristiik</a:t>
            </a:r>
            <a:r>
              <a:rPr lang="en-US" dirty="0" smtClean="0"/>
              <a:t> </a:t>
            </a:r>
            <a:r>
              <a:rPr lang="en-US" dirty="0" err="1"/>
              <a:t>psikologis</a:t>
            </a:r>
            <a:r>
              <a:rPr lang="en-US" dirty="0"/>
              <a:t> </a:t>
            </a:r>
            <a:r>
              <a:rPr lang="en-US" dirty="0" err="1"/>
              <a:t>peserta</a:t>
            </a:r>
            <a:r>
              <a:rPr lang="en-US" dirty="0"/>
              <a:t> </a:t>
            </a:r>
            <a:r>
              <a:rPr lang="en-US" dirty="0" err="1"/>
              <a:t>didik</a:t>
            </a:r>
            <a:r>
              <a:rPr lang="en-US" dirty="0"/>
              <a:t>; </a:t>
            </a:r>
            <a:endParaRPr lang="id-ID" dirty="0" smtClean="0"/>
          </a:p>
          <a:p>
            <a:pPr marL="811213" indent="-457200">
              <a:lnSpc>
                <a:spcPct val="90000"/>
              </a:lnSpc>
              <a:buFont typeface="+mj-lt"/>
              <a:buAutoNum type="arabicPeriod"/>
              <a:defRPr/>
            </a:pPr>
            <a:r>
              <a:rPr lang="en-US" dirty="0" err="1" smtClean="0"/>
              <a:t>kemampuan</a:t>
            </a:r>
            <a:r>
              <a:rPr lang="en-US" dirty="0" smtClean="0"/>
              <a:t> </a:t>
            </a:r>
            <a:r>
              <a:rPr lang="en-US" dirty="0" err="1"/>
              <a:t>peserta</a:t>
            </a:r>
            <a:r>
              <a:rPr lang="en-US" dirty="0"/>
              <a:t> </a:t>
            </a:r>
            <a:r>
              <a:rPr lang="en-US" dirty="0" err="1"/>
              <a:t>didik</a:t>
            </a:r>
            <a:r>
              <a:rPr lang="en-US" dirty="0"/>
              <a:t> </a:t>
            </a:r>
            <a:r>
              <a:rPr lang="en-US" dirty="0" err="1"/>
              <a:t>untuk</a:t>
            </a:r>
            <a:r>
              <a:rPr lang="en-US" dirty="0"/>
              <a:t> </a:t>
            </a:r>
            <a:r>
              <a:rPr lang="en-US" dirty="0" err="1"/>
              <a:t>melakukan</a:t>
            </a:r>
            <a:r>
              <a:rPr lang="en-US" dirty="0"/>
              <a:t> </a:t>
            </a:r>
            <a:r>
              <a:rPr lang="en-US" dirty="0" err="1"/>
              <a:t>sesuatu</a:t>
            </a:r>
            <a:r>
              <a:rPr lang="en-US" dirty="0"/>
              <a:t> </a:t>
            </a:r>
            <a:r>
              <a:rPr lang="en-US" dirty="0" err="1"/>
              <a:t>dalam</a:t>
            </a:r>
            <a:r>
              <a:rPr lang="en-US" dirty="0"/>
              <a:t> </a:t>
            </a:r>
            <a:r>
              <a:rPr lang="en-US" dirty="0" err="1"/>
              <a:t>berbagai</a:t>
            </a:r>
            <a:r>
              <a:rPr lang="en-US" dirty="0"/>
              <a:t> </a:t>
            </a:r>
            <a:r>
              <a:rPr lang="en-US" dirty="0" err="1"/>
              <a:t>konteks</a:t>
            </a:r>
            <a:r>
              <a:rPr lang="en-US" dirty="0"/>
              <a:t>; </a:t>
            </a:r>
            <a:endParaRPr lang="id-ID" dirty="0" smtClean="0"/>
          </a:p>
          <a:p>
            <a:pPr marL="811213" indent="-457200">
              <a:lnSpc>
                <a:spcPct val="90000"/>
              </a:lnSpc>
              <a:buFont typeface="+mj-lt"/>
              <a:buAutoNum type="arabicPeriod"/>
              <a:defRPr/>
            </a:pPr>
            <a:r>
              <a:rPr lang="en-US" dirty="0" err="1" smtClean="0"/>
              <a:t>pengalaman</a:t>
            </a:r>
            <a:r>
              <a:rPr lang="en-US" dirty="0" smtClean="0"/>
              <a:t> </a:t>
            </a:r>
            <a:r>
              <a:rPr lang="en-US" dirty="0" err="1"/>
              <a:t>belajar</a:t>
            </a:r>
            <a:r>
              <a:rPr lang="en-US" dirty="0"/>
              <a:t> </a:t>
            </a:r>
            <a:r>
              <a:rPr lang="en-US" dirty="0" err="1"/>
              <a:t>siswa</a:t>
            </a:r>
            <a:r>
              <a:rPr lang="en-US" dirty="0"/>
              <a:t>; </a:t>
            </a:r>
            <a:endParaRPr lang="id-ID" dirty="0" smtClean="0"/>
          </a:p>
          <a:p>
            <a:pPr marL="811213" indent="-457200">
              <a:lnSpc>
                <a:spcPct val="90000"/>
              </a:lnSpc>
              <a:buFont typeface="+mj-lt"/>
              <a:buAutoNum type="arabicPeriod"/>
              <a:defRPr/>
            </a:pPr>
            <a:r>
              <a:rPr lang="en-US" dirty="0" err="1" smtClean="0"/>
              <a:t>hasil</a:t>
            </a:r>
            <a:r>
              <a:rPr lang="en-US" dirty="0" smtClean="0"/>
              <a:t> </a:t>
            </a:r>
            <a:r>
              <a:rPr lang="en-US" dirty="0" err="1"/>
              <a:t>belajar</a:t>
            </a:r>
            <a:r>
              <a:rPr lang="en-US" dirty="0"/>
              <a:t> (learning outcomes), </a:t>
            </a:r>
            <a:r>
              <a:rPr lang="en-US" dirty="0" err="1"/>
              <a:t>dan</a:t>
            </a:r>
            <a:r>
              <a:rPr lang="en-US" dirty="0"/>
              <a:t> </a:t>
            </a:r>
            <a:endParaRPr lang="id-ID" dirty="0" smtClean="0"/>
          </a:p>
          <a:p>
            <a:pPr marL="811213" indent="-457200">
              <a:lnSpc>
                <a:spcPct val="90000"/>
              </a:lnSpc>
              <a:buFont typeface="+mj-lt"/>
              <a:buAutoNum type="arabicPeriod"/>
              <a:defRPr/>
            </a:pPr>
            <a:r>
              <a:rPr lang="en-US" dirty="0" err="1" smtClean="0"/>
              <a:t>standarisasi</a:t>
            </a:r>
            <a:r>
              <a:rPr lang="en-US" dirty="0" smtClean="0"/>
              <a:t> </a:t>
            </a:r>
            <a:r>
              <a:rPr lang="en-US" dirty="0" err="1"/>
              <a:t>kemampuan</a:t>
            </a:r>
            <a:r>
              <a:rPr lang="en-US" dirty="0"/>
              <a:t> </a:t>
            </a:r>
            <a:r>
              <a:rPr lang="en-US" dirty="0" err="1"/>
              <a:t>siswa</a:t>
            </a:r>
            <a:r>
              <a:rPr lang="en-US" dirty="0"/>
              <a:t>.</a:t>
            </a:r>
          </a:p>
          <a:p>
            <a:pPr>
              <a:lnSpc>
                <a:spcPct val="90000"/>
              </a:lnSpc>
              <a:defRPr/>
            </a:pPr>
            <a:r>
              <a:rPr lang="en-US" dirty="0" err="1"/>
              <a:t>Penyusunan</a:t>
            </a:r>
            <a:r>
              <a:rPr lang="en-US" dirty="0"/>
              <a:t> </a:t>
            </a:r>
            <a:r>
              <a:rPr lang="en-US" dirty="0" err="1"/>
              <a:t>buku</a:t>
            </a:r>
            <a:r>
              <a:rPr lang="en-US" dirty="0"/>
              <a:t> ajar </a:t>
            </a:r>
            <a:r>
              <a:rPr lang="en-US" dirty="0" err="1"/>
              <a:t>didasarkan</a:t>
            </a:r>
            <a:r>
              <a:rPr lang="en-US" dirty="0"/>
              <a:t> </a:t>
            </a:r>
            <a:r>
              <a:rPr lang="en-US" dirty="0" err="1"/>
              <a:t>pada</a:t>
            </a:r>
            <a:r>
              <a:rPr lang="en-US" dirty="0"/>
              <a:t> </a:t>
            </a:r>
            <a:r>
              <a:rPr lang="en-US" dirty="0" err="1"/>
              <a:t>segi-segi</a:t>
            </a:r>
            <a:r>
              <a:rPr lang="en-US" dirty="0"/>
              <a:t> </a:t>
            </a:r>
            <a:r>
              <a:rPr lang="en-US" dirty="0" err="1"/>
              <a:t>psikologis</a:t>
            </a:r>
            <a:r>
              <a:rPr lang="en-US" dirty="0"/>
              <a:t> </a:t>
            </a:r>
            <a:r>
              <a:rPr lang="en-US" dirty="0" err="1"/>
              <a:t>peserta</a:t>
            </a:r>
            <a:r>
              <a:rPr lang="en-US" dirty="0"/>
              <a:t> </a:t>
            </a:r>
            <a:r>
              <a:rPr lang="en-US" dirty="0" err="1"/>
              <a:t>didik</a:t>
            </a:r>
            <a:r>
              <a:rPr lang="en-US" dirty="0"/>
              <a:t>.</a:t>
            </a:r>
          </a:p>
          <a:p>
            <a:endParaRPr lang="en-US" dirty="0"/>
          </a:p>
        </p:txBody>
      </p:sp>
      <p:sp>
        <p:nvSpPr>
          <p:cNvPr id="4" name="Date Placeholder 3"/>
          <p:cNvSpPr>
            <a:spLocks noGrp="1"/>
          </p:cNvSpPr>
          <p:nvPr>
            <p:ph type="dt" sz="half" idx="10"/>
          </p:nvPr>
        </p:nvSpPr>
        <p:spPr/>
        <p:txBody>
          <a:bodyPr/>
          <a:lstStyle/>
          <a:p>
            <a:fld id="{CB991F63-0FF1-4DA2-BA34-3455279BDC73}"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26</a:t>
            </a:fld>
            <a:endParaRPr lang="en-US"/>
          </a:p>
        </p:txBody>
      </p:sp>
    </p:spTree>
    <p:extLst>
      <p:ext uri="{BB962C8B-B14F-4D97-AF65-F5344CB8AC3E}">
        <p14:creationId xmlns:p14="http://schemas.microsoft.com/office/powerpoint/2010/main" val="3893411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smtClean="0">
                <a:solidFill>
                  <a:srgbClr val="C00000"/>
                </a:solidFill>
              </a:rPr>
              <a:t>Kontribusi</a:t>
            </a:r>
            <a:r>
              <a:rPr lang="en-US" b="1" dirty="0" smtClean="0">
                <a:solidFill>
                  <a:srgbClr val="C00000"/>
                </a:solidFill>
              </a:rPr>
              <a:t> </a:t>
            </a:r>
            <a:r>
              <a:rPr lang="en-US" b="1" dirty="0" err="1" smtClean="0">
                <a:solidFill>
                  <a:srgbClr val="C00000"/>
                </a:solidFill>
              </a:rPr>
              <a:t>Psikologi</a:t>
            </a:r>
            <a:r>
              <a:rPr lang="en-US" b="1" dirty="0" smtClean="0">
                <a:solidFill>
                  <a:srgbClr val="C00000"/>
                </a:solidFill>
              </a:rPr>
              <a:t> </a:t>
            </a:r>
            <a:r>
              <a:rPr lang="en-US" b="1" dirty="0" err="1" smtClean="0">
                <a:solidFill>
                  <a:srgbClr val="C00000"/>
                </a:solidFill>
              </a:rPr>
              <a:t>Pendidikan</a:t>
            </a:r>
            <a:r>
              <a:rPr lang="id-ID" b="1" dirty="0">
                <a:solidFill>
                  <a:srgbClr val="C00000"/>
                </a:solidFill>
              </a:rPr>
              <a:t> </a:t>
            </a:r>
            <a:r>
              <a:rPr lang="en-US" b="1" dirty="0" err="1" smtClean="0">
                <a:solidFill>
                  <a:srgbClr val="C00000"/>
                </a:solidFill>
              </a:rPr>
              <a:t>Bagi</a:t>
            </a:r>
            <a:r>
              <a:rPr lang="en-US" b="1" dirty="0" smtClean="0">
                <a:solidFill>
                  <a:srgbClr val="C00000"/>
                </a:solidFill>
              </a:rPr>
              <a:t> </a:t>
            </a:r>
            <a:r>
              <a:rPr lang="en-US" b="1" dirty="0" err="1" smtClean="0">
                <a:solidFill>
                  <a:srgbClr val="C00000"/>
                </a:solidFill>
              </a:rPr>
              <a:t>Pengemb</a:t>
            </a:r>
            <a:r>
              <a:rPr lang="id-ID" b="1" dirty="0" smtClean="0">
                <a:solidFill>
                  <a:srgbClr val="C00000"/>
                </a:solidFill>
              </a:rPr>
              <a:t>angan</a:t>
            </a:r>
            <a:r>
              <a:rPr lang="en-US" b="1" dirty="0" smtClean="0">
                <a:solidFill>
                  <a:srgbClr val="C00000"/>
                </a:solidFill>
              </a:rPr>
              <a:t> Program Pend</a:t>
            </a:r>
            <a:r>
              <a:rPr lang="id-ID" b="1" dirty="0" smtClean="0">
                <a:solidFill>
                  <a:srgbClr val="C00000"/>
                </a:solidFill>
              </a:rPr>
              <a:t>idikan</a:t>
            </a:r>
            <a:endParaRPr lang="en-US" b="1" dirty="0">
              <a:solidFill>
                <a:srgbClr val="C00000"/>
              </a:solidFill>
            </a:endParaRPr>
          </a:p>
        </p:txBody>
      </p:sp>
      <p:sp>
        <p:nvSpPr>
          <p:cNvPr id="3" name="Content Placeholder 2"/>
          <p:cNvSpPr>
            <a:spLocks noGrp="1"/>
          </p:cNvSpPr>
          <p:nvPr>
            <p:ph idx="1"/>
          </p:nvPr>
        </p:nvSpPr>
        <p:spPr/>
        <p:txBody>
          <a:bodyPr/>
          <a:lstStyle/>
          <a:p>
            <a:r>
              <a:rPr lang="en-US" dirty="0" err="1"/>
              <a:t>misalnya</a:t>
            </a:r>
            <a:r>
              <a:rPr lang="en-US" dirty="0"/>
              <a:t> </a:t>
            </a:r>
            <a:r>
              <a:rPr lang="en-US" dirty="0" err="1"/>
              <a:t>penyusunan</a:t>
            </a:r>
            <a:r>
              <a:rPr lang="en-US" dirty="0"/>
              <a:t> </a:t>
            </a:r>
            <a:r>
              <a:rPr lang="en-US" dirty="0" err="1"/>
              <a:t>jadwal</a:t>
            </a:r>
            <a:r>
              <a:rPr lang="en-US" dirty="0"/>
              <a:t> </a:t>
            </a:r>
            <a:r>
              <a:rPr lang="en-US" dirty="0" err="1"/>
              <a:t>pelajaran</a:t>
            </a:r>
            <a:r>
              <a:rPr lang="en-US" dirty="0"/>
              <a:t>, </a:t>
            </a:r>
            <a:r>
              <a:rPr lang="en-US" dirty="0" err="1"/>
              <a:t>jadwal</a:t>
            </a:r>
            <a:r>
              <a:rPr lang="en-US" dirty="0"/>
              <a:t> </a:t>
            </a:r>
            <a:r>
              <a:rPr lang="en-US" dirty="0" err="1"/>
              <a:t>ujian</a:t>
            </a:r>
            <a:r>
              <a:rPr lang="en-US" dirty="0"/>
              <a:t>, </a:t>
            </a:r>
            <a:r>
              <a:rPr lang="en-US" dirty="0" err="1"/>
              <a:t>dst</a:t>
            </a:r>
            <a:r>
              <a:rPr lang="en-US" dirty="0"/>
              <a:t>. </a:t>
            </a:r>
            <a:r>
              <a:rPr lang="en-US" dirty="0" err="1"/>
              <a:t>tidak</a:t>
            </a:r>
            <a:r>
              <a:rPr lang="en-US" dirty="0"/>
              <a:t> </a:t>
            </a:r>
            <a:r>
              <a:rPr lang="en-US" dirty="0" err="1"/>
              <a:t>bisa</a:t>
            </a:r>
            <a:r>
              <a:rPr lang="en-US" dirty="0"/>
              <a:t> </a:t>
            </a:r>
            <a:r>
              <a:rPr lang="en-US" dirty="0" err="1"/>
              <a:t>lepas</a:t>
            </a:r>
            <a:r>
              <a:rPr lang="en-US" dirty="0"/>
              <a:t> </a:t>
            </a:r>
            <a:r>
              <a:rPr lang="en-US" dirty="0" err="1"/>
              <a:t>dari</a:t>
            </a:r>
            <a:r>
              <a:rPr lang="en-US" dirty="0"/>
              <a:t> </a:t>
            </a:r>
            <a:r>
              <a:rPr lang="en-US" dirty="0" err="1"/>
              <a:t>aspek</a:t>
            </a:r>
            <a:r>
              <a:rPr lang="en-US" dirty="0"/>
              <a:t> </a:t>
            </a:r>
            <a:r>
              <a:rPr lang="en-US" dirty="0" err="1"/>
              <a:t>psikologis</a:t>
            </a:r>
            <a:r>
              <a:rPr lang="en-US" dirty="0"/>
              <a:t> </a:t>
            </a:r>
            <a:r>
              <a:rPr lang="en-US" dirty="0" err="1"/>
              <a:t>peserta</a:t>
            </a:r>
            <a:r>
              <a:rPr lang="en-US" dirty="0"/>
              <a:t> </a:t>
            </a:r>
            <a:r>
              <a:rPr lang="en-US" dirty="0" err="1"/>
              <a:t>didik</a:t>
            </a:r>
            <a:r>
              <a:rPr lang="en-US" dirty="0"/>
              <a:t>;</a:t>
            </a:r>
          </a:p>
          <a:p>
            <a:r>
              <a:rPr lang="en-US" dirty="0" err="1"/>
              <a:t>Penentuan</a:t>
            </a:r>
            <a:r>
              <a:rPr lang="en-US" dirty="0"/>
              <a:t> </a:t>
            </a:r>
            <a:r>
              <a:rPr lang="en-US" dirty="0" err="1"/>
              <a:t>jurusan</a:t>
            </a:r>
            <a:r>
              <a:rPr lang="en-US" dirty="0"/>
              <a:t> </a:t>
            </a:r>
            <a:r>
              <a:rPr lang="en-US" dirty="0" err="1"/>
              <a:t>atau</a:t>
            </a:r>
            <a:r>
              <a:rPr lang="en-US" dirty="0"/>
              <a:t> program;</a:t>
            </a:r>
          </a:p>
          <a:p>
            <a:r>
              <a:rPr lang="en-US" dirty="0" err="1"/>
              <a:t>Pengembangan</a:t>
            </a:r>
            <a:r>
              <a:rPr lang="en-US" dirty="0"/>
              <a:t> program </a:t>
            </a:r>
            <a:r>
              <a:rPr lang="en-US" dirty="0" err="1"/>
              <a:t>harus</a:t>
            </a:r>
            <a:r>
              <a:rPr lang="en-US" dirty="0"/>
              <a:t> </a:t>
            </a:r>
            <a:r>
              <a:rPr lang="en-US" dirty="0" err="1"/>
              <a:t>mengacu</a:t>
            </a:r>
            <a:r>
              <a:rPr lang="en-US" dirty="0"/>
              <a:t> </a:t>
            </a:r>
            <a:r>
              <a:rPr lang="en-US" dirty="0" err="1"/>
              <a:t>pada</a:t>
            </a:r>
            <a:r>
              <a:rPr lang="en-US" dirty="0"/>
              <a:t> </a:t>
            </a:r>
            <a:r>
              <a:rPr lang="en-US" dirty="0" err="1"/>
              <a:t>upaya</a:t>
            </a:r>
            <a:r>
              <a:rPr lang="en-US" dirty="0"/>
              <a:t> </a:t>
            </a:r>
            <a:r>
              <a:rPr lang="en-US" dirty="0" err="1"/>
              <a:t>pengembangan</a:t>
            </a:r>
            <a:r>
              <a:rPr lang="en-US" dirty="0"/>
              <a:t> </a:t>
            </a:r>
            <a:r>
              <a:rPr lang="en-US" dirty="0" err="1"/>
              <a:t>kemampuan</a:t>
            </a:r>
            <a:r>
              <a:rPr lang="en-US" dirty="0"/>
              <a:t> </a:t>
            </a:r>
            <a:r>
              <a:rPr lang="en-US" dirty="0" err="1"/>
              <a:t>potensial</a:t>
            </a:r>
            <a:r>
              <a:rPr lang="en-US" dirty="0"/>
              <a:t> </a:t>
            </a:r>
            <a:r>
              <a:rPr lang="en-US" dirty="0" err="1"/>
              <a:t>peserta</a:t>
            </a:r>
            <a:r>
              <a:rPr lang="en-US" dirty="0"/>
              <a:t> </a:t>
            </a:r>
            <a:r>
              <a:rPr lang="en-US" dirty="0" err="1"/>
              <a:t>didik</a:t>
            </a:r>
            <a:r>
              <a:rPr lang="en-US" dirty="0"/>
              <a:t>.</a:t>
            </a:r>
          </a:p>
          <a:p>
            <a:endParaRPr lang="en-US" dirty="0"/>
          </a:p>
        </p:txBody>
      </p:sp>
      <p:pic>
        <p:nvPicPr>
          <p:cNvPr id="16387" name="Picture 3" descr="F:\Pictures\image_thumb.png"/>
          <p:cNvPicPr>
            <a:picLocks noChangeAspect="1" noChangeArrowheads="1"/>
          </p:cNvPicPr>
          <p:nvPr/>
        </p:nvPicPr>
        <p:blipFill rotWithShape="1">
          <a:blip r:embed="rId2">
            <a:extLst>
              <a:ext uri="{28A0092B-C50C-407E-A947-70E740481C1C}">
                <a14:useLocalDpi xmlns:a14="http://schemas.microsoft.com/office/drawing/2010/main" val="0"/>
              </a:ext>
            </a:extLst>
          </a:blip>
          <a:srcRect b="9654"/>
          <a:stretch/>
        </p:blipFill>
        <p:spPr bwMode="auto">
          <a:xfrm>
            <a:off x="1187624" y="3789040"/>
            <a:ext cx="6793796" cy="306896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6E9EC8CB-C1D4-4B58-A76E-C64196C6BA5E}"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27</a:t>
            </a:fld>
            <a:endParaRPr lang="en-US"/>
          </a:p>
        </p:txBody>
      </p:sp>
    </p:spTree>
    <p:extLst>
      <p:ext uri="{BB962C8B-B14F-4D97-AF65-F5344CB8AC3E}">
        <p14:creationId xmlns:p14="http://schemas.microsoft.com/office/powerpoint/2010/main" val="57474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smtClean="0">
                <a:solidFill>
                  <a:srgbClr val="C00000"/>
                </a:solidFill>
              </a:rPr>
              <a:t>Kontribusi</a:t>
            </a:r>
            <a:r>
              <a:rPr lang="en-US" b="1" dirty="0" smtClean="0">
                <a:solidFill>
                  <a:srgbClr val="C00000"/>
                </a:solidFill>
              </a:rPr>
              <a:t> </a:t>
            </a:r>
            <a:r>
              <a:rPr lang="en-US" b="1" dirty="0" err="1" smtClean="0">
                <a:solidFill>
                  <a:srgbClr val="C00000"/>
                </a:solidFill>
              </a:rPr>
              <a:t>Psikologi</a:t>
            </a:r>
            <a:r>
              <a:rPr lang="en-US" b="1" dirty="0" smtClean="0">
                <a:solidFill>
                  <a:srgbClr val="C00000"/>
                </a:solidFill>
              </a:rPr>
              <a:t> </a:t>
            </a:r>
            <a:r>
              <a:rPr lang="en-US" b="1" dirty="0" err="1" smtClean="0">
                <a:solidFill>
                  <a:srgbClr val="C00000"/>
                </a:solidFill>
              </a:rPr>
              <a:t>Pendidikan</a:t>
            </a:r>
            <a:r>
              <a:rPr lang="en-US" b="1" dirty="0" smtClean="0">
                <a:solidFill>
                  <a:srgbClr val="C00000"/>
                </a:solidFill>
              </a:rPr>
              <a:t/>
            </a:r>
            <a:br>
              <a:rPr lang="en-US" b="1" dirty="0" smtClean="0">
                <a:solidFill>
                  <a:srgbClr val="C00000"/>
                </a:solidFill>
              </a:rPr>
            </a:br>
            <a:r>
              <a:rPr lang="en-US" b="1" dirty="0" err="1" smtClean="0">
                <a:solidFill>
                  <a:srgbClr val="C00000"/>
                </a:solidFill>
              </a:rPr>
              <a:t>Bagi</a:t>
            </a:r>
            <a:r>
              <a:rPr lang="en-US" b="1" dirty="0" smtClean="0">
                <a:solidFill>
                  <a:srgbClr val="C00000"/>
                </a:solidFill>
              </a:rPr>
              <a:t> </a:t>
            </a:r>
            <a:r>
              <a:rPr lang="en-US" b="1" dirty="0" err="1" smtClean="0">
                <a:solidFill>
                  <a:srgbClr val="C00000"/>
                </a:solidFill>
              </a:rPr>
              <a:t>Pengembangan</a:t>
            </a:r>
            <a:r>
              <a:rPr lang="en-US" b="1" dirty="0" smtClean="0">
                <a:solidFill>
                  <a:srgbClr val="C00000"/>
                </a:solidFill>
              </a:rPr>
              <a:t> </a:t>
            </a:r>
            <a:r>
              <a:rPr lang="en-US" b="1" dirty="0" err="1" smtClean="0">
                <a:solidFill>
                  <a:srgbClr val="C00000"/>
                </a:solidFill>
              </a:rPr>
              <a:t>Sistem</a:t>
            </a:r>
            <a:r>
              <a:rPr lang="en-US" b="1" dirty="0" smtClean="0">
                <a:solidFill>
                  <a:srgbClr val="C00000"/>
                </a:solidFill>
              </a:rPr>
              <a:t> </a:t>
            </a:r>
            <a:r>
              <a:rPr lang="en-US" b="1" dirty="0" err="1" smtClean="0">
                <a:solidFill>
                  <a:srgbClr val="C00000"/>
                </a:solidFill>
              </a:rPr>
              <a:t>Pembelajaran</a:t>
            </a:r>
            <a:endParaRPr lang="en-US" b="1" dirty="0">
              <a:solidFill>
                <a:srgbClr val="C00000"/>
              </a:solidFill>
            </a:endParaRPr>
          </a:p>
        </p:txBody>
      </p:sp>
      <p:sp>
        <p:nvSpPr>
          <p:cNvPr id="3" name="Content Placeholder 2"/>
          <p:cNvSpPr>
            <a:spLocks noGrp="1"/>
          </p:cNvSpPr>
          <p:nvPr>
            <p:ph idx="1"/>
          </p:nvPr>
        </p:nvSpPr>
        <p:spPr>
          <a:xfrm>
            <a:off x="457200" y="1720552"/>
            <a:ext cx="8229600" cy="4876800"/>
          </a:xfrm>
        </p:spPr>
        <p:txBody>
          <a:bodyPr/>
          <a:lstStyle/>
          <a:p>
            <a:pPr>
              <a:defRPr/>
            </a:pPr>
            <a:r>
              <a:rPr lang="en-US" dirty="0" err="1"/>
              <a:t>Pemilihan</a:t>
            </a:r>
            <a:r>
              <a:rPr lang="en-US" dirty="0"/>
              <a:t> </a:t>
            </a:r>
            <a:r>
              <a:rPr lang="en-US" dirty="0" err="1"/>
              <a:t>teori</a:t>
            </a:r>
            <a:r>
              <a:rPr lang="en-US" dirty="0"/>
              <a:t> </a:t>
            </a:r>
            <a:r>
              <a:rPr lang="en-US" dirty="0" err="1"/>
              <a:t>belajar</a:t>
            </a:r>
            <a:r>
              <a:rPr lang="en-US" dirty="0"/>
              <a:t> yang </a:t>
            </a:r>
            <a:r>
              <a:rPr lang="en-US" dirty="0" err="1"/>
              <a:t>akan</a:t>
            </a:r>
            <a:r>
              <a:rPr lang="en-US" dirty="0"/>
              <a:t> </a:t>
            </a:r>
            <a:r>
              <a:rPr lang="en-US" dirty="0" err="1"/>
              <a:t>diaplikasikan</a:t>
            </a:r>
            <a:r>
              <a:rPr lang="en-US" dirty="0"/>
              <a:t>;</a:t>
            </a:r>
          </a:p>
          <a:p>
            <a:pPr>
              <a:defRPr/>
            </a:pPr>
            <a:r>
              <a:rPr lang="en-US" dirty="0" err="1"/>
              <a:t>Pemilihan</a:t>
            </a:r>
            <a:r>
              <a:rPr lang="en-US" dirty="0"/>
              <a:t> model-model </a:t>
            </a:r>
            <a:r>
              <a:rPr lang="en-US" dirty="0" err="1"/>
              <a:t>pembelajaran</a:t>
            </a:r>
            <a:r>
              <a:rPr lang="en-US" dirty="0"/>
              <a:t>;</a:t>
            </a:r>
          </a:p>
          <a:p>
            <a:pPr>
              <a:defRPr/>
            </a:pPr>
            <a:r>
              <a:rPr lang="en-US" dirty="0" err="1"/>
              <a:t>Pemilihan</a:t>
            </a:r>
            <a:r>
              <a:rPr lang="en-US" dirty="0"/>
              <a:t> media </a:t>
            </a:r>
            <a:r>
              <a:rPr lang="en-US" dirty="0" err="1"/>
              <a:t>dan</a:t>
            </a:r>
            <a:r>
              <a:rPr lang="en-US" dirty="0"/>
              <a:t> </a:t>
            </a:r>
            <a:r>
              <a:rPr lang="en-US" dirty="0" err="1"/>
              <a:t>alat</a:t>
            </a:r>
            <a:r>
              <a:rPr lang="en-US" dirty="0"/>
              <a:t> bantu </a:t>
            </a:r>
            <a:r>
              <a:rPr lang="en-US" dirty="0" err="1"/>
              <a:t>pembelajaran</a:t>
            </a:r>
            <a:r>
              <a:rPr lang="en-US" dirty="0"/>
              <a:t>;</a:t>
            </a:r>
          </a:p>
          <a:p>
            <a:pPr>
              <a:defRPr/>
            </a:pPr>
            <a:r>
              <a:rPr lang="en-US" dirty="0" err="1"/>
              <a:t>Penentuan</a:t>
            </a:r>
            <a:r>
              <a:rPr lang="en-US" dirty="0"/>
              <a:t> </a:t>
            </a:r>
            <a:r>
              <a:rPr lang="en-US" dirty="0" err="1"/>
              <a:t>alokasi</a:t>
            </a:r>
            <a:r>
              <a:rPr lang="en-US" dirty="0"/>
              <a:t> </a:t>
            </a:r>
            <a:r>
              <a:rPr lang="en-US" dirty="0" err="1"/>
              <a:t>waktu</a:t>
            </a:r>
            <a:r>
              <a:rPr lang="en-US" dirty="0"/>
              <a:t> </a:t>
            </a:r>
            <a:r>
              <a:rPr lang="en-US" dirty="0" err="1"/>
              <a:t>belajar</a:t>
            </a:r>
            <a:r>
              <a:rPr lang="en-US" dirty="0"/>
              <a:t> </a:t>
            </a:r>
            <a:r>
              <a:rPr lang="en-US" dirty="0" err="1"/>
              <a:t>dan</a:t>
            </a:r>
            <a:r>
              <a:rPr lang="en-US" dirty="0"/>
              <a:t> </a:t>
            </a:r>
            <a:r>
              <a:rPr lang="en-US" dirty="0" err="1"/>
              <a:t>pembelajaran</a:t>
            </a:r>
            <a:r>
              <a:rPr lang="en-US" dirty="0"/>
              <a:t>.</a:t>
            </a:r>
          </a:p>
          <a:p>
            <a:endParaRPr lang="en-US" dirty="0"/>
          </a:p>
        </p:txBody>
      </p:sp>
      <p:pic>
        <p:nvPicPr>
          <p:cNvPr id="15362" name="Picture 2" descr="F:\Pictures\problem_based_lear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55677"/>
            <a:ext cx="6912768" cy="308563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36A35DDE-CD82-4EE6-A975-166C3446A1C2}"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28</a:t>
            </a:fld>
            <a:endParaRPr lang="en-US"/>
          </a:p>
        </p:txBody>
      </p:sp>
    </p:spTree>
    <p:extLst>
      <p:ext uri="{BB962C8B-B14F-4D97-AF65-F5344CB8AC3E}">
        <p14:creationId xmlns:p14="http://schemas.microsoft.com/office/powerpoint/2010/main" val="2954618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smtClean="0">
                <a:solidFill>
                  <a:srgbClr val="C00000"/>
                </a:solidFill>
              </a:rPr>
              <a:t>Kontribusi</a:t>
            </a:r>
            <a:r>
              <a:rPr lang="en-US" b="1" dirty="0" smtClean="0">
                <a:solidFill>
                  <a:srgbClr val="C00000"/>
                </a:solidFill>
              </a:rPr>
              <a:t> </a:t>
            </a:r>
            <a:r>
              <a:rPr lang="en-US" b="1" dirty="0" err="1" smtClean="0">
                <a:solidFill>
                  <a:srgbClr val="C00000"/>
                </a:solidFill>
              </a:rPr>
              <a:t>Psikologi</a:t>
            </a:r>
            <a:r>
              <a:rPr lang="en-US" b="1" dirty="0" smtClean="0">
                <a:solidFill>
                  <a:srgbClr val="C00000"/>
                </a:solidFill>
              </a:rPr>
              <a:t> </a:t>
            </a:r>
            <a:r>
              <a:rPr lang="en-US" b="1" dirty="0" err="1" smtClean="0">
                <a:solidFill>
                  <a:srgbClr val="C00000"/>
                </a:solidFill>
              </a:rPr>
              <a:t>Pendidikan</a:t>
            </a:r>
            <a:r>
              <a:rPr lang="en-US" b="1" dirty="0" smtClean="0">
                <a:solidFill>
                  <a:srgbClr val="C00000"/>
                </a:solidFill>
              </a:rPr>
              <a:t> </a:t>
            </a:r>
            <a:br>
              <a:rPr lang="en-US" b="1" dirty="0" smtClean="0">
                <a:solidFill>
                  <a:srgbClr val="C00000"/>
                </a:solidFill>
              </a:rPr>
            </a:br>
            <a:r>
              <a:rPr lang="en-US" b="1" dirty="0" err="1" smtClean="0">
                <a:solidFill>
                  <a:srgbClr val="C00000"/>
                </a:solidFill>
              </a:rPr>
              <a:t>Bagi</a:t>
            </a:r>
            <a:r>
              <a:rPr lang="en-US" b="1" dirty="0" smtClean="0">
                <a:solidFill>
                  <a:srgbClr val="C00000"/>
                </a:solidFill>
              </a:rPr>
              <a:t> </a:t>
            </a:r>
            <a:r>
              <a:rPr lang="en-US" b="1" dirty="0" err="1" smtClean="0">
                <a:solidFill>
                  <a:srgbClr val="C00000"/>
                </a:solidFill>
              </a:rPr>
              <a:t>Sistem</a:t>
            </a:r>
            <a:r>
              <a:rPr lang="en-US" b="1" dirty="0" smtClean="0">
                <a:solidFill>
                  <a:srgbClr val="C00000"/>
                </a:solidFill>
              </a:rPr>
              <a:t> </a:t>
            </a:r>
            <a:r>
              <a:rPr lang="en-US" b="1" dirty="0" err="1" smtClean="0">
                <a:solidFill>
                  <a:srgbClr val="C00000"/>
                </a:solidFill>
              </a:rPr>
              <a:t>Evaluasi</a:t>
            </a:r>
            <a:r>
              <a:rPr lang="id-ID" b="1" dirty="0" smtClean="0">
                <a:solidFill>
                  <a:srgbClr val="C00000"/>
                </a:solidFill>
              </a:rPr>
              <a:t> Pendidikan</a:t>
            </a:r>
            <a:endParaRPr lang="en-US" b="1" dirty="0">
              <a:solidFill>
                <a:srgbClr val="C00000"/>
              </a:solidFill>
            </a:endParaRPr>
          </a:p>
        </p:txBody>
      </p:sp>
      <p:sp>
        <p:nvSpPr>
          <p:cNvPr id="3" name="Content Placeholder 2"/>
          <p:cNvSpPr>
            <a:spLocks noGrp="1"/>
          </p:cNvSpPr>
          <p:nvPr>
            <p:ph idx="1"/>
          </p:nvPr>
        </p:nvSpPr>
        <p:spPr/>
        <p:txBody>
          <a:bodyPr/>
          <a:lstStyle/>
          <a:p>
            <a:r>
              <a:rPr lang="en-US" dirty="0" err="1"/>
              <a:t>Penentuan</a:t>
            </a:r>
            <a:r>
              <a:rPr lang="en-US" dirty="0"/>
              <a:t> </a:t>
            </a:r>
            <a:r>
              <a:rPr lang="en-US" dirty="0" err="1"/>
              <a:t>teknik</a:t>
            </a:r>
            <a:r>
              <a:rPr lang="en-US" dirty="0"/>
              <a:t> </a:t>
            </a:r>
            <a:r>
              <a:rPr lang="en-US" dirty="0" err="1"/>
              <a:t>evaluasi</a:t>
            </a:r>
            <a:r>
              <a:rPr lang="en-US" dirty="0"/>
              <a:t> (</a:t>
            </a:r>
            <a:r>
              <a:rPr lang="en-US" dirty="0" err="1"/>
              <a:t>teknik</a:t>
            </a:r>
            <a:r>
              <a:rPr lang="en-US" dirty="0"/>
              <a:t> </a:t>
            </a:r>
            <a:r>
              <a:rPr lang="en-US" dirty="0" err="1"/>
              <a:t>tes</a:t>
            </a:r>
            <a:r>
              <a:rPr lang="en-US" dirty="0"/>
              <a:t> </a:t>
            </a:r>
            <a:r>
              <a:rPr lang="en-US" dirty="0" err="1"/>
              <a:t>atau</a:t>
            </a:r>
            <a:r>
              <a:rPr lang="en-US" dirty="0"/>
              <a:t> </a:t>
            </a:r>
            <a:r>
              <a:rPr lang="en-US" dirty="0" err="1"/>
              <a:t>teknik</a:t>
            </a:r>
            <a:r>
              <a:rPr lang="en-US" dirty="0"/>
              <a:t> non </a:t>
            </a:r>
            <a:r>
              <a:rPr lang="en-US" dirty="0" err="1"/>
              <a:t>tes</a:t>
            </a:r>
            <a:r>
              <a:rPr lang="en-US" dirty="0"/>
              <a:t>);</a:t>
            </a:r>
          </a:p>
          <a:p>
            <a:r>
              <a:rPr lang="en-US" dirty="0" err="1"/>
              <a:t>Penentuan</a:t>
            </a:r>
            <a:r>
              <a:rPr lang="en-US" dirty="0"/>
              <a:t> </a:t>
            </a:r>
            <a:r>
              <a:rPr lang="en-US" dirty="0" err="1"/>
              <a:t>jenis</a:t>
            </a:r>
            <a:r>
              <a:rPr lang="en-US" dirty="0"/>
              <a:t> </a:t>
            </a:r>
            <a:r>
              <a:rPr lang="en-US" dirty="0" err="1"/>
              <a:t>tes</a:t>
            </a:r>
            <a:r>
              <a:rPr lang="en-US" dirty="0"/>
              <a:t> (</a:t>
            </a:r>
            <a:r>
              <a:rPr lang="en-US" dirty="0" err="1"/>
              <a:t>lisan</a:t>
            </a:r>
            <a:r>
              <a:rPr lang="en-US" dirty="0"/>
              <a:t>, </a:t>
            </a:r>
            <a:r>
              <a:rPr lang="en-US" dirty="0" err="1"/>
              <a:t>tulis</a:t>
            </a:r>
            <a:r>
              <a:rPr lang="en-US" dirty="0"/>
              <a:t>, </a:t>
            </a:r>
            <a:r>
              <a:rPr lang="en-US" dirty="0" err="1"/>
              <a:t>dan</a:t>
            </a:r>
            <a:r>
              <a:rPr lang="en-US" dirty="0"/>
              <a:t> </a:t>
            </a:r>
            <a:r>
              <a:rPr lang="en-US" dirty="0" err="1"/>
              <a:t>perbuatan</a:t>
            </a:r>
            <a:r>
              <a:rPr lang="en-US" dirty="0"/>
              <a:t>, </a:t>
            </a:r>
            <a:r>
              <a:rPr lang="en-US" dirty="0" err="1"/>
              <a:t>serta</a:t>
            </a:r>
            <a:r>
              <a:rPr lang="en-US" dirty="0"/>
              <a:t> </a:t>
            </a:r>
            <a:r>
              <a:rPr lang="en-US" dirty="0" err="1"/>
              <a:t>objektif</a:t>
            </a:r>
            <a:r>
              <a:rPr lang="en-US" dirty="0"/>
              <a:t> </a:t>
            </a:r>
            <a:r>
              <a:rPr lang="en-US" dirty="0" err="1"/>
              <a:t>atau</a:t>
            </a:r>
            <a:r>
              <a:rPr lang="en-US" dirty="0"/>
              <a:t> </a:t>
            </a:r>
            <a:r>
              <a:rPr lang="en-US" dirty="0" err="1"/>
              <a:t>subjektif</a:t>
            </a:r>
            <a:r>
              <a:rPr lang="en-US" dirty="0"/>
              <a:t>);</a:t>
            </a:r>
          </a:p>
          <a:p>
            <a:r>
              <a:rPr lang="en-US" dirty="0" err="1"/>
              <a:t>Penentuan</a:t>
            </a:r>
            <a:r>
              <a:rPr lang="en-US" dirty="0"/>
              <a:t> </a:t>
            </a:r>
            <a:r>
              <a:rPr lang="en-US" dirty="0" err="1"/>
              <a:t>mengenai</a:t>
            </a:r>
            <a:r>
              <a:rPr lang="en-US" dirty="0"/>
              <a:t> </a:t>
            </a:r>
            <a:r>
              <a:rPr lang="en-US" dirty="0" err="1"/>
              <a:t>waktu</a:t>
            </a:r>
            <a:r>
              <a:rPr lang="en-US" dirty="0"/>
              <a:t> </a:t>
            </a:r>
            <a:r>
              <a:rPr lang="en-US" dirty="0" err="1"/>
              <a:t>pelaksanaan</a:t>
            </a:r>
            <a:r>
              <a:rPr lang="en-US" dirty="0"/>
              <a:t> </a:t>
            </a:r>
            <a:r>
              <a:rPr lang="en-US" dirty="0" err="1"/>
              <a:t>evaluasi</a:t>
            </a:r>
            <a:r>
              <a:rPr lang="en-US" dirty="0"/>
              <a:t>;</a:t>
            </a:r>
          </a:p>
          <a:p>
            <a:endParaRPr lang="en-US" dirty="0"/>
          </a:p>
        </p:txBody>
      </p:sp>
      <p:pic>
        <p:nvPicPr>
          <p:cNvPr id="17410" name="Picture 2" descr="F:\Pictures\Cheating.jpg"/>
          <p:cNvPicPr>
            <a:picLocks noChangeAspect="1" noChangeArrowheads="1"/>
          </p:cNvPicPr>
          <p:nvPr/>
        </p:nvPicPr>
        <p:blipFill rotWithShape="1">
          <a:blip r:embed="rId2">
            <a:extLst>
              <a:ext uri="{28A0092B-C50C-407E-A947-70E740481C1C}">
                <a14:useLocalDpi xmlns:a14="http://schemas.microsoft.com/office/drawing/2010/main" val="0"/>
              </a:ext>
            </a:extLst>
          </a:blip>
          <a:srcRect t="14163"/>
          <a:stretch/>
        </p:blipFill>
        <p:spPr bwMode="auto">
          <a:xfrm>
            <a:off x="1619672" y="3495367"/>
            <a:ext cx="5947172" cy="340326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6A31C499-CB12-4E07-AE98-A20B67691FDB}"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29</a:t>
            </a:fld>
            <a:endParaRPr lang="en-US"/>
          </a:p>
        </p:txBody>
      </p:sp>
    </p:spTree>
    <p:extLst>
      <p:ext uri="{BB962C8B-B14F-4D97-AF65-F5344CB8AC3E}">
        <p14:creationId xmlns:p14="http://schemas.microsoft.com/office/powerpoint/2010/main" val="364937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b="1" dirty="0" smtClean="0">
                <a:solidFill>
                  <a:srgbClr val="C00000"/>
                </a:solidFill>
              </a:rPr>
              <a:t>A. </a:t>
            </a:r>
            <a:r>
              <a:rPr lang="en-US" b="1" dirty="0" err="1" smtClean="0">
                <a:solidFill>
                  <a:srgbClr val="C00000"/>
                </a:solidFill>
              </a:rPr>
              <a:t>Pengertian</a:t>
            </a:r>
            <a:r>
              <a:rPr lang="en-US" b="1" dirty="0" smtClean="0">
                <a:solidFill>
                  <a:srgbClr val="C00000"/>
                </a:solidFill>
              </a:rPr>
              <a:t> </a:t>
            </a:r>
            <a:r>
              <a:rPr lang="en-US" b="1" dirty="0" err="1" smtClean="0">
                <a:solidFill>
                  <a:srgbClr val="C00000"/>
                </a:solidFill>
              </a:rPr>
              <a:t>Psikologi</a:t>
            </a:r>
            <a:r>
              <a:rPr lang="en-US" b="1" dirty="0" smtClean="0">
                <a:solidFill>
                  <a:srgbClr val="C00000"/>
                </a:solidFill>
              </a:rPr>
              <a:t> </a:t>
            </a:r>
            <a:r>
              <a:rPr lang="en-US" b="1" dirty="0" err="1" smtClean="0">
                <a:solidFill>
                  <a:srgbClr val="C00000"/>
                </a:solidFill>
              </a:rPr>
              <a:t>Pendidikan</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800" dirty="0">
                <a:latin typeface="Arial Narrow" pitchFamily="34" charset="0"/>
              </a:rPr>
              <a:t>Psyche = </a:t>
            </a:r>
            <a:r>
              <a:rPr lang="id-ID" sz="2800" dirty="0" smtClean="0">
                <a:latin typeface="Arial Narrow" pitchFamily="34" charset="0"/>
              </a:rPr>
              <a:t>jiwa,</a:t>
            </a:r>
            <a:r>
              <a:rPr lang="en-US" sz="2800" dirty="0" smtClean="0">
                <a:latin typeface="Arial Narrow" pitchFamily="34" charset="0"/>
              </a:rPr>
              <a:t> </a:t>
            </a:r>
            <a:r>
              <a:rPr lang="en-US" sz="2800" dirty="0">
                <a:latin typeface="Arial Narrow" pitchFamily="34" charset="0"/>
              </a:rPr>
              <a:t>Logos = </a:t>
            </a:r>
            <a:r>
              <a:rPr lang="en-US" sz="2800" dirty="0" err="1">
                <a:latin typeface="Arial Narrow" pitchFamily="34" charset="0"/>
              </a:rPr>
              <a:t>ilmu</a:t>
            </a:r>
            <a:endParaRPr lang="en-US" sz="2800" dirty="0">
              <a:latin typeface="Arial Narrow" pitchFamily="34" charset="0"/>
            </a:endParaRPr>
          </a:p>
          <a:p>
            <a:r>
              <a:rPr lang="en-US" sz="2800" dirty="0" err="1" smtClean="0">
                <a:latin typeface="Arial Narrow" pitchFamily="34" charset="0"/>
              </a:rPr>
              <a:t>Ilmu</a:t>
            </a:r>
            <a:r>
              <a:rPr lang="en-US" sz="2800" dirty="0" smtClean="0">
                <a:latin typeface="Arial Narrow" pitchFamily="34" charset="0"/>
              </a:rPr>
              <a:t> </a:t>
            </a:r>
            <a:r>
              <a:rPr lang="en-US" sz="2800" dirty="0">
                <a:latin typeface="Arial Narrow" pitchFamily="34" charset="0"/>
              </a:rPr>
              <a:t>yang </a:t>
            </a:r>
            <a:r>
              <a:rPr lang="en-US" sz="2800" dirty="0" err="1">
                <a:latin typeface="Arial Narrow" pitchFamily="34" charset="0"/>
              </a:rPr>
              <a:t>mempelajari</a:t>
            </a:r>
            <a:r>
              <a:rPr lang="en-US" sz="2800" dirty="0">
                <a:latin typeface="Arial Narrow" pitchFamily="34" charset="0"/>
              </a:rPr>
              <a:t> </a:t>
            </a:r>
            <a:r>
              <a:rPr lang="en-US" sz="2800" dirty="0" err="1">
                <a:latin typeface="Arial Narrow" pitchFamily="34" charset="0"/>
              </a:rPr>
              <a:t>masalah</a:t>
            </a:r>
            <a:r>
              <a:rPr lang="en-US" sz="2800" dirty="0">
                <a:latin typeface="Arial Narrow" pitchFamily="34" charset="0"/>
              </a:rPr>
              <a:t> </a:t>
            </a:r>
            <a:r>
              <a:rPr lang="en-US" sz="2800" dirty="0" err="1">
                <a:latin typeface="Arial Narrow" pitchFamily="34" charset="0"/>
              </a:rPr>
              <a:t>kejiwaan</a:t>
            </a:r>
            <a:r>
              <a:rPr lang="en-US" sz="2800" dirty="0">
                <a:latin typeface="Arial Narrow" pitchFamily="34" charset="0"/>
              </a:rPr>
              <a:t> </a:t>
            </a:r>
            <a:r>
              <a:rPr lang="en-US" sz="2800" dirty="0" err="1">
                <a:latin typeface="Arial Narrow" pitchFamily="34" charset="0"/>
              </a:rPr>
              <a:t>peserta</a:t>
            </a:r>
            <a:r>
              <a:rPr lang="en-US" sz="2800" dirty="0">
                <a:latin typeface="Arial Narrow" pitchFamily="34" charset="0"/>
              </a:rPr>
              <a:t> </a:t>
            </a:r>
            <a:r>
              <a:rPr lang="en-US" sz="2800" dirty="0" err="1" smtClean="0">
                <a:latin typeface="Arial Narrow" pitchFamily="34" charset="0"/>
              </a:rPr>
              <a:t>didik</a:t>
            </a:r>
            <a:r>
              <a:rPr lang="en-US" sz="2800" dirty="0" smtClean="0">
                <a:latin typeface="Arial Narrow" pitchFamily="34" charset="0"/>
              </a:rPr>
              <a:t> </a:t>
            </a:r>
            <a:r>
              <a:rPr lang="en-US" sz="2800" dirty="0" err="1">
                <a:latin typeface="Arial Narrow" pitchFamily="34" charset="0"/>
              </a:rPr>
              <a:t>dalam</a:t>
            </a:r>
            <a:r>
              <a:rPr lang="en-US" sz="2800" dirty="0">
                <a:latin typeface="Arial Narrow" pitchFamily="34" charset="0"/>
              </a:rPr>
              <a:t> proses </a:t>
            </a:r>
            <a:r>
              <a:rPr lang="en-US" sz="2800" dirty="0" err="1">
                <a:latin typeface="Arial Narrow" pitchFamily="34" charset="0"/>
              </a:rPr>
              <a:t>pendidikan</a:t>
            </a:r>
            <a:r>
              <a:rPr lang="en-US" sz="2800" dirty="0">
                <a:latin typeface="Arial Narrow" pitchFamily="34" charset="0"/>
              </a:rPr>
              <a:t> </a:t>
            </a:r>
            <a:r>
              <a:rPr lang="en-US" sz="2800" dirty="0" err="1">
                <a:latin typeface="Arial Narrow" pitchFamily="34" charset="0"/>
              </a:rPr>
              <a:t>dan</a:t>
            </a:r>
            <a:r>
              <a:rPr lang="en-US" sz="2800" dirty="0">
                <a:latin typeface="Arial Narrow" pitchFamily="34" charset="0"/>
              </a:rPr>
              <a:t> </a:t>
            </a:r>
            <a:r>
              <a:rPr lang="en-US" sz="2800" dirty="0" err="1">
                <a:latin typeface="Arial Narrow" pitchFamily="34" charset="0"/>
              </a:rPr>
              <a:t>pembelajaran</a:t>
            </a:r>
            <a:r>
              <a:rPr lang="en-US" sz="2800" dirty="0">
                <a:latin typeface="Arial Narrow" pitchFamily="34" charset="0"/>
              </a:rPr>
              <a:t>. </a:t>
            </a:r>
          </a:p>
          <a:p>
            <a:r>
              <a:rPr lang="en-US" sz="2800" dirty="0" err="1" smtClean="0">
                <a:latin typeface="Arial Narrow" pitchFamily="34" charset="0"/>
              </a:rPr>
              <a:t>Studi</a:t>
            </a:r>
            <a:r>
              <a:rPr lang="en-US" sz="2800" dirty="0" smtClean="0">
                <a:latin typeface="Arial Narrow" pitchFamily="34" charset="0"/>
              </a:rPr>
              <a:t> </a:t>
            </a:r>
            <a:r>
              <a:rPr lang="en-US" sz="2800" dirty="0" err="1">
                <a:latin typeface="Arial Narrow" pitchFamily="34" charset="0"/>
              </a:rPr>
              <a:t>sistematis</a:t>
            </a:r>
            <a:r>
              <a:rPr lang="en-US" sz="2800" dirty="0">
                <a:latin typeface="Arial Narrow" pitchFamily="34" charset="0"/>
              </a:rPr>
              <a:t> </a:t>
            </a:r>
            <a:r>
              <a:rPr lang="en-US" sz="2800" dirty="0" err="1">
                <a:latin typeface="Arial Narrow" pitchFamily="34" charset="0"/>
              </a:rPr>
              <a:t>tentang</a:t>
            </a:r>
            <a:r>
              <a:rPr lang="en-US" sz="2800" dirty="0">
                <a:latin typeface="Arial Narrow" pitchFamily="34" charset="0"/>
              </a:rPr>
              <a:t> proses-proses </a:t>
            </a:r>
            <a:r>
              <a:rPr lang="en-US" sz="2800" dirty="0" err="1">
                <a:latin typeface="Arial Narrow" pitchFamily="34" charset="0"/>
              </a:rPr>
              <a:t>dan</a:t>
            </a:r>
            <a:r>
              <a:rPr lang="en-US" sz="2800" dirty="0">
                <a:latin typeface="Arial Narrow" pitchFamily="34" charset="0"/>
              </a:rPr>
              <a:t> </a:t>
            </a:r>
            <a:r>
              <a:rPr lang="en-US" sz="2800" dirty="0" err="1" smtClean="0">
                <a:latin typeface="Arial Narrow" pitchFamily="34" charset="0"/>
              </a:rPr>
              <a:t>faktor-faktor</a:t>
            </a:r>
            <a:r>
              <a:rPr lang="en-US" sz="2800" dirty="0" smtClean="0">
                <a:latin typeface="Arial Narrow" pitchFamily="34" charset="0"/>
              </a:rPr>
              <a:t> </a:t>
            </a:r>
            <a:r>
              <a:rPr lang="en-US" sz="2800" dirty="0">
                <a:latin typeface="Arial Narrow" pitchFamily="34" charset="0"/>
              </a:rPr>
              <a:t>yang </a:t>
            </a:r>
            <a:r>
              <a:rPr lang="en-US" sz="2800" dirty="0" err="1">
                <a:latin typeface="Arial Narrow" pitchFamily="34" charset="0"/>
              </a:rPr>
              <a:t>berhubungan</a:t>
            </a:r>
            <a:r>
              <a:rPr lang="en-US" sz="2800" dirty="0">
                <a:latin typeface="Arial Narrow" pitchFamily="34" charset="0"/>
              </a:rPr>
              <a:t> </a:t>
            </a:r>
            <a:r>
              <a:rPr lang="en-US" sz="2800" dirty="0" err="1">
                <a:latin typeface="Arial Narrow" pitchFamily="34" charset="0"/>
              </a:rPr>
              <a:t>dengan</a:t>
            </a:r>
            <a:r>
              <a:rPr lang="en-US" sz="2800" dirty="0">
                <a:latin typeface="Arial Narrow" pitchFamily="34" charset="0"/>
              </a:rPr>
              <a:t> </a:t>
            </a:r>
            <a:r>
              <a:rPr lang="en-US" sz="2800" dirty="0" err="1" smtClean="0">
                <a:latin typeface="Arial Narrow" pitchFamily="34" charset="0"/>
              </a:rPr>
              <a:t>pendidikan</a:t>
            </a:r>
            <a:r>
              <a:rPr lang="en-US" sz="2800" dirty="0" smtClean="0">
                <a:latin typeface="Arial Narrow" pitchFamily="34" charset="0"/>
              </a:rPr>
              <a:t> </a:t>
            </a:r>
            <a:r>
              <a:rPr lang="en-US" sz="2800" dirty="0" err="1">
                <a:latin typeface="Arial Narrow" pitchFamily="34" charset="0"/>
              </a:rPr>
              <a:t>manusia</a:t>
            </a:r>
            <a:r>
              <a:rPr lang="en-US" sz="2800" dirty="0">
                <a:latin typeface="Arial Narrow" pitchFamily="34" charset="0"/>
              </a:rPr>
              <a:t> (</a:t>
            </a:r>
            <a:r>
              <a:rPr lang="en-US" sz="2800" dirty="0" err="1">
                <a:latin typeface="Arial Narrow" pitchFamily="34" charset="0"/>
              </a:rPr>
              <a:t>Witherington</a:t>
            </a:r>
            <a:r>
              <a:rPr lang="en-US" sz="2800" dirty="0" smtClean="0">
                <a:latin typeface="Arial Narrow" pitchFamily="34" charset="0"/>
              </a:rPr>
              <a:t>).</a:t>
            </a:r>
            <a:endParaRPr lang="id-ID" sz="2800" dirty="0" smtClean="0">
              <a:latin typeface="Arial Narrow" pitchFamily="34" charset="0"/>
            </a:endParaRPr>
          </a:p>
          <a:p>
            <a:r>
              <a:rPr lang="en-US" sz="2800" dirty="0" err="1">
                <a:latin typeface="Arial Narrow" pitchFamily="34" charset="0"/>
              </a:rPr>
              <a:t>Psikologi</a:t>
            </a:r>
            <a:r>
              <a:rPr lang="en-US" sz="2800" dirty="0">
                <a:latin typeface="Arial Narrow" pitchFamily="34" charset="0"/>
              </a:rPr>
              <a:t> </a:t>
            </a:r>
            <a:r>
              <a:rPr lang="en-US" sz="2800" dirty="0" err="1">
                <a:latin typeface="Arial Narrow" pitchFamily="34" charset="0"/>
              </a:rPr>
              <a:t>pendidikan</a:t>
            </a:r>
            <a:r>
              <a:rPr lang="en-US" sz="2800" dirty="0">
                <a:latin typeface="Arial Narrow" pitchFamily="34" charset="0"/>
              </a:rPr>
              <a:t> </a:t>
            </a:r>
            <a:r>
              <a:rPr lang="en-US" sz="2800" dirty="0" err="1">
                <a:latin typeface="Arial Narrow" pitchFamily="34" charset="0"/>
              </a:rPr>
              <a:t>merupakan</a:t>
            </a:r>
            <a:r>
              <a:rPr lang="en-US" sz="2800" dirty="0">
                <a:latin typeface="Arial Narrow" pitchFamily="34" charset="0"/>
              </a:rPr>
              <a:t> </a:t>
            </a:r>
            <a:r>
              <a:rPr lang="en-US" sz="2800" dirty="0" err="1">
                <a:latin typeface="Arial Narrow" pitchFamily="34" charset="0"/>
              </a:rPr>
              <a:t>psikologi</a:t>
            </a:r>
            <a:r>
              <a:rPr lang="en-US" sz="2800" dirty="0">
                <a:latin typeface="Arial Narrow" pitchFamily="34" charset="0"/>
              </a:rPr>
              <a:t> </a:t>
            </a:r>
            <a:r>
              <a:rPr lang="en-US" sz="2800" dirty="0" err="1">
                <a:latin typeface="Arial Narrow" pitchFamily="34" charset="0"/>
              </a:rPr>
              <a:t>khusus</a:t>
            </a:r>
            <a:r>
              <a:rPr lang="id-ID" sz="2800" dirty="0">
                <a:latin typeface="Arial Narrow" pitchFamily="34" charset="0"/>
              </a:rPr>
              <a:t> &amp; terapan</a:t>
            </a:r>
            <a:r>
              <a:rPr lang="en-US" sz="2800" dirty="0">
                <a:latin typeface="Arial Narrow" pitchFamily="34" charset="0"/>
              </a:rPr>
              <a:t>.</a:t>
            </a:r>
          </a:p>
          <a:p>
            <a:r>
              <a:rPr lang="en-US" sz="2800" dirty="0" err="1" smtClean="0">
                <a:latin typeface="Arial Narrow" pitchFamily="34" charset="0"/>
              </a:rPr>
              <a:t>Caba</a:t>
            </a:r>
            <a:r>
              <a:rPr lang="id-ID" sz="2800" dirty="0" smtClean="0">
                <a:latin typeface="Arial Narrow" pitchFamily="34" charset="0"/>
              </a:rPr>
              <a:t>n</a:t>
            </a:r>
            <a:r>
              <a:rPr lang="en-US" sz="2800" dirty="0" smtClean="0">
                <a:latin typeface="Arial Narrow" pitchFamily="34" charset="0"/>
              </a:rPr>
              <a:t>g </a:t>
            </a:r>
            <a:r>
              <a:rPr lang="en-US" sz="2800" dirty="0" err="1">
                <a:latin typeface="Arial Narrow" pitchFamily="34" charset="0"/>
              </a:rPr>
              <a:t>dari</a:t>
            </a:r>
            <a:r>
              <a:rPr lang="en-US" sz="2800" dirty="0">
                <a:latin typeface="Arial Narrow" pitchFamily="34" charset="0"/>
              </a:rPr>
              <a:t> </a:t>
            </a:r>
            <a:r>
              <a:rPr lang="en-US" sz="2800" dirty="0" err="1">
                <a:latin typeface="Arial Narrow" pitchFamily="34" charset="0"/>
              </a:rPr>
              <a:t>psikologi</a:t>
            </a:r>
            <a:r>
              <a:rPr lang="en-US" sz="2800" dirty="0">
                <a:latin typeface="Arial Narrow" pitchFamily="34" charset="0"/>
              </a:rPr>
              <a:t> yang </a:t>
            </a:r>
            <a:r>
              <a:rPr lang="en-US" sz="2800" dirty="0" err="1">
                <a:latin typeface="Arial Narrow" pitchFamily="34" charset="0"/>
              </a:rPr>
              <a:t>mengaplikasikan</a:t>
            </a:r>
            <a:r>
              <a:rPr lang="en-US" sz="2800" dirty="0">
                <a:latin typeface="Arial Narrow" pitchFamily="34" charset="0"/>
              </a:rPr>
              <a:t> </a:t>
            </a:r>
            <a:r>
              <a:rPr lang="en-US" sz="2800" dirty="0" err="1" smtClean="0">
                <a:latin typeface="Arial Narrow" pitchFamily="34" charset="0"/>
              </a:rPr>
              <a:t>prinsip-prinsip</a:t>
            </a:r>
            <a:r>
              <a:rPr lang="en-US" sz="2800" dirty="0" smtClean="0">
                <a:latin typeface="Arial Narrow" pitchFamily="34" charset="0"/>
              </a:rPr>
              <a:t> </a:t>
            </a:r>
            <a:r>
              <a:rPr lang="en-US" sz="2800" dirty="0" err="1">
                <a:latin typeface="Arial Narrow" pitchFamily="34" charset="0"/>
              </a:rPr>
              <a:t>psikologis</a:t>
            </a:r>
            <a:r>
              <a:rPr lang="en-US" sz="2800" dirty="0">
                <a:latin typeface="Arial Narrow" pitchFamily="34" charset="0"/>
              </a:rPr>
              <a:t> </a:t>
            </a:r>
            <a:r>
              <a:rPr lang="en-US" sz="2800" dirty="0" err="1">
                <a:latin typeface="Arial Narrow" pitchFamily="34" charset="0"/>
              </a:rPr>
              <a:t>dalam</a:t>
            </a:r>
            <a:r>
              <a:rPr lang="en-US" sz="2800" dirty="0">
                <a:latin typeface="Arial Narrow" pitchFamily="34" charset="0"/>
              </a:rPr>
              <a:t> </a:t>
            </a:r>
            <a:r>
              <a:rPr lang="en-US" sz="2800" dirty="0" err="1">
                <a:latin typeface="Arial Narrow" pitchFamily="34" charset="0"/>
              </a:rPr>
              <a:t>menyelesaikan</a:t>
            </a:r>
            <a:r>
              <a:rPr lang="en-US" sz="2800" dirty="0">
                <a:latin typeface="Arial Narrow" pitchFamily="34" charset="0"/>
              </a:rPr>
              <a:t> </a:t>
            </a:r>
            <a:r>
              <a:rPr lang="en-US" sz="2800" dirty="0" err="1" smtClean="0">
                <a:latin typeface="Arial Narrow" pitchFamily="34" charset="0"/>
              </a:rPr>
              <a:t>persoalan</a:t>
            </a:r>
            <a:r>
              <a:rPr lang="en-US" sz="2800" dirty="0" smtClean="0">
                <a:latin typeface="Arial Narrow" pitchFamily="34" charset="0"/>
              </a:rPr>
              <a:t> </a:t>
            </a:r>
            <a:r>
              <a:rPr lang="en-US" sz="2800" dirty="0" err="1">
                <a:latin typeface="Arial Narrow" pitchFamily="34" charset="0"/>
              </a:rPr>
              <a:t>pendidikan</a:t>
            </a:r>
            <a:r>
              <a:rPr lang="en-US" sz="2800" dirty="0">
                <a:latin typeface="Arial Narrow" pitchFamily="34" charset="0"/>
              </a:rPr>
              <a:t> (American People of </a:t>
            </a:r>
            <a:r>
              <a:rPr lang="en-US" sz="2800" dirty="0" smtClean="0">
                <a:latin typeface="Arial Narrow" pitchFamily="34" charset="0"/>
              </a:rPr>
              <a:t>Encyclopedia</a:t>
            </a:r>
            <a:r>
              <a:rPr lang="id-ID" sz="2800" dirty="0" smtClean="0">
                <a:latin typeface="Arial Narrow" pitchFamily="34" charset="0"/>
              </a:rPr>
              <a:t>)</a:t>
            </a:r>
          </a:p>
          <a:p>
            <a:endParaRPr lang="id-ID" sz="2800" dirty="0" smtClean="0">
              <a:latin typeface="Arial Narrow" pitchFamily="34" charset="0"/>
            </a:endParaRPr>
          </a:p>
          <a:p>
            <a:endParaRPr lang="en-US" dirty="0"/>
          </a:p>
        </p:txBody>
      </p:sp>
      <p:sp>
        <p:nvSpPr>
          <p:cNvPr id="4" name="Date Placeholder 3"/>
          <p:cNvSpPr>
            <a:spLocks noGrp="1"/>
          </p:cNvSpPr>
          <p:nvPr>
            <p:ph type="dt" sz="half" idx="10"/>
          </p:nvPr>
        </p:nvSpPr>
        <p:spPr/>
        <p:txBody>
          <a:bodyPr/>
          <a:lstStyle/>
          <a:p>
            <a:fld id="{44A84788-E070-4D7C-8C2D-AC149CE1C4A9}"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3</a:t>
            </a:fld>
            <a:endParaRPr lang="en-US"/>
          </a:p>
        </p:txBody>
      </p:sp>
    </p:spTree>
    <p:extLst>
      <p:ext uri="{BB962C8B-B14F-4D97-AF65-F5344CB8AC3E}">
        <p14:creationId xmlns:p14="http://schemas.microsoft.com/office/powerpoint/2010/main" val="1040993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552" y="836712"/>
            <a:ext cx="8229600" cy="1143000"/>
          </a:xfrm>
        </p:spPr>
        <p:txBody>
          <a:bodyPr>
            <a:normAutofit fontScale="90000"/>
          </a:bodyPr>
          <a:lstStyle/>
          <a:p>
            <a:pPr marL="685800" indent="-685800" algn="ctr" eaLnBrk="1" hangingPunct="1"/>
            <a:r>
              <a:rPr lang="en-US" sz="3200" b="1" dirty="0" smtClean="0">
                <a:solidFill>
                  <a:srgbClr val="C00000"/>
                </a:solidFill>
                <a:latin typeface="Arial Narrow" pitchFamily="34" charset="0"/>
              </a:rPr>
              <a:t>TEKNIK-TEKNIK MEMAHAMI PERILAKU DAN KARAKTERISTIK PESERTA DIDIK</a:t>
            </a:r>
            <a:r>
              <a:rPr lang="en-US" b="1" dirty="0" smtClean="0">
                <a:solidFill>
                  <a:srgbClr val="C00000"/>
                </a:solidFill>
                <a:latin typeface="Arial Narrow" pitchFamily="34" charset="0"/>
              </a:rPr>
              <a:t> </a:t>
            </a:r>
            <a:r>
              <a:rPr lang="en-US" dirty="0" smtClean="0">
                <a:solidFill>
                  <a:schemeClr val="tx1"/>
                </a:solidFill>
              </a:rPr>
              <a:t/>
            </a:r>
            <a:br>
              <a:rPr lang="en-US" dirty="0" smtClean="0">
                <a:solidFill>
                  <a:schemeClr val="tx1"/>
                </a:solidFill>
              </a:rPr>
            </a:br>
            <a:r>
              <a:rPr lang="en-US" dirty="0" smtClean="0">
                <a:solidFill>
                  <a:schemeClr val="tx1"/>
                </a:solidFill>
              </a:rPr>
              <a:t> </a:t>
            </a:r>
          </a:p>
        </p:txBody>
      </p:sp>
      <p:sp>
        <p:nvSpPr>
          <p:cNvPr id="25603" name="Rectangle 3"/>
          <p:cNvSpPr>
            <a:spLocks noGrp="1" noChangeArrowheads="1"/>
          </p:cNvSpPr>
          <p:nvPr>
            <p:ph idx="1"/>
          </p:nvPr>
        </p:nvSpPr>
        <p:spPr>
          <a:xfrm>
            <a:off x="685800" y="2667000"/>
            <a:ext cx="7924800" cy="3733800"/>
          </a:xfrm>
        </p:spPr>
        <p:txBody>
          <a:bodyPr/>
          <a:lstStyle/>
          <a:p>
            <a:pPr eaLnBrk="1" hangingPunct="1">
              <a:buFont typeface="Wingdings" pitchFamily="2" charset="2"/>
              <a:buNone/>
            </a:pPr>
            <a:endParaRPr lang="en-US" smtClean="0"/>
          </a:p>
        </p:txBody>
      </p:sp>
      <p:sp>
        <p:nvSpPr>
          <p:cNvPr id="14" name="Date Placeholder 13"/>
          <p:cNvSpPr>
            <a:spLocks noGrp="1"/>
          </p:cNvSpPr>
          <p:nvPr>
            <p:ph type="dt" sz="half" idx="10"/>
          </p:nvPr>
        </p:nvSpPr>
        <p:spPr>
          <a:xfrm>
            <a:off x="6007690" y="548797"/>
            <a:ext cx="1189132" cy="297918"/>
          </a:xfrm>
        </p:spPr>
        <p:txBody>
          <a:bodyPr/>
          <a:lstStyle/>
          <a:p>
            <a:pPr>
              <a:defRPr/>
            </a:pPr>
            <a:fld id="{C063E790-24D2-48E7-BBA1-E823D3980D26}" type="datetime1">
              <a:rPr lang="en-US" smtClean="0"/>
              <a:t>3/5/2019</a:t>
            </a:fld>
            <a:endParaRPr lang="en-US"/>
          </a:p>
        </p:txBody>
      </p:sp>
      <p:sp>
        <p:nvSpPr>
          <p:cNvPr id="256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C3C250-0FE3-4E6D-93AA-304DDE8CD0E5}" type="slidenum">
              <a:rPr lang="en-US" smtClean="0"/>
              <a:pPr/>
              <a:t>30</a:t>
            </a:fld>
            <a:endParaRPr lang="en-US" smtClean="0"/>
          </a:p>
        </p:txBody>
      </p:sp>
      <p:sp>
        <p:nvSpPr>
          <p:cNvPr id="14340" name="Rectangle 4"/>
          <p:cNvSpPr>
            <a:spLocks noChangeArrowheads="1"/>
          </p:cNvSpPr>
          <p:nvPr/>
        </p:nvSpPr>
        <p:spPr bwMode="auto">
          <a:xfrm>
            <a:off x="727262" y="1772816"/>
            <a:ext cx="7949194" cy="504056"/>
          </a:xfrm>
          <a:prstGeom prst="rect">
            <a:avLst/>
          </a:prstGeom>
          <a:solidFill>
            <a:srgbClr val="7030A0"/>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dirty="0"/>
              <a:t>TEKNIK </a:t>
            </a:r>
            <a:r>
              <a:rPr lang="en-US" dirty="0" smtClean="0"/>
              <a:t>MEMAHAMI</a:t>
            </a:r>
            <a:r>
              <a:rPr lang="id-ID" dirty="0" smtClean="0"/>
              <a:t> </a:t>
            </a:r>
            <a:r>
              <a:rPr lang="en-US" dirty="0" smtClean="0"/>
              <a:t>PERILAKU </a:t>
            </a:r>
            <a:r>
              <a:rPr lang="en-US" dirty="0"/>
              <a:t>&amp; </a:t>
            </a:r>
            <a:r>
              <a:rPr lang="en-US" dirty="0" smtClean="0"/>
              <a:t>KARAKTERISTIK</a:t>
            </a:r>
            <a:r>
              <a:rPr lang="id-ID" dirty="0" smtClean="0"/>
              <a:t> </a:t>
            </a:r>
            <a:r>
              <a:rPr lang="en-US" dirty="0" smtClean="0"/>
              <a:t>PESERTA </a:t>
            </a:r>
            <a:r>
              <a:rPr lang="en-US" dirty="0"/>
              <a:t>DIDIK</a:t>
            </a:r>
          </a:p>
        </p:txBody>
      </p:sp>
      <p:graphicFrame>
        <p:nvGraphicFramePr>
          <p:cNvPr id="13" name="Content Placeholder 1"/>
          <p:cNvGraphicFramePr>
            <a:graphicFrameLocks/>
          </p:cNvGraphicFramePr>
          <p:nvPr>
            <p:extLst>
              <p:ext uri="{D42A27DB-BD31-4B8C-83A1-F6EECF244321}">
                <p14:modId xmlns:p14="http://schemas.microsoft.com/office/powerpoint/2010/main" val="1885922119"/>
              </p:ext>
            </p:extLst>
          </p:nvPr>
        </p:nvGraphicFramePr>
        <p:xfrm>
          <a:off x="587059" y="2276872"/>
          <a:ext cx="8229600" cy="34137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id-ID" sz="2000" i="0" dirty="0" smtClean="0">
                          <a:solidFill>
                            <a:schemeClr val="accent3">
                              <a:lumMod val="50000"/>
                            </a:schemeClr>
                          </a:solidFill>
                        </a:rPr>
                        <a:t>Teknik</a:t>
                      </a:r>
                      <a:r>
                        <a:rPr lang="id-ID" sz="2000" i="0" baseline="0" dirty="0" smtClean="0">
                          <a:solidFill>
                            <a:schemeClr val="accent3">
                              <a:lumMod val="50000"/>
                            </a:schemeClr>
                          </a:solidFill>
                        </a:rPr>
                        <a:t> Tes</a:t>
                      </a:r>
                      <a:endParaRPr lang="en-US" sz="2000" i="0" dirty="0">
                        <a:solidFill>
                          <a:schemeClr val="accent3">
                            <a:lumMod val="50000"/>
                          </a:schemeClr>
                        </a:solidFill>
                      </a:endParaRPr>
                    </a:p>
                  </a:txBody>
                  <a:tcPr/>
                </a:tc>
                <a:tc>
                  <a:txBody>
                    <a:bodyPr/>
                    <a:lstStyle/>
                    <a:p>
                      <a:pPr algn="ctr"/>
                      <a:r>
                        <a:rPr lang="id-ID" sz="2000" dirty="0" smtClean="0">
                          <a:solidFill>
                            <a:schemeClr val="accent3">
                              <a:lumMod val="50000"/>
                            </a:schemeClr>
                          </a:solidFill>
                        </a:rPr>
                        <a:t>Teknik Non Tes</a:t>
                      </a:r>
                      <a:endParaRPr lang="en-US" sz="2000" dirty="0">
                        <a:solidFill>
                          <a:schemeClr val="accent3">
                            <a:lumMod val="50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chemeClr val="accent3">
                              <a:lumMod val="50000"/>
                            </a:schemeClr>
                          </a:solidFill>
                        </a:rPr>
                        <a:t>Dilakukan</a:t>
                      </a:r>
                      <a:r>
                        <a:rPr lang="en-US" sz="2000" dirty="0" smtClean="0">
                          <a:solidFill>
                            <a:schemeClr val="accent3">
                              <a:lumMod val="50000"/>
                            </a:schemeClr>
                          </a:solidFill>
                        </a:rPr>
                        <a:t> </a:t>
                      </a:r>
                      <a:r>
                        <a:rPr lang="en-US" sz="2000" dirty="0" err="1" smtClean="0">
                          <a:solidFill>
                            <a:schemeClr val="accent3">
                              <a:lumMod val="50000"/>
                            </a:schemeClr>
                          </a:solidFill>
                        </a:rPr>
                        <a:t>dengan</a:t>
                      </a:r>
                      <a:r>
                        <a:rPr lang="en-US" sz="2000" dirty="0" smtClean="0">
                          <a:solidFill>
                            <a:schemeClr val="accent3">
                              <a:lumMod val="50000"/>
                            </a:schemeClr>
                          </a:solidFill>
                        </a:rPr>
                        <a:t> </a:t>
                      </a:r>
                      <a:r>
                        <a:rPr lang="en-US" sz="2000" dirty="0" err="1" smtClean="0">
                          <a:solidFill>
                            <a:schemeClr val="accent3">
                              <a:lumMod val="50000"/>
                            </a:schemeClr>
                          </a:solidFill>
                        </a:rPr>
                        <a:t>alat</a:t>
                      </a:r>
                      <a:r>
                        <a:rPr lang="en-US" sz="2000" dirty="0" smtClean="0">
                          <a:solidFill>
                            <a:schemeClr val="accent3">
                              <a:lumMod val="50000"/>
                            </a:schemeClr>
                          </a:solidFill>
                        </a:rPr>
                        <a:t> yang valid </a:t>
                      </a:r>
                      <a:r>
                        <a:rPr lang="en-US" sz="2000" dirty="0" err="1" smtClean="0">
                          <a:solidFill>
                            <a:schemeClr val="accent3">
                              <a:lumMod val="50000"/>
                            </a:schemeClr>
                          </a:solidFill>
                        </a:rPr>
                        <a:t>dan</a:t>
                      </a:r>
                      <a:r>
                        <a:rPr lang="en-US" sz="2000" dirty="0" smtClean="0">
                          <a:solidFill>
                            <a:schemeClr val="accent3">
                              <a:lumMod val="50000"/>
                            </a:schemeClr>
                          </a:solidFill>
                        </a:rPr>
                        <a:t> </a:t>
                      </a:r>
                      <a:r>
                        <a:rPr lang="en-US" sz="2000" dirty="0" err="1" smtClean="0">
                          <a:solidFill>
                            <a:schemeClr val="accent3">
                              <a:lumMod val="50000"/>
                            </a:schemeClr>
                          </a:solidFill>
                        </a:rPr>
                        <a:t>reliabel</a:t>
                      </a:r>
                      <a:r>
                        <a:rPr lang="en-US" sz="2000" dirty="0" smtClean="0">
                          <a:solidFill>
                            <a:schemeClr val="accent3">
                              <a:lumMod val="50000"/>
                            </a:schemeClr>
                          </a:solidFill>
                        </a:rPr>
                        <a:t>;</a:t>
                      </a:r>
                    </a:p>
                  </a:txBody>
                  <a:tcPr/>
                </a:tc>
                <a:tc>
                  <a:txBody>
                    <a:bodyPr/>
                    <a:lstStyle/>
                    <a:p>
                      <a:pPr marL="0" indent="0" eaLnBrk="1" fontAlgn="auto" hangingPunct="1">
                        <a:spcAft>
                          <a:spcPts val="0"/>
                        </a:spcAft>
                        <a:buFont typeface="Wingdings" charset="2"/>
                        <a:buNone/>
                        <a:defRPr/>
                      </a:pPr>
                      <a:r>
                        <a:rPr lang="en-US" sz="2000" dirty="0" err="1" smtClean="0">
                          <a:solidFill>
                            <a:schemeClr val="accent3">
                              <a:lumMod val="50000"/>
                            </a:schemeClr>
                          </a:solidFill>
                        </a:rPr>
                        <a:t>Dilakukan</a:t>
                      </a:r>
                      <a:r>
                        <a:rPr lang="en-US" sz="2000" dirty="0" smtClean="0">
                          <a:solidFill>
                            <a:schemeClr val="accent3">
                              <a:lumMod val="50000"/>
                            </a:schemeClr>
                          </a:solidFill>
                        </a:rPr>
                        <a:t> </a:t>
                      </a:r>
                      <a:r>
                        <a:rPr lang="en-US" sz="2000" dirty="0" err="1" smtClean="0">
                          <a:solidFill>
                            <a:schemeClr val="accent3">
                              <a:lumMod val="50000"/>
                            </a:schemeClr>
                          </a:solidFill>
                        </a:rPr>
                        <a:t>dengan</a:t>
                      </a:r>
                      <a:r>
                        <a:rPr lang="en-US" sz="2000" dirty="0" smtClean="0">
                          <a:solidFill>
                            <a:schemeClr val="accent3">
                              <a:lumMod val="50000"/>
                            </a:schemeClr>
                          </a:solidFill>
                        </a:rPr>
                        <a:t> </a:t>
                      </a:r>
                      <a:r>
                        <a:rPr lang="en-US" sz="2000" dirty="0" err="1" smtClean="0">
                          <a:solidFill>
                            <a:schemeClr val="accent3">
                              <a:lumMod val="50000"/>
                            </a:schemeClr>
                          </a:solidFill>
                        </a:rPr>
                        <a:t>alat</a:t>
                      </a:r>
                      <a:r>
                        <a:rPr lang="en-US" sz="2000" dirty="0" smtClean="0">
                          <a:solidFill>
                            <a:schemeClr val="accent3">
                              <a:lumMod val="50000"/>
                            </a:schemeClr>
                          </a:solidFill>
                        </a:rPr>
                        <a:t> </a:t>
                      </a:r>
                      <a:r>
                        <a:rPr lang="en-US" sz="2000" dirty="0" err="1" smtClean="0">
                          <a:solidFill>
                            <a:schemeClr val="accent3">
                              <a:lumMod val="50000"/>
                            </a:schemeClr>
                          </a:solidFill>
                        </a:rPr>
                        <a:t>tertentu</a:t>
                      </a:r>
                      <a:r>
                        <a:rPr lang="en-US" sz="2000" dirty="0" smtClean="0">
                          <a:solidFill>
                            <a:schemeClr val="accent3">
                              <a:lumMod val="50000"/>
                            </a:schemeClr>
                          </a:solidFill>
                        </a:rPr>
                        <a:t>, </a:t>
                      </a:r>
                      <a:r>
                        <a:rPr lang="en-US" sz="2000" dirty="0" err="1" smtClean="0">
                          <a:solidFill>
                            <a:schemeClr val="accent3">
                              <a:lumMod val="50000"/>
                            </a:schemeClr>
                          </a:solidFill>
                        </a:rPr>
                        <a:t>misalnya</a:t>
                      </a:r>
                      <a:r>
                        <a:rPr lang="en-US" sz="2000" dirty="0" smtClean="0">
                          <a:solidFill>
                            <a:schemeClr val="accent3">
                              <a:lumMod val="50000"/>
                            </a:schemeClr>
                          </a:solidFill>
                        </a:rPr>
                        <a:t> </a:t>
                      </a:r>
                      <a:r>
                        <a:rPr lang="en-US" sz="2000" dirty="0" err="1" smtClean="0">
                          <a:solidFill>
                            <a:schemeClr val="accent3">
                              <a:lumMod val="50000"/>
                            </a:schemeClr>
                          </a:solidFill>
                        </a:rPr>
                        <a:t>kuesioner</a:t>
                      </a:r>
                      <a:r>
                        <a:rPr lang="en-US" sz="2000" dirty="0" smtClean="0">
                          <a:solidFill>
                            <a:schemeClr val="accent3">
                              <a:lumMod val="50000"/>
                            </a:schemeClr>
                          </a:solidFill>
                        </a:rPr>
                        <a:t>, </a:t>
                      </a:r>
                      <a:r>
                        <a:rPr lang="en-US" sz="2000" dirty="0" err="1" smtClean="0">
                          <a:solidFill>
                            <a:schemeClr val="accent3">
                              <a:lumMod val="50000"/>
                            </a:schemeClr>
                          </a:solidFill>
                        </a:rPr>
                        <a:t>pedoman</a:t>
                      </a:r>
                      <a:r>
                        <a:rPr lang="en-US" sz="2000" dirty="0" smtClean="0">
                          <a:solidFill>
                            <a:schemeClr val="accent3">
                              <a:lumMod val="50000"/>
                            </a:schemeClr>
                          </a:solidFill>
                        </a:rPr>
                        <a:t> </a:t>
                      </a:r>
                      <a:r>
                        <a:rPr lang="en-US" sz="2000" dirty="0" err="1" smtClean="0">
                          <a:solidFill>
                            <a:schemeClr val="accent3">
                              <a:lumMod val="50000"/>
                            </a:schemeClr>
                          </a:solidFill>
                        </a:rPr>
                        <a:t>wawancara</a:t>
                      </a:r>
                      <a:r>
                        <a:rPr lang="en-US" sz="2000" dirty="0" smtClean="0">
                          <a:solidFill>
                            <a:schemeClr val="accent3">
                              <a:lumMod val="50000"/>
                            </a:schemeClr>
                          </a:solidFill>
                        </a:rPr>
                        <a:t>, </a:t>
                      </a:r>
                      <a:r>
                        <a:rPr lang="en-US" sz="2000" dirty="0" err="1" smtClean="0">
                          <a:solidFill>
                            <a:schemeClr val="accent3">
                              <a:lumMod val="50000"/>
                            </a:schemeClr>
                          </a:solidFill>
                        </a:rPr>
                        <a:t>pedoman</a:t>
                      </a:r>
                      <a:r>
                        <a:rPr lang="en-US" sz="2000" dirty="0" smtClean="0">
                          <a:solidFill>
                            <a:schemeClr val="accent3">
                              <a:lumMod val="50000"/>
                            </a:schemeClr>
                          </a:solidFill>
                        </a:rPr>
                        <a:t> </a:t>
                      </a:r>
                      <a:r>
                        <a:rPr lang="en-US" sz="2000" dirty="0" err="1" smtClean="0">
                          <a:solidFill>
                            <a:schemeClr val="accent3">
                              <a:lumMod val="50000"/>
                            </a:schemeClr>
                          </a:solidFill>
                        </a:rPr>
                        <a:t>observasi</a:t>
                      </a:r>
                      <a:r>
                        <a:rPr lang="en-US" sz="2000" dirty="0" smtClean="0">
                          <a:solidFill>
                            <a:schemeClr val="accent3">
                              <a:lumMod val="50000"/>
                            </a:schemeClr>
                          </a:solidFill>
                        </a:rPr>
                        <a:t> </a:t>
                      </a:r>
                      <a:r>
                        <a:rPr lang="en-US" sz="2000" dirty="0" err="1" smtClean="0">
                          <a:solidFill>
                            <a:schemeClr val="accent3">
                              <a:lumMod val="50000"/>
                            </a:schemeClr>
                          </a:solidFill>
                        </a:rPr>
                        <a:t>dst</a:t>
                      </a:r>
                      <a:r>
                        <a:rPr lang="en-US" sz="2000" dirty="0" smtClean="0">
                          <a:solidFill>
                            <a:schemeClr val="accent3">
                              <a:lumMod val="50000"/>
                            </a:schemeClr>
                          </a:solidFill>
                        </a:rPr>
                        <a: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chemeClr val="accent3">
                              <a:lumMod val="50000"/>
                            </a:schemeClr>
                          </a:solidFill>
                        </a:rPr>
                        <a:t>Dipilih</a:t>
                      </a:r>
                      <a:r>
                        <a:rPr lang="en-US" sz="2000" dirty="0" smtClean="0">
                          <a:solidFill>
                            <a:schemeClr val="accent3">
                              <a:lumMod val="50000"/>
                            </a:schemeClr>
                          </a:solidFill>
                        </a:rPr>
                        <a:t> </a:t>
                      </a:r>
                      <a:r>
                        <a:rPr lang="en-US" sz="2000" dirty="0" err="1" smtClean="0">
                          <a:solidFill>
                            <a:schemeClr val="accent3">
                              <a:lumMod val="50000"/>
                            </a:schemeClr>
                          </a:solidFill>
                        </a:rPr>
                        <a:t>untuk</a:t>
                      </a:r>
                      <a:r>
                        <a:rPr lang="en-US" sz="2000" dirty="0" smtClean="0">
                          <a:solidFill>
                            <a:schemeClr val="accent3">
                              <a:lumMod val="50000"/>
                            </a:schemeClr>
                          </a:solidFill>
                        </a:rPr>
                        <a:t> </a:t>
                      </a:r>
                      <a:r>
                        <a:rPr lang="en-US" sz="2000" dirty="0" err="1" smtClean="0">
                          <a:solidFill>
                            <a:schemeClr val="accent3">
                              <a:lumMod val="50000"/>
                            </a:schemeClr>
                          </a:solidFill>
                        </a:rPr>
                        <a:t>mengumpulkan</a:t>
                      </a:r>
                      <a:r>
                        <a:rPr lang="en-US" sz="2000" dirty="0" smtClean="0">
                          <a:solidFill>
                            <a:schemeClr val="accent3">
                              <a:lumMod val="50000"/>
                            </a:schemeClr>
                          </a:solidFill>
                        </a:rPr>
                        <a:t> data </a:t>
                      </a:r>
                      <a:r>
                        <a:rPr lang="en-US" sz="2000" dirty="0" err="1" smtClean="0">
                          <a:solidFill>
                            <a:schemeClr val="accent3">
                              <a:lumMod val="50000"/>
                            </a:schemeClr>
                          </a:solidFill>
                        </a:rPr>
                        <a:t>mengenai</a:t>
                      </a:r>
                      <a:r>
                        <a:rPr lang="en-US" sz="2000" dirty="0" smtClean="0">
                          <a:solidFill>
                            <a:schemeClr val="accent3">
                              <a:lumMod val="50000"/>
                            </a:schemeClr>
                          </a:solidFill>
                        </a:rPr>
                        <a:t> </a:t>
                      </a:r>
                      <a:r>
                        <a:rPr lang="en-US" sz="2000" dirty="0" err="1" smtClean="0">
                          <a:solidFill>
                            <a:schemeClr val="accent3">
                              <a:lumMod val="50000"/>
                            </a:schemeClr>
                          </a:solidFill>
                        </a:rPr>
                        <a:t>kemampuan</a:t>
                      </a:r>
                      <a:r>
                        <a:rPr lang="en-US" sz="2000" dirty="0" smtClean="0">
                          <a:solidFill>
                            <a:schemeClr val="accent3">
                              <a:lumMod val="50000"/>
                            </a:schemeClr>
                          </a:solidFill>
                        </a:rPr>
                        <a:t> </a:t>
                      </a:r>
                      <a:r>
                        <a:rPr lang="en-US" sz="2000" dirty="0" err="1" smtClean="0">
                          <a:solidFill>
                            <a:schemeClr val="accent3">
                              <a:lumMod val="50000"/>
                            </a:schemeClr>
                          </a:solidFill>
                        </a:rPr>
                        <a:t>akademik</a:t>
                      </a:r>
                      <a:r>
                        <a:rPr lang="en-US" sz="2000" dirty="0" smtClean="0">
                          <a:solidFill>
                            <a:schemeClr val="accent3">
                              <a:lumMod val="50000"/>
                            </a:schemeClr>
                          </a:solidFill>
                        </a:rPr>
                        <a:t>, </a:t>
                      </a:r>
                      <a:r>
                        <a:rPr lang="en-US" sz="2000" dirty="0" err="1" smtClean="0">
                          <a:solidFill>
                            <a:schemeClr val="accent3">
                              <a:lumMod val="50000"/>
                            </a:schemeClr>
                          </a:solidFill>
                        </a:rPr>
                        <a:t>bakat</a:t>
                      </a:r>
                      <a:r>
                        <a:rPr lang="en-US" sz="2000" dirty="0" smtClean="0">
                          <a:solidFill>
                            <a:schemeClr val="accent3">
                              <a:lumMod val="50000"/>
                            </a:schemeClr>
                          </a:solidFill>
                        </a:rPr>
                        <a:t>, </a:t>
                      </a:r>
                      <a:r>
                        <a:rPr lang="en-US" sz="2000" dirty="0" err="1" smtClean="0">
                          <a:solidFill>
                            <a:schemeClr val="accent3">
                              <a:lumMod val="50000"/>
                            </a:schemeClr>
                          </a:solidFill>
                        </a:rPr>
                        <a:t>minat</a:t>
                      </a:r>
                      <a:r>
                        <a:rPr lang="en-US" sz="2000" dirty="0" smtClean="0">
                          <a:solidFill>
                            <a:schemeClr val="accent3">
                              <a:lumMod val="50000"/>
                            </a:schemeClr>
                          </a:solidFill>
                        </a:rPr>
                        <a:t>, </a:t>
                      </a:r>
                      <a:r>
                        <a:rPr lang="en-US" sz="2000" dirty="0" err="1" smtClean="0">
                          <a:solidFill>
                            <a:schemeClr val="accent3">
                              <a:lumMod val="50000"/>
                            </a:schemeClr>
                          </a:solidFill>
                        </a:rPr>
                        <a:t>kecerdasan</a:t>
                      </a:r>
                      <a:r>
                        <a:rPr lang="en-US" sz="2000" dirty="0" smtClean="0">
                          <a:solidFill>
                            <a:schemeClr val="accent3">
                              <a:lumMod val="50000"/>
                            </a:schemeClr>
                          </a:solidFill>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chemeClr val="accent3">
                              <a:lumMod val="50000"/>
                            </a:schemeClr>
                          </a:solidFill>
                        </a:rPr>
                        <a:t>Dipilih</a:t>
                      </a:r>
                      <a:r>
                        <a:rPr lang="en-US" sz="2000" dirty="0" smtClean="0">
                          <a:solidFill>
                            <a:schemeClr val="accent3">
                              <a:lumMod val="50000"/>
                            </a:schemeClr>
                          </a:solidFill>
                        </a:rPr>
                        <a:t> </a:t>
                      </a:r>
                      <a:r>
                        <a:rPr lang="en-US" sz="2000" dirty="0" err="1" smtClean="0">
                          <a:solidFill>
                            <a:schemeClr val="accent3">
                              <a:lumMod val="50000"/>
                            </a:schemeClr>
                          </a:solidFill>
                        </a:rPr>
                        <a:t>untuk</a:t>
                      </a:r>
                      <a:r>
                        <a:rPr lang="en-US" sz="2000" dirty="0" smtClean="0">
                          <a:solidFill>
                            <a:schemeClr val="accent3">
                              <a:lumMod val="50000"/>
                            </a:schemeClr>
                          </a:solidFill>
                        </a:rPr>
                        <a:t> </a:t>
                      </a:r>
                      <a:r>
                        <a:rPr lang="en-US" sz="2000" dirty="0" err="1" smtClean="0">
                          <a:solidFill>
                            <a:schemeClr val="accent3">
                              <a:lumMod val="50000"/>
                            </a:schemeClr>
                          </a:solidFill>
                        </a:rPr>
                        <a:t>mengumpulkan</a:t>
                      </a:r>
                      <a:r>
                        <a:rPr lang="en-US" sz="2000" dirty="0" smtClean="0">
                          <a:solidFill>
                            <a:schemeClr val="accent3">
                              <a:lumMod val="50000"/>
                            </a:schemeClr>
                          </a:solidFill>
                        </a:rPr>
                        <a:t> data </a:t>
                      </a:r>
                      <a:r>
                        <a:rPr lang="en-US" sz="2000" dirty="0" err="1" smtClean="0">
                          <a:solidFill>
                            <a:schemeClr val="accent3">
                              <a:lumMod val="50000"/>
                            </a:schemeClr>
                          </a:solidFill>
                        </a:rPr>
                        <a:t>mengenai</a:t>
                      </a:r>
                      <a:r>
                        <a:rPr lang="en-US" sz="2000" dirty="0" smtClean="0">
                          <a:solidFill>
                            <a:schemeClr val="accent3">
                              <a:lumMod val="50000"/>
                            </a:schemeClr>
                          </a:solidFill>
                        </a:rPr>
                        <a:t> </a:t>
                      </a:r>
                      <a:r>
                        <a:rPr lang="en-US" sz="2000" dirty="0" err="1" smtClean="0">
                          <a:solidFill>
                            <a:schemeClr val="accent3">
                              <a:lumMod val="50000"/>
                            </a:schemeClr>
                          </a:solidFill>
                        </a:rPr>
                        <a:t>fakta</a:t>
                      </a:r>
                      <a:r>
                        <a:rPr lang="en-US" sz="2000" dirty="0" smtClean="0">
                          <a:solidFill>
                            <a:schemeClr val="accent3">
                              <a:lumMod val="50000"/>
                            </a:schemeClr>
                          </a:solidFill>
                        </a:rPr>
                        <a:t> </a:t>
                      </a:r>
                      <a:r>
                        <a:rPr lang="en-US" sz="2000" dirty="0" err="1" smtClean="0">
                          <a:solidFill>
                            <a:schemeClr val="accent3">
                              <a:lumMod val="50000"/>
                            </a:schemeClr>
                          </a:solidFill>
                        </a:rPr>
                        <a:t>ataupun</a:t>
                      </a:r>
                      <a:r>
                        <a:rPr lang="en-US" sz="2000" dirty="0" smtClean="0">
                          <a:solidFill>
                            <a:schemeClr val="accent3">
                              <a:lumMod val="50000"/>
                            </a:schemeClr>
                          </a:solidFill>
                        </a:rPr>
                        <a:t> </a:t>
                      </a:r>
                      <a:r>
                        <a:rPr lang="en-US" sz="2000" dirty="0" err="1" smtClean="0">
                          <a:solidFill>
                            <a:schemeClr val="accent3">
                              <a:lumMod val="50000"/>
                            </a:schemeClr>
                          </a:solidFill>
                        </a:rPr>
                        <a:t>opini</a:t>
                      </a:r>
                      <a:r>
                        <a:rPr lang="en-US" sz="2000" dirty="0" smtClean="0">
                          <a:solidFill>
                            <a:schemeClr val="accent3">
                              <a:lumMod val="50000"/>
                            </a:schemeClr>
                          </a:solidFill>
                        </a:rPr>
                        <a:t>;</a:t>
                      </a:r>
                    </a:p>
                  </a:txBody>
                  <a:tcPr/>
                </a:tc>
              </a:tr>
              <a:tr h="370840">
                <a:tc>
                  <a:txBody>
                    <a:bodyPr/>
                    <a:lstStyle/>
                    <a:p>
                      <a:pPr marL="0" indent="0" eaLnBrk="1" fontAlgn="auto" hangingPunct="1">
                        <a:spcAft>
                          <a:spcPts val="0"/>
                        </a:spcAft>
                        <a:buFont typeface="Wingdings" charset="2"/>
                        <a:buNone/>
                        <a:defRPr/>
                      </a:pPr>
                      <a:r>
                        <a:rPr lang="en-US" sz="2000" dirty="0" err="1" smtClean="0">
                          <a:solidFill>
                            <a:schemeClr val="accent3">
                              <a:lumMod val="50000"/>
                            </a:schemeClr>
                          </a:solidFill>
                        </a:rPr>
                        <a:t>Dilakukan</a:t>
                      </a:r>
                      <a:r>
                        <a:rPr lang="en-US" sz="2000" dirty="0" smtClean="0">
                          <a:solidFill>
                            <a:schemeClr val="accent3">
                              <a:lumMod val="50000"/>
                            </a:schemeClr>
                          </a:solidFill>
                        </a:rPr>
                        <a:t> </a:t>
                      </a:r>
                      <a:r>
                        <a:rPr lang="en-US" sz="2000" dirty="0" err="1" smtClean="0">
                          <a:solidFill>
                            <a:schemeClr val="accent3">
                              <a:lumMod val="50000"/>
                            </a:schemeClr>
                          </a:solidFill>
                        </a:rPr>
                        <a:t>dengan</a:t>
                      </a:r>
                      <a:r>
                        <a:rPr lang="en-US" sz="2000" dirty="0" smtClean="0">
                          <a:solidFill>
                            <a:schemeClr val="accent3">
                              <a:lumMod val="50000"/>
                            </a:schemeClr>
                          </a:solidFill>
                        </a:rPr>
                        <a:t> </a:t>
                      </a:r>
                      <a:r>
                        <a:rPr lang="en-US" sz="2000" dirty="0" err="1" smtClean="0">
                          <a:solidFill>
                            <a:schemeClr val="accent3">
                              <a:lumMod val="50000"/>
                            </a:schemeClr>
                          </a:solidFill>
                        </a:rPr>
                        <a:t>mengikuti</a:t>
                      </a:r>
                      <a:r>
                        <a:rPr lang="en-US" sz="2000" dirty="0" smtClean="0">
                          <a:solidFill>
                            <a:schemeClr val="accent3">
                              <a:lumMod val="50000"/>
                            </a:schemeClr>
                          </a:solidFill>
                        </a:rPr>
                        <a:t> </a:t>
                      </a:r>
                      <a:r>
                        <a:rPr lang="en-US" sz="2000" dirty="0" err="1" smtClean="0">
                          <a:solidFill>
                            <a:schemeClr val="accent3">
                              <a:lumMod val="50000"/>
                            </a:schemeClr>
                          </a:solidFill>
                        </a:rPr>
                        <a:t>aturan</a:t>
                      </a:r>
                      <a:r>
                        <a:rPr lang="en-US" sz="2000" dirty="0" smtClean="0">
                          <a:solidFill>
                            <a:schemeClr val="accent3">
                              <a:lumMod val="50000"/>
                            </a:schemeClr>
                          </a:solidFill>
                        </a:rPr>
                        <a:t> </a:t>
                      </a:r>
                      <a:r>
                        <a:rPr lang="en-US" sz="2000" dirty="0" err="1" smtClean="0">
                          <a:solidFill>
                            <a:schemeClr val="accent3">
                              <a:lumMod val="50000"/>
                            </a:schemeClr>
                          </a:solidFill>
                        </a:rPr>
                        <a:t>tertentu</a:t>
                      </a:r>
                      <a:r>
                        <a:rPr lang="en-US" sz="2000" dirty="0" smtClean="0">
                          <a:solidFill>
                            <a:schemeClr val="accent3">
                              <a:lumMod val="50000"/>
                            </a:schemeClr>
                          </a:solidFill>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chemeClr val="accent3">
                              <a:lumMod val="50000"/>
                            </a:schemeClr>
                          </a:solidFill>
                        </a:rPr>
                        <a:t>Teknik</a:t>
                      </a:r>
                      <a:r>
                        <a:rPr lang="en-US" sz="2000" dirty="0" smtClean="0">
                          <a:solidFill>
                            <a:schemeClr val="accent3">
                              <a:lumMod val="50000"/>
                            </a:schemeClr>
                          </a:solidFill>
                        </a:rPr>
                        <a:t> non </a:t>
                      </a:r>
                      <a:r>
                        <a:rPr lang="en-US" sz="2000" dirty="0" err="1" smtClean="0">
                          <a:solidFill>
                            <a:schemeClr val="accent3">
                              <a:lumMod val="50000"/>
                            </a:schemeClr>
                          </a:solidFill>
                        </a:rPr>
                        <a:t>tes</a:t>
                      </a:r>
                      <a:r>
                        <a:rPr lang="en-US" sz="2000" dirty="0" smtClean="0">
                          <a:solidFill>
                            <a:schemeClr val="accent3">
                              <a:lumMod val="50000"/>
                            </a:schemeClr>
                          </a:solidFill>
                        </a:rPr>
                        <a:t> </a:t>
                      </a:r>
                      <a:r>
                        <a:rPr lang="en-US" sz="2000" dirty="0" err="1" smtClean="0">
                          <a:solidFill>
                            <a:schemeClr val="accent3">
                              <a:lumMod val="50000"/>
                            </a:schemeClr>
                          </a:solidFill>
                        </a:rPr>
                        <a:t>terdiri</a:t>
                      </a:r>
                      <a:r>
                        <a:rPr lang="en-US" sz="2000" dirty="0" smtClean="0">
                          <a:solidFill>
                            <a:schemeClr val="accent3">
                              <a:lumMod val="50000"/>
                            </a:schemeClr>
                          </a:solidFill>
                        </a:rPr>
                        <a:t> </a:t>
                      </a:r>
                      <a:r>
                        <a:rPr lang="en-US" sz="2000" dirty="0" err="1" smtClean="0">
                          <a:solidFill>
                            <a:schemeClr val="accent3">
                              <a:lumMod val="50000"/>
                            </a:schemeClr>
                          </a:solidFill>
                        </a:rPr>
                        <a:t>dari</a:t>
                      </a:r>
                      <a:r>
                        <a:rPr lang="en-US" sz="2000" dirty="0" smtClean="0">
                          <a:solidFill>
                            <a:schemeClr val="accent3">
                              <a:lumMod val="50000"/>
                            </a:schemeClr>
                          </a:solidFill>
                        </a:rPr>
                        <a:t> : </a:t>
                      </a:r>
                      <a:r>
                        <a:rPr lang="en-US" sz="2000" dirty="0" err="1" smtClean="0">
                          <a:solidFill>
                            <a:schemeClr val="accent3">
                              <a:lumMod val="50000"/>
                            </a:schemeClr>
                          </a:solidFill>
                        </a:rPr>
                        <a:t>observasi</a:t>
                      </a:r>
                      <a:r>
                        <a:rPr lang="en-US" sz="2000" dirty="0" smtClean="0">
                          <a:solidFill>
                            <a:schemeClr val="accent3">
                              <a:lumMod val="50000"/>
                            </a:schemeClr>
                          </a:solidFill>
                        </a:rPr>
                        <a:t>, </a:t>
                      </a:r>
                      <a:r>
                        <a:rPr lang="en-US" sz="2000" dirty="0" err="1" smtClean="0">
                          <a:solidFill>
                            <a:schemeClr val="accent3">
                              <a:lumMod val="50000"/>
                            </a:schemeClr>
                          </a:solidFill>
                        </a:rPr>
                        <a:t>wawancara</a:t>
                      </a:r>
                      <a:r>
                        <a:rPr lang="en-US" sz="2000" dirty="0" smtClean="0">
                          <a:solidFill>
                            <a:schemeClr val="accent3">
                              <a:lumMod val="50000"/>
                            </a:schemeClr>
                          </a:solidFill>
                        </a:rPr>
                        <a:t>, </a:t>
                      </a:r>
                      <a:r>
                        <a:rPr lang="en-US" sz="2000" dirty="0" err="1" smtClean="0">
                          <a:solidFill>
                            <a:schemeClr val="accent3">
                              <a:lumMod val="50000"/>
                            </a:schemeClr>
                          </a:solidFill>
                        </a:rPr>
                        <a:t>kuesioner</a:t>
                      </a:r>
                      <a:r>
                        <a:rPr lang="en-US" sz="2000" dirty="0" smtClean="0">
                          <a:solidFill>
                            <a:schemeClr val="accent3">
                              <a:lumMod val="50000"/>
                            </a:schemeClr>
                          </a:solidFill>
                        </a:rPr>
                        <a:t>, </a:t>
                      </a:r>
                      <a:r>
                        <a:rPr lang="en-US" sz="2000" dirty="0" err="1" smtClean="0">
                          <a:solidFill>
                            <a:schemeClr val="accent3">
                              <a:lumMod val="50000"/>
                            </a:schemeClr>
                          </a:solidFill>
                        </a:rPr>
                        <a:t>sosiometri</a:t>
                      </a:r>
                      <a:r>
                        <a:rPr lang="en-US" sz="2000" dirty="0" smtClean="0">
                          <a:solidFill>
                            <a:schemeClr val="accent3">
                              <a:lumMod val="50000"/>
                            </a:schemeClr>
                          </a:solidFill>
                        </a:rPr>
                        <a:t>, </a:t>
                      </a:r>
                      <a:r>
                        <a:rPr lang="en-US" sz="2000" dirty="0" err="1" smtClean="0">
                          <a:solidFill>
                            <a:schemeClr val="accent3">
                              <a:lumMod val="50000"/>
                            </a:schemeClr>
                          </a:solidFill>
                        </a:rPr>
                        <a:t>analisis</a:t>
                      </a:r>
                      <a:r>
                        <a:rPr lang="en-US" sz="2000" dirty="0" smtClean="0">
                          <a:solidFill>
                            <a:schemeClr val="accent3">
                              <a:lumMod val="50000"/>
                            </a:schemeClr>
                          </a:solidFill>
                        </a:rPr>
                        <a:t> </a:t>
                      </a:r>
                      <a:r>
                        <a:rPr lang="en-US" sz="2000" dirty="0" err="1" smtClean="0">
                          <a:solidFill>
                            <a:schemeClr val="accent3">
                              <a:lumMod val="50000"/>
                            </a:schemeClr>
                          </a:solidFill>
                        </a:rPr>
                        <a:t>karya</a:t>
                      </a:r>
                      <a:r>
                        <a:rPr lang="en-US" sz="2000" dirty="0" smtClean="0">
                          <a:solidFill>
                            <a:schemeClr val="accent3">
                              <a:lumMod val="50000"/>
                            </a:schemeClr>
                          </a:solidFill>
                        </a:rPr>
                        <a:t>, </a:t>
                      </a:r>
                      <a:r>
                        <a:rPr lang="en-US" sz="2000" dirty="0" err="1" smtClean="0">
                          <a:solidFill>
                            <a:schemeClr val="accent3">
                              <a:lumMod val="50000"/>
                            </a:schemeClr>
                          </a:solidFill>
                        </a:rPr>
                        <a:t>biografi</a:t>
                      </a:r>
                      <a:r>
                        <a:rPr lang="en-US" sz="2000" dirty="0" smtClean="0">
                          <a:solidFill>
                            <a:schemeClr val="accent3">
                              <a:lumMod val="50000"/>
                            </a:schemeClr>
                          </a:solidFill>
                        </a:rPr>
                        <a:t>, </a:t>
                      </a:r>
                      <a:r>
                        <a:rPr lang="en-US" sz="2000" dirty="0" err="1" smtClean="0">
                          <a:solidFill>
                            <a:schemeClr val="accent3">
                              <a:lumMod val="50000"/>
                            </a:schemeClr>
                          </a:solidFill>
                        </a:rPr>
                        <a:t>dst</a:t>
                      </a:r>
                      <a:r>
                        <a:rPr lang="en-US" sz="2000" dirty="0" smtClean="0">
                          <a:solidFill>
                            <a:schemeClr val="accent3">
                              <a:lumMod val="50000"/>
                            </a:schemeClr>
                          </a:solidFill>
                        </a:rPr>
                        <a:t>.  </a:t>
                      </a:r>
                    </a:p>
                  </a:txBody>
                  <a:tcPr/>
                </a:tc>
              </a:tr>
            </a:tbl>
          </a:graphicData>
        </a:graphic>
      </p:graphicFrame>
    </p:spTree>
    <p:extLst>
      <p:ext uri="{BB962C8B-B14F-4D97-AF65-F5344CB8AC3E}">
        <p14:creationId xmlns:p14="http://schemas.microsoft.com/office/powerpoint/2010/main" val="35677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0.70"/>
                                          </p:val>
                                        </p:tav>
                                        <p:tav tm="100000">
                                          <p:val>
                                            <p:strVal val="#ppt_w"/>
                                          </p:val>
                                        </p:tav>
                                      </p:tavLst>
                                    </p:anim>
                                    <p:anim calcmode="lin" valueType="num">
                                      <p:cBhvr>
                                        <p:cTn id="8" dur="1000" fill="hold"/>
                                        <p:tgtEl>
                                          <p:spTgt spid="14338"/>
                                        </p:tgtEl>
                                        <p:attrNameLst>
                                          <p:attrName>ppt_h</p:attrName>
                                        </p:attrNameLst>
                                      </p:cBhvr>
                                      <p:tavLst>
                                        <p:tav tm="0">
                                          <p:val>
                                            <p:strVal val="#ppt_h"/>
                                          </p:val>
                                        </p:tav>
                                        <p:tav tm="100000">
                                          <p:val>
                                            <p:strVal val="#ppt_h"/>
                                          </p:val>
                                        </p:tav>
                                      </p:tavLst>
                                    </p:anim>
                                    <p:animEffect transition="in" filter="fade">
                                      <p:cBhvr>
                                        <p:cTn id="9" dur="1000"/>
                                        <p:tgtEl>
                                          <p:spTgt spid="14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4340"/>
                                        </p:tgtEl>
                                        <p:attrNameLst>
                                          <p:attrName>style.visibility</p:attrName>
                                        </p:attrNameLst>
                                      </p:cBhvr>
                                      <p:to>
                                        <p:strVal val="visible"/>
                                      </p:to>
                                    </p:set>
                                    <p:anim calcmode="lin" valueType="num">
                                      <p:cBhvr>
                                        <p:cTn id="14" dur="1000" fill="hold"/>
                                        <p:tgtEl>
                                          <p:spTgt spid="14340"/>
                                        </p:tgtEl>
                                        <p:attrNameLst>
                                          <p:attrName>ppt_w</p:attrName>
                                        </p:attrNameLst>
                                      </p:cBhvr>
                                      <p:tavLst>
                                        <p:tav tm="0">
                                          <p:val>
                                            <p:strVal val="#ppt_w*0.70"/>
                                          </p:val>
                                        </p:tav>
                                        <p:tav tm="100000">
                                          <p:val>
                                            <p:strVal val="#ppt_w"/>
                                          </p:val>
                                        </p:tav>
                                      </p:tavLst>
                                    </p:anim>
                                    <p:anim calcmode="lin" valueType="num">
                                      <p:cBhvr>
                                        <p:cTn id="15" dur="1000" fill="hold"/>
                                        <p:tgtEl>
                                          <p:spTgt spid="14340"/>
                                        </p:tgtEl>
                                        <p:attrNameLst>
                                          <p:attrName>ppt_h</p:attrName>
                                        </p:attrNameLst>
                                      </p:cBhvr>
                                      <p:tavLst>
                                        <p:tav tm="0">
                                          <p:val>
                                            <p:strVal val="#ppt_h"/>
                                          </p:val>
                                        </p:tav>
                                        <p:tav tm="100000">
                                          <p:val>
                                            <p:strVal val="#ppt_h"/>
                                          </p:val>
                                        </p:tav>
                                      </p:tavLst>
                                    </p:anim>
                                    <p:animEffect transition="in" filter="fade">
                                      <p:cBhvr>
                                        <p:cTn id="16"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C00000"/>
                </a:solidFill>
              </a:rPr>
              <a:t>E. Metode Dalam Psikologi Pendidikan</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0464108"/>
              </p:ext>
            </p:extLst>
          </p:nvPr>
        </p:nvGraphicFramePr>
        <p:xfrm>
          <a:off x="457200" y="1600200"/>
          <a:ext cx="8229600" cy="4907280"/>
        </p:xfrm>
        <a:graphic>
          <a:graphicData uri="http://schemas.openxmlformats.org/drawingml/2006/table">
            <a:tbl>
              <a:tblPr firstRow="1" bandRow="1">
                <a:tableStyleId>{5C22544A-7EE6-4342-B048-85BDC9FD1C3A}</a:tableStyleId>
              </a:tblPr>
              <a:tblGrid>
                <a:gridCol w="8229600"/>
              </a:tblGrid>
              <a:tr h="370840">
                <a:tc>
                  <a:txBody>
                    <a:bodyPr/>
                    <a:lstStyle/>
                    <a:p>
                      <a:pPr algn="ctr"/>
                      <a:r>
                        <a:rPr lang="id-ID" sz="4000" dirty="0" smtClean="0"/>
                        <a:t>Jenis</a:t>
                      </a:r>
                      <a:r>
                        <a:rPr lang="id-ID" sz="4000" baseline="0" dirty="0" smtClean="0"/>
                        <a:t> </a:t>
                      </a:r>
                      <a:r>
                        <a:rPr lang="id-ID" sz="4000" dirty="0" smtClean="0"/>
                        <a:t>Metode</a:t>
                      </a:r>
                      <a:endParaRPr lang="en-US" sz="4000" dirty="0"/>
                    </a:p>
                  </a:txBody>
                  <a:tcPr/>
                </a:tc>
              </a:tr>
              <a:tr h="370840">
                <a:tc>
                  <a:txBody>
                    <a:bodyPr/>
                    <a:lstStyle/>
                    <a:p>
                      <a:r>
                        <a:rPr lang="en-US" sz="4000" b="1" dirty="0" err="1" smtClean="0"/>
                        <a:t>Introspeksi</a:t>
                      </a:r>
                      <a:r>
                        <a:rPr lang="en-US" sz="4000" b="1" dirty="0" smtClean="0"/>
                        <a:t> </a:t>
                      </a:r>
                      <a:endParaRPr lang="id-ID" sz="4000" dirty="0" smtClean="0"/>
                    </a:p>
                  </a:txBody>
                  <a:tcPr/>
                </a:tc>
              </a:tr>
              <a:tr h="370840">
                <a:tc>
                  <a:txBody>
                    <a:bodyPr/>
                    <a:lstStyle/>
                    <a:p>
                      <a:r>
                        <a:rPr lang="en-US" sz="4000" b="1" dirty="0" err="1" smtClean="0"/>
                        <a:t>Observasi</a:t>
                      </a:r>
                      <a:r>
                        <a:rPr lang="en-US" sz="4000" b="1" dirty="0" smtClean="0"/>
                        <a:t> </a:t>
                      </a:r>
                      <a:endParaRPr lang="id-ID" sz="4000" dirty="0" smtClean="0"/>
                    </a:p>
                  </a:txBody>
                  <a:tcPr/>
                </a:tc>
              </a:tr>
              <a:tr h="370840">
                <a:tc>
                  <a:txBody>
                    <a:bodyPr/>
                    <a:lstStyle/>
                    <a:p>
                      <a:r>
                        <a:rPr lang="en-US" sz="4000" b="1" dirty="0" err="1" smtClean="0"/>
                        <a:t>Metode</a:t>
                      </a:r>
                      <a:r>
                        <a:rPr lang="en-US" sz="4000" b="1" dirty="0" smtClean="0"/>
                        <a:t> </a:t>
                      </a:r>
                      <a:r>
                        <a:rPr lang="en-US" sz="4000" b="1" dirty="0" err="1" smtClean="0"/>
                        <a:t>Klinis</a:t>
                      </a:r>
                      <a:endParaRPr lang="id-ID" sz="4000" dirty="0" smtClean="0"/>
                    </a:p>
                  </a:txBody>
                  <a:tcPr/>
                </a:tc>
              </a:tr>
              <a:tr h="370840">
                <a:tc>
                  <a:txBody>
                    <a:bodyPr/>
                    <a:lstStyle/>
                    <a:p>
                      <a:r>
                        <a:rPr lang="en-US" sz="4000" b="1" dirty="0" err="1" smtClean="0"/>
                        <a:t>Metode</a:t>
                      </a:r>
                      <a:r>
                        <a:rPr lang="en-US" sz="4000" b="1" dirty="0" smtClean="0"/>
                        <a:t> </a:t>
                      </a:r>
                      <a:r>
                        <a:rPr lang="en-US" sz="4000" b="1" dirty="0" err="1" smtClean="0"/>
                        <a:t>Diferensial</a:t>
                      </a:r>
                      <a:r>
                        <a:rPr lang="en-US" sz="4000" b="1" dirty="0" smtClean="0"/>
                        <a:t> </a:t>
                      </a:r>
                      <a:endParaRPr lang="id-ID" sz="4000" dirty="0" smtClean="0"/>
                    </a:p>
                  </a:txBody>
                  <a:tcPr/>
                </a:tc>
              </a:tr>
              <a:tr h="370840">
                <a:tc>
                  <a:txBody>
                    <a:bodyPr/>
                    <a:lstStyle/>
                    <a:p>
                      <a:r>
                        <a:rPr lang="en-US" sz="4000" b="1" dirty="0" err="1" smtClean="0"/>
                        <a:t>Metode</a:t>
                      </a:r>
                      <a:r>
                        <a:rPr lang="en-US" sz="4000" b="1" dirty="0" smtClean="0"/>
                        <a:t> </a:t>
                      </a:r>
                      <a:r>
                        <a:rPr lang="en-US" sz="4000" b="1" dirty="0" err="1" smtClean="0"/>
                        <a:t>Ilmiah</a:t>
                      </a:r>
                      <a:r>
                        <a:rPr lang="en-US" sz="4000" b="1" dirty="0" smtClean="0"/>
                        <a:t> </a:t>
                      </a:r>
                      <a:endParaRPr lang="id-ID" sz="4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err="1" smtClean="0"/>
                        <a:t>Metode</a:t>
                      </a:r>
                      <a:r>
                        <a:rPr lang="en-US" sz="4000" b="1" dirty="0" smtClean="0"/>
                        <a:t> </a:t>
                      </a:r>
                      <a:r>
                        <a:rPr lang="en-US" sz="4000" b="1" dirty="0" err="1" smtClean="0"/>
                        <a:t>Eksperimen</a:t>
                      </a:r>
                      <a:endParaRPr lang="id-ID" sz="4000" dirty="0" smtClean="0"/>
                    </a:p>
                  </a:txBody>
                  <a:tcPr/>
                </a:tc>
              </a:tr>
            </a:tbl>
          </a:graphicData>
        </a:graphic>
      </p:graphicFrame>
      <p:sp>
        <p:nvSpPr>
          <p:cNvPr id="5" name="Date Placeholder 4"/>
          <p:cNvSpPr>
            <a:spLocks noGrp="1"/>
          </p:cNvSpPr>
          <p:nvPr>
            <p:ph type="dt" sz="half" idx="10"/>
          </p:nvPr>
        </p:nvSpPr>
        <p:spPr/>
        <p:txBody>
          <a:bodyPr/>
          <a:lstStyle/>
          <a:p>
            <a:fld id="{A2E98653-2F58-49F0-8E31-1F8F00F58FA7}" type="datetime1">
              <a:rPr lang="en-US" smtClean="0"/>
              <a:t>3/5/2019</a:t>
            </a:fld>
            <a:endParaRPr lang="en-US"/>
          </a:p>
        </p:txBody>
      </p:sp>
      <p:sp>
        <p:nvSpPr>
          <p:cNvPr id="6" name="Slide Number Placeholder 5"/>
          <p:cNvSpPr>
            <a:spLocks noGrp="1"/>
          </p:cNvSpPr>
          <p:nvPr>
            <p:ph type="sldNum" sz="quarter" idx="12"/>
          </p:nvPr>
        </p:nvSpPr>
        <p:spPr/>
        <p:txBody>
          <a:bodyPr/>
          <a:lstStyle/>
          <a:p>
            <a:fld id="{C680C1F0-691F-4C76-9243-771EC97427A2}" type="slidenum">
              <a:rPr lang="en-US" smtClean="0"/>
              <a:t>31</a:t>
            </a:fld>
            <a:endParaRPr lang="en-US"/>
          </a:p>
        </p:txBody>
      </p:sp>
    </p:spTree>
    <p:extLst>
      <p:ext uri="{BB962C8B-B14F-4D97-AF65-F5344CB8AC3E}">
        <p14:creationId xmlns:p14="http://schemas.microsoft.com/office/powerpoint/2010/main" val="1956658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5400" b="1" dirty="0"/>
              <a:t>Pertanyaan</a:t>
            </a:r>
            <a:r>
              <a:rPr lang="id-ID" sz="5400" b="1" dirty="0" smtClean="0"/>
              <a:t>?</a:t>
            </a:r>
            <a:endParaRPr lang="en-US" sz="5400" b="1" dirty="0"/>
          </a:p>
        </p:txBody>
      </p:sp>
      <p:sp>
        <p:nvSpPr>
          <p:cNvPr id="4" name="Title 1"/>
          <p:cNvSpPr txBox="1">
            <a:spLocks/>
          </p:cNvSpPr>
          <p:nvPr/>
        </p:nvSpPr>
        <p:spPr>
          <a:xfrm>
            <a:off x="914400" y="1544638"/>
            <a:ext cx="7315200" cy="115411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smtClean="0"/>
          </a:p>
        </p:txBody>
      </p:sp>
      <p:pic>
        <p:nvPicPr>
          <p:cNvPr id="5" name="Picture 2" descr="F:\Pictures\tandatany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052" y="1772816"/>
            <a:ext cx="6264696" cy="472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fld id="{F4200A4D-EA57-4E70-BB38-3DC7D19DE362}" type="datetime1">
              <a:rPr lang="en-US" smtClean="0"/>
              <a:t>3/5/2019</a:t>
            </a:fld>
            <a:endParaRPr lang="en-US"/>
          </a:p>
        </p:txBody>
      </p:sp>
      <p:sp>
        <p:nvSpPr>
          <p:cNvPr id="7" name="Slide Number Placeholder 6"/>
          <p:cNvSpPr>
            <a:spLocks noGrp="1"/>
          </p:cNvSpPr>
          <p:nvPr>
            <p:ph type="sldNum" sz="quarter" idx="12"/>
          </p:nvPr>
        </p:nvSpPr>
        <p:spPr/>
        <p:txBody>
          <a:bodyPr/>
          <a:lstStyle/>
          <a:p>
            <a:fld id="{C680C1F0-691F-4C76-9243-771EC97427A2}" type="slidenum">
              <a:rPr lang="en-US" smtClean="0"/>
              <a:t>32</a:t>
            </a:fld>
            <a:endParaRPr lang="en-US"/>
          </a:p>
        </p:txBody>
      </p:sp>
    </p:spTree>
    <p:extLst>
      <p:ext uri="{BB962C8B-B14F-4D97-AF65-F5344CB8AC3E}">
        <p14:creationId xmlns:p14="http://schemas.microsoft.com/office/powerpoint/2010/main" val="65223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C00000"/>
                </a:solidFill>
              </a:rPr>
              <a:t>Ruang Lingkup Psikologi Pendidikan</a:t>
            </a:r>
            <a:endParaRPr lang="en-US" b="1" dirty="0">
              <a:solidFill>
                <a:srgbClr val="C00000"/>
              </a:solidFill>
            </a:endParaRPr>
          </a:p>
        </p:txBody>
      </p:sp>
      <p:sp>
        <p:nvSpPr>
          <p:cNvPr id="3" name="Content Placeholder 2"/>
          <p:cNvSpPr>
            <a:spLocks noGrp="1"/>
          </p:cNvSpPr>
          <p:nvPr>
            <p:ph idx="1"/>
          </p:nvPr>
        </p:nvSpPr>
        <p:spPr/>
        <p:txBody>
          <a:bodyPr/>
          <a:lstStyle/>
          <a:p>
            <a:r>
              <a:rPr lang="en-US" dirty="0" err="1"/>
              <a:t>Gejala-gejala</a:t>
            </a:r>
            <a:r>
              <a:rPr lang="en-US" dirty="0"/>
              <a:t> </a:t>
            </a:r>
            <a:r>
              <a:rPr lang="en-US" dirty="0" err="1"/>
              <a:t>kejiwaan</a:t>
            </a:r>
            <a:r>
              <a:rPr lang="en-US" dirty="0"/>
              <a:t> yang </a:t>
            </a:r>
            <a:r>
              <a:rPr lang="en-US" dirty="0" err="1" smtClean="0"/>
              <a:t>meliputi</a:t>
            </a:r>
            <a:r>
              <a:rPr lang="en-US" dirty="0" smtClean="0"/>
              <a:t>:</a:t>
            </a:r>
            <a:endParaRPr lang="id-ID" dirty="0" smtClean="0"/>
          </a:p>
          <a:p>
            <a:pPr marL="811213" indent="-457200">
              <a:buFont typeface="+mj-lt"/>
              <a:buAutoNum type="arabicPeriod"/>
            </a:pPr>
            <a:r>
              <a:rPr lang="en-US" dirty="0" err="1" smtClean="0"/>
              <a:t>Perhatian</a:t>
            </a:r>
            <a:endParaRPr lang="en-US" dirty="0"/>
          </a:p>
          <a:p>
            <a:pPr marL="811213" indent="-457200">
              <a:buFont typeface="+mj-lt"/>
              <a:buAutoNum type="arabicPeriod"/>
            </a:pPr>
            <a:r>
              <a:rPr lang="id-ID" dirty="0" smtClean="0"/>
              <a:t>I</a:t>
            </a:r>
            <a:r>
              <a:rPr lang="en-US" dirty="0" err="1" smtClean="0"/>
              <a:t>ngatan</a:t>
            </a:r>
            <a:endParaRPr lang="en-US" dirty="0"/>
          </a:p>
          <a:p>
            <a:pPr marL="811213" indent="-457200">
              <a:buFont typeface="+mj-lt"/>
              <a:buAutoNum type="arabicPeriod"/>
            </a:pPr>
            <a:r>
              <a:rPr lang="id-ID" dirty="0" smtClean="0"/>
              <a:t>F</a:t>
            </a:r>
            <a:r>
              <a:rPr lang="en-US" dirty="0" err="1" smtClean="0"/>
              <a:t>antasi</a:t>
            </a:r>
            <a:endParaRPr lang="en-US" dirty="0"/>
          </a:p>
          <a:p>
            <a:pPr marL="811213" indent="-457200">
              <a:buFont typeface="+mj-lt"/>
              <a:buAutoNum type="arabicPeriod"/>
            </a:pPr>
            <a:r>
              <a:rPr lang="en-US" dirty="0" err="1" smtClean="0"/>
              <a:t>Berfikir</a:t>
            </a:r>
            <a:endParaRPr lang="en-US" dirty="0"/>
          </a:p>
          <a:p>
            <a:pPr marL="457200" indent="-457200">
              <a:buFont typeface="+mj-lt"/>
              <a:buAutoNum type="arabicPeriod"/>
            </a:pPr>
            <a:r>
              <a:rPr lang="en-US" dirty="0" err="1" smtClean="0"/>
              <a:t>Motivasi</a:t>
            </a:r>
            <a:r>
              <a:rPr lang="en-US" dirty="0" smtClean="0"/>
              <a:t> </a:t>
            </a:r>
            <a:r>
              <a:rPr lang="en-US" dirty="0" err="1"/>
              <a:t>dsb</a:t>
            </a:r>
            <a:endParaRPr lang="en-US" dirty="0"/>
          </a:p>
          <a:p>
            <a:r>
              <a:rPr lang="en-US" dirty="0" err="1" smtClean="0"/>
              <a:t>Perbedaan</a:t>
            </a:r>
            <a:r>
              <a:rPr lang="en-US" dirty="0" smtClean="0"/>
              <a:t> </a:t>
            </a:r>
            <a:r>
              <a:rPr lang="en-US" dirty="0" err="1" smtClean="0"/>
              <a:t>individu</a:t>
            </a:r>
            <a:r>
              <a:rPr lang="id-ID" dirty="0" smtClean="0"/>
              <a:t>:</a:t>
            </a:r>
            <a:endParaRPr lang="en-US" dirty="0"/>
          </a:p>
          <a:p>
            <a:pPr marL="811213" indent="-457200">
              <a:buFont typeface="+mj-lt"/>
              <a:buAutoNum type="arabicPeriod"/>
            </a:pPr>
            <a:r>
              <a:rPr lang="en-US" dirty="0" err="1" smtClean="0"/>
              <a:t>Inteligensi</a:t>
            </a:r>
            <a:r>
              <a:rPr lang="en-US" dirty="0" smtClean="0"/>
              <a:t> </a:t>
            </a:r>
            <a:endParaRPr lang="en-US" dirty="0"/>
          </a:p>
          <a:p>
            <a:pPr marL="811213" indent="-457200">
              <a:buFont typeface="+mj-lt"/>
              <a:buAutoNum type="arabicPeriod"/>
            </a:pPr>
            <a:r>
              <a:rPr lang="en-US" dirty="0" err="1" smtClean="0"/>
              <a:t>Minat</a:t>
            </a:r>
            <a:r>
              <a:rPr lang="en-US" dirty="0" smtClean="0"/>
              <a:t> </a:t>
            </a:r>
            <a:r>
              <a:rPr lang="en-US" dirty="0" err="1"/>
              <a:t>dan</a:t>
            </a:r>
            <a:r>
              <a:rPr lang="en-US" dirty="0"/>
              <a:t> </a:t>
            </a:r>
            <a:r>
              <a:rPr lang="en-US" dirty="0" err="1"/>
              <a:t>bakat</a:t>
            </a:r>
            <a:endParaRPr lang="en-US" dirty="0"/>
          </a:p>
          <a:p>
            <a:pPr marL="811213" indent="-457200">
              <a:buFont typeface="+mj-lt"/>
              <a:buAutoNum type="arabicPeriod"/>
            </a:pPr>
            <a:r>
              <a:rPr lang="en-US" dirty="0" err="1" smtClean="0"/>
              <a:t>Kepribadian</a:t>
            </a:r>
            <a:r>
              <a:rPr lang="en-US" dirty="0" smtClean="0"/>
              <a:t> </a:t>
            </a:r>
            <a:r>
              <a:rPr lang="en-US" dirty="0" err="1"/>
              <a:t>dsb</a:t>
            </a:r>
            <a:endParaRPr lang="en-US" dirty="0"/>
          </a:p>
        </p:txBody>
      </p:sp>
      <p:sp>
        <p:nvSpPr>
          <p:cNvPr id="4" name="Date Placeholder 3"/>
          <p:cNvSpPr>
            <a:spLocks noGrp="1"/>
          </p:cNvSpPr>
          <p:nvPr>
            <p:ph type="dt" sz="half" idx="10"/>
          </p:nvPr>
        </p:nvSpPr>
        <p:spPr/>
        <p:txBody>
          <a:bodyPr/>
          <a:lstStyle/>
          <a:p>
            <a:fld id="{A033A3A5-BE72-4DBD-94C6-A99EABAC33A9}"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4</a:t>
            </a:fld>
            <a:endParaRPr lang="en-US"/>
          </a:p>
        </p:txBody>
      </p:sp>
    </p:spTree>
    <p:extLst>
      <p:ext uri="{BB962C8B-B14F-4D97-AF65-F5344CB8AC3E}">
        <p14:creationId xmlns:p14="http://schemas.microsoft.com/office/powerpoint/2010/main" val="1963858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4400" b="1" dirty="0" smtClean="0">
                <a:solidFill>
                  <a:srgbClr val="C00000"/>
                </a:solidFill>
              </a:rPr>
              <a:t>B. </a:t>
            </a:r>
            <a:r>
              <a:rPr lang="en-US" sz="4400" b="1" dirty="0" err="1" smtClean="0">
                <a:solidFill>
                  <a:srgbClr val="C00000"/>
                </a:solidFill>
              </a:rPr>
              <a:t>Hubungan</a:t>
            </a:r>
            <a:r>
              <a:rPr lang="en-US" sz="4400" b="1" dirty="0" smtClean="0">
                <a:solidFill>
                  <a:srgbClr val="C00000"/>
                </a:solidFill>
              </a:rPr>
              <a:t> </a:t>
            </a:r>
            <a:r>
              <a:rPr lang="en-US" sz="4400" b="1" dirty="0" err="1" smtClean="0">
                <a:solidFill>
                  <a:srgbClr val="C00000"/>
                </a:solidFill>
              </a:rPr>
              <a:t>Psikologi</a:t>
            </a:r>
            <a:r>
              <a:rPr lang="id-ID" sz="4400" b="1" dirty="0" smtClean="0">
                <a:solidFill>
                  <a:srgbClr val="C00000"/>
                </a:solidFill>
              </a:rPr>
              <a:t> </a:t>
            </a:r>
            <a:r>
              <a:rPr lang="en-US" sz="4400" b="1" dirty="0" err="1" smtClean="0">
                <a:solidFill>
                  <a:srgbClr val="C00000"/>
                </a:solidFill>
              </a:rPr>
              <a:t>Dengan</a:t>
            </a:r>
            <a:r>
              <a:rPr lang="en-US" sz="4400" b="1" dirty="0" smtClean="0">
                <a:solidFill>
                  <a:srgbClr val="C00000"/>
                </a:solidFill>
              </a:rPr>
              <a:t> </a:t>
            </a:r>
            <a:r>
              <a:rPr lang="id-ID" sz="4400" b="1" dirty="0" smtClean="0">
                <a:solidFill>
                  <a:srgbClr val="C00000"/>
                </a:solidFill>
              </a:rPr>
              <a:t>P</a:t>
            </a:r>
            <a:r>
              <a:rPr lang="en-US" sz="4400" b="1" dirty="0" err="1" smtClean="0">
                <a:solidFill>
                  <a:srgbClr val="C00000"/>
                </a:solidFill>
              </a:rPr>
              <a:t>endidikan</a:t>
            </a:r>
            <a:endParaRPr lang="en-US" sz="4400" b="1" dirty="0">
              <a:solidFill>
                <a:srgbClr val="C00000"/>
              </a:solidFill>
            </a:endParaRPr>
          </a:p>
        </p:txBody>
      </p:sp>
      <p:sp>
        <p:nvSpPr>
          <p:cNvPr id="3" name="Content Placeholder 2"/>
          <p:cNvSpPr>
            <a:spLocks noGrp="1"/>
          </p:cNvSpPr>
          <p:nvPr>
            <p:ph idx="1"/>
          </p:nvPr>
        </p:nvSpPr>
        <p:spPr>
          <a:xfrm>
            <a:off x="467544" y="1772816"/>
            <a:ext cx="8229600" cy="4876800"/>
          </a:xfrm>
        </p:spPr>
        <p:txBody>
          <a:bodyPr/>
          <a:lstStyle/>
          <a:p>
            <a:pPr>
              <a:defRPr/>
            </a:pPr>
            <a:r>
              <a:rPr lang="en-US" sz="2800" dirty="0" err="1"/>
              <a:t>Mendidik</a:t>
            </a:r>
            <a:r>
              <a:rPr lang="en-US" sz="2800" dirty="0"/>
              <a:t> </a:t>
            </a:r>
            <a:r>
              <a:rPr lang="en-US" sz="2800" dirty="0" err="1"/>
              <a:t>berarti</a:t>
            </a:r>
            <a:r>
              <a:rPr lang="en-US" sz="2800" dirty="0"/>
              <a:t> </a:t>
            </a:r>
            <a:r>
              <a:rPr lang="en-US" sz="2800" dirty="0" err="1"/>
              <a:t>membantu</a:t>
            </a:r>
            <a:r>
              <a:rPr lang="en-US" sz="2800" dirty="0"/>
              <a:t> </a:t>
            </a:r>
            <a:r>
              <a:rPr lang="en-US" sz="2800" dirty="0" err="1"/>
              <a:t>peserta</a:t>
            </a:r>
            <a:r>
              <a:rPr lang="en-US" sz="2800" dirty="0"/>
              <a:t> </a:t>
            </a:r>
            <a:r>
              <a:rPr lang="en-US" sz="2800" dirty="0" err="1"/>
              <a:t>didik</a:t>
            </a:r>
            <a:r>
              <a:rPr lang="en-US" sz="2800" dirty="0"/>
              <a:t> agar </a:t>
            </a:r>
            <a:r>
              <a:rPr lang="en-US" sz="2800" dirty="0" err="1"/>
              <a:t>mereka</a:t>
            </a:r>
            <a:r>
              <a:rPr lang="en-US" sz="2800" dirty="0"/>
              <a:t> </a:t>
            </a:r>
            <a:r>
              <a:rPr lang="en-US" sz="2800" dirty="0" err="1"/>
              <a:t>dapat</a:t>
            </a:r>
            <a:r>
              <a:rPr lang="en-US" sz="2800" dirty="0"/>
              <a:t> </a:t>
            </a:r>
            <a:r>
              <a:rPr lang="en-US" sz="2800" dirty="0" err="1"/>
              <a:t>berkembang</a:t>
            </a:r>
            <a:r>
              <a:rPr lang="en-US" sz="2800" dirty="0"/>
              <a:t> </a:t>
            </a:r>
            <a:r>
              <a:rPr lang="en-US" sz="2800" dirty="0" err="1"/>
              <a:t>secara</a:t>
            </a:r>
            <a:r>
              <a:rPr lang="en-US" sz="2800" dirty="0"/>
              <a:t> optimal </a:t>
            </a:r>
            <a:r>
              <a:rPr lang="en-US" sz="2800" dirty="0" err="1"/>
              <a:t>sesuai</a:t>
            </a:r>
            <a:r>
              <a:rPr lang="en-US" sz="2800" dirty="0"/>
              <a:t> </a:t>
            </a:r>
            <a:r>
              <a:rPr lang="en-US" sz="2800" dirty="0" err="1"/>
              <a:t>dengan</a:t>
            </a:r>
            <a:r>
              <a:rPr lang="en-US" sz="2800" dirty="0"/>
              <a:t> </a:t>
            </a:r>
            <a:r>
              <a:rPr lang="en-US" sz="2800" dirty="0" err="1"/>
              <a:t>tujuan</a:t>
            </a:r>
            <a:r>
              <a:rPr lang="en-US" sz="2800" dirty="0"/>
              <a:t> </a:t>
            </a:r>
            <a:r>
              <a:rPr lang="en-US" sz="2800" dirty="0" err="1"/>
              <a:t>pendidikan</a:t>
            </a:r>
            <a:endParaRPr lang="en-US" sz="2800" dirty="0"/>
          </a:p>
          <a:p>
            <a:pPr>
              <a:defRPr/>
            </a:pPr>
            <a:r>
              <a:rPr lang="en-US" sz="2800" dirty="0" err="1"/>
              <a:t>Peserta</a:t>
            </a:r>
            <a:r>
              <a:rPr lang="en-US" sz="2800" dirty="0"/>
              <a:t> </a:t>
            </a:r>
            <a:r>
              <a:rPr lang="en-US" sz="2800" dirty="0" err="1"/>
              <a:t>didik</a:t>
            </a:r>
            <a:r>
              <a:rPr lang="en-US" sz="2800" dirty="0"/>
              <a:t> </a:t>
            </a:r>
            <a:r>
              <a:rPr lang="en-US" sz="2800" dirty="0" err="1"/>
              <a:t>merupakan</a:t>
            </a:r>
            <a:r>
              <a:rPr lang="en-US" sz="2800" dirty="0"/>
              <a:t> </a:t>
            </a:r>
            <a:r>
              <a:rPr lang="en-US" sz="2800" dirty="0" err="1"/>
              <a:t>makhluk</a:t>
            </a:r>
            <a:r>
              <a:rPr lang="en-US" sz="2800" dirty="0"/>
              <a:t> bio-</a:t>
            </a:r>
            <a:r>
              <a:rPr lang="en-US" sz="2800" dirty="0" err="1"/>
              <a:t>psiko</a:t>
            </a:r>
            <a:r>
              <a:rPr lang="en-US" sz="2800" dirty="0"/>
              <a:t>-</a:t>
            </a:r>
            <a:r>
              <a:rPr lang="en-US" sz="2800" dirty="0" err="1"/>
              <a:t>sosio</a:t>
            </a:r>
            <a:r>
              <a:rPr lang="en-US" sz="2800" dirty="0"/>
              <a:t>-spiritual. </a:t>
            </a:r>
          </a:p>
          <a:p>
            <a:pPr>
              <a:defRPr/>
            </a:pPr>
            <a:r>
              <a:rPr lang="en-US" sz="2800" dirty="0" err="1"/>
              <a:t>Aspek</a:t>
            </a:r>
            <a:r>
              <a:rPr lang="en-US" sz="2800" dirty="0"/>
              <a:t> </a:t>
            </a:r>
            <a:r>
              <a:rPr lang="en-US" sz="2800" dirty="0" err="1"/>
              <a:t>psikologis</a:t>
            </a:r>
            <a:r>
              <a:rPr lang="en-US" sz="2800" dirty="0"/>
              <a:t> </a:t>
            </a:r>
            <a:r>
              <a:rPr lang="en-US" sz="2800" dirty="0" err="1"/>
              <a:t>tidak</a:t>
            </a:r>
            <a:r>
              <a:rPr lang="en-US" sz="2800" dirty="0"/>
              <a:t> </a:t>
            </a:r>
            <a:r>
              <a:rPr lang="en-US" sz="2800" dirty="0" err="1"/>
              <a:t>dapat</a:t>
            </a:r>
            <a:r>
              <a:rPr lang="en-US" sz="2800" dirty="0"/>
              <a:t> </a:t>
            </a:r>
            <a:r>
              <a:rPr lang="en-US" sz="2800" dirty="0" err="1"/>
              <a:t>diabaikan</a:t>
            </a:r>
            <a:r>
              <a:rPr lang="en-US" sz="2800" dirty="0"/>
              <a:t> </a:t>
            </a:r>
            <a:r>
              <a:rPr lang="en-US" sz="2800" dirty="0" err="1"/>
              <a:t>dalam</a:t>
            </a:r>
            <a:r>
              <a:rPr lang="en-US" sz="2800" dirty="0"/>
              <a:t> proses </a:t>
            </a:r>
            <a:r>
              <a:rPr lang="en-US" sz="2800" dirty="0" err="1"/>
              <a:t>pendidikan</a:t>
            </a:r>
            <a:r>
              <a:rPr lang="en-US" sz="2800" dirty="0"/>
              <a:t>.</a:t>
            </a:r>
          </a:p>
          <a:p>
            <a:pPr>
              <a:defRPr/>
            </a:pPr>
            <a:r>
              <a:rPr lang="en-US" sz="2800" dirty="0" err="1"/>
              <a:t>Pendidikan</a:t>
            </a:r>
            <a:r>
              <a:rPr lang="en-US" sz="2800" dirty="0"/>
              <a:t> </a:t>
            </a:r>
            <a:r>
              <a:rPr lang="en-US" sz="2800" dirty="0" err="1"/>
              <a:t>dilakanakan</a:t>
            </a:r>
            <a:r>
              <a:rPr lang="en-US" sz="2800" dirty="0"/>
              <a:t> </a:t>
            </a:r>
            <a:r>
              <a:rPr lang="en-US" sz="2800" dirty="0" err="1" smtClean="0"/>
              <a:t>berdasarkan</a:t>
            </a:r>
            <a:r>
              <a:rPr lang="en-US" sz="2800" dirty="0" smtClean="0"/>
              <a:t>: </a:t>
            </a:r>
            <a:r>
              <a:rPr lang="en-US" sz="2800" dirty="0" err="1"/>
              <a:t>landasan</a:t>
            </a:r>
            <a:r>
              <a:rPr lang="en-US" sz="2800" dirty="0"/>
              <a:t> </a:t>
            </a:r>
            <a:r>
              <a:rPr lang="en-US" sz="2800" dirty="0" err="1"/>
              <a:t>filosofis</a:t>
            </a:r>
            <a:r>
              <a:rPr lang="en-US" sz="2800" dirty="0"/>
              <a:t>, </a:t>
            </a:r>
            <a:r>
              <a:rPr lang="en-US" sz="2800" i="1" dirty="0" err="1"/>
              <a:t>psikologis</a:t>
            </a:r>
            <a:r>
              <a:rPr lang="en-US" sz="2800" dirty="0"/>
              <a:t>, </a:t>
            </a:r>
            <a:r>
              <a:rPr lang="en-US" sz="2800" dirty="0" err="1"/>
              <a:t>sosio-kutural</a:t>
            </a:r>
            <a:r>
              <a:rPr lang="en-US" sz="2800" dirty="0"/>
              <a:t>, &amp; </a:t>
            </a:r>
            <a:r>
              <a:rPr lang="en-US" sz="2800" dirty="0" err="1"/>
              <a:t>teknologis</a:t>
            </a:r>
            <a:endParaRPr lang="en-US" sz="2800" dirty="0"/>
          </a:p>
          <a:p>
            <a:endParaRPr lang="en-US" dirty="0"/>
          </a:p>
        </p:txBody>
      </p:sp>
      <p:sp>
        <p:nvSpPr>
          <p:cNvPr id="4" name="Date Placeholder 3"/>
          <p:cNvSpPr>
            <a:spLocks noGrp="1"/>
          </p:cNvSpPr>
          <p:nvPr>
            <p:ph type="dt" sz="half" idx="10"/>
          </p:nvPr>
        </p:nvSpPr>
        <p:spPr/>
        <p:txBody>
          <a:bodyPr/>
          <a:lstStyle/>
          <a:p>
            <a:fld id="{681F72DF-61EB-410D-BDA4-6291279AD6C6}"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5</a:t>
            </a:fld>
            <a:endParaRPr lang="en-US"/>
          </a:p>
        </p:txBody>
      </p:sp>
    </p:spTree>
    <p:extLst>
      <p:ext uri="{BB962C8B-B14F-4D97-AF65-F5344CB8AC3E}">
        <p14:creationId xmlns:p14="http://schemas.microsoft.com/office/powerpoint/2010/main" val="380446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Pictures\assump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69048"/>
            <a:ext cx="4750032" cy="35625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id-ID" b="1" dirty="0" smtClean="0">
                <a:solidFill>
                  <a:srgbClr val="C00000"/>
                </a:solidFill>
              </a:rPr>
              <a:t>Pentingnya Psikologi Dalam Pendidikan</a:t>
            </a:r>
            <a:endParaRPr lang="en-US" b="1" dirty="0">
              <a:solidFill>
                <a:srgbClr val="C00000"/>
              </a:solidFill>
            </a:endParaRPr>
          </a:p>
        </p:txBody>
      </p:sp>
      <p:sp>
        <p:nvSpPr>
          <p:cNvPr id="3" name="Content Placeholder 2"/>
          <p:cNvSpPr>
            <a:spLocks noGrp="1"/>
          </p:cNvSpPr>
          <p:nvPr>
            <p:ph idx="1"/>
          </p:nvPr>
        </p:nvSpPr>
        <p:spPr>
          <a:xfrm>
            <a:off x="467544" y="1484784"/>
            <a:ext cx="8229600" cy="4876800"/>
          </a:xfrm>
        </p:spPr>
        <p:txBody>
          <a:bodyPr/>
          <a:lstStyle/>
          <a:p>
            <a:r>
              <a:rPr lang="en-US" dirty="0" err="1"/>
              <a:t>Psikologi</a:t>
            </a:r>
            <a:r>
              <a:rPr lang="en-US" dirty="0"/>
              <a:t> </a:t>
            </a:r>
            <a:r>
              <a:rPr lang="en-US" dirty="0" err="1"/>
              <a:t>membantu</a:t>
            </a:r>
            <a:r>
              <a:rPr lang="en-US" dirty="0"/>
              <a:t> </a:t>
            </a:r>
            <a:r>
              <a:rPr lang="en-US" dirty="0" err="1"/>
              <a:t>pendidik</a:t>
            </a:r>
            <a:r>
              <a:rPr lang="en-US" dirty="0"/>
              <a:t> </a:t>
            </a:r>
            <a:r>
              <a:rPr lang="en-US" dirty="0" err="1"/>
              <a:t>memahami</a:t>
            </a:r>
            <a:r>
              <a:rPr lang="en-US" dirty="0"/>
              <a:t> </a:t>
            </a:r>
            <a:r>
              <a:rPr lang="en-US" dirty="0" err="1" smtClean="0"/>
              <a:t>karakteristik</a:t>
            </a:r>
            <a:r>
              <a:rPr lang="en-US" dirty="0" smtClean="0"/>
              <a:t> </a:t>
            </a:r>
            <a:r>
              <a:rPr lang="en-US" dirty="0" err="1"/>
              <a:t>kognitif</a:t>
            </a:r>
            <a:r>
              <a:rPr lang="en-US" dirty="0"/>
              <a:t>, </a:t>
            </a:r>
            <a:r>
              <a:rPr lang="en-US" dirty="0" err="1"/>
              <a:t>afektif</a:t>
            </a:r>
            <a:r>
              <a:rPr lang="en-US" dirty="0"/>
              <a:t>, </a:t>
            </a:r>
            <a:r>
              <a:rPr lang="en-US" dirty="0" err="1"/>
              <a:t>dan</a:t>
            </a:r>
            <a:r>
              <a:rPr lang="en-US" dirty="0"/>
              <a:t> </a:t>
            </a:r>
            <a:r>
              <a:rPr lang="en-US" dirty="0" err="1"/>
              <a:t>psikomotorik</a:t>
            </a:r>
            <a:r>
              <a:rPr lang="en-US" dirty="0"/>
              <a:t> </a:t>
            </a:r>
            <a:r>
              <a:rPr lang="en-US" dirty="0" err="1" smtClean="0"/>
              <a:t>peserta</a:t>
            </a:r>
            <a:r>
              <a:rPr lang="en-US" dirty="0" smtClean="0"/>
              <a:t> </a:t>
            </a:r>
            <a:r>
              <a:rPr lang="en-US" dirty="0" err="1"/>
              <a:t>didik</a:t>
            </a:r>
            <a:r>
              <a:rPr lang="en-US" dirty="0"/>
              <a:t> </a:t>
            </a:r>
            <a:r>
              <a:rPr lang="en-US" dirty="0" err="1"/>
              <a:t>secara</a:t>
            </a:r>
            <a:r>
              <a:rPr lang="en-US" dirty="0"/>
              <a:t> integral.</a:t>
            </a:r>
          </a:p>
          <a:p>
            <a:r>
              <a:rPr lang="en-US" dirty="0" err="1" smtClean="0"/>
              <a:t>Pendidik</a:t>
            </a:r>
            <a:r>
              <a:rPr lang="en-US" dirty="0" smtClean="0"/>
              <a:t> </a:t>
            </a:r>
            <a:r>
              <a:rPr lang="en-US" dirty="0" err="1"/>
              <a:t>mampu</a:t>
            </a:r>
            <a:r>
              <a:rPr lang="en-US" dirty="0"/>
              <a:t> </a:t>
            </a:r>
            <a:r>
              <a:rPr lang="en-US" dirty="0" err="1"/>
              <a:t>memahami</a:t>
            </a:r>
            <a:r>
              <a:rPr lang="en-US" dirty="0"/>
              <a:t> </a:t>
            </a:r>
            <a:r>
              <a:rPr lang="en-US" dirty="0" err="1"/>
              <a:t>keunikan</a:t>
            </a:r>
            <a:r>
              <a:rPr lang="en-US" dirty="0"/>
              <a:t> </a:t>
            </a:r>
            <a:r>
              <a:rPr lang="en-US" dirty="0" err="1"/>
              <a:t>peserta</a:t>
            </a:r>
            <a:r>
              <a:rPr lang="en-US" dirty="0"/>
              <a:t> </a:t>
            </a:r>
            <a:r>
              <a:rPr lang="en-US" dirty="0" err="1" smtClean="0"/>
              <a:t>didik</a:t>
            </a:r>
            <a:r>
              <a:rPr lang="en-US" dirty="0" smtClean="0"/>
              <a:t> </a:t>
            </a:r>
            <a:r>
              <a:rPr lang="en-US" dirty="0" err="1"/>
              <a:t>sesuai</a:t>
            </a:r>
            <a:r>
              <a:rPr lang="en-US" dirty="0"/>
              <a:t> </a:t>
            </a:r>
            <a:r>
              <a:rPr lang="en-US" dirty="0" err="1"/>
              <a:t>karakteristik</a:t>
            </a:r>
            <a:r>
              <a:rPr lang="en-US" dirty="0"/>
              <a:t> </a:t>
            </a:r>
            <a:r>
              <a:rPr lang="en-US" dirty="0" err="1"/>
              <a:t>psikologik</a:t>
            </a:r>
            <a:r>
              <a:rPr lang="en-US" dirty="0"/>
              <a:t> </a:t>
            </a:r>
            <a:r>
              <a:rPr lang="en-US" dirty="0" err="1"/>
              <a:t>masingmasing</a:t>
            </a:r>
            <a:r>
              <a:rPr lang="en-US" dirty="0"/>
              <a:t>.</a:t>
            </a:r>
          </a:p>
          <a:p>
            <a:r>
              <a:rPr lang="en-US" dirty="0" err="1" smtClean="0"/>
              <a:t>Pendidik</a:t>
            </a:r>
            <a:r>
              <a:rPr lang="en-US" dirty="0" smtClean="0"/>
              <a:t> </a:t>
            </a:r>
            <a:r>
              <a:rPr lang="en-US" dirty="0" err="1"/>
              <a:t>mampu</a:t>
            </a:r>
            <a:r>
              <a:rPr lang="en-US" dirty="0"/>
              <a:t> </a:t>
            </a:r>
            <a:r>
              <a:rPr lang="en-US" dirty="0" err="1"/>
              <a:t>mengatasi</a:t>
            </a:r>
            <a:r>
              <a:rPr lang="en-US" dirty="0"/>
              <a:t> </a:t>
            </a:r>
            <a:r>
              <a:rPr lang="en-US" dirty="0" err="1"/>
              <a:t>masalah</a:t>
            </a:r>
            <a:r>
              <a:rPr lang="en-US" dirty="0"/>
              <a:t> </a:t>
            </a:r>
            <a:r>
              <a:rPr lang="en-US" dirty="0" err="1"/>
              <a:t>belajar</a:t>
            </a:r>
            <a:r>
              <a:rPr lang="en-US" dirty="0"/>
              <a:t> </a:t>
            </a:r>
            <a:r>
              <a:rPr lang="en-US" dirty="0" err="1" smtClean="0"/>
              <a:t>dan</a:t>
            </a:r>
            <a:r>
              <a:rPr lang="en-US" dirty="0" smtClean="0"/>
              <a:t> </a:t>
            </a:r>
            <a:r>
              <a:rPr lang="en-US" dirty="0" err="1"/>
              <a:t>menciptakan</a:t>
            </a:r>
            <a:r>
              <a:rPr lang="en-US" dirty="0"/>
              <a:t> </a:t>
            </a:r>
            <a:r>
              <a:rPr lang="en-US" dirty="0" err="1"/>
              <a:t>lingkungan</a:t>
            </a:r>
            <a:r>
              <a:rPr lang="en-US" dirty="0"/>
              <a:t> yang </a:t>
            </a:r>
            <a:r>
              <a:rPr lang="en-US" dirty="0" err="1"/>
              <a:t>kondusif</a:t>
            </a:r>
            <a:r>
              <a:rPr lang="en-US" dirty="0"/>
              <a:t> </a:t>
            </a:r>
            <a:r>
              <a:rPr lang="en-US" dirty="0" err="1" smtClean="0"/>
              <a:t>serta</a:t>
            </a:r>
            <a:r>
              <a:rPr lang="en-US" dirty="0" smtClean="0"/>
              <a:t> </a:t>
            </a:r>
            <a:r>
              <a:rPr lang="en-US" dirty="0" err="1"/>
              <a:t>menyenangkan</a:t>
            </a:r>
            <a:r>
              <a:rPr lang="en-US" dirty="0"/>
              <a:t> </a:t>
            </a:r>
            <a:r>
              <a:rPr lang="en-US" dirty="0" err="1"/>
              <a:t>bagi</a:t>
            </a:r>
            <a:r>
              <a:rPr lang="en-US" dirty="0"/>
              <a:t> </a:t>
            </a:r>
            <a:r>
              <a:rPr lang="en-US" dirty="0" err="1"/>
              <a:t>peserta</a:t>
            </a:r>
            <a:r>
              <a:rPr lang="en-US" dirty="0"/>
              <a:t> </a:t>
            </a:r>
            <a:r>
              <a:rPr lang="en-US" dirty="0" err="1"/>
              <a:t>didik</a:t>
            </a:r>
            <a:r>
              <a:rPr lang="en-US" dirty="0"/>
              <a:t>.</a:t>
            </a:r>
          </a:p>
        </p:txBody>
      </p:sp>
      <p:sp>
        <p:nvSpPr>
          <p:cNvPr id="4" name="Date Placeholder 3"/>
          <p:cNvSpPr>
            <a:spLocks noGrp="1"/>
          </p:cNvSpPr>
          <p:nvPr>
            <p:ph type="dt" sz="half" idx="10"/>
          </p:nvPr>
        </p:nvSpPr>
        <p:spPr/>
        <p:txBody>
          <a:bodyPr/>
          <a:lstStyle/>
          <a:p>
            <a:fld id="{89164390-B148-4722-910B-EF9380F5F78A}"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6</a:t>
            </a:fld>
            <a:endParaRPr lang="en-US"/>
          </a:p>
        </p:txBody>
      </p:sp>
    </p:spTree>
    <p:extLst>
      <p:ext uri="{BB962C8B-B14F-4D97-AF65-F5344CB8AC3E}">
        <p14:creationId xmlns:p14="http://schemas.microsoft.com/office/powerpoint/2010/main" val="24385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a:solidFill>
                  <a:srgbClr val="C00000"/>
                </a:solidFill>
              </a:rPr>
              <a:t>Kontribusi</a:t>
            </a:r>
            <a:r>
              <a:rPr lang="en-US" b="1" dirty="0">
                <a:solidFill>
                  <a:srgbClr val="C00000"/>
                </a:solidFill>
              </a:rPr>
              <a:t> </a:t>
            </a:r>
            <a:r>
              <a:rPr lang="en-US" b="1" dirty="0" err="1" smtClean="0">
                <a:solidFill>
                  <a:srgbClr val="C00000"/>
                </a:solidFill>
              </a:rPr>
              <a:t>Psikologi</a:t>
            </a:r>
            <a:r>
              <a:rPr lang="id-ID" b="1" dirty="0" smtClean="0">
                <a:solidFill>
                  <a:srgbClr val="C00000"/>
                </a:solidFill>
              </a:rPr>
              <a:t> </a:t>
            </a:r>
            <a:r>
              <a:rPr lang="en-US" b="1" dirty="0" err="1" smtClean="0">
                <a:solidFill>
                  <a:srgbClr val="C00000"/>
                </a:solidFill>
              </a:rPr>
              <a:t>Terhadap</a:t>
            </a:r>
            <a:r>
              <a:rPr lang="en-US" b="1" dirty="0" smtClean="0">
                <a:solidFill>
                  <a:srgbClr val="C00000"/>
                </a:solidFill>
              </a:rPr>
              <a:t> </a:t>
            </a:r>
            <a:r>
              <a:rPr lang="en-US" b="1" dirty="0" err="1">
                <a:solidFill>
                  <a:srgbClr val="C00000"/>
                </a:solidFill>
              </a:rPr>
              <a:t>Pendidikan</a:t>
            </a:r>
            <a:endParaRPr lang="en-US" b="1" dirty="0">
              <a:solidFill>
                <a:srgbClr val="C00000"/>
              </a:solidFill>
            </a:endParaRPr>
          </a:p>
        </p:txBody>
      </p:sp>
      <p:sp>
        <p:nvSpPr>
          <p:cNvPr id="3" name="Content Placeholder 2"/>
          <p:cNvSpPr>
            <a:spLocks noGrp="1"/>
          </p:cNvSpPr>
          <p:nvPr>
            <p:ph idx="1"/>
          </p:nvPr>
        </p:nvSpPr>
        <p:spPr/>
        <p:txBody>
          <a:bodyPr/>
          <a:lstStyle/>
          <a:p>
            <a:r>
              <a:rPr lang="en-US" dirty="0" err="1" smtClean="0"/>
              <a:t>Perubahan</a:t>
            </a:r>
            <a:r>
              <a:rPr lang="en-US" dirty="0" smtClean="0"/>
              <a:t> </a:t>
            </a:r>
            <a:r>
              <a:rPr lang="en-US" dirty="0" err="1"/>
              <a:t>anak</a:t>
            </a:r>
            <a:r>
              <a:rPr lang="en-US" dirty="0"/>
              <a:t> </a:t>
            </a:r>
            <a:r>
              <a:rPr lang="en-US" dirty="0" err="1"/>
              <a:t>didik</a:t>
            </a:r>
            <a:r>
              <a:rPr lang="en-US" dirty="0"/>
              <a:t> </a:t>
            </a:r>
            <a:r>
              <a:rPr lang="en-US" dirty="0" err="1"/>
              <a:t>dalam</a:t>
            </a:r>
            <a:r>
              <a:rPr lang="en-US" dirty="0"/>
              <a:t> proses </a:t>
            </a:r>
            <a:r>
              <a:rPr lang="en-US" dirty="0" err="1"/>
              <a:t>pendidikan</a:t>
            </a:r>
            <a:r>
              <a:rPr lang="en-US" dirty="0"/>
              <a:t>.</a:t>
            </a:r>
          </a:p>
          <a:p>
            <a:r>
              <a:rPr lang="en-US" dirty="0" err="1" smtClean="0"/>
              <a:t>Pengaruh</a:t>
            </a:r>
            <a:r>
              <a:rPr lang="en-US" dirty="0" smtClean="0"/>
              <a:t> </a:t>
            </a:r>
            <a:r>
              <a:rPr lang="en-US" dirty="0" err="1"/>
              <a:t>pembawaan</a:t>
            </a:r>
            <a:r>
              <a:rPr lang="en-US" dirty="0"/>
              <a:t> &amp; </a:t>
            </a:r>
            <a:r>
              <a:rPr lang="en-US" dirty="0" err="1"/>
              <a:t>lingkungan</a:t>
            </a:r>
            <a:r>
              <a:rPr lang="en-US" dirty="0"/>
              <a:t> </a:t>
            </a:r>
            <a:r>
              <a:rPr lang="en-US" dirty="0" err="1"/>
              <a:t>atas</a:t>
            </a:r>
            <a:r>
              <a:rPr lang="en-US" dirty="0"/>
              <a:t> </a:t>
            </a:r>
            <a:r>
              <a:rPr lang="en-US" dirty="0" err="1"/>
              <a:t>hasil</a:t>
            </a:r>
            <a:r>
              <a:rPr lang="en-US" dirty="0"/>
              <a:t> </a:t>
            </a:r>
            <a:r>
              <a:rPr lang="en-US" dirty="0" err="1" smtClean="0"/>
              <a:t>belajar</a:t>
            </a:r>
            <a:r>
              <a:rPr lang="en-US" dirty="0"/>
              <a:t>.</a:t>
            </a:r>
          </a:p>
          <a:p>
            <a:r>
              <a:rPr lang="en-US" dirty="0" err="1" smtClean="0"/>
              <a:t>Hubungan</a:t>
            </a:r>
            <a:r>
              <a:rPr lang="en-US" dirty="0" smtClean="0"/>
              <a:t> </a:t>
            </a:r>
            <a:r>
              <a:rPr lang="en-US" dirty="0" err="1"/>
              <a:t>antara</a:t>
            </a:r>
            <a:r>
              <a:rPr lang="en-US" dirty="0"/>
              <a:t> </a:t>
            </a:r>
            <a:r>
              <a:rPr lang="en-US" dirty="0" err="1"/>
              <a:t>teknik</a:t>
            </a:r>
            <a:r>
              <a:rPr lang="en-US" dirty="0"/>
              <a:t> </a:t>
            </a:r>
            <a:r>
              <a:rPr lang="en-US" dirty="0" err="1"/>
              <a:t>mengajar</a:t>
            </a:r>
            <a:r>
              <a:rPr lang="en-US" dirty="0"/>
              <a:t> </a:t>
            </a:r>
            <a:r>
              <a:rPr lang="en-US" dirty="0" err="1"/>
              <a:t>dan</a:t>
            </a:r>
            <a:r>
              <a:rPr lang="en-US" dirty="0"/>
              <a:t> </a:t>
            </a:r>
            <a:r>
              <a:rPr lang="en-US" dirty="0" err="1"/>
              <a:t>hasil</a:t>
            </a:r>
            <a:r>
              <a:rPr lang="en-US" dirty="0"/>
              <a:t> </a:t>
            </a:r>
            <a:r>
              <a:rPr lang="en-US" dirty="0" err="1" smtClean="0"/>
              <a:t>belajar</a:t>
            </a:r>
            <a:r>
              <a:rPr lang="en-US" dirty="0"/>
              <a:t>.</a:t>
            </a:r>
          </a:p>
          <a:p>
            <a:r>
              <a:rPr lang="en-US" dirty="0" err="1" smtClean="0"/>
              <a:t>Pengaruh</a:t>
            </a:r>
            <a:r>
              <a:rPr lang="en-US" dirty="0" smtClean="0"/>
              <a:t> </a:t>
            </a:r>
            <a:r>
              <a:rPr lang="en-US" dirty="0" err="1"/>
              <a:t>kondisi</a:t>
            </a:r>
            <a:r>
              <a:rPr lang="en-US" dirty="0"/>
              <a:t> </a:t>
            </a:r>
            <a:r>
              <a:rPr lang="en-US" dirty="0" err="1"/>
              <a:t>sosial</a:t>
            </a:r>
            <a:r>
              <a:rPr lang="en-US" dirty="0"/>
              <a:t> </a:t>
            </a:r>
            <a:r>
              <a:rPr lang="en-US" dirty="0" err="1"/>
              <a:t>terhadap</a:t>
            </a:r>
            <a:r>
              <a:rPr lang="en-US" dirty="0"/>
              <a:t> </a:t>
            </a:r>
            <a:r>
              <a:rPr lang="en-US" dirty="0" err="1"/>
              <a:t>belajar</a:t>
            </a:r>
            <a:r>
              <a:rPr lang="en-US" dirty="0"/>
              <a:t>.</a:t>
            </a:r>
          </a:p>
          <a:p>
            <a:r>
              <a:rPr lang="id-ID" dirty="0" smtClean="0"/>
              <a:t>P</a:t>
            </a:r>
            <a:r>
              <a:rPr lang="en-US" dirty="0" err="1" smtClean="0"/>
              <a:t>engaruh</a:t>
            </a:r>
            <a:r>
              <a:rPr lang="en-US" dirty="0" smtClean="0"/>
              <a:t> </a:t>
            </a:r>
            <a:r>
              <a:rPr lang="en-US" dirty="0" err="1"/>
              <a:t>interaksi</a:t>
            </a:r>
            <a:r>
              <a:rPr lang="en-US" dirty="0"/>
              <a:t> </a:t>
            </a:r>
            <a:r>
              <a:rPr lang="en-US" dirty="0" err="1"/>
              <a:t>pendidik</a:t>
            </a:r>
            <a:r>
              <a:rPr lang="en-US" dirty="0"/>
              <a:t> </a:t>
            </a:r>
            <a:r>
              <a:rPr lang="en-US" dirty="0" err="1"/>
              <a:t>dan</a:t>
            </a:r>
            <a:r>
              <a:rPr lang="en-US" dirty="0"/>
              <a:t> </a:t>
            </a:r>
            <a:r>
              <a:rPr lang="en-US" dirty="0" err="1"/>
              <a:t>peserta</a:t>
            </a:r>
            <a:r>
              <a:rPr lang="en-US" dirty="0"/>
              <a:t> </a:t>
            </a:r>
            <a:r>
              <a:rPr lang="en-US" dirty="0" err="1"/>
              <a:t>didik</a:t>
            </a:r>
            <a:r>
              <a:rPr lang="en-US" dirty="0"/>
              <a:t>.</a:t>
            </a:r>
          </a:p>
          <a:p>
            <a:r>
              <a:rPr lang="en-US" dirty="0" err="1" smtClean="0"/>
              <a:t>Pengaruh</a:t>
            </a:r>
            <a:r>
              <a:rPr lang="en-US" dirty="0" smtClean="0"/>
              <a:t> </a:t>
            </a:r>
            <a:r>
              <a:rPr lang="en-US" dirty="0" err="1"/>
              <a:t>perbedaan</a:t>
            </a:r>
            <a:r>
              <a:rPr lang="en-US" dirty="0"/>
              <a:t> </a:t>
            </a:r>
            <a:r>
              <a:rPr lang="en-US" dirty="0" err="1"/>
              <a:t>individu</a:t>
            </a:r>
            <a:r>
              <a:rPr lang="en-US" dirty="0"/>
              <a:t> </a:t>
            </a:r>
            <a:r>
              <a:rPr lang="en-US" dirty="0" err="1"/>
              <a:t>terhadap</a:t>
            </a:r>
            <a:r>
              <a:rPr lang="en-US" dirty="0"/>
              <a:t> </a:t>
            </a:r>
            <a:r>
              <a:rPr lang="en-US" dirty="0" err="1" smtClean="0"/>
              <a:t>kemampuan</a:t>
            </a:r>
            <a:r>
              <a:rPr lang="en-US" dirty="0" smtClean="0"/>
              <a:t> </a:t>
            </a:r>
            <a:r>
              <a:rPr lang="en-US" dirty="0" err="1"/>
              <a:t>belajar</a:t>
            </a:r>
            <a:r>
              <a:rPr lang="en-US" dirty="0"/>
              <a:t>.</a:t>
            </a:r>
          </a:p>
        </p:txBody>
      </p:sp>
      <p:sp>
        <p:nvSpPr>
          <p:cNvPr id="4" name="Date Placeholder 3"/>
          <p:cNvSpPr>
            <a:spLocks noGrp="1"/>
          </p:cNvSpPr>
          <p:nvPr>
            <p:ph type="dt" sz="half" idx="10"/>
          </p:nvPr>
        </p:nvSpPr>
        <p:spPr/>
        <p:txBody>
          <a:bodyPr/>
          <a:lstStyle/>
          <a:p>
            <a:fld id="{51D84C5F-11AB-4C43-9C28-C34F5D4ECD9D}"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7</a:t>
            </a:fld>
            <a:endParaRPr lang="en-US"/>
          </a:p>
        </p:txBody>
      </p:sp>
    </p:spTree>
    <p:extLst>
      <p:ext uri="{BB962C8B-B14F-4D97-AF65-F5344CB8AC3E}">
        <p14:creationId xmlns:p14="http://schemas.microsoft.com/office/powerpoint/2010/main" val="983269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C00000"/>
                </a:solidFill>
              </a:rPr>
              <a:t>Definisi dan Tujuan Pendidikan (1/3)</a:t>
            </a:r>
            <a:endParaRPr lang="en-US" b="1" dirty="0">
              <a:solidFill>
                <a:srgbClr val="C00000"/>
              </a:solidFill>
            </a:endParaRPr>
          </a:p>
        </p:txBody>
      </p:sp>
      <p:sp>
        <p:nvSpPr>
          <p:cNvPr id="3" name="Content Placeholder 2"/>
          <p:cNvSpPr>
            <a:spLocks noGrp="1"/>
          </p:cNvSpPr>
          <p:nvPr>
            <p:ph idx="1"/>
          </p:nvPr>
        </p:nvSpPr>
        <p:spPr/>
        <p:txBody>
          <a:bodyPr/>
          <a:lstStyle/>
          <a:p>
            <a:pPr>
              <a:lnSpc>
                <a:spcPct val="90000"/>
              </a:lnSpc>
              <a:buFont typeface="Wingdings" charset="2"/>
              <a:buChar char="§"/>
              <a:defRPr/>
            </a:pPr>
            <a:r>
              <a:rPr lang="en-US" sz="2800" dirty="0" err="1">
                <a:solidFill>
                  <a:schemeClr val="tx1">
                    <a:lumMod val="85000"/>
                  </a:schemeClr>
                </a:solidFill>
              </a:rPr>
              <a:t>Menurut</a:t>
            </a:r>
            <a:r>
              <a:rPr lang="en-US" sz="2800" dirty="0">
                <a:solidFill>
                  <a:schemeClr val="tx1">
                    <a:lumMod val="85000"/>
                  </a:schemeClr>
                </a:solidFill>
              </a:rPr>
              <a:t> F.H. </a:t>
            </a:r>
            <a:r>
              <a:rPr lang="en-US" sz="2800" dirty="0" err="1">
                <a:solidFill>
                  <a:schemeClr val="tx1">
                    <a:lumMod val="85000"/>
                  </a:schemeClr>
                </a:solidFill>
              </a:rPr>
              <a:t>Phenix</a:t>
            </a:r>
            <a:endParaRPr lang="en-US" sz="2800" dirty="0">
              <a:solidFill>
                <a:schemeClr val="tx1">
                  <a:lumMod val="85000"/>
                </a:schemeClr>
              </a:solidFill>
            </a:endParaRPr>
          </a:p>
          <a:p>
            <a:pPr marL="502920" lvl="1">
              <a:lnSpc>
                <a:spcPct val="90000"/>
              </a:lnSpc>
              <a:buFont typeface="Wingdings" charset="2"/>
              <a:buChar char="§"/>
              <a:defRPr/>
            </a:pPr>
            <a:r>
              <a:rPr lang="en-US" sz="2800" dirty="0">
                <a:solidFill>
                  <a:schemeClr val="tx1">
                    <a:lumMod val="85000"/>
                  </a:schemeClr>
                </a:solidFill>
              </a:rPr>
              <a:t>“Education is the process whereby persons </a:t>
            </a:r>
            <a:r>
              <a:rPr lang="en-US" sz="2800" dirty="0" err="1">
                <a:solidFill>
                  <a:schemeClr val="tx1">
                    <a:lumMod val="85000"/>
                  </a:schemeClr>
                </a:solidFill>
              </a:rPr>
              <a:t>intentianally</a:t>
            </a:r>
            <a:r>
              <a:rPr lang="en-US" sz="2800" dirty="0">
                <a:solidFill>
                  <a:schemeClr val="tx1">
                    <a:lumMod val="85000"/>
                  </a:schemeClr>
                </a:solidFill>
              </a:rPr>
              <a:t> guide the development of persons”</a:t>
            </a:r>
          </a:p>
          <a:p>
            <a:pPr>
              <a:lnSpc>
                <a:spcPct val="90000"/>
              </a:lnSpc>
              <a:buFont typeface="Wingdings" charset="2"/>
              <a:buChar char="§"/>
              <a:defRPr/>
            </a:pPr>
            <a:r>
              <a:rPr lang="en-US" sz="2800" dirty="0">
                <a:solidFill>
                  <a:schemeClr val="tx1">
                    <a:lumMod val="85000"/>
                  </a:schemeClr>
                </a:solidFill>
              </a:rPr>
              <a:t> </a:t>
            </a:r>
            <a:r>
              <a:rPr lang="en-US" sz="2800" dirty="0" err="1">
                <a:solidFill>
                  <a:schemeClr val="tx1">
                    <a:lumMod val="85000"/>
                  </a:schemeClr>
                </a:solidFill>
              </a:rPr>
              <a:t>Menurut</a:t>
            </a:r>
            <a:r>
              <a:rPr lang="en-US" sz="2800" dirty="0">
                <a:solidFill>
                  <a:schemeClr val="tx1">
                    <a:lumMod val="85000"/>
                  </a:schemeClr>
                </a:solidFill>
              </a:rPr>
              <a:t> Ki </a:t>
            </a:r>
            <a:r>
              <a:rPr lang="en-US" sz="2800" dirty="0" err="1">
                <a:solidFill>
                  <a:schemeClr val="tx1">
                    <a:lumMod val="85000"/>
                  </a:schemeClr>
                </a:solidFill>
              </a:rPr>
              <a:t>Hajar</a:t>
            </a:r>
            <a:r>
              <a:rPr lang="en-US" sz="2800" dirty="0">
                <a:solidFill>
                  <a:schemeClr val="tx1">
                    <a:lumMod val="85000"/>
                  </a:schemeClr>
                </a:solidFill>
              </a:rPr>
              <a:t> </a:t>
            </a:r>
            <a:r>
              <a:rPr lang="en-US" sz="2800" dirty="0" err="1">
                <a:solidFill>
                  <a:schemeClr val="tx1">
                    <a:lumMod val="85000"/>
                  </a:schemeClr>
                </a:solidFill>
              </a:rPr>
              <a:t>Dewantara</a:t>
            </a:r>
            <a:endParaRPr lang="en-US" sz="2800" dirty="0">
              <a:solidFill>
                <a:schemeClr val="tx1">
                  <a:lumMod val="85000"/>
                </a:schemeClr>
              </a:solidFill>
            </a:endParaRPr>
          </a:p>
          <a:p>
            <a:pPr marL="502920" lvl="1">
              <a:lnSpc>
                <a:spcPct val="90000"/>
              </a:lnSpc>
              <a:buFont typeface="Wingdings" charset="2"/>
              <a:buChar char="§"/>
              <a:defRPr/>
            </a:pPr>
            <a:r>
              <a:rPr lang="en-US" sz="2800" dirty="0" err="1">
                <a:solidFill>
                  <a:schemeClr val="tx1">
                    <a:lumMod val="85000"/>
                  </a:schemeClr>
                </a:solidFill>
              </a:rPr>
              <a:t>Pendidikan</a:t>
            </a:r>
            <a:r>
              <a:rPr lang="en-US" sz="2800" dirty="0">
                <a:solidFill>
                  <a:schemeClr val="tx1">
                    <a:lumMod val="85000"/>
                  </a:schemeClr>
                </a:solidFill>
              </a:rPr>
              <a:t> </a:t>
            </a:r>
            <a:r>
              <a:rPr lang="en-US" sz="2800" dirty="0" err="1">
                <a:solidFill>
                  <a:schemeClr val="tx1">
                    <a:lumMod val="85000"/>
                  </a:schemeClr>
                </a:solidFill>
              </a:rPr>
              <a:t>adalah</a:t>
            </a:r>
            <a:r>
              <a:rPr lang="en-US" sz="2800" dirty="0">
                <a:solidFill>
                  <a:schemeClr val="tx1">
                    <a:lumMod val="85000"/>
                  </a:schemeClr>
                </a:solidFill>
              </a:rPr>
              <a:t> </a:t>
            </a:r>
            <a:r>
              <a:rPr lang="en-US" sz="2800" dirty="0" err="1">
                <a:solidFill>
                  <a:schemeClr val="tx1">
                    <a:lumMod val="85000"/>
                  </a:schemeClr>
                </a:solidFill>
              </a:rPr>
              <a:t>tuntunan</a:t>
            </a:r>
            <a:r>
              <a:rPr lang="en-US" sz="2800" dirty="0">
                <a:solidFill>
                  <a:schemeClr val="tx1">
                    <a:lumMod val="85000"/>
                  </a:schemeClr>
                </a:solidFill>
              </a:rPr>
              <a:t> </a:t>
            </a:r>
            <a:r>
              <a:rPr lang="en-US" sz="2800" dirty="0" err="1">
                <a:solidFill>
                  <a:schemeClr val="tx1">
                    <a:lumMod val="85000"/>
                  </a:schemeClr>
                </a:solidFill>
              </a:rPr>
              <a:t>segala</a:t>
            </a:r>
            <a:r>
              <a:rPr lang="en-US" sz="2800" dirty="0">
                <a:solidFill>
                  <a:schemeClr val="tx1">
                    <a:lumMod val="85000"/>
                  </a:schemeClr>
                </a:solidFill>
              </a:rPr>
              <a:t> </a:t>
            </a:r>
            <a:r>
              <a:rPr lang="en-US" sz="2800" dirty="0" err="1">
                <a:solidFill>
                  <a:schemeClr val="tx1">
                    <a:lumMod val="85000"/>
                  </a:schemeClr>
                </a:solidFill>
              </a:rPr>
              <a:t>kekuatan</a:t>
            </a:r>
            <a:r>
              <a:rPr lang="en-US" sz="2800" dirty="0">
                <a:solidFill>
                  <a:schemeClr val="tx1">
                    <a:lumMod val="85000"/>
                  </a:schemeClr>
                </a:solidFill>
              </a:rPr>
              <a:t> </a:t>
            </a:r>
            <a:r>
              <a:rPr lang="en-US" sz="2800" dirty="0" err="1">
                <a:solidFill>
                  <a:schemeClr val="tx1">
                    <a:lumMod val="85000"/>
                  </a:schemeClr>
                </a:solidFill>
              </a:rPr>
              <a:t>kodrat</a:t>
            </a:r>
            <a:r>
              <a:rPr lang="en-US" sz="2800" dirty="0">
                <a:solidFill>
                  <a:schemeClr val="tx1">
                    <a:lumMod val="85000"/>
                  </a:schemeClr>
                </a:solidFill>
              </a:rPr>
              <a:t> yang </a:t>
            </a:r>
            <a:r>
              <a:rPr lang="en-US" sz="2800" dirty="0" err="1">
                <a:solidFill>
                  <a:schemeClr val="tx1">
                    <a:lumMod val="85000"/>
                  </a:schemeClr>
                </a:solidFill>
              </a:rPr>
              <a:t>ada</a:t>
            </a:r>
            <a:r>
              <a:rPr lang="en-US" sz="2800" dirty="0">
                <a:solidFill>
                  <a:schemeClr val="tx1">
                    <a:lumMod val="85000"/>
                  </a:schemeClr>
                </a:solidFill>
              </a:rPr>
              <a:t> </a:t>
            </a:r>
            <a:r>
              <a:rPr lang="en-US" sz="2800" dirty="0" err="1">
                <a:solidFill>
                  <a:schemeClr val="tx1">
                    <a:lumMod val="85000"/>
                  </a:schemeClr>
                </a:solidFill>
              </a:rPr>
              <a:t>pada</a:t>
            </a:r>
            <a:r>
              <a:rPr lang="en-US" sz="2800" dirty="0">
                <a:solidFill>
                  <a:schemeClr val="tx1">
                    <a:lumMod val="85000"/>
                  </a:schemeClr>
                </a:solidFill>
              </a:rPr>
              <a:t> anak2, agar </a:t>
            </a:r>
            <a:r>
              <a:rPr lang="en-US" sz="2800" dirty="0" err="1">
                <a:solidFill>
                  <a:schemeClr val="tx1">
                    <a:lumMod val="85000"/>
                  </a:schemeClr>
                </a:solidFill>
              </a:rPr>
              <a:t>mereka</a:t>
            </a:r>
            <a:r>
              <a:rPr lang="en-US" sz="2800" dirty="0">
                <a:solidFill>
                  <a:schemeClr val="tx1">
                    <a:lumMod val="85000"/>
                  </a:schemeClr>
                </a:solidFill>
              </a:rPr>
              <a:t> </a:t>
            </a:r>
            <a:r>
              <a:rPr lang="en-US" sz="2800" dirty="0" err="1">
                <a:solidFill>
                  <a:schemeClr val="tx1">
                    <a:lumMod val="85000"/>
                  </a:schemeClr>
                </a:solidFill>
              </a:rPr>
              <a:t>sebagai</a:t>
            </a:r>
            <a:r>
              <a:rPr lang="en-US" sz="2800" dirty="0">
                <a:solidFill>
                  <a:schemeClr val="tx1">
                    <a:lumMod val="85000"/>
                  </a:schemeClr>
                </a:solidFill>
              </a:rPr>
              <a:t> </a:t>
            </a:r>
            <a:r>
              <a:rPr lang="en-US" sz="2800" dirty="0" err="1">
                <a:solidFill>
                  <a:schemeClr val="tx1">
                    <a:lumMod val="85000"/>
                  </a:schemeClr>
                </a:solidFill>
              </a:rPr>
              <a:t>manusia</a:t>
            </a:r>
            <a:r>
              <a:rPr lang="en-US" sz="2800" dirty="0">
                <a:solidFill>
                  <a:schemeClr val="tx1">
                    <a:lumMod val="85000"/>
                  </a:schemeClr>
                </a:solidFill>
              </a:rPr>
              <a:t> </a:t>
            </a:r>
            <a:r>
              <a:rPr lang="en-US" sz="2800" dirty="0" err="1">
                <a:solidFill>
                  <a:schemeClr val="tx1">
                    <a:lumMod val="85000"/>
                  </a:schemeClr>
                </a:solidFill>
              </a:rPr>
              <a:t>dan</a:t>
            </a:r>
            <a:r>
              <a:rPr lang="en-US" sz="2800" dirty="0">
                <a:solidFill>
                  <a:schemeClr val="tx1">
                    <a:lumMod val="85000"/>
                  </a:schemeClr>
                </a:solidFill>
              </a:rPr>
              <a:t> </a:t>
            </a:r>
            <a:r>
              <a:rPr lang="en-US" sz="2800" dirty="0" err="1">
                <a:solidFill>
                  <a:schemeClr val="tx1">
                    <a:lumMod val="85000"/>
                  </a:schemeClr>
                </a:solidFill>
              </a:rPr>
              <a:t>sebagai</a:t>
            </a:r>
            <a:r>
              <a:rPr lang="en-US" sz="2800" dirty="0">
                <a:solidFill>
                  <a:schemeClr val="tx1">
                    <a:lumMod val="85000"/>
                  </a:schemeClr>
                </a:solidFill>
              </a:rPr>
              <a:t> </a:t>
            </a:r>
            <a:r>
              <a:rPr lang="en-US" sz="2800" dirty="0" err="1">
                <a:solidFill>
                  <a:schemeClr val="tx1">
                    <a:lumMod val="85000"/>
                  </a:schemeClr>
                </a:solidFill>
              </a:rPr>
              <a:t>anggota</a:t>
            </a:r>
            <a:r>
              <a:rPr lang="en-US" sz="2800" dirty="0">
                <a:solidFill>
                  <a:schemeClr val="tx1">
                    <a:lumMod val="85000"/>
                  </a:schemeClr>
                </a:solidFill>
              </a:rPr>
              <a:t> </a:t>
            </a:r>
            <a:r>
              <a:rPr lang="en-US" sz="2800" dirty="0" err="1">
                <a:solidFill>
                  <a:schemeClr val="tx1">
                    <a:lumMod val="85000"/>
                  </a:schemeClr>
                </a:solidFill>
              </a:rPr>
              <a:t>masyarakat</a:t>
            </a:r>
            <a:r>
              <a:rPr lang="en-US" sz="2800" dirty="0">
                <a:solidFill>
                  <a:schemeClr val="tx1">
                    <a:lumMod val="85000"/>
                  </a:schemeClr>
                </a:solidFill>
              </a:rPr>
              <a:t> </a:t>
            </a:r>
            <a:r>
              <a:rPr lang="en-US" sz="2800" dirty="0" err="1">
                <a:solidFill>
                  <a:schemeClr val="tx1">
                    <a:lumMod val="85000"/>
                  </a:schemeClr>
                </a:solidFill>
              </a:rPr>
              <a:t>dapat</a:t>
            </a:r>
            <a:r>
              <a:rPr lang="en-US" sz="2800" dirty="0">
                <a:solidFill>
                  <a:schemeClr val="tx1">
                    <a:lumMod val="85000"/>
                  </a:schemeClr>
                </a:solidFill>
              </a:rPr>
              <a:t> </a:t>
            </a:r>
            <a:r>
              <a:rPr lang="en-US" sz="2800" dirty="0" err="1">
                <a:solidFill>
                  <a:schemeClr val="tx1">
                    <a:lumMod val="85000"/>
                  </a:schemeClr>
                </a:solidFill>
              </a:rPr>
              <a:t>mencapai</a:t>
            </a:r>
            <a:r>
              <a:rPr lang="en-US" sz="2800" dirty="0">
                <a:solidFill>
                  <a:schemeClr val="tx1">
                    <a:lumMod val="85000"/>
                  </a:schemeClr>
                </a:solidFill>
              </a:rPr>
              <a:t> </a:t>
            </a:r>
            <a:r>
              <a:rPr lang="en-US" sz="2800" dirty="0" err="1">
                <a:solidFill>
                  <a:schemeClr val="tx1">
                    <a:lumMod val="85000"/>
                  </a:schemeClr>
                </a:solidFill>
              </a:rPr>
              <a:t>keselamatan</a:t>
            </a:r>
            <a:r>
              <a:rPr lang="en-US" sz="2800" dirty="0">
                <a:solidFill>
                  <a:schemeClr val="tx1">
                    <a:lumMod val="85000"/>
                  </a:schemeClr>
                </a:solidFill>
              </a:rPr>
              <a:t> </a:t>
            </a:r>
            <a:r>
              <a:rPr lang="en-US" sz="2800" dirty="0" err="1">
                <a:solidFill>
                  <a:schemeClr val="tx1">
                    <a:lumMod val="85000"/>
                  </a:schemeClr>
                </a:solidFill>
              </a:rPr>
              <a:t>dan</a:t>
            </a:r>
            <a:r>
              <a:rPr lang="en-US" sz="2800" dirty="0">
                <a:solidFill>
                  <a:schemeClr val="tx1">
                    <a:lumMod val="85000"/>
                  </a:schemeClr>
                </a:solidFill>
              </a:rPr>
              <a:t> </a:t>
            </a:r>
            <a:r>
              <a:rPr lang="en-US" sz="2800" dirty="0" err="1">
                <a:solidFill>
                  <a:schemeClr val="tx1">
                    <a:lumMod val="85000"/>
                  </a:schemeClr>
                </a:solidFill>
              </a:rPr>
              <a:t>kebahagiaan</a:t>
            </a:r>
            <a:r>
              <a:rPr lang="en-US" sz="2800" dirty="0">
                <a:solidFill>
                  <a:schemeClr val="tx1">
                    <a:lumMod val="85000"/>
                  </a:schemeClr>
                </a:solidFill>
              </a:rPr>
              <a:t> yang </a:t>
            </a:r>
            <a:r>
              <a:rPr lang="en-US" sz="2800" dirty="0" err="1">
                <a:solidFill>
                  <a:schemeClr val="tx1">
                    <a:lumMod val="85000"/>
                  </a:schemeClr>
                </a:solidFill>
              </a:rPr>
              <a:t>setinggi-tingginya</a:t>
            </a:r>
            <a:r>
              <a:rPr lang="en-US" dirty="0"/>
              <a:t>.</a:t>
            </a:r>
          </a:p>
          <a:p>
            <a:endParaRPr lang="en-US" dirty="0"/>
          </a:p>
        </p:txBody>
      </p:sp>
      <p:sp>
        <p:nvSpPr>
          <p:cNvPr id="4" name="Date Placeholder 3"/>
          <p:cNvSpPr>
            <a:spLocks noGrp="1"/>
          </p:cNvSpPr>
          <p:nvPr>
            <p:ph type="dt" sz="half" idx="10"/>
          </p:nvPr>
        </p:nvSpPr>
        <p:spPr/>
        <p:txBody>
          <a:bodyPr/>
          <a:lstStyle/>
          <a:p>
            <a:fld id="{FDF7EB0F-E95E-425A-8075-1F9DEB2A678A}"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8</a:t>
            </a:fld>
            <a:endParaRPr lang="en-US"/>
          </a:p>
        </p:txBody>
      </p:sp>
    </p:spTree>
    <p:extLst>
      <p:ext uri="{BB962C8B-B14F-4D97-AF65-F5344CB8AC3E}">
        <p14:creationId xmlns:p14="http://schemas.microsoft.com/office/powerpoint/2010/main" val="406932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C00000"/>
                </a:solidFill>
              </a:rPr>
              <a:t>Definisi </a:t>
            </a:r>
            <a:r>
              <a:rPr lang="id-ID" b="1" dirty="0">
                <a:solidFill>
                  <a:srgbClr val="C00000"/>
                </a:solidFill>
              </a:rPr>
              <a:t>dan Tujuan Pendidikan </a:t>
            </a:r>
            <a:r>
              <a:rPr lang="id-ID" b="1" dirty="0" smtClean="0">
                <a:solidFill>
                  <a:srgbClr val="C00000"/>
                </a:solidFill>
              </a:rPr>
              <a:t>(2/3</a:t>
            </a:r>
            <a:r>
              <a:rPr lang="id-ID" b="1" dirty="0">
                <a:solidFill>
                  <a:srgbClr val="C00000"/>
                </a:solidFill>
              </a:rPr>
              <a:t>)</a:t>
            </a:r>
            <a:endParaRPr lang="en-US" dirty="0"/>
          </a:p>
        </p:txBody>
      </p:sp>
      <p:sp>
        <p:nvSpPr>
          <p:cNvPr id="3" name="Content Placeholder 2"/>
          <p:cNvSpPr>
            <a:spLocks noGrp="1"/>
          </p:cNvSpPr>
          <p:nvPr>
            <p:ph idx="1"/>
          </p:nvPr>
        </p:nvSpPr>
        <p:spPr/>
        <p:txBody>
          <a:bodyPr/>
          <a:lstStyle/>
          <a:p>
            <a:pPr>
              <a:buFont typeface="Wingdings" charset="2"/>
              <a:buChar char="§"/>
              <a:defRPr/>
            </a:pPr>
            <a:r>
              <a:rPr lang="en-US" sz="2800" dirty="0" err="1"/>
              <a:t>Menurut</a:t>
            </a:r>
            <a:r>
              <a:rPr lang="en-US" sz="2800" dirty="0"/>
              <a:t> TAP MPR NO. V/MPR/1973</a:t>
            </a:r>
          </a:p>
          <a:p>
            <a:pPr marL="502920" lvl="1">
              <a:buFont typeface="Wingdings" charset="2"/>
              <a:buChar char="§"/>
              <a:defRPr/>
            </a:pPr>
            <a:r>
              <a:rPr lang="en-US" sz="2400" dirty="0" err="1"/>
              <a:t>Pendidikan</a:t>
            </a:r>
            <a:r>
              <a:rPr lang="en-US" sz="2400" dirty="0"/>
              <a:t> </a:t>
            </a:r>
            <a:r>
              <a:rPr lang="en-US" sz="2400" dirty="0" err="1"/>
              <a:t>pada</a:t>
            </a:r>
            <a:r>
              <a:rPr lang="en-US" sz="2400" dirty="0"/>
              <a:t> </a:t>
            </a:r>
            <a:r>
              <a:rPr lang="en-US" sz="2400" dirty="0" err="1"/>
              <a:t>hakikatnya</a:t>
            </a:r>
            <a:r>
              <a:rPr lang="en-US" sz="2400" dirty="0"/>
              <a:t> </a:t>
            </a:r>
            <a:r>
              <a:rPr lang="en-US" sz="2400" dirty="0" err="1"/>
              <a:t>adalah</a:t>
            </a:r>
            <a:r>
              <a:rPr lang="en-US" sz="2400" dirty="0"/>
              <a:t>  </a:t>
            </a:r>
            <a:r>
              <a:rPr lang="en-US" sz="2400" dirty="0" err="1"/>
              <a:t>usaha</a:t>
            </a:r>
            <a:r>
              <a:rPr lang="en-US" sz="2400" dirty="0"/>
              <a:t> </a:t>
            </a:r>
            <a:r>
              <a:rPr lang="en-US" sz="2400" dirty="0" err="1"/>
              <a:t>sadar</a:t>
            </a:r>
            <a:r>
              <a:rPr lang="en-US" sz="2400" dirty="0"/>
              <a:t> </a:t>
            </a:r>
            <a:r>
              <a:rPr lang="en-US" sz="2400" dirty="0" err="1"/>
              <a:t>untuk</a:t>
            </a:r>
            <a:r>
              <a:rPr lang="en-US" sz="2400" dirty="0"/>
              <a:t> </a:t>
            </a:r>
            <a:r>
              <a:rPr lang="en-US" sz="2400" dirty="0" err="1"/>
              <a:t>mengembangkan</a:t>
            </a:r>
            <a:r>
              <a:rPr lang="en-US" sz="2400" dirty="0"/>
              <a:t> </a:t>
            </a:r>
            <a:r>
              <a:rPr lang="en-US" sz="2400" dirty="0" err="1"/>
              <a:t>kepribadian</a:t>
            </a:r>
            <a:r>
              <a:rPr lang="en-US" sz="2400" dirty="0"/>
              <a:t> </a:t>
            </a:r>
            <a:r>
              <a:rPr lang="en-US" sz="2400" dirty="0" err="1"/>
              <a:t>dan</a:t>
            </a:r>
            <a:r>
              <a:rPr lang="en-US" sz="2400" dirty="0"/>
              <a:t> </a:t>
            </a:r>
            <a:r>
              <a:rPr lang="en-US" sz="2400" dirty="0" err="1"/>
              <a:t>kemampuan</a:t>
            </a:r>
            <a:r>
              <a:rPr lang="en-US" sz="2400" dirty="0"/>
              <a:t> di </a:t>
            </a:r>
            <a:r>
              <a:rPr lang="en-US" sz="2400" dirty="0" err="1"/>
              <a:t>dalam</a:t>
            </a:r>
            <a:r>
              <a:rPr lang="en-US" sz="2400" dirty="0"/>
              <a:t> </a:t>
            </a:r>
            <a:r>
              <a:rPr lang="en-US" sz="2400" dirty="0" err="1"/>
              <a:t>dan</a:t>
            </a:r>
            <a:r>
              <a:rPr lang="en-US" sz="2400" dirty="0"/>
              <a:t> di </a:t>
            </a:r>
            <a:r>
              <a:rPr lang="en-US" sz="2400" dirty="0" err="1"/>
              <a:t>luar</a:t>
            </a:r>
            <a:r>
              <a:rPr lang="en-US" sz="2400" dirty="0"/>
              <a:t> </a:t>
            </a:r>
            <a:r>
              <a:rPr lang="en-US" sz="2400" dirty="0" err="1"/>
              <a:t>sekolah</a:t>
            </a:r>
            <a:endParaRPr lang="en-US" sz="2400" dirty="0"/>
          </a:p>
          <a:p>
            <a:pPr>
              <a:buFont typeface="Wingdings" charset="2"/>
              <a:buChar char="§"/>
              <a:defRPr/>
            </a:pPr>
            <a:r>
              <a:rPr lang="en-US" sz="2800" dirty="0" err="1"/>
              <a:t>Menurut</a:t>
            </a:r>
            <a:r>
              <a:rPr lang="en-US" sz="2800" dirty="0"/>
              <a:t> UU RI No. 2</a:t>
            </a:r>
            <a:r>
              <a:rPr lang="id-ID" sz="2800" dirty="0"/>
              <a:t>0</a:t>
            </a:r>
            <a:r>
              <a:rPr lang="en-US" sz="2800" dirty="0"/>
              <a:t> </a:t>
            </a:r>
            <a:r>
              <a:rPr lang="en-US" sz="2800" dirty="0" err="1"/>
              <a:t>Tahun</a:t>
            </a:r>
            <a:r>
              <a:rPr lang="en-US" sz="2800" dirty="0"/>
              <a:t> 2003</a:t>
            </a:r>
          </a:p>
          <a:p>
            <a:pPr marL="502920" lvl="1">
              <a:buFont typeface="Wingdings" charset="2"/>
              <a:buChar char="§"/>
              <a:defRPr/>
            </a:pPr>
            <a:r>
              <a:rPr lang="en-US" sz="2400" dirty="0" err="1"/>
              <a:t>Pendidikan</a:t>
            </a:r>
            <a:r>
              <a:rPr lang="en-US" sz="2400" dirty="0"/>
              <a:t> </a:t>
            </a:r>
            <a:r>
              <a:rPr lang="en-US" sz="2400" dirty="0" err="1"/>
              <a:t>adalah</a:t>
            </a:r>
            <a:r>
              <a:rPr lang="en-US" sz="2400" dirty="0"/>
              <a:t> </a:t>
            </a:r>
            <a:r>
              <a:rPr lang="en-US" sz="2400" dirty="0" err="1"/>
              <a:t>usaha</a:t>
            </a:r>
            <a:r>
              <a:rPr lang="en-US" sz="2400" dirty="0"/>
              <a:t> </a:t>
            </a:r>
            <a:r>
              <a:rPr lang="en-US" sz="2400" dirty="0" err="1"/>
              <a:t>sadar</a:t>
            </a:r>
            <a:r>
              <a:rPr lang="en-US" sz="2400" dirty="0"/>
              <a:t> </a:t>
            </a:r>
            <a:r>
              <a:rPr lang="en-US" sz="2400" dirty="0" err="1"/>
              <a:t>dan</a:t>
            </a:r>
            <a:r>
              <a:rPr lang="en-US" sz="2400" dirty="0"/>
              <a:t> </a:t>
            </a:r>
            <a:r>
              <a:rPr lang="en-US" sz="2400" dirty="0" err="1"/>
              <a:t>terencana</a:t>
            </a:r>
            <a:r>
              <a:rPr lang="en-US" sz="2400" dirty="0"/>
              <a:t> </a:t>
            </a:r>
            <a:r>
              <a:rPr lang="en-US" sz="2400" dirty="0" err="1"/>
              <a:t>untuk</a:t>
            </a:r>
            <a:r>
              <a:rPr lang="en-US" sz="2400" dirty="0"/>
              <a:t> </a:t>
            </a:r>
            <a:r>
              <a:rPr lang="en-US" sz="2400" dirty="0" err="1"/>
              <a:t>mewujudkan</a:t>
            </a:r>
            <a:r>
              <a:rPr lang="en-US" sz="2400" dirty="0"/>
              <a:t> </a:t>
            </a:r>
            <a:r>
              <a:rPr lang="en-US" sz="2400" dirty="0" err="1"/>
              <a:t>suasana</a:t>
            </a:r>
            <a:r>
              <a:rPr lang="en-US" sz="2400" dirty="0"/>
              <a:t> </a:t>
            </a:r>
            <a:r>
              <a:rPr lang="en-US" sz="2400" dirty="0" err="1"/>
              <a:t>belajar</a:t>
            </a:r>
            <a:r>
              <a:rPr lang="en-US" sz="2400" dirty="0"/>
              <a:t> </a:t>
            </a:r>
            <a:r>
              <a:rPr lang="en-US" sz="2400" dirty="0" err="1"/>
              <a:t>dan</a:t>
            </a:r>
            <a:r>
              <a:rPr lang="en-US" sz="2400" dirty="0"/>
              <a:t> proses </a:t>
            </a:r>
            <a:r>
              <a:rPr lang="en-US" sz="2400" dirty="0" err="1"/>
              <a:t>pembelajaran</a:t>
            </a:r>
            <a:r>
              <a:rPr lang="en-US" sz="2400" dirty="0"/>
              <a:t> agar </a:t>
            </a:r>
            <a:r>
              <a:rPr lang="en-US" sz="2400" dirty="0" err="1"/>
              <a:t>peserta</a:t>
            </a:r>
            <a:r>
              <a:rPr lang="en-US" sz="2400" dirty="0"/>
              <a:t> </a:t>
            </a:r>
            <a:r>
              <a:rPr lang="en-US" sz="2400" dirty="0" err="1"/>
              <a:t>didik</a:t>
            </a:r>
            <a:r>
              <a:rPr lang="en-US" sz="2400" dirty="0"/>
              <a:t> </a:t>
            </a:r>
            <a:r>
              <a:rPr lang="en-US" sz="2400" dirty="0" err="1"/>
              <a:t>secara</a:t>
            </a:r>
            <a:r>
              <a:rPr lang="en-US" sz="2400" dirty="0"/>
              <a:t> </a:t>
            </a:r>
            <a:r>
              <a:rPr lang="en-US" sz="2400" dirty="0" err="1"/>
              <a:t>aktif</a:t>
            </a:r>
            <a:r>
              <a:rPr lang="en-US" sz="2400" dirty="0"/>
              <a:t> </a:t>
            </a:r>
            <a:r>
              <a:rPr lang="en-US" sz="2400" dirty="0" err="1"/>
              <a:t>mengembangkan</a:t>
            </a:r>
            <a:r>
              <a:rPr lang="en-US" sz="2400" dirty="0"/>
              <a:t> </a:t>
            </a:r>
            <a:r>
              <a:rPr lang="en-US" sz="2400" dirty="0" err="1"/>
              <a:t>potensi</a:t>
            </a:r>
            <a:r>
              <a:rPr lang="en-US" sz="2400" dirty="0"/>
              <a:t> </a:t>
            </a:r>
            <a:r>
              <a:rPr lang="en-US" sz="2400" dirty="0" err="1"/>
              <a:t>dirinya</a:t>
            </a:r>
            <a:r>
              <a:rPr lang="en-US" sz="2400" dirty="0"/>
              <a:t> </a:t>
            </a:r>
            <a:r>
              <a:rPr lang="en-US" sz="2400" dirty="0" err="1"/>
              <a:t>untuk</a:t>
            </a:r>
            <a:r>
              <a:rPr lang="en-US" sz="2400" dirty="0"/>
              <a:t> </a:t>
            </a:r>
            <a:r>
              <a:rPr lang="en-US" sz="2400" dirty="0" err="1"/>
              <a:t>memiliki</a:t>
            </a:r>
            <a:r>
              <a:rPr lang="en-US" sz="2400" dirty="0"/>
              <a:t> </a:t>
            </a:r>
            <a:r>
              <a:rPr lang="en-US" sz="2400" dirty="0" err="1"/>
              <a:t>kekuatan</a:t>
            </a:r>
            <a:r>
              <a:rPr lang="en-US" sz="2400" dirty="0"/>
              <a:t> spiritual </a:t>
            </a:r>
            <a:r>
              <a:rPr lang="en-US" sz="2400" dirty="0" err="1"/>
              <a:t>keagamaan</a:t>
            </a:r>
            <a:r>
              <a:rPr lang="en-US" sz="2400" dirty="0"/>
              <a:t>, </a:t>
            </a:r>
            <a:r>
              <a:rPr lang="en-US" sz="2400" dirty="0" err="1"/>
              <a:t>pengendalian</a:t>
            </a:r>
            <a:r>
              <a:rPr lang="en-US" sz="2400" dirty="0"/>
              <a:t> </a:t>
            </a:r>
            <a:r>
              <a:rPr lang="en-US" sz="2400" dirty="0" err="1"/>
              <a:t>diri</a:t>
            </a:r>
            <a:r>
              <a:rPr lang="en-US" sz="2400" dirty="0"/>
              <a:t>, </a:t>
            </a:r>
            <a:r>
              <a:rPr lang="en-US" sz="2400" dirty="0" err="1"/>
              <a:t>kepribadian</a:t>
            </a:r>
            <a:r>
              <a:rPr lang="en-US" sz="2400" dirty="0"/>
              <a:t>, </a:t>
            </a:r>
            <a:r>
              <a:rPr lang="en-US" sz="2400" dirty="0" err="1"/>
              <a:t>kecerdasan</a:t>
            </a:r>
            <a:r>
              <a:rPr lang="en-US" sz="2400" dirty="0"/>
              <a:t>, </a:t>
            </a:r>
            <a:r>
              <a:rPr lang="en-US" sz="2400" dirty="0" err="1"/>
              <a:t>akhlak</a:t>
            </a:r>
            <a:r>
              <a:rPr lang="en-US" sz="2400" dirty="0"/>
              <a:t> </a:t>
            </a:r>
            <a:r>
              <a:rPr lang="en-US" sz="2400" dirty="0" err="1"/>
              <a:t>mulia</a:t>
            </a:r>
            <a:r>
              <a:rPr lang="en-US" sz="2400" dirty="0"/>
              <a:t>, </a:t>
            </a:r>
            <a:r>
              <a:rPr lang="en-US" sz="2400" dirty="0" err="1"/>
              <a:t>serta</a:t>
            </a:r>
            <a:r>
              <a:rPr lang="en-US" sz="2400" dirty="0"/>
              <a:t> </a:t>
            </a:r>
            <a:r>
              <a:rPr lang="en-US" sz="2400" dirty="0" err="1"/>
              <a:t>keterampilan</a:t>
            </a:r>
            <a:r>
              <a:rPr lang="en-US" sz="2400" dirty="0"/>
              <a:t> yang </a:t>
            </a:r>
            <a:r>
              <a:rPr lang="en-US" sz="2400" dirty="0" err="1"/>
              <a:t>diperlukan</a:t>
            </a:r>
            <a:r>
              <a:rPr lang="en-US" sz="2400" dirty="0"/>
              <a:t> </a:t>
            </a:r>
            <a:r>
              <a:rPr lang="en-US" sz="2400" dirty="0" err="1"/>
              <a:t>dirinya</a:t>
            </a:r>
            <a:r>
              <a:rPr lang="en-US" sz="2400" dirty="0"/>
              <a:t>, </a:t>
            </a:r>
            <a:r>
              <a:rPr lang="en-US" sz="2400" dirty="0" err="1"/>
              <a:t>masyarakat</a:t>
            </a:r>
            <a:r>
              <a:rPr lang="en-US" sz="2400" dirty="0"/>
              <a:t>, </a:t>
            </a:r>
            <a:r>
              <a:rPr lang="en-US" sz="2400" dirty="0" err="1"/>
              <a:t>bangsa</a:t>
            </a:r>
            <a:r>
              <a:rPr lang="en-US" sz="2400" dirty="0"/>
              <a:t>, </a:t>
            </a:r>
            <a:r>
              <a:rPr lang="en-US" sz="2400" dirty="0" err="1"/>
              <a:t>dan</a:t>
            </a:r>
            <a:r>
              <a:rPr lang="en-US" sz="2400" dirty="0"/>
              <a:t> </a:t>
            </a:r>
            <a:r>
              <a:rPr lang="en-US" sz="2400" dirty="0" err="1"/>
              <a:t>negara</a:t>
            </a:r>
            <a:r>
              <a:rPr lang="en-US" sz="2400" dirty="0"/>
              <a:t>.</a:t>
            </a:r>
          </a:p>
          <a:p>
            <a:endParaRPr lang="en-US" dirty="0"/>
          </a:p>
        </p:txBody>
      </p:sp>
      <p:sp>
        <p:nvSpPr>
          <p:cNvPr id="4" name="Date Placeholder 3"/>
          <p:cNvSpPr>
            <a:spLocks noGrp="1"/>
          </p:cNvSpPr>
          <p:nvPr>
            <p:ph type="dt" sz="half" idx="10"/>
          </p:nvPr>
        </p:nvSpPr>
        <p:spPr/>
        <p:txBody>
          <a:bodyPr/>
          <a:lstStyle/>
          <a:p>
            <a:fld id="{B9371C6C-A1C8-411A-A734-676B356CA53F}" type="datetime1">
              <a:rPr lang="en-US" smtClean="0"/>
              <a:t>3/5/2019</a:t>
            </a:fld>
            <a:endParaRPr lang="en-US"/>
          </a:p>
        </p:txBody>
      </p:sp>
      <p:sp>
        <p:nvSpPr>
          <p:cNvPr id="5" name="Slide Number Placeholder 4"/>
          <p:cNvSpPr>
            <a:spLocks noGrp="1"/>
          </p:cNvSpPr>
          <p:nvPr>
            <p:ph type="sldNum" sz="quarter" idx="12"/>
          </p:nvPr>
        </p:nvSpPr>
        <p:spPr/>
        <p:txBody>
          <a:bodyPr/>
          <a:lstStyle/>
          <a:p>
            <a:fld id="{C680C1F0-691F-4C76-9243-771EC97427A2}" type="slidenum">
              <a:rPr lang="en-US" smtClean="0"/>
              <a:t>9</a:t>
            </a:fld>
            <a:endParaRPr lang="en-US"/>
          </a:p>
        </p:txBody>
      </p:sp>
    </p:spTree>
    <p:extLst>
      <p:ext uri="{BB962C8B-B14F-4D97-AF65-F5344CB8AC3E}">
        <p14:creationId xmlns:p14="http://schemas.microsoft.com/office/powerpoint/2010/main" val="3724057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924</TotalTime>
  <Words>1735</Words>
  <Application>Microsoft Office PowerPoint</Application>
  <PresentationFormat>On-screen Show (4:3)</PresentationFormat>
  <Paragraphs>258</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Clarity</vt:lpstr>
      <vt:lpstr>KONSEP DASAR PSIKOLOGI PENDIDIKAN</vt:lpstr>
      <vt:lpstr>KONSEP-KONSEP DASAR PSIKOLOGI PENDIDIKAN</vt:lpstr>
      <vt:lpstr>A. Pengertian Psikologi Pendidikan</vt:lpstr>
      <vt:lpstr>Ruang Lingkup Psikologi Pendidikan</vt:lpstr>
      <vt:lpstr>B. Hubungan Psikologi Dengan Pendidikan</vt:lpstr>
      <vt:lpstr>Pentingnya Psikologi Dalam Pendidikan</vt:lpstr>
      <vt:lpstr>Kontribusi Psikologi Terhadap Pendidikan</vt:lpstr>
      <vt:lpstr>Definisi dan Tujuan Pendidikan (1/3)</vt:lpstr>
      <vt:lpstr>Definisi dan Tujuan Pendidikan (2/3)</vt:lpstr>
      <vt:lpstr>Definisi dan Tujuan Pendidikan (3/3)</vt:lpstr>
      <vt:lpstr>PowerPoint Presentation</vt:lpstr>
      <vt:lpstr>C. Sejarah Para Tokoh Psikologi Pendidikan</vt:lpstr>
      <vt:lpstr>1. Democritus</vt:lpstr>
      <vt:lpstr>2. Plato  &amp; Aristoteles</vt:lpstr>
      <vt:lpstr>3. John Amos Comenius (1592-1671)</vt:lpstr>
      <vt:lpstr>4. Jean Jaques Rousseau (1712-1778)</vt:lpstr>
      <vt:lpstr>5. Johann Heinrich Pestalozzi (1746 – 1872)</vt:lpstr>
      <vt:lpstr>6. Johann Friedrich Herbart (1776-1841)</vt:lpstr>
      <vt:lpstr>Herbartians (para murid Herbart)</vt:lpstr>
      <vt:lpstr>7. Fridrich Frobel (1782 – 1852) </vt:lpstr>
      <vt:lpstr>Granville Stanley Hall (1844 –1924)</vt:lpstr>
      <vt:lpstr>Sir Francis Galton (1822 – 1911)</vt:lpstr>
      <vt:lpstr>William James (1842 – 1910)</vt:lpstr>
      <vt:lpstr>Alfred Binet (1857 – 1911)</vt:lpstr>
      <vt:lpstr>D. Kontribusi Psikologi Pendidikan Bagi  Pendidikan</vt:lpstr>
      <vt:lpstr>Kontribusi Psikologi Pendidikan Bagi Pengembangan Kurikulum</vt:lpstr>
      <vt:lpstr>Kontribusi Psikologi Pendidikan Bagi Pengembangan Program Pendidikan</vt:lpstr>
      <vt:lpstr>Kontribusi Psikologi Pendidikan Bagi Pengembangan Sistem Pembelajaran</vt:lpstr>
      <vt:lpstr>Kontribusi Psikologi Pendidikan  Bagi Sistem Evaluasi Pendidikan</vt:lpstr>
      <vt:lpstr>TEKNIK-TEKNIK MEMAHAMI PERILAKU DAN KARAKTERISTIK PESERTA DIDIK   </vt:lpstr>
      <vt:lpstr>E. Metode Dalam Psikologi Pendidikan</vt:lpstr>
      <vt:lpstr>Pertanyaan?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DASAR PSIKOLOGI PENDIDIKAN</dc:title>
  <dc:creator>Admin</dc:creator>
  <cp:lastModifiedBy>Akademik-Mat</cp:lastModifiedBy>
  <cp:revision>38</cp:revision>
  <dcterms:created xsi:type="dcterms:W3CDTF">2014-11-02T12:24:41Z</dcterms:created>
  <dcterms:modified xsi:type="dcterms:W3CDTF">2019-03-05T06:28:17Z</dcterms:modified>
</cp:coreProperties>
</file>