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74" r:id="rId8"/>
    <p:sldId id="275" r:id="rId9"/>
    <p:sldId id="276" r:id="rId10"/>
    <p:sldId id="287" r:id="rId11"/>
    <p:sldId id="281" r:id="rId12"/>
    <p:sldId id="282" r:id="rId13"/>
    <p:sldId id="283" r:id="rId14"/>
    <p:sldId id="269" r:id="rId15"/>
    <p:sldId id="270" r:id="rId16"/>
    <p:sldId id="271" r:id="rId17"/>
    <p:sldId id="272" r:id="rId18"/>
    <p:sldId id="273" r:id="rId19"/>
    <p:sldId id="262" r:id="rId20"/>
    <p:sldId id="263" r:id="rId21"/>
    <p:sldId id="264" r:id="rId22"/>
    <p:sldId id="265" r:id="rId23"/>
    <p:sldId id="28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56B74F-FDA0-437F-B286-B089465E57BF}" type="datetimeFigureOut">
              <a:rPr lang="id-ID" smtClean="0"/>
              <a:t>08/02/2017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950C97-784B-4F76-BAA1-23277C5D00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8040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950C97-784B-4F76-BAA1-23277C5D00F6}" type="slidenum">
              <a:rPr lang="id-ID" smtClean="0"/>
              <a:t>19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35838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Note: When the verb in the main clause is in the future tense, we often use a present tense in the subordinate clause to refer to future time.</a:t>
            </a:r>
          </a:p>
          <a:p>
            <a:pPr lvl="0"/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</a:t>
            </a:r>
            <a:r>
              <a:rPr lang="id-ID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will</a:t>
            </a: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d-ID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call</a:t>
            </a: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you when he </a:t>
            </a:r>
            <a:r>
              <a:rPr lang="id-ID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arrives</a:t>
            </a: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(NOT </a:t>
            </a:r>
            <a:r>
              <a:rPr lang="id-ID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</a:t>
            </a:r>
            <a:r>
              <a:rPr lang="id-ID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will</a:t>
            </a:r>
            <a:r>
              <a:rPr lang="id-ID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d-ID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call</a:t>
            </a:r>
            <a:r>
              <a:rPr lang="id-ID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you when he </a:t>
            </a:r>
            <a:r>
              <a:rPr lang="id-ID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will</a:t>
            </a:r>
            <a:r>
              <a:rPr lang="id-ID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arrive.</a:t>
            </a: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950C97-784B-4F76-BAA1-23277C5D00F6}" type="slidenum">
              <a:rPr lang="id-ID" smtClean="0"/>
              <a:t>22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88120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4787-B184-4EE6-965A-B738FED1D76B}" type="datetimeFigureOut">
              <a:rPr lang="en-US" smtClean="0"/>
              <a:t>2/8/2017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083F-180F-4AFD-A552-DDC782DFD1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871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4787-B184-4EE6-965A-B738FED1D76B}" type="datetimeFigureOut">
              <a:rPr lang="en-US" smtClean="0"/>
              <a:t>2/8/2017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083F-180F-4AFD-A552-DDC782DFD1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089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4787-B184-4EE6-965A-B738FED1D76B}" type="datetimeFigureOut">
              <a:rPr lang="en-US" smtClean="0"/>
              <a:t>2/8/2017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083F-180F-4AFD-A552-DDC782DFD1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402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4787-B184-4EE6-965A-B738FED1D76B}" type="datetimeFigureOut">
              <a:rPr lang="en-US" smtClean="0"/>
              <a:t>2/8/2017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083F-180F-4AFD-A552-DDC782DFD1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984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4787-B184-4EE6-965A-B738FED1D76B}" type="datetimeFigureOut">
              <a:rPr lang="en-US" smtClean="0"/>
              <a:t>2/8/2017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083F-180F-4AFD-A552-DDC782DFD1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73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4787-B184-4EE6-965A-B738FED1D76B}" type="datetimeFigureOut">
              <a:rPr lang="en-US" smtClean="0"/>
              <a:t>2/8/2017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083F-180F-4AFD-A552-DDC782DFD1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757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4787-B184-4EE6-965A-B738FED1D76B}" type="datetimeFigureOut">
              <a:rPr lang="en-US" smtClean="0"/>
              <a:t>2/8/2017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083F-180F-4AFD-A552-DDC782DFD1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217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4787-B184-4EE6-965A-B738FED1D76B}" type="datetimeFigureOut">
              <a:rPr lang="en-US" smtClean="0"/>
              <a:t>2/8/2017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083F-180F-4AFD-A552-DDC782DFD1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154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4787-B184-4EE6-965A-B738FED1D76B}" type="datetimeFigureOut">
              <a:rPr lang="en-US" smtClean="0"/>
              <a:t>2/8/2017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083F-180F-4AFD-A552-DDC782DFD1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538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4787-B184-4EE6-965A-B738FED1D76B}" type="datetimeFigureOut">
              <a:rPr lang="en-US" smtClean="0"/>
              <a:t>2/8/2017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083F-180F-4AFD-A552-DDC782DFD1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626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4787-B184-4EE6-965A-B738FED1D76B}" type="datetimeFigureOut">
              <a:rPr lang="en-US" smtClean="0"/>
              <a:t>2/8/2017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083F-180F-4AFD-A552-DDC782DFD1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75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B4787-B184-4EE6-965A-B738FED1D76B}" type="datetimeFigureOut">
              <a:rPr lang="en-US" smtClean="0"/>
              <a:t>2/8/2017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4083F-180F-4AFD-A552-DDC782DFD1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594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140527" y="1981200"/>
            <a:ext cx="4648200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tx2"/>
                </a:solidFill>
                <a:latin typeface="Adobe Ming Std L" pitchFamily="18" charset="-128"/>
                <a:ea typeface="Adobe Ming Std L" pitchFamily="18" charset="-128"/>
              </a:rPr>
              <a:t>NOUN CLAUSE</a:t>
            </a:r>
            <a:endParaRPr lang="en-US" sz="4000" dirty="0">
              <a:solidFill>
                <a:schemeClr val="tx2"/>
              </a:solidFill>
              <a:latin typeface="Adobe Ming Std L" pitchFamily="18" charset="-128"/>
              <a:ea typeface="Adobe Ming Std L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1210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14272" y="557260"/>
            <a:ext cx="6400800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2"/>
                </a:solidFill>
              </a:rPr>
              <a:t>Examples :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0" y="1371600"/>
            <a:ext cx="9144000" cy="54864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828799"/>
            <a:ext cx="7924800" cy="3046988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Where does </a:t>
            </a:r>
            <a:r>
              <a:rPr lang="en-US" sz="2400" dirty="0" smtClean="0">
                <a:latin typeface="+mj-lt"/>
              </a:rPr>
              <a:t>Anna </a:t>
            </a:r>
            <a:r>
              <a:rPr lang="en-US" sz="2400" dirty="0">
                <a:latin typeface="+mj-lt"/>
              </a:rPr>
              <a:t>live?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What should they do</a:t>
            </a:r>
            <a:r>
              <a:rPr lang="en-US" sz="2400" dirty="0" smtClean="0">
                <a:latin typeface="+mj-lt"/>
              </a:rPr>
              <a:t>?</a:t>
            </a:r>
          </a:p>
          <a:p>
            <a:endParaRPr lang="en-US" sz="2400" dirty="0" smtClean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How long has </a:t>
            </a:r>
            <a:r>
              <a:rPr lang="en-US" sz="2400" dirty="0" smtClean="0">
                <a:latin typeface="+mj-lt"/>
              </a:rPr>
              <a:t>Amir </a:t>
            </a:r>
            <a:r>
              <a:rPr lang="en-US" sz="2400" dirty="0">
                <a:latin typeface="+mj-lt"/>
              </a:rPr>
              <a:t>been living here</a:t>
            </a:r>
            <a:r>
              <a:rPr lang="en-US" sz="2400" dirty="0" smtClean="0">
                <a:latin typeface="+mj-lt"/>
              </a:rPr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</a:rPr>
              <a:t>Whose house is that?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>
              <a:latin typeface="+mj-lt"/>
            </a:endParaRPr>
          </a:p>
          <a:p>
            <a:endParaRPr lang="en-US" sz="2400" dirty="0" smtClean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I don’t know </a:t>
            </a: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where Anna lives.</a:t>
            </a:r>
          </a:p>
          <a:p>
            <a:r>
              <a:rPr lang="en-US" sz="2400" dirty="0">
                <a:solidFill>
                  <a:schemeClr val="tx2"/>
                </a:solidFill>
                <a:latin typeface="+mj-lt"/>
              </a:rPr>
              <a:t>What they should do </a:t>
            </a:r>
            <a:r>
              <a:rPr lang="en-US" sz="2400" dirty="0">
                <a:latin typeface="+mj-lt"/>
              </a:rPr>
              <a:t>is </a:t>
            </a:r>
            <a:r>
              <a:rPr lang="en-US" sz="2400" dirty="0" smtClean="0">
                <a:latin typeface="+mj-lt"/>
              </a:rPr>
              <a:t>obvious.</a:t>
            </a:r>
          </a:p>
          <a:p>
            <a:r>
              <a:rPr lang="en-US" sz="2400" dirty="0">
                <a:latin typeface="+mj-lt"/>
              </a:rPr>
              <a:t>I don’t know </a:t>
            </a:r>
            <a:r>
              <a:rPr lang="en-US" sz="2400" dirty="0">
                <a:solidFill>
                  <a:schemeClr val="tx2"/>
                </a:solidFill>
                <a:latin typeface="+mj-lt"/>
              </a:rPr>
              <a:t>how long </a:t>
            </a: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Amir </a:t>
            </a:r>
            <a:r>
              <a:rPr lang="en-US" sz="2400" dirty="0">
                <a:solidFill>
                  <a:schemeClr val="tx2"/>
                </a:solidFill>
                <a:latin typeface="+mj-lt"/>
              </a:rPr>
              <a:t>has been living here</a:t>
            </a: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.</a:t>
            </a:r>
          </a:p>
          <a:p>
            <a:r>
              <a:rPr lang="en-US" sz="2400" dirty="0" smtClean="0">
                <a:latin typeface="+mj-lt"/>
              </a:rPr>
              <a:t>I wonder </a:t>
            </a: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whose house that is.</a:t>
            </a:r>
            <a:endParaRPr lang="en-US" sz="2400" dirty="0">
              <a:solidFill>
                <a:schemeClr val="tx2"/>
              </a:solidFill>
              <a:latin typeface="+mj-lt"/>
            </a:endParaRPr>
          </a:p>
          <a:p>
            <a:endParaRPr lang="en-US" sz="24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4495800"/>
            <a:ext cx="8458200" cy="646331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 smtClean="0"/>
              <a:t>What I said  </a:t>
            </a:r>
            <a:r>
              <a:rPr lang="en-US" dirty="0" smtClean="0"/>
              <a:t>upset her.</a:t>
            </a:r>
          </a:p>
          <a:p>
            <a:r>
              <a:rPr lang="en-US" dirty="0" smtClean="0"/>
              <a:t>      (noun clause as subject)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He didn’t understand </a:t>
            </a:r>
            <a:r>
              <a:rPr lang="en-US" u="sng" dirty="0" smtClean="0"/>
              <a:t>what I said</a:t>
            </a:r>
            <a:r>
              <a:rPr lang="en-US" dirty="0" smtClean="0"/>
              <a:t>.</a:t>
            </a:r>
          </a:p>
          <a:p>
            <a:r>
              <a:rPr lang="en-US" dirty="0"/>
              <a:t> </a:t>
            </a:r>
            <a:r>
              <a:rPr lang="en-US" dirty="0" smtClean="0"/>
              <a:t>     (noun clause as object)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5638800"/>
            <a:ext cx="7620000" cy="67710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Remember: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 a noun clause, the subject should be </a:t>
            </a:r>
            <a:r>
              <a:rPr lang="en-US" u="sng" dirty="0" smtClean="0">
                <a:solidFill>
                  <a:schemeClr val="accent2">
                    <a:lumMod val="75000"/>
                  </a:schemeClr>
                </a:solidFill>
              </a:rPr>
              <a:t>before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the verb.  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65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824" y="152400"/>
            <a:ext cx="8229600" cy="11430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id-ID" dirty="0" smtClean="0">
                <a:solidFill>
                  <a:schemeClr val="tx2"/>
                </a:solidFill>
              </a:rPr>
              <a:t>If Clause</a:t>
            </a:r>
            <a:endParaRPr lang="id-ID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0624" y="1536192"/>
            <a:ext cx="8305800" cy="44074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69224" cy="5257800"/>
          </a:xfrm>
        </p:spPr>
        <p:txBody>
          <a:bodyPr/>
          <a:lstStyle/>
          <a:p>
            <a:endParaRPr lang="id-ID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338" y="1578480"/>
            <a:ext cx="6355080" cy="4322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31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Rectangle 3"/>
          <p:cNvSpPr/>
          <p:nvPr/>
        </p:nvSpPr>
        <p:spPr>
          <a:xfrm>
            <a:off x="420624" y="516120"/>
            <a:ext cx="8305800" cy="580847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We use a noun + </a:t>
            </a:r>
            <a:r>
              <a:rPr lang="en-US" i="1" dirty="0"/>
              <a:t>that</a:t>
            </a:r>
            <a:r>
              <a:rPr lang="en-US" dirty="0"/>
              <a:t>-clause to express opinions and feelings, often about certainty and possibility. We also use </a:t>
            </a:r>
            <a:r>
              <a:rPr lang="en-US" b="1" dirty="0"/>
              <a:t>that</a:t>
            </a:r>
            <a:r>
              <a:rPr lang="en-US" dirty="0"/>
              <a:t> with reporting nouns. Some nouns commonly used in this way are </a:t>
            </a:r>
            <a:r>
              <a:rPr lang="en-US" i="1" dirty="0"/>
              <a:t>belief, fact, hope, idea, possibility, suggestion, statement, claim, comment, argument : </a:t>
            </a:r>
            <a:endParaRPr lang="id-ID" dirty="0"/>
          </a:p>
          <a:p>
            <a:pPr lvl="0"/>
            <a:r>
              <a:rPr lang="en-US" dirty="0"/>
              <a:t>I believe </a:t>
            </a:r>
            <a:r>
              <a:rPr lang="en-US" b="1" dirty="0"/>
              <a:t>that</a:t>
            </a:r>
            <a:r>
              <a:rPr lang="en-US" dirty="0"/>
              <a:t> someday I will be a good writer.</a:t>
            </a:r>
            <a:endParaRPr lang="id-ID" dirty="0"/>
          </a:p>
          <a:p>
            <a:pPr lvl="0"/>
            <a:r>
              <a:rPr lang="en-US" dirty="0"/>
              <a:t>Indonesian police are investigating the </a:t>
            </a:r>
            <a:r>
              <a:rPr lang="en-US" b="1" dirty="0"/>
              <a:t>possibility</a:t>
            </a:r>
            <a:r>
              <a:rPr lang="en-US" dirty="0"/>
              <a:t> </a:t>
            </a:r>
            <a:r>
              <a:rPr lang="en-US" b="1" dirty="0"/>
              <a:t>that</a:t>
            </a:r>
            <a:r>
              <a:rPr lang="en-US" dirty="0"/>
              <a:t> a bomb was planted on the train.</a:t>
            </a:r>
            <a:endParaRPr lang="id-ID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29"/>
          <a:stretch/>
        </p:blipFill>
        <p:spPr bwMode="auto">
          <a:xfrm>
            <a:off x="581891" y="838200"/>
            <a:ext cx="7470648" cy="4874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237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Rectangle 3"/>
          <p:cNvSpPr/>
          <p:nvPr/>
        </p:nvSpPr>
        <p:spPr>
          <a:xfrm>
            <a:off x="420624" y="651164"/>
            <a:ext cx="8305800" cy="5562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We use a noun + </a:t>
            </a:r>
            <a:r>
              <a:rPr lang="en-US" i="1" dirty="0"/>
              <a:t>that</a:t>
            </a:r>
            <a:r>
              <a:rPr lang="en-US" dirty="0"/>
              <a:t>-clause to express opinions and feelings, often about certainty and possibility. We also use </a:t>
            </a:r>
            <a:r>
              <a:rPr lang="en-US" b="1" dirty="0"/>
              <a:t>that</a:t>
            </a:r>
            <a:r>
              <a:rPr lang="en-US" dirty="0"/>
              <a:t> with reporting nouns. Some nouns commonly used in this way are </a:t>
            </a:r>
            <a:r>
              <a:rPr lang="en-US" i="1" dirty="0"/>
              <a:t>belief, fact, hope, idea, possibility, suggestion, statement, claim, comment, argument : </a:t>
            </a:r>
            <a:endParaRPr lang="id-ID" dirty="0"/>
          </a:p>
          <a:p>
            <a:pPr lvl="0"/>
            <a:r>
              <a:rPr lang="en-US" dirty="0"/>
              <a:t>I believe </a:t>
            </a:r>
            <a:r>
              <a:rPr lang="en-US" b="1" dirty="0"/>
              <a:t>that</a:t>
            </a:r>
            <a:r>
              <a:rPr lang="en-US" dirty="0"/>
              <a:t> someday I will be a good writer.</a:t>
            </a:r>
            <a:endParaRPr lang="id-ID" dirty="0"/>
          </a:p>
          <a:p>
            <a:pPr lvl="0"/>
            <a:r>
              <a:rPr lang="en-US" dirty="0"/>
              <a:t>Indonesian police are investigating the </a:t>
            </a:r>
            <a:r>
              <a:rPr lang="en-US" b="1" dirty="0"/>
              <a:t>possibility</a:t>
            </a:r>
            <a:r>
              <a:rPr lang="en-US" dirty="0"/>
              <a:t> </a:t>
            </a:r>
            <a:r>
              <a:rPr lang="en-US" b="1" dirty="0"/>
              <a:t>that</a:t>
            </a:r>
            <a:r>
              <a:rPr lang="en-US" dirty="0"/>
              <a:t> a bomb was planted on the train.</a:t>
            </a:r>
            <a:endParaRPr lang="id-ID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531" y="838200"/>
            <a:ext cx="7839986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940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Rectangle 4"/>
          <p:cNvSpPr/>
          <p:nvPr/>
        </p:nvSpPr>
        <p:spPr>
          <a:xfrm>
            <a:off x="420624" y="609600"/>
            <a:ext cx="8305800" cy="5638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111" y="1295400"/>
            <a:ext cx="8124825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654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Infinitives</a:t>
            </a:r>
            <a:r>
              <a:rPr lang="id-ID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with </a:t>
            </a:r>
            <a:r>
              <a:rPr lang="en-US" dirty="0">
                <a:solidFill>
                  <a:schemeClr val="tx2"/>
                </a:solidFill>
              </a:rPr>
              <a:t>Question Words and Whether</a:t>
            </a:r>
            <a:endParaRPr lang="id-ID" dirty="0">
              <a:solidFill>
                <a:schemeClr val="tx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0624" y="1905000"/>
            <a:ext cx="8305800" cy="44074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208" y="1905000"/>
            <a:ext cx="8146632" cy="4230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709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Rectangle 3"/>
          <p:cNvSpPr/>
          <p:nvPr/>
        </p:nvSpPr>
        <p:spPr>
          <a:xfrm>
            <a:off x="445150" y="609600"/>
            <a:ext cx="8305800" cy="5562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S</a:t>
            </a:r>
            <a:endParaRPr lang="id-ID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932" y="1560576"/>
            <a:ext cx="8060028" cy="3660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341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4479" y="533400"/>
            <a:ext cx="8305800" cy="5791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Noun </a:t>
            </a:r>
            <a:r>
              <a:rPr lang="en-US" b="1" dirty="0"/>
              <a:t>Clauses</a:t>
            </a:r>
            <a:r>
              <a:rPr lang="id-ID" b="1" dirty="0"/>
              <a:t> </a:t>
            </a:r>
            <a:r>
              <a:rPr lang="en-US" b="1" dirty="0"/>
              <a:t>with that  as their combining word</a:t>
            </a:r>
            <a:endParaRPr lang="id-ID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536" y="2590800"/>
            <a:ext cx="8189975" cy="280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04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Rectangle 3"/>
          <p:cNvSpPr/>
          <p:nvPr/>
        </p:nvSpPr>
        <p:spPr>
          <a:xfrm>
            <a:off x="278606" y="1274618"/>
            <a:ext cx="8560594" cy="44074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S</a:t>
            </a:r>
            <a:endParaRPr lang="id-ID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600200"/>
            <a:ext cx="8239125" cy="3348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422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id-ID" dirty="0" smtClean="0">
                <a:solidFill>
                  <a:schemeClr val="accent2">
                    <a:lumMod val="75000"/>
                  </a:schemeClr>
                </a:solidFill>
              </a:rPr>
              <a:t>SEQUENCE OF TENSES</a:t>
            </a:r>
            <a:endParaRPr lang="id-ID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  <a:solidFill>
            <a:schemeClr val="bg1">
              <a:lumMod val="95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d-ID" dirty="0"/>
              <a:t>	</a:t>
            </a:r>
            <a:r>
              <a:rPr lang="id-ID" b="1" dirty="0">
                <a:solidFill>
                  <a:schemeClr val="accent1">
                    <a:lumMod val="75000"/>
                  </a:schemeClr>
                </a:solidFill>
              </a:rPr>
              <a:t>Sequence of Tense</a:t>
            </a:r>
            <a:r>
              <a:rPr lang="id-ID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d-ID" dirty="0"/>
              <a:t>is a grammatical rule, which set the agreement and relation of tenses used in the independent clause and dependent clause, or the main clause and the subordinate clause. </a:t>
            </a:r>
            <a:endParaRPr lang="id-ID" dirty="0" smtClean="0"/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The </a:t>
            </a:r>
            <a:r>
              <a:rPr lang="id-ID" dirty="0"/>
              <a:t>rules governing verb tenses are dictated </a:t>
            </a:r>
            <a:r>
              <a:rPr lang="id-ID" dirty="0" smtClean="0"/>
              <a:t>by </a:t>
            </a:r>
            <a:r>
              <a:rPr lang="id-ID" dirty="0"/>
              <a:t>logic; </a:t>
            </a:r>
            <a:r>
              <a:rPr lang="id-ID" i="1" dirty="0">
                <a:solidFill>
                  <a:schemeClr val="accent2">
                    <a:lumMod val="50000"/>
                  </a:schemeClr>
                </a:solidFill>
              </a:rPr>
              <a:t>an action in the future cannot happen before an action in the past; the past must come before the present, and the present before the future, etc</a:t>
            </a:r>
            <a:r>
              <a:rPr lang="id-ID" i="1" dirty="0"/>
              <a:t>.</a:t>
            </a:r>
            <a:r>
              <a:rPr lang="id-ID" dirty="0"/>
              <a:t> The sequence of tenses applies to adverb clause of purpose and noun </a:t>
            </a:r>
            <a:r>
              <a:rPr lang="id-ID" dirty="0" smtClean="0"/>
              <a:t>clause</a:t>
            </a:r>
            <a:r>
              <a:rPr lang="en-US" dirty="0" smtClean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5841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33434" y="257405"/>
            <a:ext cx="70104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tx2"/>
                </a:solidFill>
                <a:latin typeface="Adobe Ming Std L" pitchFamily="18" charset="-128"/>
                <a:ea typeface="Adobe Ming Std L" pitchFamily="18" charset="-128"/>
              </a:rPr>
              <a:t>What is a Clause ???</a:t>
            </a:r>
            <a:endParaRPr lang="en-US" sz="3600" dirty="0">
              <a:solidFill>
                <a:schemeClr val="tx2"/>
              </a:solidFill>
              <a:latin typeface="Adobe Ming Std L" pitchFamily="18" charset="-128"/>
              <a:ea typeface="Adobe Ming Std L" pitchFamily="18" charset="-12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4636" y="1363887"/>
            <a:ext cx="9067800" cy="5428565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74782" y="1752600"/>
            <a:ext cx="8432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Myungjo Std M" pitchFamily="18" charset="-128"/>
                <a:ea typeface="Adobe Myungjo Std M" pitchFamily="18" charset="-128"/>
              </a:rPr>
              <a:t>A clause is a group of words that contains a </a:t>
            </a:r>
            <a:r>
              <a:rPr lang="en-US" b="1" dirty="0" smtClean="0">
                <a:solidFill>
                  <a:schemeClr val="accent2"/>
                </a:solidFill>
                <a:latin typeface="Adobe Myungjo Std M" pitchFamily="18" charset="-128"/>
                <a:ea typeface="Adobe Myungjo Std M" pitchFamily="18" charset="-128"/>
              </a:rPr>
              <a:t>subject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Myungjo Std M" pitchFamily="18" charset="-128"/>
                <a:ea typeface="Adobe Myungjo Std M" pitchFamily="18" charset="-128"/>
              </a:rPr>
              <a:t> and </a:t>
            </a:r>
            <a:r>
              <a:rPr lang="en-US" b="1" dirty="0" smtClean="0">
                <a:solidFill>
                  <a:schemeClr val="accent2"/>
                </a:solidFill>
                <a:latin typeface="Adobe Myungjo Std M" pitchFamily="18" charset="-128"/>
                <a:ea typeface="Adobe Myungjo Std M" pitchFamily="18" charset="-128"/>
              </a:rPr>
              <a:t>predicate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Myungjo Std M" pitchFamily="18" charset="-128"/>
                <a:ea typeface="Adobe Myungjo Std M" pitchFamily="18" charset="-128"/>
              </a:rPr>
              <a:t>. It forms a part of a sentence.</a:t>
            </a:r>
          </a:p>
          <a:p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  <a:latin typeface="Adobe Myungjo Std M" pitchFamily="18" charset="-128"/>
              <a:ea typeface="Adobe Myungjo Std M" pitchFamily="18" charset="-128"/>
            </a:endParaRPr>
          </a:p>
          <a:p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Myungjo Std M" pitchFamily="18" charset="-128"/>
                <a:ea typeface="Adobe Myungjo Std M" pitchFamily="18" charset="-128"/>
              </a:rPr>
              <a:t>If a clause </a:t>
            </a:r>
            <a:r>
              <a:rPr lang="en-US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Myungjo Std M" pitchFamily="18" charset="-128"/>
                <a:ea typeface="Adobe Myungjo Std M" pitchFamily="18" charset="-128"/>
              </a:rPr>
              <a:t>makes complete sense in itself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Myungjo Std M" pitchFamily="18" charset="-128"/>
                <a:ea typeface="Adobe Myungjo Std M" pitchFamily="18" charset="-128"/>
              </a:rPr>
              <a:t>, it is called the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Adobe Myungjo Std M" pitchFamily="18" charset="-128"/>
                <a:ea typeface="Adobe Myungjo Std M" pitchFamily="18" charset="-128"/>
              </a:rPr>
              <a:t>Main Clause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Myungjo Std M" pitchFamily="18" charset="-128"/>
                <a:ea typeface="Adobe Myungjo Std M" pitchFamily="18" charset="-128"/>
              </a:rPr>
              <a:t> or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Adobe Myungjo Std M" pitchFamily="18" charset="-128"/>
                <a:ea typeface="Adobe Myungjo Std M" pitchFamily="18" charset="-128"/>
              </a:rPr>
              <a:t>The Principal Clause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Myungjo Std M" pitchFamily="18" charset="-128"/>
                <a:ea typeface="Adobe Myungjo Std M" pitchFamily="18" charset="-128"/>
              </a:rPr>
              <a:t> of that sentence. If it </a:t>
            </a:r>
            <a:r>
              <a:rPr lang="en-US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Myungjo Std M" pitchFamily="18" charset="-128"/>
                <a:ea typeface="Adobe Myungjo Std M" pitchFamily="18" charset="-128"/>
              </a:rPr>
              <a:t>dependent on another clause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Myungjo Std M" pitchFamily="18" charset="-128"/>
                <a:ea typeface="Adobe Myungjo Std M" pitchFamily="18" charset="-128"/>
              </a:rPr>
              <a:t> to complete its meaning, it is called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Adobe Myungjo Std M" pitchFamily="18" charset="-128"/>
                <a:ea typeface="Adobe Myungjo Std M" pitchFamily="18" charset="-128"/>
              </a:rPr>
              <a:t>S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Adobe Myungjo Std M" pitchFamily="18" charset="-128"/>
                <a:ea typeface="Adobe Myungjo Std M" pitchFamily="18" charset="-128"/>
              </a:rPr>
              <a:t>ubordinate Clause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Myungjo Std M" pitchFamily="18" charset="-128"/>
                <a:ea typeface="Adobe Myungjo Std M" pitchFamily="18" charset="-128"/>
              </a:rPr>
              <a:t>.</a:t>
            </a:r>
          </a:p>
          <a:p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  <a:latin typeface="Adobe Myungjo Std M" pitchFamily="18" charset="-128"/>
              <a:ea typeface="Adobe Myungjo Std M" pitchFamily="18" charset="-128"/>
            </a:endParaRPr>
          </a:p>
          <a:p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Myungjo Std M" pitchFamily="18" charset="-128"/>
                <a:ea typeface="Adobe Myungjo Std M" pitchFamily="18" charset="-128"/>
              </a:rPr>
              <a:t>The word or words that can join a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Adobe Myungjo Std M" pitchFamily="18" charset="-128"/>
                <a:ea typeface="Adobe Myungjo Std M" pitchFamily="18" charset="-128"/>
              </a:rPr>
              <a:t>subordinate clause 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Myungjo Std M" pitchFamily="18" charset="-128"/>
                <a:ea typeface="Adobe Myungjo Std M" pitchFamily="18" charset="-128"/>
              </a:rPr>
              <a:t>with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Adobe Myungjo Std M" pitchFamily="18" charset="-128"/>
                <a:ea typeface="Adobe Myungjo Std M" pitchFamily="18" charset="-128"/>
              </a:rPr>
              <a:t>the principal 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Myungjo Std M" pitchFamily="18" charset="-128"/>
                <a:ea typeface="Adobe Myungjo Std M" pitchFamily="18" charset="-128"/>
              </a:rPr>
              <a:t>clause are called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dobe Myungjo Std M" pitchFamily="18" charset="-128"/>
                <a:ea typeface="Adobe Myungjo Std M" pitchFamily="18" charset="-128"/>
              </a:rPr>
              <a:t>subordinating conjunction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Myungjo Std M" pitchFamily="18" charset="-128"/>
                <a:ea typeface="Adobe Myungjo Std M" pitchFamily="18" charset="-128"/>
              </a:rPr>
              <a:t>.</a:t>
            </a:r>
          </a:p>
          <a:p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  <a:latin typeface="Adobe Myungjo Std M" pitchFamily="18" charset="-128"/>
              <a:ea typeface="Adobe Myungjo Std M" pitchFamily="18" charset="-128"/>
            </a:endParaRPr>
          </a:p>
          <a:p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Myungjo Std M" pitchFamily="18" charset="-128"/>
                <a:ea typeface="Adobe Myungjo Std M" pitchFamily="18" charset="-128"/>
              </a:rPr>
              <a:t>There are three types of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dobe Myungjo Std M" pitchFamily="18" charset="-128"/>
                <a:ea typeface="Adobe Myungjo Std M" pitchFamily="18" charset="-128"/>
              </a:rPr>
              <a:t>S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dobe Myungjo Std M" pitchFamily="18" charset="-128"/>
                <a:ea typeface="Adobe Myungjo Std M" pitchFamily="18" charset="-128"/>
              </a:rPr>
              <a:t>ubordinate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dobe Myungjo Std M" pitchFamily="18" charset="-128"/>
                <a:ea typeface="Adobe Myungjo Std M" pitchFamily="18" charset="-128"/>
              </a:rPr>
              <a:t>C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dobe Myungjo Std M" pitchFamily="18" charset="-128"/>
                <a:ea typeface="Adobe Myungjo Std M" pitchFamily="18" charset="-128"/>
              </a:rPr>
              <a:t>lauses :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Adobe Myungjo Std M" pitchFamily="18" charset="-128"/>
              <a:ea typeface="Adobe Myungjo Std M" pitchFamily="18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5306291"/>
            <a:ext cx="25146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NOUN CLAUSES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37164" y="5902037"/>
            <a:ext cx="2667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ADJECTIVE CLAUSES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97237" y="5306291"/>
            <a:ext cx="25146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ADVERB CLAUSES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8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id-ID" sz="3600" dirty="0" smtClean="0"/>
              <a:t/>
            </a:r>
            <a:br>
              <a:rPr lang="id-ID" sz="3600" dirty="0" smtClean="0"/>
            </a:br>
            <a:r>
              <a:rPr lang="id-ID" sz="3600" b="1" dirty="0" smtClean="0">
                <a:solidFill>
                  <a:schemeClr val="accent2">
                    <a:lumMod val="75000"/>
                  </a:schemeClr>
                </a:solidFill>
              </a:rPr>
              <a:t>By </a:t>
            </a:r>
            <a:r>
              <a:rPr lang="id-ID" sz="3600" b="1" dirty="0">
                <a:solidFill>
                  <a:schemeClr val="accent2">
                    <a:lumMod val="75000"/>
                  </a:schemeClr>
                </a:solidFill>
              </a:rPr>
              <a:t>understanding the sequence of tenses, it will helps us to the following things:</a:t>
            </a:r>
            <a:r>
              <a:rPr lang="id-ID" sz="3600" b="1" dirty="0"/>
              <a:t/>
            </a:r>
            <a:br>
              <a:rPr lang="id-ID" sz="3600" b="1" dirty="0"/>
            </a:br>
            <a:endParaRPr lang="id-ID" sz="3600" b="1" dirty="0"/>
          </a:p>
        </p:txBody>
      </p:sp>
      <p:sp>
        <p:nvSpPr>
          <p:cNvPr id="4" name="Rectangle 3"/>
          <p:cNvSpPr/>
          <p:nvPr/>
        </p:nvSpPr>
        <p:spPr>
          <a:xfrm>
            <a:off x="420624" y="1828800"/>
            <a:ext cx="8305800" cy="44074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624" y="19050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id-ID" dirty="0"/>
              <a:t>It helps us explain what someone said (indirect quotation)</a:t>
            </a:r>
          </a:p>
          <a:p>
            <a:r>
              <a:rPr lang="id-ID" dirty="0" smtClean="0"/>
              <a:t>Eg: </a:t>
            </a:r>
            <a:r>
              <a:rPr lang="id-ID" dirty="0"/>
              <a:t>	Someone says, “I </a:t>
            </a:r>
            <a:r>
              <a:rPr lang="id-ID" b="1" dirty="0">
                <a:solidFill>
                  <a:schemeClr val="tx2"/>
                </a:solidFill>
              </a:rPr>
              <a:t>get</a:t>
            </a:r>
            <a:r>
              <a:rPr lang="id-ID" dirty="0"/>
              <a:t> a new car.” (direct)</a:t>
            </a:r>
          </a:p>
          <a:p>
            <a:r>
              <a:rPr lang="id-ID" dirty="0"/>
              <a:t>	She/He </a:t>
            </a:r>
            <a:r>
              <a:rPr lang="id-ID" b="1" dirty="0">
                <a:solidFill>
                  <a:schemeClr val="tx2"/>
                </a:solidFill>
              </a:rPr>
              <a:t>got</a:t>
            </a:r>
            <a:r>
              <a:rPr lang="id-ID" dirty="0"/>
              <a:t> a new car. (indirect)</a:t>
            </a:r>
          </a:p>
          <a:p>
            <a:pPr lvl="0"/>
            <a:r>
              <a:rPr lang="id-ID" dirty="0"/>
              <a:t>It helps us with conditional sentences (using the word “if”</a:t>
            </a:r>
          </a:p>
          <a:p>
            <a:r>
              <a:rPr lang="id-ID" dirty="0" smtClean="0"/>
              <a:t>Eg: </a:t>
            </a:r>
            <a:r>
              <a:rPr lang="id-ID" dirty="0">
                <a:solidFill>
                  <a:schemeClr val="tx2"/>
                </a:solidFill>
              </a:rPr>
              <a:t>	</a:t>
            </a:r>
            <a:r>
              <a:rPr lang="id-ID" b="1" dirty="0">
                <a:solidFill>
                  <a:schemeClr val="tx2"/>
                </a:solidFill>
              </a:rPr>
              <a:t>If</a:t>
            </a:r>
            <a:r>
              <a:rPr lang="id-ID" dirty="0">
                <a:solidFill>
                  <a:schemeClr val="tx2"/>
                </a:solidFill>
              </a:rPr>
              <a:t> </a:t>
            </a:r>
            <a:r>
              <a:rPr lang="id-ID" dirty="0"/>
              <a:t>you could take me home, I </a:t>
            </a:r>
            <a:r>
              <a:rPr lang="id-ID" b="1" dirty="0">
                <a:solidFill>
                  <a:schemeClr val="tx2"/>
                </a:solidFill>
              </a:rPr>
              <a:t>would be</a:t>
            </a:r>
            <a:r>
              <a:rPr lang="id-ID" dirty="0">
                <a:solidFill>
                  <a:schemeClr val="tx2"/>
                </a:solidFill>
              </a:rPr>
              <a:t> </a:t>
            </a:r>
            <a:r>
              <a:rPr lang="id-ID" dirty="0"/>
              <a:t>grateful.</a:t>
            </a:r>
          </a:p>
          <a:p>
            <a:pPr lvl="0"/>
            <a:r>
              <a:rPr lang="id-ID" dirty="0"/>
              <a:t>It helps us make sentences using the word “wish”</a:t>
            </a:r>
          </a:p>
          <a:p>
            <a:r>
              <a:rPr lang="id-ID" dirty="0" smtClean="0"/>
              <a:t>Eg: </a:t>
            </a:r>
            <a:r>
              <a:rPr lang="id-ID" dirty="0"/>
              <a:t>	I </a:t>
            </a:r>
            <a:r>
              <a:rPr lang="id-ID" b="1" dirty="0">
                <a:solidFill>
                  <a:schemeClr val="tx2"/>
                </a:solidFill>
              </a:rPr>
              <a:t>wish</a:t>
            </a:r>
            <a:r>
              <a:rPr lang="id-ID" dirty="0"/>
              <a:t> I </a:t>
            </a:r>
            <a:r>
              <a:rPr lang="id-ID" b="1" dirty="0">
                <a:solidFill>
                  <a:schemeClr val="tx2"/>
                </a:solidFill>
              </a:rPr>
              <a:t>could</a:t>
            </a:r>
            <a:r>
              <a:rPr lang="id-ID" dirty="0"/>
              <a:t> go with you.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1797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id-ID" b="1" dirty="0" smtClean="0"/>
              <a:t/>
            </a:r>
            <a:br>
              <a:rPr lang="id-ID" b="1" dirty="0" smtClean="0"/>
            </a:br>
            <a:r>
              <a:rPr lang="id-ID" b="1" dirty="0" smtClean="0">
                <a:solidFill>
                  <a:schemeClr val="accent2">
                    <a:lumMod val="75000"/>
                  </a:schemeClr>
                </a:solidFill>
              </a:rPr>
              <a:t>There </a:t>
            </a:r>
            <a:r>
              <a:rPr lang="id-ID" b="1" dirty="0">
                <a:solidFill>
                  <a:schemeClr val="accent2">
                    <a:lumMod val="75000"/>
                  </a:schemeClr>
                </a:solidFill>
              </a:rPr>
              <a:t>are some basic rules to the sequence of tenses: </a:t>
            </a:r>
            <a:r>
              <a:rPr lang="id-ID" b="1" dirty="0"/>
              <a:t/>
            </a:r>
            <a:br>
              <a:rPr lang="id-ID" b="1" dirty="0"/>
            </a:br>
            <a:endParaRPr lang="id-ID" b="1" dirty="0"/>
          </a:p>
        </p:txBody>
      </p:sp>
      <p:sp>
        <p:nvSpPr>
          <p:cNvPr id="4" name="Rectangle 3"/>
          <p:cNvSpPr/>
          <p:nvPr/>
        </p:nvSpPr>
        <p:spPr>
          <a:xfrm>
            <a:off x="420624" y="1536192"/>
            <a:ext cx="8305800" cy="44074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id-ID" dirty="0"/>
              <a:t>A past tense in the main clause is usually followed by a past tense in the subordinate clause.</a:t>
            </a:r>
          </a:p>
          <a:p>
            <a:pPr lvl="1"/>
            <a:r>
              <a:rPr lang="id-ID" dirty="0"/>
              <a:t>She </a:t>
            </a:r>
            <a:r>
              <a:rPr lang="id-ID" b="1" dirty="0">
                <a:solidFill>
                  <a:schemeClr val="tx2"/>
                </a:solidFill>
              </a:rPr>
              <a:t>said</a:t>
            </a:r>
            <a:r>
              <a:rPr lang="id-ID" dirty="0"/>
              <a:t> that she </a:t>
            </a:r>
            <a:r>
              <a:rPr lang="id-ID" b="1" dirty="0">
                <a:solidFill>
                  <a:schemeClr val="tx2"/>
                </a:solidFill>
              </a:rPr>
              <a:t>would</a:t>
            </a:r>
            <a:r>
              <a:rPr lang="id-ID" dirty="0"/>
              <a:t> come.</a:t>
            </a:r>
          </a:p>
          <a:p>
            <a:pPr lvl="1"/>
            <a:r>
              <a:rPr lang="id-ID" dirty="0"/>
              <a:t>I </a:t>
            </a:r>
            <a:r>
              <a:rPr lang="id-ID" b="1" dirty="0">
                <a:solidFill>
                  <a:schemeClr val="tx2"/>
                </a:solidFill>
              </a:rPr>
              <a:t>told</a:t>
            </a:r>
            <a:r>
              <a:rPr lang="id-ID" dirty="0"/>
              <a:t> you that I </a:t>
            </a:r>
            <a:r>
              <a:rPr lang="id-ID" b="1" dirty="0">
                <a:solidFill>
                  <a:schemeClr val="tx2"/>
                </a:solidFill>
              </a:rPr>
              <a:t>passed</a:t>
            </a:r>
            <a:r>
              <a:rPr lang="id-ID" dirty="0"/>
              <a:t> the exam.</a:t>
            </a:r>
          </a:p>
          <a:p>
            <a:r>
              <a:rPr lang="id-ID" dirty="0"/>
              <a:t>Exception: A past tense in the main clause may be followed by a present tense in the subordinate clause when the subordinate clause expresses a general fact/universal truth.</a:t>
            </a:r>
          </a:p>
          <a:p>
            <a:pPr lvl="0"/>
            <a:r>
              <a:rPr lang="id-ID" dirty="0"/>
              <a:t>The teacher </a:t>
            </a:r>
            <a:r>
              <a:rPr lang="id-ID" b="1" dirty="0">
                <a:solidFill>
                  <a:schemeClr val="tx2"/>
                </a:solidFill>
              </a:rPr>
              <a:t>told</a:t>
            </a:r>
            <a:r>
              <a:rPr lang="id-ID" dirty="0"/>
              <a:t> us that </a:t>
            </a:r>
            <a:r>
              <a:rPr lang="id-ID" u="sng" dirty="0"/>
              <a:t>the earth </a:t>
            </a:r>
            <a:r>
              <a:rPr lang="id-ID" b="1" u="sng" dirty="0">
                <a:solidFill>
                  <a:schemeClr val="tx2"/>
                </a:solidFill>
              </a:rPr>
              <a:t>moves</a:t>
            </a:r>
            <a:r>
              <a:rPr lang="id-ID" u="sng" dirty="0"/>
              <a:t> around the sun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4171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0624" y="838200"/>
            <a:ext cx="8305800" cy="5105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lvl="0"/>
            <a:r>
              <a:rPr lang="id-ID" dirty="0"/>
              <a:t>A present or future tense is the main clause may be followed by any tense in the subordinate clause.</a:t>
            </a:r>
          </a:p>
          <a:p>
            <a:pPr lvl="1"/>
            <a:r>
              <a:rPr lang="id-ID" dirty="0"/>
              <a:t>She </a:t>
            </a:r>
            <a:r>
              <a:rPr lang="id-ID" b="1" dirty="0">
                <a:solidFill>
                  <a:schemeClr val="tx2"/>
                </a:solidFill>
              </a:rPr>
              <a:t>says</a:t>
            </a:r>
            <a:r>
              <a:rPr lang="id-ID" dirty="0"/>
              <a:t> that she </a:t>
            </a:r>
            <a:r>
              <a:rPr lang="id-ID" b="1" dirty="0">
                <a:solidFill>
                  <a:schemeClr val="tx2"/>
                </a:solidFill>
              </a:rPr>
              <a:t>was</a:t>
            </a:r>
            <a:r>
              <a:rPr lang="id-ID" dirty="0"/>
              <a:t> at home</a:t>
            </a:r>
          </a:p>
          <a:p>
            <a:pPr lvl="1"/>
            <a:r>
              <a:rPr lang="id-ID" dirty="0"/>
              <a:t>She </a:t>
            </a:r>
            <a:r>
              <a:rPr lang="id-ID" b="1" dirty="0">
                <a:solidFill>
                  <a:schemeClr val="tx2"/>
                </a:solidFill>
              </a:rPr>
              <a:t>says</a:t>
            </a:r>
            <a:r>
              <a:rPr lang="id-ID" dirty="0"/>
              <a:t> that </a:t>
            </a:r>
            <a:r>
              <a:rPr lang="id-ID" b="1" dirty="0">
                <a:solidFill>
                  <a:schemeClr val="tx2"/>
                </a:solidFill>
              </a:rPr>
              <a:t>is</a:t>
            </a:r>
            <a:r>
              <a:rPr lang="id-ID" dirty="0"/>
              <a:t> at home</a:t>
            </a:r>
          </a:p>
          <a:p>
            <a:pPr lvl="1"/>
            <a:r>
              <a:rPr lang="id-ID" dirty="0"/>
              <a:t>She </a:t>
            </a:r>
            <a:r>
              <a:rPr lang="id-ID" b="1" dirty="0">
                <a:solidFill>
                  <a:schemeClr val="tx2"/>
                </a:solidFill>
              </a:rPr>
              <a:t>says</a:t>
            </a:r>
            <a:r>
              <a:rPr lang="id-ID" dirty="0"/>
              <a:t> that she </a:t>
            </a:r>
            <a:r>
              <a:rPr lang="id-ID" b="1" dirty="0">
                <a:solidFill>
                  <a:schemeClr val="tx2"/>
                </a:solidFill>
              </a:rPr>
              <a:t>will</a:t>
            </a:r>
            <a:r>
              <a:rPr lang="id-ID" dirty="0">
                <a:solidFill>
                  <a:schemeClr val="tx2"/>
                </a:solidFill>
              </a:rPr>
              <a:t> </a:t>
            </a:r>
            <a:r>
              <a:rPr lang="id-ID" b="1" dirty="0">
                <a:solidFill>
                  <a:schemeClr val="tx2"/>
                </a:solidFill>
              </a:rPr>
              <a:t>be</a:t>
            </a:r>
            <a:r>
              <a:rPr lang="id-ID" dirty="0">
                <a:solidFill>
                  <a:schemeClr val="tx2"/>
                </a:solidFill>
              </a:rPr>
              <a:t> </a:t>
            </a:r>
            <a:r>
              <a:rPr lang="id-ID" dirty="0"/>
              <a:t>at home</a:t>
            </a:r>
          </a:p>
          <a:p>
            <a:pPr lvl="1"/>
            <a:r>
              <a:rPr lang="id-ID" dirty="0"/>
              <a:t>He </a:t>
            </a:r>
            <a:r>
              <a:rPr lang="id-ID" b="1" dirty="0">
                <a:solidFill>
                  <a:schemeClr val="tx2"/>
                </a:solidFill>
              </a:rPr>
              <a:t>will</a:t>
            </a:r>
            <a:r>
              <a:rPr lang="id-ID" dirty="0">
                <a:solidFill>
                  <a:schemeClr val="tx2"/>
                </a:solidFill>
              </a:rPr>
              <a:t> </a:t>
            </a:r>
            <a:r>
              <a:rPr lang="id-ID" b="1" dirty="0">
                <a:solidFill>
                  <a:schemeClr val="tx2"/>
                </a:solidFill>
              </a:rPr>
              <a:t>say</a:t>
            </a:r>
            <a:r>
              <a:rPr lang="id-ID" dirty="0">
                <a:solidFill>
                  <a:schemeClr val="tx2"/>
                </a:solidFill>
              </a:rPr>
              <a:t> </a:t>
            </a:r>
            <a:r>
              <a:rPr lang="id-ID" dirty="0"/>
              <a:t>that he </a:t>
            </a:r>
            <a:r>
              <a:rPr lang="id-ID" b="1" dirty="0">
                <a:solidFill>
                  <a:schemeClr val="tx2"/>
                </a:solidFill>
              </a:rPr>
              <a:t>is</a:t>
            </a:r>
            <a:r>
              <a:rPr lang="id-ID" dirty="0"/>
              <a:t> fine</a:t>
            </a:r>
          </a:p>
          <a:p>
            <a:pPr lvl="1"/>
            <a:r>
              <a:rPr lang="id-ID" dirty="0"/>
              <a:t>He </a:t>
            </a:r>
            <a:r>
              <a:rPr lang="id-ID" b="1" dirty="0">
                <a:solidFill>
                  <a:schemeClr val="tx2"/>
                </a:solidFill>
              </a:rPr>
              <a:t>will</a:t>
            </a:r>
            <a:r>
              <a:rPr lang="id-ID" dirty="0">
                <a:solidFill>
                  <a:schemeClr val="tx2"/>
                </a:solidFill>
              </a:rPr>
              <a:t> </a:t>
            </a:r>
            <a:r>
              <a:rPr lang="id-ID" b="1" dirty="0">
                <a:solidFill>
                  <a:schemeClr val="tx2"/>
                </a:solidFill>
              </a:rPr>
              <a:t>say</a:t>
            </a:r>
            <a:r>
              <a:rPr lang="id-ID" dirty="0">
                <a:solidFill>
                  <a:schemeClr val="tx2"/>
                </a:solidFill>
              </a:rPr>
              <a:t> </a:t>
            </a:r>
            <a:r>
              <a:rPr lang="id-ID" dirty="0"/>
              <a:t>that he </a:t>
            </a:r>
            <a:r>
              <a:rPr lang="id-ID" b="1" dirty="0">
                <a:solidFill>
                  <a:schemeClr val="tx2"/>
                </a:solidFill>
              </a:rPr>
              <a:t>was</a:t>
            </a:r>
            <a:r>
              <a:rPr lang="id-ID" dirty="0"/>
              <a:t> fine</a:t>
            </a:r>
          </a:p>
          <a:p>
            <a:pPr lvl="1"/>
            <a:r>
              <a:rPr lang="id-ID" dirty="0"/>
              <a:t>He </a:t>
            </a:r>
            <a:r>
              <a:rPr lang="id-ID" b="1" dirty="0">
                <a:solidFill>
                  <a:schemeClr val="tx2"/>
                </a:solidFill>
              </a:rPr>
              <a:t>will</a:t>
            </a:r>
            <a:r>
              <a:rPr lang="id-ID" dirty="0">
                <a:solidFill>
                  <a:schemeClr val="tx2"/>
                </a:solidFill>
              </a:rPr>
              <a:t> </a:t>
            </a:r>
            <a:r>
              <a:rPr lang="id-ID" b="1" dirty="0">
                <a:solidFill>
                  <a:schemeClr val="tx2"/>
                </a:solidFill>
              </a:rPr>
              <a:t>say</a:t>
            </a:r>
            <a:r>
              <a:rPr lang="id-ID" dirty="0">
                <a:solidFill>
                  <a:schemeClr val="tx2"/>
                </a:solidFill>
              </a:rPr>
              <a:t> </a:t>
            </a:r>
            <a:r>
              <a:rPr lang="id-ID" dirty="0"/>
              <a:t>that he </a:t>
            </a:r>
            <a:r>
              <a:rPr lang="id-ID" b="1" dirty="0">
                <a:solidFill>
                  <a:schemeClr val="tx2"/>
                </a:solidFill>
              </a:rPr>
              <a:t>will</a:t>
            </a:r>
            <a:r>
              <a:rPr lang="id-ID" dirty="0">
                <a:solidFill>
                  <a:schemeClr val="tx2"/>
                </a:solidFill>
              </a:rPr>
              <a:t> </a:t>
            </a:r>
            <a:r>
              <a:rPr lang="id-ID" b="1" dirty="0">
                <a:solidFill>
                  <a:schemeClr val="tx2"/>
                </a:solidFill>
              </a:rPr>
              <a:t>be</a:t>
            </a:r>
            <a:r>
              <a:rPr lang="id-ID" dirty="0">
                <a:solidFill>
                  <a:schemeClr val="tx2"/>
                </a:solidFill>
              </a:rPr>
              <a:t> </a:t>
            </a:r>
            <a:r>
              <a:rPr lang="id-ID" dirty="0"/>
              <a:t>fine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74907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2057400"/>
            <a:ext cx="7772400" cy="1362075"/>
          </a:xfrm>
        </p:spPr>
        <p:txBody>
          <a:bodyPr>
            <a:noAutofit/>
          </a:bodyPr>
          <a:lstStyle/>
          <a:p>
            <a:pPr algn="ctr"/>
            <a:r>
              <a:rPr lang="id-ID" sz="9600" dirty="0" smtClean="0"/>
              <a:t>TQ</a:t>
            </a:r>
            <a:endParaRPr lang="id-ID" sz="9600" dirty="0"/>
          </a:p>
        </p:txBody>
      </p:sp>
    </p:spTree>
    <p:extLst>
      <p:ext uri="{BB962C8B-B14F-4D97-AF65-F5344CB8AC3E}">
        <p14:creationId xmlns:p14="http://schemas.microsoft.com/office/powerpoint/2010/main" val="170885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381000"/>
            <a:ext cx="6705600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Adobe Myungjo Std M" pitchFamily="18" charset="-128"/>
                <a:ea typeface="Adobe Myungjo Std M" pitchFamily="18" charset="-128"/>
              </a:rPr>
              <a:t>What is a Noun Clause ???</a:t>
            </a:r>
            <a:endParaRPr lang="en-US" sz="3200" dirty="0">
              <a:solidFill>
                <a:schemeClr val="accent1">
                  <a:lumMod val="50000"/>
                </a:schemeClr>
              </a:solidFill>
              <a:latin typeface="Adobe Myungjo Std M" pitchFamily="18" charset="-128"/>
              <a:ea typeface="Adobe Myungjo Std M" pitchFamily="18" charset="-12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0782" y="1406236"/>
            <a:ext cx="9067800" cy="541020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63682" y="1676400"/>
            <a:ext cx="838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noun clause is a subordinate clause that does the work of a noun in a sentence.</a:t>
            </a:r>
          </a:p>
          <a:p>
            <a:r>
              <a:rPr lang="en-US" b="1" dirty="0" smtClean="0"/>
              <a:t>Example:</a:t>
            </a:r>
            <a:r>
              <a:rPr lang="en-US" dirty="0" smtClean="0"/>
              <a:t> </a:t>
            </a:r>
          </a:p>
          <a:p>
            <a:r>
              <a:rPr lang="en-US" dirty="0"/>
              <a:t>	</a:t>
            </a:r>
            <a:r>
              <a:rPr lang="en-US" sz="2000" u="sng" dirty="0" smtClean="0">
                <a:solidFill>
                  <a:schemeClr val="accent2">
                    <a:lumMod val="75000"/>
                  </a:schemeClr>
                </a:solidFill>
              </a:rPr>
              <a:t>I know </a:t>
            </a:r>
            <a:r>
              <a:rPr lang="en-US" sz="2000" u="sng" dirty="0" smtClean="0">
                <a:solidFill>
                  <a:schemeClr val="accent3">
                    <a:lumMod val="50000"/>
                  </a:schemeClr>
                </a:solidFill>
              </a:rPr>
              <a:t>that she left for dance class in the morning</a:t>
            </a:r>
            <a:r>
              <a:rPr lang="en-US" u="sng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en-US" u="sng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1666009" y="2585230"/>
            <a:ext cx="228600" cy="20521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4232554" y="2585283"/>
            <a:ext cx="228600" cy="20521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094509" y="2863295"/>
            <a:ext cx="137160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Main Clause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83956" y="2863295"/>
            <a:ext cx="1697196" cy="3751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Noun Clause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" y="3581400"/>
            <a:ext cx="8763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to identify a noun clause ? By asking </a:t>
            </a:r>
            <a:r>
              <a:rPr lang="en-US" u="sng" dirty="0" smtClean="0">
                <a:solidFill>
                  <a:schemeClr val="accent2"/>
                </a:solidFill>
              </a:rPr>
              <a:t>who</a:t>
            </a:r>
            <a:r>
              <a:rPr lang="en-US" dirty="0" smtClean="0"/>
              <a:t> or </a:t>
            </a:r>
            <a:r>
              <a:rPr lang="en-US" u="sng" dirty="0" smtClean="0">
                <a:solidFill>
                  <a:schemeClr val="accent2"/>
                </a:solidFill>
              </a:rPr>
              <a:t>what</a:t>
            </a:r>
            <a:r>
              <a:rPr lang="en-US" dirty="0" smtClean="0"/>
              <a:t> question in given sentence.</a:t>
            </a:r>
          </a:p>
          <a:p>
            <a:endParaRPr lang="en-US" dirty="0"/>
          </a:p>
          <a:p>
            <a:r>
              <a:rPr lang="en-US" dirty="0" smtClean="0"/>
              <a:t>We need to ask a question to find out what the subject knows.</a:t>
            </a:r>
            <a:endParaRPr lang="en-US" dirty="0"/>
          </a:p>
          <a:p>
            <a:r>
              <a:rPr lang="en-US" b="1" dirty="0" smtClean="0"/>
              <a:t>Question</a:t>
            </a:r>
            <a:r>
              <a:rPr lang="en-US" dirty="0" smtClean="0"/>
              <a:t> : I know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what</a:t>
            </a:r>
            <a:r>
              <a:rPr lang="en-US" dirty="0" smtClean="0"/>
              <a:t> ?</a:t>
            </a:r>
          </a:p>
          <a:p>
            <a:r>
              <a:rPr lang="en-US" b="1" dirty="0" smtClean="0"/>
              <a:t>Answer</a:t>
            </a:r>
            <a:r>
              <a:rPr lang="en-US" dirty="0" smtClean="0"/>
              <a:t>    :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That she left for dance class in the morning.</a:t>
            </a:r>
          </a:p>
          <a:p>
            <a:endParaRPr lang="en-US" dirty="0"/>
          </a:p>
          <a:p>
            <a:r>
              <a:rPr lang="en-US" dirty="0" smtClean="0"/>
              <a:t>The answer to this question is the </a:t>
            </a:r>
            <a:r>
              <a:rPr lang="en-US" b="1" dirty="0" smtClean="0"/>
              <a:t>subordinate clause</a:t>
            </a:r>
            <a:r>
              <a:rPr lang="en-US" dirty="0" smtClean="0"/>
              <a:t>. It is the </a:t>
            </a:r>
            <a:r>
              <a:rPr lang="en-US" b="1" dirty="0" smtClean="0"/>
              <a:t>noun clause </a:t>
            </a:r>
            <a:r>
              <a:rPr lang="en-US" dirty="0" smtClean="0"/>
              <a:t>of the sentence.</a:t>
            </a:r>
          </a:p>
        </p:txBody>
      </p:sp>
    </p:spTree>
    <p:extLst>
      <p:ext uri="{BB962C8B-B14F-4D97-AF65-F5344CB8AC3E}">
        <p14:creationId xmlns:p14="http://schemas.microsoft.com/office/powerpoint/2010/main" val="280898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6200" y="152400"/>
            <a:ext cx="8991600" cy="655320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687986"/>
            <a:ext cx="6553200" cy="4308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accent4">
                    <a:lumMod val="50000"/>
                  </a:schemeClr>
                </a:solidFill>
                <a:latin typeface="Adobe Song Std L" pitchFamily="18" charset="-128"/>
                <a:ea typeface="Adobe Song Std L" pitchFamily="18" charset="-128"/>
              </a:rPr>
              <a:t>A noun clause usually begins with words like </a:t>
            </a:r>
            <a:r>
              <a:rPr lang="en-US" sz="2200" dirty="0" smtClean="0">
                <a:solidFill>
                  <a:schemeClr val="accent4">
                    <a:lumMod val="50000"/>
                  </a:schemeClr>
                </a:solidFill>
                <a:latin typeface="Adobe Myungjo Std M" pitchFamily="18" charset="-128"/>
                <a:ea typeface="Adobe Myungjo Std M" pitchFamily="18" charset="-128"/>
              </a:rPr>
              <a:t>:</a:t>
            </a:r>
            <a:endParaRPr lang="en-US" sz="2200" dirty="0">
              <a:solidFill>
                <a:schemeClr val="accent4">
                  <a:lumMod val="50000"/>
                </a:schemeClr>
              </a:solidFill>
              <a:latin typeface="Adobe Myungjo Std M" pitchFamily="18" charset="-128"/>
              <a:ea typeface="Adobe Myungjo Std M" pitchFamily="18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1600200"/>
            <a:ext cx="1066800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That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828800" y="1600200"/>
            <a:ext cx="106680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What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28109" y="1597830"/>
            <a:ext cx="6858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If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60272" y="1600200"/>
            <a:ext cx="1143000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Whether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784273" y="1600200"/>
            <a:ext cx="914400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How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934200" y="1600200"/>
            <a:ext cx="12192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Where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71055" y="2177534"/>
            <a:ext cx="9144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Who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714500" y="2177534"/>
            <a:ext cx="1295400" cy="381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Whom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228109" y="2189202"/>
            <a:ext cx="1267691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Whose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831772" y="2189202"/>
            <a:ext cx="952502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Why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096000" y="2189202"/>
            <a:ext cx="1295400" cy="381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However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81000" y="2819400"/>
            <a:ext cx="1333500" cy="381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Whatever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036618" y="2819400"/>
            <a:ext cx="144780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Wherever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771900" y="2831068"/>
            <a:ext cx="14478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Whoever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86400" y="2831068"/>
            <a:ext cx="997528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,</a:t>
            </a:r>
            <a:r>
              <a:rPr lang="en-US" dirty="0" err="1" smtClean="0"/>
              <a:t>etc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81000" y="3581400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example: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She does not know </a:t>
            </a:r>
            <a:r>
              <a:rPr lang="en-US" dirty="0" smtClean="0">
                <a:solidFill>
                  <a:schemeClr val="accent2"/>
                </a:solidFill>
              </a:rPr>
              <a:t>where he went</a:t>
            </a:r>
            <a:r>
              <a:rPr lang="en-US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2"/>
                </a:solidFill>
              </a:rPr>
              <a:t>Whether he will</a:t>
            </a:r>
            <a:r>
              <a:rPr lang="en-US" dirty="0" smtClean="0"/>
              <a:t> win is undecided.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2"/>
                </a:solidFill>
              </a:rPr>
              <a:t>Whatever you do</a:t>
            </a:r>
            <a:r>
              <a:rPr lang="en-US" dirty="0" smtClean="0"/>
              <a:t>, do it well.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0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0" y="110836"/>
            <a:ext cx="9123218" cy="6622473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32509" y="609600"/>
            <a:ext cx="845820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  <a:latin typeface="Baskerville Old Face" panose="02020602080505020303" pitchFamily="18" charset="0"/>
              </a:rPr>
              <a:t>A noun clause acts as a noun in a sentence. It can function in different ways.</a:t>
            </a:r>
            <a:endParaRPr lang="en-US" sz="2400" dirty="0">
              <a:solidFill>
                <a:schemeClr val="tx2"/>
              </a:solidFill>
              <a:latin typeface="Baskerville Old Face" panose="02020602080505020303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6144664"/>
              </p:ext>
            </p:extLst>
          </p:nvPr>
        </p:nvGraphicFramePr>
        <p:xfrm>
          <a:off x="526472" y="1801092"/>
          <a:ext cx="8007927" cy="4389119"/>
        </p:xfrm>
        <a:graphic>
          <a:graphicData uri="http://schemas.openxmlformats.org/drawingml/2006/table">
            <a:tbl>
              <a:tblPr>
                <a:tableStyleId>{0E3FDE45-AF77-4B5C-9715-49D594BDF05E}</a:tableStyleId>
              </a:tblPr>
              <a:tblGrid>
                <a:gridCol w="3851564"/>
                <a:gridCol w="4156363"/>
              </a:tblGrid>
              <a:tr h="54032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2"/>
                          </a:solidFill>
                          <a:latin typeface="Adobe Ming Std L" pitchFamily="18" charset="-128"/>
                          <a:ea typeface="Adobe Ming Std L" pitchFamily="18" charset="-128"/>
                        </a:rPr>
                        <a:t>Function of Noun Clause </a:t>
                      </a:r>
                      <a:endParaRPr lang="en-US" sz="2000" b="1" dirty="0">
                        <a:solidFill>
                          <a:schemeClr val="accent2"/>
                        </a:solidFill>
                        <a:latin typeface="Adobe Ming Std L" pitchFamily="18" charset="-128"/>
                        <a:ea typeface="Adobe Ming Std L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2"/>
                          </a:solidFill>
                          <a:latin typeface="Adobe Ming Std L" pitchFamily="18" charset="-128"/>
                          <a:ea typeface="Adobe Ming Std L" pitchFamily="18" charset="-128"/>
                        </a:rPr>
                        <a:t>Example</a:t>
                      </a:r>
                      <a:endParaRPr lang="en-US" sz="2000" b="1" dirty="0">
                        <a:solidFill>
                          <a:schemeClr val="accent2"/>
                        </a:solidFill>
                        <a:latin typeface="Adobe Ming Std L" pitchFamily="18" charset="-128"/>
                        <a:ea typeface="Adobe Ming Std L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73429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  <a:ea typeface="Adobe Myungjo Std M" pitchFamily="18" charset="-128"/>
                        </a:rPr>
                        <a:t>As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  <a:latin typeface="+mj-lt"/>
                          <a:ea typeface="Adobe Myungjo Std M" pitchFamily="18" charset="-128"/>
                        </a:rPr>
                        <a:t>subject</a:t>
                      </a:r>
                      <a:r>
                        <a:rPr lang="en-US" dirty="0" smtClean="0">
                          <a:latin typeface="+mj-lt"/>
                          <a:ea typeface="Adobe Myungjo Std M" pitchFamily="18" charset="-128"/>
                        </a:rPr>
                        <a:t> of a </a:t>
                      </a:r>
                      <a:r>
                        <a:rPr lang="en-US" u="sng" dirty="0" smtClean="0">
                          <a:solidFill>
                            <a:srgbClr val="FF0000"/>
                          </a:solidFill>
                          <a:latin typeface="+mj-lt"/>
                          <a:ea typeface="Adobe Myungjo Std M" pitchFamily="18" charset="-128"/>
                        </a:rPr>
                        <a:t>Verb</a:t>
                      </a:r>
                      <a:endParaRPr lang="en-US" u="sng" dirty="0">
                        <a:solidFill>
                          <a:srgbClr val="FF0000"/>
                        </a:solidFill>
                        <a:latin typeface="+mj-lt"/>
                        <a:ea typeface="Adobe Myungjo Std M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700" b="1" dirty="0" smtClean="0">
                          <a:latin typeface="+mn-lt"/>
                          <a:ea typeface="Adobe Ming Std L" pitchFamily="18" charset="-128"/>
                        </a:rPr>
                        <a:t>What route we take </a:t>
                      </a:r>
                      <a:r>
                        <a:rPr lang="en-US" sz="1700" dirty="0" smtClean="0">
                          <a:latin typeface="+mn-lt"/>
                          <a:ea typeface="Adobe Ming Std L" pitchFamily="18" charset="-128"/>
                        </a:rPr>
                        <a:t>is our choice.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700" b="1" dirty="0" smtClean="0">
                          <a:latin typeface="+mn-lt"/>
                          <a:ea typeface="Adobe Ming Std L" pitchFamily="18" charset="-128"/>
                        </a:rPr>
                        <a:t>How the document</a:t>
                      </a:r>
                      <a:r>
                        <a:rPr lang="en-US" sz="1700" b="1" baseline="0" dirty="0" smtClean="0">
                          <a:latin typeface="+mn-lt"/>
                          <a:ea typeface="Adobe Ming Std L" pitchFamily="18" charset="-128"/>
                        </a:rPr>
                        <a:t>s went missing </a:t>
                      </a:r>
                      <a:r>
                        <a:rPr lang="en-US" sz="1700" baseline="0" dirty="0" smtClean="0">
                          <a:latin typeface="+mn-lt"/>
                          <a:ea typeface="Adobe Ming Std L" pitchFamily="18" charset="-128"/>
                        </a:rPr>
                        <a:t>is anyone’s guess.</a:t>
                      </a:r>
                      <a:endParaRPr lang="en-US" sz="1700" dirty="0">
                        <a:latin typeface="+mn-lt"/>
                        <a:ea typeface="Adobe Ming Std L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3618"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+mj-lt"/>
                          <a:ea typeface="Adobe Ming Std L" pitchFamily="18" charset="-128"/>
                        </a:rPr>
                        <a:t>As </a:t>
                      </a:r>
                      <a:r>
                        <a:rPr lang="en-US" b="0" dirty="0" smtClean="0">
                          <a:solidFill>
                            <a:srgbClr val="FF0000"/>
                          </a:solidFill>
                          <a:latin typeface="+mj-lt"/>
                          <a:ea typeface="Adobe Ming Std L" pitchFamily="18" charset="-128"/>
                        </a:rPr>
                        <a:t>object</a:t>
                      </a:r>
                      <a:r>
                        <a:rPr lang="en-US" b="0" dirty="0" smtClean="0">
                          <a:latin typeface="+mj-lt"/>
                          <a:ea typeface="Adobe Ming Std L" pitchFamily="18" charset="-128"/>
                        </a:rPr>
                        <a:t> of a </a:t>
                      </a:r>
                      <a:r>
                        <a:rPr lang="en-US" b="0" u="sng" dirty="0" smtClean="0">
                          <a:solidFill>
                            <a:srgbClr val="FF0000"/>
                          </a:solidFill>
                          <a:latin typeface="+mj-lt"/>
                          <a:ea typeface="Adobe Ming Std L" pitchFamily="18" charset="-128"/>
                        </a:rPr>
                        <a:t>Verb</a:t>
                      </a:r>
                      <a:endParaRPr lang="en-US" b="0" u="sng" dirty="0">
                        <a:solidFill>
                          <a:srgbClr val="FF0000"/>
                        </a:solidFill>
                        <a:latin typeface="+mj-lt"/>
                        <a:ea typeface="Adobe Ming Std L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700" dirty="0" smtClean="0">
                          <a:latin typeface="+mn-lt"/>
                          <a:ea typeface="Adobe Ming Std L" pitchFamily="18" charset="-128"/>
                        </a:rPr>
                        <a:t>I </a:t>
                      </a:r>
                      <a:r>
                        <a:rPr lang="en-US" sz="1700" b="1" dirty="0" smtClean="0">
                          <a:solidFill>
                            <a:schemeClr val="tx2"/>
                          </a:solidFill>
                          <a:latin typeface="+mn-lt"/>
                          <a:ea typeface="Adobe Ming Std L" pitchFamily="18" charset="-128"/>
                        </a:rPr>
                        <a:t>thought</a:t>
                      </a:r>
                      <a:r>
                        <a:rPr lang="en-US" sz="1700" dirty="0" smtClean="0">
                          <a:solidFill>
                            <a:schemeClr val="tx2"/>
                          </a:solidFill>
                          <a:latin typeface="+mn-lt"/>
                          <a:ea typeface="Adobe Ming Std L" pitchFamily="18" charset="-128"/>
                        </a:rPr>
                        <a:t> </a:t>
                      </a:r>
                      <a:r>
                        <a:rPr lang="en-US" sz="1700" b="1" dirty="0" smtClean="0">
                          <a:latin typeface="+mn-lt"/>
                          <a:ea typeface="Adobe Ming Std L" pitchFamily="18" charset="-128"/>
                        </a:rPr>
                        <a:t>that we would watch a movie.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700" b="0" dirty="0" smtClean="0">
                          <a:latin typeface="+mn-lt"/>
                          <a:ea typeface="Adobe Ming Std L" pitchFamily="18" charset="-128"/>
                        </a:rPr>
                        <a:t>Sometimes people </a:t>
                      </a:r>
                      <a:r>
                        <a:rPr lang="en-US" sz="1700" b="1" dirty="0" smtClean="0">
                          <a:solidFill>
                            <a:schemeClr val="tx2"/>
                          </a:solidFill>
                          <a:latin typeface="+mn-lt"/>
                          <a:ea typeface="Adobe Ming Std L" pitchFamily="18" charset="-128"/>
                        </a:rPr>
                        <a:t>wish</a:t>
                      </a:r>
                      <a:r>
                        <a:rPr lang="en-US" sz="1700" b="0" dirty="0" smtClean="0">
                          <a:solidFill>
                            <a:schemeClr val="tx2"/>
                          </a:solidFill>
                          <a:latin typeface="+mn-lt"/>
                          <a:ea typeface="Adobe Ming Std L" pitchFamily="18" charset="-128"/>
                        </a:rPr>
                        <a:t> </a:t>
                      </a:r>
                      <a:r>
                        <a:rPr lang="en-US" sz="1700" b="1" dirty="0" smtClean="0">
                          <a:latin typeface="+mn-lt"/>
                          <a:ea typeface="Adobe Ming Std L" pitchFamily="18" charset="-128"/>
                        </a:rPr>
                        <a:t>that they could go back in time.</a:t>
                      </a:r>
                      <a:endParaRPr lang="en-US" sz="1700" b="1" dirty="0">
                        <a:latin typeface="+mn-lt"/>
                        <a:ea typeface="Adobe Ming Std L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3618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  <a:ea typeface="Adobe Ming Std L" pitchFamily="18" charset="-128"/>
                        </a:rPr>
                        <a:t>As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  <a:latin typeface="+mj-lt"/>
                          <a:ea typeface="Adobe Ming Std L" pitchFamily="18" charset="-128"/>
                        </a:rPr>
                        <a:t>object</a:t>
                      </a:r>
                      <a:r>
                        <a:rPr lang="en-US" dirty="0" smtClean="0">
                          <a:latin typeface="+mj-lt"/>
                          <a:ea typeface="Adobe Ming Std L" pitchFamily="18" charset="-128"/>
                        </a:rPr>
                        <a:t> of a</a:t>
                      </a:r>
                      <a:r>
                        <a:rPr lang="en-US" baseline="0" dirty="0" smtClean="0">
                          <a:latin typeface="+mj-lt"/>
                          <a:ea typeface="Adobe Ming Std L" pitchFamily="18" charset="-128"/>
                        </a:rPr>
                        <a:t>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  <a:latin typeface="+mj-lt"/>
                          <a:ea typeface="Adobe Ming Std L" pitchFamily="18" charset="-128"/>
                        </a:rPr>
                        <a:t>Participle</a:t>
                      </a:r>
                      <a:endParaRPr lang="en-US" dirty="0">
                        <a:solidFill>
                          <a:srgbClr val="FF0000"/>
                        </a:solidFill>
                        <a:latin typeface="+mj-lt"/>
                        <a:ea typeface="Adobe Ming Std L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700" b="1" dirty="0" smtClean="0">
                          <a:solidFill>
                            <a:schemeClr val="tx2"/>
                          </a:solidFill>
                          <a:latin typeface="+mn-lt"/>
                          <a:ea typeface="Adobe Ming Std L" pitchFamily="18" charset="-128"/>
                        </a:rPr>
                        <a:t>Discovering</a:t>
                      </a:r>
                      <a:r>
                        <a:rPr lang="en-US" sz="1700" b="1" dirty="0" smtClean="0">
                          <a:latin typeface="+mn-lt"/>
                          <a:ea typeface="Adobe Ming Std L" pitchFamily="18" charset="-128"/>
                        </a:rPr>
                        <a:t> that it was right</a:t>
                      </a:r>
                      <a:r>
                        <a:rPr lang="en-US" sz="1700" dirty="0" smtClean="0">
                          <a:latin typeface="+mn-lt"/>
                          <a:ea typeface="Adobe Ming Std L" pitchFamily="18" charset="-128"/>
                        </a:rPr>
                        <a:t>, I jumped</a:t>
                      </a:r>
                      <a:r>
                        <a:rPr lang="en-US" sz="1700" baseline="0" dirty="0" smtClean="0">
                          <a:latin typeface="+mn-lt"/>
                          <a:ea typeface="Adobe Ming Std L" pitchFamily="18" charset="-128"/>
                        </a:rPr>
                        <a:t> with joy</a:t>
                      </a:r>
                      <a:r>
                        <a:rPr lang="en-US" sz="1700" baseline="0" dirty="0" smtClean="0">
                          <a:latin typeface="+mn-lt"/>
                        </a:rPr>
                        <a:t>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700" b="1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Hoping</a:t>
                      </a:r>
                      <a:r>
                        <a:rPr lang="en-US" sz="1700" baseline="0" dirty="0" smtClean="0">
                          <a:latin typeface="+mn-lt"/>
                        </a:rPr>
                        <a:t> </a:t>
                      </a:r>
                      <a:r>
                        <a:rPr lang="en-US" sz="1700" b="1" baseline="0" dirty="0" smtClean="0">
                          <a:latin typeface="+mn-lt"/>
                        </a:rPr>
                        <a:t>that she loved chocolates</a:t>
                      </a:r>
                      <a:r>
                        <a:rPr lang="en-US" sz="1700" baseline="0" dirty="0" smtClean="0">
                          <a:latin typeface="+mn-lt"/>
                        </a:rPr>
                        <a:t>, Joshua bought a box of </a:t>
                      </a:r>
                      <a:r>
                        <a:rPr lang="en-US" sz="1700" baseline="0" dirty="0" err="1" smtClean="0">
                          <a:latin typeface="+mn-lt"/>
                        </a:rPr>
                        <a:t>silverqueen</a:t>
                      </a:r>
                      <a:r>
                        <a:rPr lang="en-US" sz="1700" baseline="0" dirty="0" smtClean="0">
                          <a:latin typeface="+mn-lt"/>
                        </a:rPr>
                        <a:t>.</a:t>
                      </a:r>
                    </a:p>
                    <a:p>
                      <a:endParaRPr lang="en-US" sz="17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965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  <a:ea typeface="Adobe Ming Std L" pitchFamily="18" charset="-128"/>
                        </a:rPr>
                        <a:t>As object</a:t>
                      </a:r>
                      <a:r>
                        <a:rPr lang="en-US" baseline="0" dirty="0" smtClean="0">
                          <a:latin typeface="+mj-lt"/>
                          <a:ea typeface="Adobe Ming Std L" pitchFamily="18" charset="-128"/>
                        </a:rPr>
                        <a:t> of a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  <a:latin typeface="+mj-lt"/>
                          <a:ea typeface="Adobe Ming Std L" pitchFamily="18" charset="-128"/>
                        </a:rPr>
                        <a:t>Preposition</a:t>
                      </a:r>
                      <a:endParaRPr lang="en-US" dirty="0">
                        <a:solidFill>
                          <a:srgbClr val="FF0000"/>
                        </a:solidFill>
                        <a:latin typeface="+mj-lt"/>
                        <a:ea typeface="Adobe Ming Std L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latin typeface="+mn-lt"/>
                          <a:ea typeface="Adobe Ming Std L" pitchFamily="18" charset="-128"/>
                        </a:rPr>
                        <a:t>Sometimes</a:t>
                      </a:r>
                      <a:r>
                        <a:rPr lang="en-US" sz="1700" baseline="0" dirty="0" smtClean="0">
                          <a:latin typeface="+mn-lt"/>
                          <a:ea typeface="Adobe Ming Std L" pitchFamily="18" charset="-128"/>
                        </a:rPr>
                        <a:t> I think </a:t>
                      </a:r>
                      <a:r>
                        <a:rPr lang="en-US" sz="1700" b="1" baseline="0" dirty="0" smtClean="0">
                          <a:solidFill>
                            <a:schemeClr val="tx2"/>
                          </a:solidFill>
                          <a:latin typeface="+mn-lt"/>
                          <a:ea typeface="Adobe Ming Std L" pitchFamily="18" charset="-128"/>
                        </a:rPr>
                        <a:t>of</a:t>
                      </a:r>
                      <a:r>
                        <a:rPr lang="en-US" sz="1700" b="1" baseline="0" dirty="0" smtClean="0">
                          <a:latin typeface="+mn-lt"/>
                          <a:ea typeface="Adobe Ming Std L" pitchFamily="18" charset="-128"/>
                        </a:rPr>
                        <a:t> what he said.</a:t>
                      </a:r>
                      <a:endParaRPr lang="en-US" sz="1700" b="1" dirty="0">
                        <a:latin typeface="+mn-lt"/>
                        <a:ea typeface="Adobe Ming Std L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560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-34636" y="235527"/>
            <a:ext cx="9178636" cy="6546273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6075839"/>
              </p:ext>
            </p:extLst>
          </p:nvPr>
        </p:nvGraphicFramePr>
        <p:xfrm>
          <a:off x="499630" y="1676400"/>
          <a:ext cx="8110104" cy="4447306"/>
        </p:xfrm>
        <a:graphic>
          <a:graphicData uri="http://schemas.openxmlformats.org/drawingml/2006/table">
            <a:tbl>
              <a:tblPr>
                <a:tableStyleId>{0E3FDE45-AF77-4B5C-9715-49D594BDF05E}</a:tableStyleId>
              </a:tblPr>
              <a:tblGrid>
                <a:gridCol w="3900708"/>
                <a:gridCol w="4209396"/>
              </a:tblGrid>
              <a:tr h="638838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2"/>
                          </a:solidFill>
                          <a:latin typeface="Adobe Ming Std L" pitchFamily="18" charset="-128"/>
                          <a:ea typeface="Adobe Ming Std L" pitchFamily="18" charset="-128"/>
                        </a:rPr>
                        <a:t>Function of Noun Clause </a:t>
                      </a:r>
                      <a:endParaRPr lang="en-US" sz="2000" b="1" dirty="0">
                        <a:solidFill>
                          <a:schemeClr val="accent2"/>
                        </a:solidFill>
                        <a:latin typeface="Adobe Ming Std L" pitchFamily="18" charset="-128"/>
                        <a:ea typeface="Adobe Ming Std L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2"/>
                          </a:solidFill>
                          <a:latin typeface="Adobe Ming Std L" pitchFamily="18" charset="-128"/>
                          <a:ea typeface="Adobe Ming Std L" pitchFamily="18" charset="-128"/>
                        </a:rPr>
                        <a:t>Example</a:t>
                      </a:r>
                      <a:endParaRPr lang="en-US" sz="2000" b="1" dirty="0">
                        <a:solidFill>
                          <a:schemeClr val="accent2"/>
                        </a:solidFill>
                        <a:latin typeface="Adobe Ming Std L" pitchFamily="18" charset="-128"/>
                        <a:ea typeface="Adobe Ming Std L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868168">
                <a:tc>
                  <a:txBody>
                    <a:bodyPr/>
                    <a:lstStyle/>
                    <a:p>
                      <a:r>
                        <a:rPr lang="en-US" u="none" dirty="0" smtClean="0">
                          <a:solidFill>
                            <a:schemeClr val="tx1"/>
                          </a:solidFill>
                          <a:latin typeface="+mj-lt"/>
                          <a:ea typeface="Adobe Ming Std L" pitchFamily="18" charset="-128"/>
                        </a:rPr>
                        <a:t>As</a:t>
                      </a:r>
                      <a:r>
                        <a:rPr lang="en-US" u="none" baseline="0" dirty="0" smtClean="0">
                          <a:solidFill>
                            <a:schemeClr val="tx1"/>
                          </a:solidFill>
                          <a:latin typeface="+mj-lt"/>
                          <a:ea typeface="Adobe Ming Std L" pitchFamily="18" charset="-128"/>
                        </a:rPr>
                        <a:t> </a:t>
                      </a:r>
                      <a:r>
                        <a:rPr lang="en-US" u="none" baseline="0" dirty="0" smtClean="0">
                          <a:solidFill>
                            <a:srgbClr val="FF0000"/>
                          </a:solidFill>
                          <a:latin typeface="+mj-lt"/>
                          <a:ea typeface="Adobe Ming Std L" pitchFamily="18" charset="-128"/>
                        </a:rPr>
                        <a:t>subject</a:t>
                      </a:r>
                      <a:r>
                        <a:rPr lang="en-US" u="none" baseline="0" dirty="0" smtClean="0">
                          <a:solidFill>
                            <a:schemeClr val="tx1"/>
                          </a:solidFill>
                          <a:latin typeface="+mj-lt"/>
                          <a:ea typeface="Adobe Ming Std L" pitchFamily="18" charset="-128"/>
                        </a:rPr>
                        <a:t> of an </a:t>
                      </a:r>
                      <a:r>
                        <a:rPr lang="en-US" u="sng" baseline="0" dirty="0" smtClean="0">
                          <a:solidFill>
                            <a:srgbClr val="FF0000"/>
                          </a:solidFill>
                          <a:latin typeface="+mj-lt"/>
                          <a:ea typeface="Adobe Ming Std L" pitchFamily="18" charset="-128"/>
                        </a:rPr>
                        <a:t>Infinitive</a:t>
                      </a:r>
                      <a:endParaRPr lang="en-US" u="sng" dirty="0">
                        <a:solidFill>
                          <a:srgbClr val="FF0000"/>
                        </a:solidFill>
                        <a:latin typeface="+mj-lt"/>
                        <a:ea typeface="Adobe Ming Std L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  <a:ea typeface="Adobe Ming Std L" pitchFamily="18" charset="-128"/>
                        </a:rPr>
                        <a:t>Jim wants </a:t>
                      </a:r>
                      <a:r>
                        <a:rPr lang="en-US" b="1" dirty="0" smtClean="0">
                          <a:solidFill>
                            <a:schemeClr val="tx2"/>
                          </a:solidFill>
                          <a:latin typeface="+mn-lt"/>
                          <a:ea typeface="Adobe Ming Std L" pitchFamily="18" charset="-128"/>
                        </a:rPr>
                        <a:t>to know </a:t>
                      </a:r>
                      <a:r>
                        <a:rPr lang="en-US" b="1" dirty="0" smtClean="0">
                          <a:latin typeface="+mn-lt"/>
                          <a:ea typeface="Adobe Ming Std L" pitchFamily="18" charset="-128"/>
                        </a:rPr>
                        <a:t>where his friends are.</a:t>
                      </a:r>
                      <a:endParaRPr lang="en-US" b="1" dirty="0">
                        <a:latin typeface="+mn-lt"/>
                        <a:ea typeface="Adobe Ming Std L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6542">
                <a:tc>
                  <a:txBody>
                    <a:bodyPr/>
                    <a:lstStyle/>
                    <a:p>
                      <a:r>
                        <a:rPr lang="en-US" b="0" u="non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Adobe Ming Std L" pitchFamily="18" charset="-128"/>
                        </a:rPr>
                        <a:t>As an </a:t>
                      </a:r>
                      <a:r>
                        <a:rPr lang="en-US" b="0" u="non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Adobe Ming Std L" pitchFamily="18" charset="-128"/>
                        </a:rPr>
                        <a:t>Adjective</a:t>
                      </a:r>
                      <a:r>
                        <a:rPr lang="en-US" b="0" u="none" baseline="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Adobe Ming Std L" pitchFamily="18" charset="-128"/>
                        </a:rPr>
                        <a:t>  Complement</a:t>
                      </a:r>
                      <a:endParaRPr lang="en-US" b="0" u="none" dirty="0">
                        <a:solidFill>
                          <a:srgbClr val="FF0000"/>
                        </a:solidFill>
                        <a:effectLst/>
                        <a:latin typeface="+mj-lt"/>
                        <a:ea typeface="Adobe Ming Std L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+mn-lt"/>
                          <a:ea typeface="Adobe Ming Std L" pitchFamily="18" charset="-128"/>
                        </a:rPr>
                        <a:t>The girls were </a:t>
                      </a:r>
                      <a:r>
                        <a:rPr lang="en-US" b="1" dirty="0" smtClean="0">
                          <a:solidFill>
                            <a:schemeClr val="tx2"/>
                          </a:solidFill>
                          <a:latin typeface="+mn-lt"/>
                          <a:ea typeface="Adobe Ming Std L" pitchFamily="18" charset="-128"/>
                        </a:rPr>
                        <a:t>happy</a:t>
                      </a:r>
                      <a:r>
                        <a:rPr lang="en-US" b="1" baseline="0" dirty="0" smtClean="0">
                          <a:latin typeface="+mn-lt"/>
                          <a:ea typeface="Adobe Ming Std L" pitchFamily="18" charset="-128"/>
                        </a:rPr>
                        <a:t> that Saturday was a holiday.</a:t>
                      </a:r>
                      <a:endParaRPr lang="en-US" b="1" dirty="0">
                        <a:latin typeface="+mn-lt"/>
                        <a:ea typeface="Adobe Ming Std L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654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+mj-lt"/>
                          <a:ea typeface="Adobe Ming Std L" pitchFamily="18" charset="-128"/>
                        </a:rPr>
                        <a:t>As a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  <a:latin typeface="+mj-lt"/>
                          <a:ea typeface="Adobe Ming Std L" pitchFamily="18" charset="-128"/>
                        </a:rPr>
                        <a:t>Complement of a verb of Incomplete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  <a:latin typeface="+mj-lt"/>
                          <a:ea typeface="Adobe Ming Std L" pitchFamily="18" charset="-128"/>
                        </a:rPr>
                        <a:t> Predication.</a:t>
                      </a:r>
                      <a:endParaRPr lang="en-US" dirty="0">
                        <a:solidFill>
                          <a:srgbClr val="FF0000"/>
                        </a:solidFill>
                        <a:latin typeface="+mj-lt"/>
                        <a:ea typeface="Adobe Ming Std L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+mn-lt"/>
                          <a:ea typeface="Adobe Ming Std L" pitchFamily="18" charset="-128"/>
                        </a:rPr>
                        <a:t>The</a:t>
                      </a:r>
                      <a:r>
                        <a:rPr lang="en-US" baseline="0" dirty="0" smtClean="0">
                          <a:latin typeface="+mn-lt"/>
                          <a:ea typeface="Adobe Ming Std L" pitchFamily="18" charset="-128"/>
                        </a:rPr>
                        <a:t> problem </a:t>
                      </a:r>
                      <a:r>
                        <a:rPr lang="en-US" b="1" baseline="0" dirty="0" smtClean="0">
                          <a:solidFill>
                            <a:schemeClr val="tx2"/>
                          </a:solidFill>
                          <a:latin typeface="+mn-lt"/>
                          <a:ea typeface="Adobe Ming Std L" pitchFamily="18" charset="-128"/>
                        </a:rPr>
                        <a:t>is</a:t>
                      </a:r>
                      <a:r>
                        <a:rPr lang="en-US" baseline="0" dirty="0" smtClean="0">
                          <a:latin typeface="+mn-lt"/>
                          <a:ea typeface="Adobe Ming Std L" pitchFamily="18" charset="-128"/>
                        </a:rPr>
                        <a:t> </a:t>
                      </a:r>
                      <a:r>
                        <a:rPr lang="en-US" b="1" baseline="0" dirty="0" smtClean="0">
                          <a:latin typeface="+mn-lt"/>
                          <a:ea typeface="Adobe Ming Std L" pitchFamily="18" charset="-128"/>
                        </a:rPr>
                        <a:t>that we do not have a leader.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baseline="0" dirty="0" smtClean="0">
                          <a:latin typeface="+mn-lt"/>
                          <a:ea typeface="Adobe Ming Std L" pitchFamily="18" charset="-128"/>
                        </a:rPr>
                        <a:t>My</a:t>
                      </a:r>
                      <a:r>
                        <a:rPr lang="en-US" b="1" baseline="0" dirty="0" smtClean="0">
                          <a:latin typeface="+mn-lt"/>
                          <a:ea typeface="Adobe Ming Std L" pitchFamily="18" charset="-128"/>
                        </a:rPr>
                        <a:t> </a:t>
                      </a:r>
                      <a:r>
                        <a:rPr lang="en-US" b="0" baseline="0" dirty="0" smtClean="0">
                          <a:latin typeface="+mn-lt"/>
                          <a:ea typeface="Adobe Ming Std L" pitchFamily="18" charset="-128"/>
                        </a:rPr>
                        <a:t>belief</a:t>
                      </a:r>
                      <a:r>
                        <a:rPr lang="en-US" b="1" baseline="0" dirty="0" smtClean="0">
                          <a:latin typeface="+mn-lt"/>
                          <a:ea typeface="Adobe Ming Std L" pitchFamily="18" charset="-128"/>
                        </a:rPr>
                        <a:t> </a:t>
                      </a:r>
                      <a:r>
                        <a:rPr lang="en-US" b="1" baseline="0" dirty="0" smtClean="0">
                          <a:solidFill>
                            <a:schemeClr val="tx2"/>
                          </a:solidFill>
                          <a:latin typeface="+mn-lt"/>
                          <a:ea typeface="Adobe Ming Std L" pitchFamily="18" charset="-128"/>
                        </a:rPr>
                        <a:t>is</a:t>
                      </a:r>
                      <a:r>
                        <a:rPr lang="en-US" b="1" baseline="0" dirty="0" smtClean="0">
                          <a:latin typeface="+mn-lt"/>
                          <a:ea typeface="Adobe Ming Std L" pitchFamily="18" charset="-128"/>
                        </a:rPr>
                        <a:t> that we will win.</a:t>
                      </a:r>
                      <a:endParaRPr lang="en-US" b="1" dirty="0">
                        <a:latin typeface="+mn-lt"/>
                        <a:ea typeface="Adobe Ming Std L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721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+mj-lt"/>
                          <a:ea typeface="Adobe Ming Std L" pitchFamily="18" charset="-128"/>
                        </a:rPr>
                        <a:t>In 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  <a:latin typeface="+mj-lt"/>
                          <a:ea typeface="Adobe Ming Std L" pitchFamily="18" charset="-128"/>
                        </a:rPr>
                        <a:t>Apposition to a Noun or a Pronoun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+mj-lt"/>
                          <a:ea typeface="Adobe Ming Std L" pitchFamily="18" charset="-128"/>
                        </a:rPr>
                        <a:t>.</a:t>
                      </a:r>
                      <a:endParaRPr lang="en-US" dirty="0">
                        <a:solidFill>
                          <a:schemeClr val="tx1"/>
                        </a:solidFill>
                        <a:latin typeface="+mj-lt"/>
                        <a:ea typeface="Adobe Ming Std L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+mn-lt"/>
                          <a:ea typeface="Adobe Ming Std L" pitchFamily="18" charset="-128"/>
                        </a:rPr>
                        <a:t>The</a:t>
                      </a:r>
                      <a:r>
                        <a:rPr lang="en-US" b="0" baseline="0" dirty="0" smtClean="0">
                          <a:latin typeface="+mn-lt"/>
                          <a:ea typeface="Adobe Ming Std L" pitchFamily="18" charset="-128"/>
                        </a:rPr>
                        <a:t> </a:t>
                      </a:r>
                      <a:r>
                        <a:rPr lang="en-US" b="1" baseline="0" dirty="0" smtClean="0">
                          <a:solidFill>
                            <a:schemeClr val="tx2"/>
                          </a:solidFill>
                          <a:latin typeface="+mn-lt"/>
                          <a:ea typeface="Adobe Ming Std L" pitchFamily="18" charset="-128"/>
                        </a:rPr>
                        <a:t>man</a:t>
                      </a:r>
                      <a:r>
                        <a:rPr lang="en-US" b="0" baseline="0" dirty="0" smtClean="0">
                          <a:latin typeface="+mn-lt"/>
                          <a:ea typeface="Adobe Ming Std L" pitchFamily="18" charset="-128"/>
                        </a:rPr>
                        <a:t> </a:t>
                      </a:r>
                      <a:r>
                        <a:rPr lang="en-US" b="1" baseline="0" dirty="0" smtClean="0">
                          <a:latin typeface="+mn-lt"/>
                          <a:ea typeface="Adobe Ming Std L" pitchFamily="18" charset="-128"/>
                        </a:rPr>
                        <a:t>that we saw there </a:t>
                      </a:r>
                      <a:r>
                        <a:rPr lang="en-US" b="0" baseline="0" dirty="0" smtClean="0">
                          <a:latin typeface="+mn-lt"/>
                          <a:ea typeface="Adobe Ming Std L" pitchFamily="18" charset="-128"/>
                        </a:rPr>
                        <a:t>is Mr. Harris</a:t>
                      </a:r>
                      <a:endParaRPr lang="en-US" b="0" dirty="0">
                        <a:latin typeface="+mn-lt"/>
                        <a:ea typeface="Adobe Ming Std L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838200"/>
            <a:ext cx="7848600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Baskerville Old Face" panose="02020602080505020303" pitchFamily="18" charset="0"/>
                <a:ea typeface="Adobe Myungjo Std M" pitchFamily="18" charset="-128"/>
              </a:rPr>
              <a:t>Let us look at more function of the noun clause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Baskerville Old Face" panose="02020602080505020303" pitchFamily="18" charset="0"/>
                <a:ea typeface="Adobe Ming Std L" pitchFamily="18" charset="-128"/>
              </a:rPr>
              <a:t>.</a:t>
            </a:r>
            <a:endParaRPr lang="en-US" sz="2400" dirty="0">
              <a:solidFill>
                <a:schemeClr val="accent3">
                  <a:lumMod val="50000"/>
                </a:schemeClr>
              </a:solidFill>
              <a:latin typeface="Baskerville Old Face" panose="02020602080505020303" pitchFamily="18" charset="0"/>
              <a:ea typeface="Adobe Ming Std L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3396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id-ID" dirty="0" smtClean="0">
                <a:solidFill>
                  <a:schemeClr val="tx2">
                    <a:lumMod val="75000"/>
                  </a:schemeClr>
                </a:solidFill>
              </a:rPr>
              <a:t>That Clause</a:t>
            </a:r>
            <a:endParaRPr lang="id-ID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0624" y="1536192"/>
            <a:ext cx="8305800" cy="44074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We use a noun + </a:t>
            </a:r>
            <a:r>
              <a:rPr lang="en-US" i="1" dirty="0"/>
              <a:t>that</a:t>
            </a:r>
            <a:r>
              <a:rPr lang="en-US" dirty="0"/>
              <a:t>-clause to express opinions and feelings, often about certainty and possibility. We also use </a:t>
            </a:r>
            <a:r>
              <a:rPr lang="en-US" b="1" dirty="0"/>
              <a:t>that</a:t>
            </a:r>
            <a:r>
              <a:rPr lang="en-US" dirty="0"/>
              <a:t> with reporting nouns. Some nouns commonly used in this way are </a:t>
            </a:r>
            <a:r>
              <a:rPr lang="en-US" i="1" dirty="0"/>
              <a:t>belief, fact, hope, idea, possibility, suggestion, statement, claim, comment, argument : </a:t>
            </a:r>
            <a:endParaRPr lang="id-ID" dirty="0"/>
          </a:p>
          <a:p>
            <a:pPr lvl="0"/>
            <a:r>
              <a:rPr lang="en-US" dirty="0"/>
              <a:t>I believe </a:t>
            </a:r>
            <a:r>
              <a:rPr lang="en-US" b="1" dirty="0"/>
              <a:t>that</a:t>
            </a:r>
            <a:r>
              <a:rPr lang="en-US" dirty="0"/>
              <a:t> someday I will be a good writer.</a:t>
            </a:r>
            <a:endParaRPr lang="id-ID" dirty="0"/>
          </a:p>
          <a:p>
            <a:pPr lvl="0"/>
            <a:r>
              <a:rPr lang="en-US" dirty="0"/>
              <a:t>Indonesian police are investigating the </a:t>
            </a:r>
            <a:r>
              <a:rPr lang="en-US" b="1" dirty="0"/>
              <a:t>possibility</a:t>
            </a:r>
            <a:r>
              <a:rPr lang="en-US" dirty="0"/>
              <a:t> </a:t>
            </a:r>
            <a:r>
              <a:rPr lang="en-US" b="1" dirty="0"/>
              <a:t>that</a:t>
            </a:r>
            <a:r>
              <a:rPr lang="en-US" dirty="0"/>
              <a:t> a bomb was planted on the train.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>
            <a:normAutofit fontScale="92500"/>
          </a:bodyPr>
          <a:lstStyle/>
          <a:p>
            <a:r>
              <a:rPr lang="en-US" dirty="0"/>
              <a:t>We use a noun + </a:t>
            </a:r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that</a:t>
            </a:r>
            <a:r>
              <a:rPr lang="en-US" dirty="0"/>
              <a:t>-clause to express opinions and feelings, often about certainty and possibility. We also use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that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/>
              <a:t>with reporting nouns. Some nouns commonly used in this way are </a:t>
            </a:r>
            <a:r>
              <a:rPr lang="en-US" i="1" u="sng" dirty="0"/>
              <a:t>belief, fact, hope, idea, possibility, suggestion, statement, claim, comment, argument</a:t>
            </a:r>
            <a:r>
              <a:rPr lang="en-US" i="1" dirty="0"/>
              <a:t> : </a:t>
            </a:r>
            <a:endParaRPr lang="id-ID" dirty="0"/>
          </a:p>
          <a:p>
            <a:pPr lvl="0"/>
            <a:r>
              <a:rPr lang="en-US" dirty="0"/>
              <a:t>I believe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that</a:t>
            </a:r>
            <a:r>
              <a:rPr lang="en-US" dirty="0"/>
              <a:t> someday I will be a good writer.</a:t>
            </a:r>
            <a:endParaRPr lang="id-ID" dirty="0"/>
          </a:p>
          <a:p>
            <a:pPr lvl="0"/>
            <a:r>
              <a:rPr lang="en-US" dirty="0"/>
              <a:t>Indonesian police are investigating the </a:t>
            </a:r>
            <a:r>
              <a:rPr lang="en-US" b="1" dirty="0"/>
              <a:t>possibility</a:t>
            </a:r>
            <a:r>
              <a:rPr lang="en-US" dirty="0"/>
              <a:t>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that</a:t>
            </a:r>
            <a:r>
              <a:rPr lang="en-US" dirty="0"/>
              <a:t> a bomb was planted on the train.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2390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Noun clause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pernyataan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selalu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didahului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oleh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“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That”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yang </a:t>
            </a:r>
            <a:r>
              <a:rPr lang="en-US" dirty="0" err="1">
                <a:solidFill>
                  <a:schemeClr val="tx1"/>
                </a:solidFill>
              </a:rPr>
              <a:t>berarti</a:t>
            </a:r>
            <a:r>
              <a:rPr lang="en-US" dirty="0">
                <a:solidFill>
                  <a:schemeClr val="tx1"/>
                </a:solidFill>
              </a:rPr>
              <a:t> “</a:t>
            </a:r>
            <a:r>
              <a:rPr lang="en-US" dirty="0" err="1">
                <a:solidFill>
                  <a:schemeClr val="tx1"/>
                </a:solidFill>
              </a:rPr>
              <a:t>bahwa</a:t>
            </a:r>
            <a:r>
              <a:rPr lang="en-US" dirty="0">
                <a:solidFill>
                  <a:schemeClr val="tx1"/>
                </a:solidFill>
              </a:rPr>
              <a:t>”. Noun clause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biasanya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didahului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oleh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induk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kalimat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kata </a:t>
            </a:r>
            <a:r>
              <a:rPr lang="en-US" dirty="0" err="1">
                <a:solidFill>
                  <a:schemeClr val="tx1"/>
                </a:solidFill>
              </a:rPr>
              <a:t>kerja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seperti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n-US" i="1" u="sng" dirty="0">
                <a:solidFill>
                  <a:schemeClr val="accent2">
                    <a:lumMod val="75000"/>
                  </a:schemeClr>
                </a:solidFill>
              </a:rPr>
              <a:t>assume, believe, discover, dream, guess, hear, hope, know, learn, notice, predict, prove, realize, suppose, suspect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u="sng" dirty="0">
                <a:solidFill>
                  <a:schemeClr val="accent2">
                    <a:lumMod val="75000"/>
                  </a:schemeClr>
                </a:solidFill>
              </a:rPr>
              <a:t>think.</a:t>
            </a:r>
            <a:endParaRPr lang="id-ID" i="1" u="sng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Example : 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You </a:t>
            </a:r>
            <a:r>
              <a:rPr lang="en-US" sz="2800" dirty="0">
                <a:solidFill>
                  <a:schemeClr val="tx1"/>
                </a:solidFill>
              </a:rPr>
              <a:t>must realize 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that</a:t>
            </a:r>
            <a:r>
              <a:rPr lang="en-US" sz="2800" dirty="0">
                <a:solidFill>
                  <a:schemeClr val="tx1"/>
                </a:solidFill>
              </a:rPr>
              <a:t> you don’t deserve to marry her. She comes from a rich family, and you are not</a:t>
            </a:r>
            <a:endParaRPr lang="id-ID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38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224" y="152400"/>
            <a:ext cx="8610600" cy="16764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tx2"/>
                </a:solidFill>
              </a:rPr>
              <a:t>Noun clauses</a:t>
            </a:r>
            <a:br>
              <a:rPr lang="en-US" sz="3600" dirty="0">
                <a:solidFill>
                  <a:schemeClr val="tx2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which begin with a question word*</a:t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are also called</a:t>
            </a:r>
            <a:r>
              <a:rPr lang="en-US" sz="3600" dirty="0">
                <a:solidFill>
                  <a:schemeClr val="tx2"/>
                </a:solidFill>
              </a:rPr>
              <a:t> Embedded </a:t>
            </a:r>
            <a:r>
              <a:rPr lang="en-US" sz="3600" dirty="0" smtClean="0">
                <a:solidFill>
                  <a:schemeClr val="tx2"/>
                </a:solidFill>
              </a:rPr>
              <a:t>Questions</a:t>
            </a:r>
            <a:endParaRPr lang="id-ID" dirty="0">
              <a:solidFill>
                <a:schemeClr val="tx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0624" y="2133600"/>
            <a:ext cx="8305800" cy="411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We use a noun + </a:t>
            </a:r>
            <a:r>
              <a:rPr lang="en-US" i="1" dirty="0"/>
              <a:t>that</a:t>
            </a:r>
            <a:r>
              <a:rPr lang="en-US" dirty="0"/>
              <a:t>-clause to express opinions and feelings, often about certainty and possibility. We also use </a:t>
            </a:r>
            <a:r>
              <a:rPr lang="en-US" b="1" dirty="0"/>
              <a:t>that</a:t>
            </a:r>
            <a:r>
              <a:rPr lang="en-US" dirty="0"/>
              <a:t> with reporting nouns. Some nouns commonly used in this way are </a:t>
            </a:r>
            <a:r>
              <a:rPr lang="en-US" i="1" dirty="0"/>
              <a:t>belief, fact, hope, idea, possibility, suggestion, statement, claim, comment, argument : </a:t>
            </a:r>
            <a:endParaRPr lang="id-ID" dirty="0"/>
          </a:p>
          <a:p>
            <a:pPr lvl="0"/>
            <a:r>
              <a:rPr lang="en-US" dirty="0"/>
              <a:t>I believe </a:t>
            </a:r>
            <a:r>
              <a:rPr lang="en-US" b="1" dirty="0"/>
              <a:t>that</a:t>
            </a:r>
            <a:r>
              <a:rPr lang="en-US" dirty="0"/>
              <a:t> someday I will be a good writer.</a:t>
            </a:r>
            <a:endParaRPr lang="id-ID" dirty="0"/>
          </a:p>
          <a:p>
            <a:pPr lvl="0"/>
            <a:r>
              <a:rPr lang="en-US" dirty="0"/>
              <a:t>Indonesian police are investigating the </a:t>
            </a:r>
            <a:r>
              <a:rPr lang="en-US" b="1" dirty="0"/>
              <a:t>possibility</a:t>
            </a:r>
            <a:r>
              <a:rPr lang="en-US" dirty="0"/>
              <a:t> </a:t>
            </a:r>
            <a:r>
              <a:rPr lang="en-US" b="1" dirty="0"/>
              <a:t>that</a:t>
            </a:r>
            <a:r>
              <a:rPr lang="en-US" dirty="0"/>
              <a:t> a bomb was planted on the train.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24" y="2209800"/>
            <a:ext cx="8077200" cy="4221163"/>
          </a:xfrm>
        </p:spPr>
        <p:txBody>
          <a:bodyPr numCol="2"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• What </a:t>
            </a:r>
            <a:r>
              <a:rPr lang="en-US" dirty="0" smtClean="0">
                <a:solidFill>
                  <a:srgbClr val="FF0000"/>
                </a:solidFill>
              </a:rPr>
              <a:t>did</a:t>
            </a:r>
            <a:r>
              <a:rPr lang="en-US" dirty="0" smtClean="0"/>
              <a:t> he say?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When </a:t>
            </a:r>
            <a:r>
              <a:rPr lang="en-US" dirty="0">
                <a:solidFill>
                  <a:srgbClr val="FF0000"/>
                </a:solidFill>
              </a:rPr>
              <a:t>do</a:t>
            </a:r>
            <a:r>
              <a:rPr lang="en-US" dirty="0"/>
              <a:t> they arrive?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Does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did</a:t>
            </a:r>
            <a:r>
              <a:rPr lang="en-US" dirty="0"/>
              <a:t>, and </a:t>
            </a:r>
            <a:r>
              <a:rPr lang="en-US" dirty="0">
                <a:solidFill>
                  <a:srgbClr val="FF0000"/>
                </a:solidFill>
              </a:rPr>
              <a:t>do</a:t>
            </a:r>
            <a:r>
              <a:rPr lang="en-US" dirty="0"/>
              <a:t> are used in</a:t>
            </a:r>
          </a:p>
          <a:p>
            <a:pPr marL="0" indent="0">
              <a:buNone/>
            </a:pPr>
            <a:r>
              <a:rPr lang="en-US" dirty="0"/>
              <a:t>questions but </a:t>
            </a:r>
            <a:r>
              <a:rPr lang="en-US" u="sng" dirty="0"/>
              <a:t>not</a:t>
            </a:r>
            <a:r>
              <a:rPr lang="en-US" dirty="0"/>
              <a:t> in noun</a:t>
            </a:r>
          </a:p>
          <a:p>
            <a:pPr marL="0" indent="0">
              <a:buNone/>
            </a:pPr>
            <a:r>
              <a:rPr lang="en-US" dirty="0"/>
              <a:t>clauses.</a:t>
            </a:r>
          </a:p>
          <a:p>
            <a:pPr marL="0" indent="0">
              <a:buNone/>
            </a:pPr>
            <a:r>
              <a:rPr lang="en-US" dirty="0"/>
              <a:t>Look what happens to the</a:t>
            </a:r>
          </a:p>
          <a:p>
            <a:pPr marL="0" indent="0">
              <a:buNone/>
            </a:pPr>
            <a:r>
              <a:rPr lang="en-US" dirty="0"/>
              <a:t>word order above </a:t>
            </a:r>
            <a:r>
              <a:rPr lang="en-US" dirty="0">
                <a:solidFill>
                  <a:schemeClr val="tx2"/>
                </a:solidFill>
              </a:rPr>
              <a:t>in blue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► </a:t>
            </a:r>
            <a:r>
              <a:rPr lang="en-US" dirty="0"/>
              <a:t>I couldn’t hear </a:t>
            </a:r>
            <a:r>
              <a:rPr lang="en-US" dirty="0">
                <a:solidFill>
                  <a:schemeClr val="tx2"/>
                </a:solidFill>
              </a:rPr>
              <a:t>what he said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► Do you know </a:t>
            </a:r>
            <a:r>
              <a:rPr lang="en-US" dirty="0">
                <a:solidFill>
                  <a:schemeClr val="tx2"/>
                </a:solidFill>
              </a:rPr>
              <a:t>when they arrive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noun clause comes after the main</a:t>
            </a:r>
          </a:p>
          <a:p>
            <a:pPr marL="0" indent="0">
              <a:buNone/>
            </a:pPr>
            <a:r>
              <a:rPr lang="en-US" dirty="0"/>
              <a:t>verb in the sentence.(hear, know)</a:t>
            </a:r>
          </a:p>
          <a:p>
            <a:pPr marL="0" indent="0">
              <a:buNone/>
            </a:pPr>
            <a:r>
              <a:rPr lang="en-US" dirty="0"/>
              <a:t>Do not use question word order in a</a:t>
            </a:r>
          </a:p>
          <a:p>
            <a:pPr marL="0" indent="0">
              <a:buNone/>
            </a:pPr>
            <a:r>
              <a:rPr lang="en-US" dirty="0"/>
              <a:t>noun clause. Use question </a:t>
            </a:r>
            <a:r>
              <a:rPr lang="en-US" dirty="0" err="1"/>
              <a:t>wordplus</a:t>
            </a:r>
            <a:r>
              <a:rPr lang="en-US" dirty="0"/>
              <a:t>-subject-plus-verb</a:t>
            </a:r>
          </a:p>
          <a:p>
            <a:pPr marL="0" indent="0">
              <a:buNone/>
            </a:pPr>
            <a:r>
              <a:rPr lang="en-US" dirty="0"/>
              <a:t>order and</a:t>
            </a:r>
          </a:p>
          <a:p>
            <a:pPr marL="0" indent="0">
              <a:buNone/>
            </a:pPr>
            <a:r>
              <a:rPr lang="en-US" dirty="0"/>
              <a:t>keep the same tense (past and</a:t>
            </a:r>
          </a:p>
          <a:p>
            <a:pPr marL="0" indent="0">
              <a:buNone/>
            </a:pPr>
            <a:r>
              <a:rPr lang="en-US" dirty="0"/>
              <a:t>present in the examples above).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8775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1370</Words>
  <Application>Microsoft Office PowerPoint</Application>
  <PresentationFormat>On-screen Show (4:3)</PresentationFormat>
  <Paragraphs>169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That Clause</vt:lpstr>
      <vt:lpstr>PowerPoint Presentation</vt:lpstr>
      <vt:lpstr>Noun clauses which begin with a question word* are also called Embedded Questions</vt:lpstr>
      <vt:lpstr>PowerPoint Presentation</vt:lpstr>
      <vt:lpstr>If Clause</vt:lpstr>
      <vt:lpstr>PowerPoint Presentation</vt:lpstr>
      <vt:lpstr>PowerPoint Presentation</vt:lpstr>
      <vt:lpstr>PowerPoint Presentation</vt:lpstr>
      <vt:lpstr>Infinitives with Question Words and Whether</vt:lpstr>
      <vt:lpstr>PowerPoint Presentation</vt:lpstr>
      <vt:lpstr>PowerPoint Presentation</vt:lpstr>
      <vt:lpstr>PowerPoint Presentation</vt:lpstr>
      <vt:lpstr>SEQUENCE OF TENSES</vt:lpstr>
      <vt:lpstr> By understanding the sequence of tenses, it will helps us to the following things: </vt:lpstr>
      <vt:lpstr> There are some basic rules to the sequence of tenses:  </vt:lpstr>
      <vt:lpstr>PowerPoint Presentation</vt:lpstr>
      <vt:lpstr>TQ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nadira helmi</dc:creator>
  <cp:lastModifiedBy>user</cp:lastModifiedBy>
  <cp:revision>35</cp:revision>
  <dcterms:created xsi:type="dcterms:W3CDTF">2016-10-14T01:11:50Z</dcterms:created>
  <dcterms:modified xsi:type="dcterms:W3CDTF">2017-02-08T06:31:32Z</dcterms:modified>
</cp:coreProperties>
</file>