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308" r:id="rId2"/>
    <p:sldId id="306" r:id="rId3"/>
    <p:sldId id="307" r:id="rId4"/>
    <p:sldId id="315" r:id="rId5"/>
    <p:sldId id="309" r:id="rId6"/>
    <p:sldId id="316" r:id="rId7"/>
    <p:sldId id="332" r:id="rId8"/>
    <p:sldId id="333" r:id="rId9"/>
    <p:sldId id="317" r:id="rId10"/>
    <p:sldId id="310" r:id="rId11"/>
    <p:sldId id="311" r:id="rId12"/>
    <p:sldId id="312" r:id="rId13"/>
    <p:sldId id="313" r:id="rId14"/>
    <p:sldId id="331" r:id="rId15"/>
    <p:sldId id="318" r:id="rId16"/>
    <p:sldId id="314" r:id="rId17"/>
    <p:sldId id="319" r:id="rId18"/>
    <p:sldId id="337" r:id="rId19"/>
    <p:sldId id="334" r:id="rId20"/>
    <p:sldId id="345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36" r:id="rId29"/>
    <p:sldId id="320" r:id="rId30"/>
    <p:sldId id="321" r:id="rId31"/>
    <p:sldId id="322" r:id="rId32"/>
    <p:sldId id="323" r:id="rId33"/>
    <p:sldId id="324" r:id="rId34"/>
    <p:sldId id="325" r:id="rId35"/>
    <p:sldId id="346" r:id="rId36"/>
    <p:sldId id="347" r:id="rId37"/>
    <p:sldId id="348" r:id="rId38"/>
    <p:sldId id="349" r:id="rId39"/>
    <p:sldId id="350" r:id="rId40"/>
    <p:sldId id="351" r:id="rId41"/>
    <p:sldId id="352" r:id="rId42"/>
    <p:sldId id="353" r:id="rId43"/>
    <p:sldId id="354" r:id="rId44"/>
    <p:sldId id="355" r:id="rId45"/>
    <p:sldId id="326" r:id="rId46"/>
    <p:sldId id="327" r:id="rId47"/>
    <p:sldId id="329" r:id="rId48"/>
    <p:sldId id="330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D45F2-0650-42EF-AB1E-5DE896C9E5CF}" type="datetimeFigureOut">
              <a:rPr lang="id-ID" smtClean="0"/>
              <a:t>23/05/2019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74C1E-E8C5-445B-9E7A-91F8F210C4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9498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31A657-AA27-4710-92A3-7E1B5D6EA385}" type="slidenum">
              <a:rPr lang="id-ID" smtClean="0">
                <a:latin typeface="Times New Roman" pitchFamily="18" charset="0"/>
              </a:rPr>
              <a:pPr/>
              <a:t>33</a:t>
            </a:fld>
            <a:endParaRPr lang="id-ID" smtClean="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498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073C-AAD2-4BC2-BB6D-5E13ECF5773D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CD76-3D8E-4160-8C11-777E5A4DD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073C-AAD2-4BC2-BB6D-5E13ECF5773D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CD76-3D8E-4160-8C11-777E5A4DD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073C-AAD2-4BC2-BB6D-5E13ECF5773D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CD76-3D8E-4160-8C11-777E5A4DD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073C-AAD2-4BC2-BB6D-5E13ECF5773D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CD76-3D8E-4160-8C11-777E5A4DD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073C-AAD2-4BC2-BB6D-5E13ECF5773D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CD76-3D8E-4160-8C11-777E5A4DD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073C-AAD2-4BC2-BB6D-5E13ECF5773D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CD76-3D8E-4160-8C11-777E5A4DD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073C-AAD2-4BC2-BB6D-5E13ECF5773D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CD76-3D8E-4160-8C11-777E5A4DD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073C-AAD2-4BC2-BB6D-5E13ECF5773D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CD76-3D8E-4160-8C11-777E5A4DD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073C-AAD2-4BC2-BB6D-5E13ECF5773D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CD76-3D8E-4160-8C11-777E5A4DD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073C-AAD2-4BC2-BB6D-5E13ECF5773D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CD76-3D8E-4160-8C11-777E5A4DD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073C-AAD2-4BC2-BB6D-5E13ECF5773D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CD76-3D8E-4160-8C11-777E5A4DD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E073C-AAD2-4BC2-BB6D-5E13ECF5773D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5CD76-3D8E-4160-8C11-777E5A4DD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7775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latin typeface="Americana BT" pitchFamily="18" charset="0"/>
              </a:rPr>
              <a:t>BENTUK DISTRIBUSI FREKUENSI</a:t>
            </a:r>
            <a:endParaRPr lang="en-US" sz="6600" b="1" dirty="0">
              <a:latin typeface="Americana B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KOEFISIEN KEMIRINGAN PEARSON KEDUA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4600" y="2819400"/>
                <a:ext cx="5029200" cy="14069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4800" b="0" i="1" smtClean="0">
                          <a:latin typeface="Cambria Math" panose="02040503050406030204" pitchFamily="18" charset="0"/>
                        </a:rPr>
                        <m:t>𝐾𝐾</m:t>
                      </m:r>
                      <m:r>
                        <a:rPr lang="id-ID" sz="4800" b="0" i="1" smtClean="0">
                          <a:latin typeface="Cambria Math" panose="02040503050406030204" pitchFamily="18" charset="0"/>
                        </a:rPr>
                        <m:t>2=</m:t>
                      </m:r>
                      <m:f>
                        <m:fPr>
                          <m:ctrlPr>
                            <a:rPr lang="id-ID" sz="4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4800" b="0" i="1" smtClean="0"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id-ID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id-ID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d-ID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𝑀𝑒</m:t>
                          </m:r>
                          <m:r>
                            <a:rPr lang="id-ID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id-ID" sz="4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id-ID" sz="4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819400"/>
                <a:ext cx="5029200" cy="140692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RUMUS ALPHA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smtClean="0"/>
              <a:t>                                                   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tunggal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                   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berkelompok</a:t>
            </a:r>
            <a:endParaRPr lang="en-US" dirty="0" smtClean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581400"/>
            <a:ext cx="4140200" cy="12192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676400"/>
            <a:ext cx="3913188" cy="129540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KOEFISIEN KEMIRINGAN KUARTIL DAN PERSENTIL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905000"/>
            <a:ext cx="4461164" cy="10668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1" y="3886200"/>
            <a:ext cx="4724400" cy="114300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Kurtosis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keruncingan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 smtClean="0"/>
          </a:p>
          <a:p>
            <a:r>
              <a:rPr lang="en-US" dirty="0" err="1" smtClean="0"/>
              <a:t>Macamnya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en-US" dirty="0" smtClean="0"/>
              <a:t>	a. </a:t>
            </a:r>
            <a:r>
              <a:rPr lang="en-US" dirty="0" err="1" smtClean="0"/>
              <a:t>Leptokurtis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b. </a:t>
            </a:r>
            <a:r>
              <a:rPr lang="en-US" dirty="0" err="1" smtClean="0"/>
              <a:t>Platikurtis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c. </a:t>
            </a:r>
            <a:r>
              <a:rPr lang="en-US" dirty="0" err="1" smtClean="0"/>
              <a:t>Mesokurtis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Keruncingan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Leptokurtis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yang </a:t>
            </a:r>
            <a:r>
              <a:rPr lang="en-US" dirty="0" err="1" smtClean="0"/>
              <a:t>berpuncak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ekor-ekornya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Platikurtis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yang </a:t>
            </a:r>
            <a:r>
              <a:rPr lang="en-US" dirty="0" err="1" smtClean="0"/>
              <a:t>puncaknya</a:t>
            </a:r>
            <a:r>
              <a:rPr lang="en-US" dirty="0" smtClean="0"/>
              <a:t> </a:t>
            </a:r>
            <a:r>
              <a:rPr lang="en-US" dirty="0" err="1" smtClean="0"/>
              <a:t>agak</a:t>
            </a:r>
            <a:r>
              <a:rPr lang="en-US" dirty="0" smtClean="0"/>
              <a:t> </a:t>
            </a:r>
            <a:r>
              <a:rPr lang="en-US" dirty="0" err="1" smtClean="0"/>
              <a:t>mendatar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ekor-ekornya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endParaRPr lang="en-US" dirty="0" smtClean="0"/>
          </a:p>
          <a:p>
            <a:pPr algn="just"/>
            <a:r>
              <a:rPr lang="en-US" dirty="0" err="1" smtClean="0"/>
              <a:t>Mesokurtis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normal yang </a:t>
            </a:r>
            <a:r>
              <a:rPr lang="en-US" dirty="0" err="1" smtClean="0"/>
              <a:t>puncaknya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mendatar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9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MACAM-MACAM KURTOSIS</a:t>
            </a:r>
            <a:endParaRPr lang="en-US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8486" y="1600200"/>
            <a:ext cx="728251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643042" y="5786454"/>
            <a:ext cx="52756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Sumber</a:t>
            </a:r>
            <a:r>
              <a:rPr lang="en-US" sz="1200" dirty="0" smtClean="0"/>
              <a:t> : </a:t>
            </a:r>
            <a:r>
              <a:rPr lang="en-US" sz="1200" dirty="0" err="1" smtClean="0"/>
              <a:t>Statistika</a:t>
            </a:r>
            <a:r>
              <a:rPr lang="en-US" sz="1200" dirty="0" smtClean="0"/>
              <a:t> </a:t>
            </a:r>
            <a:r>
              <a:rPr lang="en-US" sz="1200" dirty="0" err="1" smtClean="0"/>
              <a:t>dasar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Penelitian</a:t>
            </a:r>
            <a:r>
              <a:rPr lang="en-US" sz="1200" dirty="0" smtClean="0"/>
              <a:t> </a:t>
            </a:r>
            <a:r>
              <a:rPr lang="en-US" sz="1200" dirty="0" err="1" smtClean="0"/>
              <a:t>Pendidikan</a:t>
            </a:r>
            <a:r>
              <a:rPr lang="en-US" sz="1200" dirty="0" smtClean="0"/>
              <a:t> , </a:t>
            </a:r>
            <a:r>
              <a:rPr lang="en-US" sz="1200" dirty="0" err="1" smtClean="0"/>
              <a:t>Prof.H.E.T</a:t>
            </a:r>
            <a:r>
              <a:rPr lang="en-US" sz="1200" dirty="0" smtClean="0"/>
              <a:t>. </a:t>
            </a:r>
            <a:r>
              <a:rPr lang="en-US" sz="1200" dirty="0" err="1" smtClean="0"/>
              <a:t>Ruseffendi</a:t>
            </a:r>
            <a:r>
              <a:rPr lang="en-US" sz="1200" dirty="0" smtClean="0"/>
              <a:t>, </a:t>
            </a:r>
            <a:r>
              <a:rPr lang="en-US" sz="1200" dirty="0" err="1" smtClean="0"/>
              <a:t>P.Hd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RUMUS KURTOSIS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914400"/>
                <a:ext cx="9144000" cy="5943600"/>
              </a:xfrm>
            </p:spPr>
            <p:txBody>
              <a:bodyPr/>
              <a:lstStyle/>
              <a:p>
                <a:r>
                  <a:rPr lang="en-US" dirty="0" smtClean="0"/>
                  <a:t>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data </a:t>
                </a:r>
                <a:r>
                  <a:rPr lang="en-US" dirty="0" err="1" smtClean="0"/>
                  <a:t>tunggal</a:t>
                </a:r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data </a:t>
                </a:r>
                <a:r>
                  <a:rPr lang="en-US" dirty="0" err="1" smtClean="0"/>
                  <a:t>berkelompok</a:t>
                </a:r>
                <a:endParaRPr lang="en-US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∝4=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𝑓𝑖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</m:e>
                      </m:d>
                    </m:oMath>
                  </m:oMathPara>
                </a14:m>
                <a:endParaRPr lang="en-US" dirty="0" smtClean="0"/>
              </a:p>
              <a:p>
                <a:r>
                  <a:rPr lang="en-US" dirty="0" err="1" smtClean="0"/>
                  <a:t>Berdasarkan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kuartil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persentil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914400"/>
                <a:ext cx="9144000" cy="5943600"/>
              </a:xfrm>
              <a:blipFill>
                <a:blip r:embed="rId2"/>
                <a:stretch>
                  <a:fillRect l="-1533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5410200"/>
            <a:ext cx="4343400" cy="1135966"/>
          </a:xfrm>
          <a:prstGeom prst="rect">
            <a:avLst/>
          </a:prstGeom>
          <a:solidFill>
            <a:schemeClr val="tx1"/>
          </a:solidFill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057400" y="1524000"/>
                <a:ext cx="4876800" cy="11762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4=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1524000"/>
                <a:ext cx="4876800" cy="11762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Kriteria </a:t>
                </a:r>
                <a:r>
                  <a:rPr lang="en-US" dirty="0" err="1" smtClean="0"/>
                  <a:t>Ukuran</a:t>
                </a:r>
                <a:r>
                  <a:rPr lang="en-US" dirty="0" smtClean="0"/>
                  <a:t> Kurtosis</a:t>
                </a:r>
                <a:r>
                  <a:rPr lang="id-ID" dirty="0" smtClean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id-ID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d-ID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id-ID" sz="44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4400" dirty="0" smtClean="0"/>
                  <a:t> = </a:t>
                </a:r>
                <a:r>
                  <a:rPr lang="id-ID" sz="4400" dirty="0"/>
                  <a:t>3</a:t>
                </a:r>
                <a:r>
                  <a:rPr lang="en-US" sz="4400" dirty="0" smtClean="0"/>
                  <a:t> </a:t>
                </a:r>
                <a:r>
                  <a:rPr lang="id-ID" sz="4400" dirty="0" smtClean="0"/>
                  <a:t>(mendekati)</a:t>
                </a:r>
                <a:r>
                  <a:rPr lang="en-US" sz="4400" dirty="0" err="1" smtClean="0"/>
                  <a:t>maka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distribusi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itu</a:t>
                </a:r>
                <a:r>
                  <a:rPr lang="en-US" sz="4400" dirty="0" smtClean="0"/>
                  <a:t> normal </a:t>
                </a:r>
                <a:r>
                  <a:rPr lang="en-US" sz="4400" dirty="0" err="1" smtClean="0"/>
                  <a:t>atau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mesokurtis</a:t>
                </a:r>
                <a:endParaRPr lang="en-US" sz="44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d-ID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id-ID" sz="44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4400" dirty="0" smtClean="0"/>
                  <a:t> &gt; </a:t>
                </a:r>
                <a:r>
                  <a:rPr lang="id-ID" sz="4400" dirty="0" smtClean="0"/>
                  <a:t>3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maka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distribusi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itu</a:t>
                </a:r>
                <a:r>
                  <a:rPr lang="en-US" sz="4400" dirty="0" smtClean="0"/>
                  <a:t> </a:t>
                </a:r>
                <a:r>
                  <a:rPr lang="id-ID" sz="4400" dirty="0" smtClean="0"/>
                  <a:t>leptokurtis</a:t>
                </a:r>
                <a:endParaRPr lang="en-US" sz="44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d-ID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id-ID" sz="44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4400" dirty="0" smtClean="0"/>
                  <a:t> &lt; </a:t>
                </a:r>
                <a:r>
                  <a:rPr lang="id-ID" sz="4400" dirty="0" smtClean="0"/>
                  <a:t>3</a:t>
                </a:r>
                <a:r>
                  <a:rPr lang="en-US" sz="4400" dirty="0" err="1" smtClean="0"/>
                  <a:t>maka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distribusi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itu</a:t>
                </a:r>
                <a:r>
                  <a:rPr lang="en-US" sz="4400" dirty="0" smtClean="0"/>
                  <a:t> </a:t>
                </a:r>
                <a:r>
                  <a:rPr lang="id-ID" sz="4400" dirty="0" smtClean="0"/>
                  <a:t>platikurtis</a:t>
                </a:r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2426" r="-259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Kurtosis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K = 0,263 </a:t>
            </a:r>
            <a:r>
              <a:rPr lang="en-US" sz="4400" dirty="0" err="1" smtClean="0"/>
              <a:t>maka</a:t>
            </a:r>
            <a:r>
              <a:rPr lang="en-US" sz="4400" dirty="0" smtClean="0"/>
              <a:t> </a:t>
            </a:r>
            <a:r>
              <a:rPr lang="en-US" sz="4400" dirty="0" err="1" smtClean="0"/>
              <a:t>distribusi</a:t>
            </a:r>
            <a:r>
              <a:rPr lang="en-US" sz="4400" dirty="0" smtClean="0"/>
              <a:t> </a:t>
            </a:r>
            <a:r>
              <a:rPr lang="en-US" sz="4400" dirty="0" err="1" smtClean="0"/>
              <a:t>itu</a:t>
            </a:r>
            <a:r>
              <a:rPr lang="en-US" sz="4400" dirty="0" smtClean="0"/>
              <a:t> normal </a:t>
            </a:r>
            <a:r>
              <a:rPr lang="en-US" sz="4400" dirty="0" err="1" smtClean="0"/>
              <a:t>atau</a:t>
            </a:r>
            <a:r>
              <a:rPr lang="en-US" sz="4400" dirty="0" smtClean="0"/>
              <a:t> </a:t>
            </a:r>
            <a:r>
              <a:rPr lang="en-US" sz="4400" dirty="0" err="1" smtClean="0"/>
              <a:t>mesokurtis</a:t>
            </a:r>
            <a:endParaRPr lang="en-US" sz="4400" dirty="0" smtClean="0"/>
          </a:p>
          <a:p>
            <a:r>
              <a:rPr lang="en-US" sz="4400" dirty="0" smtClean="0"/>
              <a:t>K &gt; 0,263 </a:t>
            </a:r>
            <a:r>
              <a:rPr lang="en-US" sz="4400" dirty="0" err="1" smtClean="0"/>
              <a:t>maka</a:t>
            </a:r>
            <a:r>
              <a:rPr lang="en-US" sz="4400" dirty="0" smtClean="0"/>
              <a:t> </a:t>
            </a:r>
            <a:r>
              <a:rPr lang="en-US" sz="4400" dirty="0" err="1" smtClean="0"/>
              <a:t>distribusi</a:t>
            </a:r>
            <a:r>
              <a:rPr lang="en-US" sz="4400" dirty="0" smtClean="0"/>
              <a:t> </a:t>
            </a:r>
            <a:r>
              <a:rPr lang="en-US" sz="4400" dirty="0" err="1" smtClean="0"/>
              <a:t>itu</a:t>
            </a:r>
            <a:r>
              <a:rPr lang="en-US" sz="4400" dirty="0" smtClean="0"/>
              <a:t> </a:t>
            </a:r>
            <a:r>
              <a:rPr lang="id-ID" sz="4400" dirty="0" smtClean="0"/>
              <a:t>leptokurtis</a:t>
            </a:r>
            <a:endParaRPr lang="en-US" sz="4400" dirty="0" smtClean="0"/>
          </a:p>
          <a:p>
            <a:r>
              <a:rPr lang="en-US" sz="4400" dirty="0" smtClean="0"/>
              <a:t>K &lt; 0,263 </a:t>
            </a:r>
            <a:r>
              <a:rPr lang="en-US" sz="4400" dirty="0" err="1" smtClean="0"/>
              <a:t>maka</a:t>
            </a:r>
            <a:r>
              <a:rPr lang="en-US" sz="4400" dirty="0" smtClean="0"/>
              <a:t> </a:t>
            </a:r>
            <a:r>
              <a:rPr lang="en-US" sz="4400" dirty="0" err="1" smtClean="0"/>
              <a:t>distribusi</a:t>
            </a:r>
            <a:r>
              <a:rPr lang="en-US" sz="4400" dirty="0" smtClean="0"/>
              <a:t> </a:t>
            </a:r>
            <a:r>
              <a:rPr lang="en-US" sz="4400" dirty="0" err="1" smtClean="0"/>
              <a:t>itu</a:t>
            </a:r>
            <a:r>
              <a:rPr lang="id-ID" sz="4400" dirty="0"/>
              <a:t> </a:t>
            </a:r>
            <a:r>
              <a:rPr lang="id-ID" sz="4400" dirty="0" smtClean="0"/>
              <a:t>Platikurtis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6131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7239000" cy="1143000"/>
          </a:xfrm>
        </p:spPr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100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statistika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1538" y="2000240"/>
          <a:ext cx="300039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Nilai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– 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 – 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 – 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r>
                        <a:rPr lang="en-US" baseline="0" dirty="0" smtClean="0"/>
                        <a:t> – 69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 – 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 – 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 –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0100" y="5143512"/>
            <a:ext cx="75848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1.Tentukan  </a:t>
            </a:r>
            <a:r>
              <a:rPr lang="en-US" dirty="0" err="1" smtClean="0"/>
              <a:t>apakah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menceng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,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normal, 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koefesien</a:t>
            </a:r>
            <a:r>
              <a:rPr lang="en-US" dirty="0" smtClean="0"/>
              <a:t> </a:t>
            </a:r>
            <a:r>
              <a:rPr lang="en-US" dirty="0" err="1" smtClean="0"/>
              <a:t>kemencengan</a:t>
            </a:r>
            <a:r>
              <a:rPr lang="en-US" dirty="0" smtClean="0"/>
              <a:t> </a:t>
            </a:r>
            <a:r>
              <a:rPr lang="en-US" dirty="0" err="1" smtClean="0"/>
              <a:t>pearson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koefesien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kemencengan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!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distribusinya</a:t>
            </a:r>
            <a:r>
              <a:rPr lang="en-US" dirty="0" smtClean="0"/>
              <a:t> </a:t>
            </a:r>
            <a:r>
              <a:rPr lang="en-US" dirty="0" err="1" smtClean="0"/>
              <a:t>Leptokursis</a:t>
            </a:r>
            <a:r>
              <a:rPr lang="en-US" dirty="0" smtClean="0"/>
              <a:t>, </a:t>
            </a:r>
            <a:r>
              <a:rPr lang="en-US" dirty="0" err="1" smtClean="0"/>
              <a:t>platikursis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mesokurtis</a:t>
            </a:r>
            <a:r>
              <a:rPr lang="en-US" dirty="0" smtClean="0"/>
              <a:t>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7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BENTUK DISTRIBUSI FREKUENSI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Lonceng</a:t>
            </a:r>
            <a:endParaRPr lang="en-US" dirty="0" smtClean="0"/>
          </a:p>
          <a:p>
            <a:r>
              <a:rPr lang="en-US" dirty="0" err="1" smtClean="0"/>
              <a:t>Berbentuk</a:t>
            </a:r>
            <a:r>
              <a:rPr lang="en-US" dirty="0" smtClean="0"/>
              <a:t> J</a:t>
            </a:r>
          </a:p>
          <a:p>
            <a:r>
              <a:rPr lang="en-US" dirty="0" err="1" smtClean="0"/>
              <a:t>Berbentuk</a:t>
            </a:r>
            <a:r>
              <a:rPr lang="en-US" dirty="0" smtClean="0"/>
              <a:t> L</a:t>
            </a:r>
          </a:p>
          <a:p>
            <a:r>
              <a:rPr lang="en-US" dirty="0" err="1" smtClean="0"/>
              <a:t>Berbentuk</a:t>
            </a:r>
            <a:r>
              <a:rPr lang="en-US" dirty="0" smtClean="0"/>
              <a:t> U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/>
          </a:bodyPr>
          <a:lstStyle/>
          <a:p>
            <a:r>
              <a:rPr lang="id-ID" sz="6000" dirty="0" smtClean="0"/>
              <a:t>KURVA NORMAL</a:t>
            </a:r>
            <a:endParaRPr lang="id-ID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8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38200" y="11430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 b="1">
                <a:solidFill>
                  <a:schemeClr val="tx2"/>
                </a:solidFill>
                <a:latin typeface="Tahoma" panose="020B0604030504040204" pitchFamily="34" charset="0"/>
              </a:rPr>
              <a:t>KARAKTERISTIK DISTRIBUSI KURVA NORMAL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altLang="id-ID" sz="180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762000" y="1905000"/>
          <a:ext cx="78486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Chart" r:id="rId3" imgW="4295919" imgH="2733651" progId="Excel.Chart.8">
                  <p:embed/>
                </p:oleObj>
              </mc:Choice>
              <mc:Fallback>
                <p:oleObj name="Chart" r:id="rId3" imgW="4295919" imgH="2733651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05000"/>
                        <a:ext cx="7848600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62000" y="4343400"/>
            <a:ext cx="80772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id-ID" sz="2000">
                <a:latin typeface="Tahoma" panose="020B0604030504040204" pitchFamily="34" charset="0"/>
              </a:rPr>
              <a:t>Kurva berbentuk genta (</a:t>
            </a:r>
            <a:r>
              <a:rPr lang="en-US" altLang="id-ID" sz="2000">
                <a:latin typeface="Tahoma" panose="020B0604030504040204" pitchFamily="34" charset="0"/>
                <a:sym typeface="Symbol" panose="05050102010706020507" pitchFamily="18" charset="2"/>
              </a:rPr>
              <a:t>= Md= Mo)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id-ID" sz="2000">
                <a:latin typeface="Tahoma" panose="020B0604030504040204" pitchFamily="34" charset="0"/>
              </a:rPr>
              <a:t>Kurva berbentuk simetris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id-ID" sz="2000">
                <a:latin typeface="Tahoma" panose="020B0604030504040204" pitchFamily="34" charset="0"/>
              </a:rPr>
              <a:t>Kurva normal berbentuk asimptotis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id-ID" sz="2000">
                <a:latin typeface="Tahoma" panose="020B0604030504040204" pitchFamily="34" charset="0"/>
              </a:rPr>
              <a:t>Kurva mencapai puncak pada saat X= </a:t>
            </a:r>
            <a:r>
              <a:rPr lang="en-US" altLang="id-ID" sz="2000">
                <a:latin typeface="Tahoma" panose="020B0604030504040204" pitchFamily="34" charset="0"/>
                <a:sym typeface="Symbol" panose="05050102010706020507" pitchFamily="18" charset="2"/>
              </a:rPr>
              <a:t></a:t>
            </a:r>
            <a:endParaRPr lang="en-US" altLang="id-ID" sz="20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id-ID" sz="2000">
                <a:latin typeface="Tahoma" panose="020B0604030504040204" pitchFamily="34" charset="0"/>
              </a:rPr>
              <a:t>Luas daerah di bawah kurva adalah 1; ½ di sisi kanan nilai tengah dan ½ di sisi kiri.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468313" y="260350"/>
            <a:ext cx="75438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3600" b="1">
                <a:solidFill>
                  <a:schemeClr val="tx2"/>
                </a:solidFill>
              </a:rPr>
              <a:t>DISTRIBUSI NORMAL</a:t>
            </a:r>
          </a:p>
        </p:txBody>
      </p:sp>
    </p:spTree>
    <p:extLst>
      <p:ext uri="{BB962C8B-B14F-4D97-AF65-F5344CB8AC3E}">
        <p14:creationId xmlns:p14="http://schemas.microsoft.com/office/powerpoint/2010/main" val="16764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066800"/>
            <a:ext cx="7793038" cy="617538"/>
          </a:xfrm>
        </p:spPr>
        <p:txBody>
          <a:bodyPr/>
          <a:lstStyle/>
          <a:p>
            <a:pPr eaLnBrk="1" hangingPunct="1"/>
            <a:r>
              <a:rPr lang="en-US" altLang="id-ID" sz="2400" smtClean="0"/>
              <a:t>DEFINISI KURVA NORMAL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7772400" cy="12954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id-ID" b="1" smtClean="0">
                <a:cs typeface="Arial" panose="020B0604020202020204" pitchFamily="34" charset="0"/>
              </a:rPr>
              <a:t>	</a:t>
            </a:r>
            <a:r>
              <a:rPr lang="en-US" altLang="id-ID" sz="2100" smtClean="0">
                <a:cs typeface="Arial" panose="020B0604020202020204" pitchFamily="34" charset="0"/>
              </a:rPr>
              <a:t>Bila X suatu variabel random normal dengan nilai tengah </a:t>
            </a:r>
            <a:r>
              <a:rPr lang="en-US" altLang="id-ID" sz="2100" smtClean="0">
                <a:cs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en-US" altLang="id-ID" sz="2100" smtClean="0">
                <a:cs typeface="Arial" panose="020B0604020202020204" pitchFamily="34" charset="0"/>
              </a:rPr>
              <a:t>, dan standar deviasi </a:t>
            </a:r>
            <a:r>
              <a:rPr lang="en-US" altLang="id-ID" sz="2100" smtClean="0">
                <a:cs typeface="Arial" panose="020B0604020202020204" pitchFamily="34" charset="0"/>
                <a:sym typeface="Symbol" panose="05050102010706020507" pitchFamily="18" charset="2"/>
              </a:rPr>
              <a:t></a:t>
            </a:r>
            <a:r>
              <a:rPr lang="en-US" altLang="id-ID" sz="2100" smtClean="0">
                <a:cs typeface="Arial" panose="020B0604020202020204" pitchFamily="34" charset="0"/>
              </a:rPr>
              <a:t>, maka persamaan kurva normalnya adalah:</a:t>
            </a:r>
            <a:endParaRPr lang="en-US" altLang="id-ID" sz="2100" smtClean="0"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id-ID" sz="2100" smtClean="0">
              <a:cs typeface="Arial" panose="020B0604020202020204" pitchFamily="34" charset="0"/>
            </a:endParaRPr>
          </a:p>
        </p:txBody>
      </p:sp>
      <p:grpSp>
        <p:nvGrpSpPr>
          <p:cNvPr id="5124" name="Group 5"/>
          <p:cNvGrpSpPr>
            <a:grpSpLocks/>
          </p:cNvGrpSpPr>
          <p:nvPr/>
        </p:nvGrpSpPr>
        <p:grpSpPr bwMode="auto">
          <a:xfrm>
            <a:off x="1905000" y="3657600"/>
            <a:ext cx="5334000" cy="2692400"/>
            <a:chOff x="1200" y="2304"/>
            <a:chExt cx="3360" cy="1696"/>
          </a:xfrm>
        </p:grpSpPr>
        <p:sp>
          <p:nvSpPr>
            <p:cNvPr id="5125" name="Rectangle 6"/>
            <p:cNvSpPr>
              <a:spLocks noChangeArrowheads="1"/>
            </p:cNvSpPr>
            <p:nvPr/>
          </p:nvSpPr>
          <p:spPr bwMode="auto">
            <a:xfrm>
              <a:off x="1200" y="2304"/>
              <a:ext cx="3360" cy="16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2000">
                  <a:latin typeface="Tahoma" panose="020B0604030504040204" pitchFamily="34" charset="0"/>
                </a:rPr>
                <a:t>N(X; </a:t>
              </a:r>
              <a:r>
                <a:rPr lang="en-US" altLang="id-ID" sz="2000">
                  <a:latin typeface="Tahoma" panose="020B0604030504040204" pitchFamily="34" charset="0"/>
                  <a:sym typeface="Symbol" panose="05050102010706020507" pitchFamily="18" charset="2"/>
                </a:rPr>
                <a:t></a:t>
              </a:r>
              <a:r>
                <a:rPr lang="en-US" altLang="id-ID" sz="2000">
                  <a:latin typeface="Tahoma" panose="020B0604030504040204" pitchFamily="34" charset="0"/>
                </a:rPr>
                <a:t>,</a:t>
              </a:r>
              <a:r>
                <a:rPr lang="en-US" altLang="id-ID" sz="2000">
                  <a:latin typeface="Tahoma" panose="020B0604030504040204" pitchFamily="34" charset="0"/>
                  <a:sym typeface="Symbol" panose="05050102010706020507" pitchFamily="18" charset="2"/>
                </a:rPr>
                <a:t></a:t>
              </a:r>
              <a:r>
                <a:rPr lang="en-US" altLang="id-ID" sz="2000">
                  <a:latin typeface="Tahoma" panose="020B0604030504040204" pitchFamily="34" charset="0"/>
                </a:rPr>
                <a:t>) =      1      e </a:t>
              </a:r>
              <a:r>
                <a:rPr lang="en-US" altLang="id-ID" sz="2000" baseline="30000">
                  <a:latin typeface="Tahoma" panose="020B0604030504040204" pitchFamily="34" charset="0"/>
                </a:rPr>
                <a:t>–1/2[(x-</a:t>
              </a:r>
              <a:r>
                <a:rPr lang="en-US" altLang="id-ID" sz="2000" baseline="30000">
                  <a:latin typeface="Tahoma" panose="020B0604030504040204" pitchFamily="34" charset="0"/>
                  <a:sym typeface="Symbol" panose="05050102010706020507" pitchFamily="18" charset="2"/>
                </a:rPr>
                <a:t></a:t>
              </a:r>
              <a:r>
                <a:rPr lang="en-US" altLang="id-ID" sz="2000" baseline="30000">
                  <a:latin typeface="Tahoma" panose="020B0604030504040204" pitchFamily="34" charset="0"/>
                </a:rPr>
                <a:t>)/</a:t>
              </a:r>
              <a:r>
                <a:rPr lang="en-US" altLang="id-ID" sz="2000" baseline="30000">
                  <a:latin typeface="Tahoma" panose="020B0604030504040204" pitchFamily="34" charset="0"/>
                  <a:sym typeface="Symbol" panose="05050102010706020507" pitchFamily="18" charset="2"/>
                </a:rPr>
                <a:t></a:t>
              </a:r>
              <a:r>
                <a:rPr lang="en-US" altLang="id-ID" sz="2000" baseline="30000">
                  <a:latin typeface="Tahoma" panose="020B0604030504040204" pitchFamily="34" charset="0"/>
                </a:rPr>
                <a:t>]2</a:t>
              </a:r>
              <a:r>
                <a:rPr lang="en-US" altLang="id-ID" sz="2000">
                  <a:latin typeface="Tahoma" panose="020B0604030504040204" pitchFamily="34" charset="0"/>
                </a:rPr>
                <a:t>, </a:t>
              </a:r>
            </a:p>
            <a:p>
              <a:pPr eaLnBrk="1" hangingPunct="1">
                <a:lnSpc>
                  <a:spcPct val="13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2000">
                  <a:latin typeface="Tahoma" panose="020B0604030504040204" pitchFamily="34" charset="0"/>
                </a:rPr>
                <a:t>                   </a:t>
              </a:r>
              <a:r>
                <a:rPr lang="en-US" altLang="id-ID" sz="2000">
                  <a:latin typeface="Tahoma" panose="020B0604030504040204" pitchFamily="34" charset="0"/>
                  <a:sym typeface="Symbol" panose="05050102010706020507" pitchFamily="18" charset="2"/>
                </a:rPr>
                <a:t></a:t>
              </a:r>
              <a:r>
                <a:rPr lang="en-US" altLang="id-ID" sz="2000">
                  <a:latin typeface="Tahoma" panose="020B0604030504040204" pitchFamily="34" charset="0"/>
                </a:rPr>
                <a:t>2</a:t>
              </a:r>
              <a:r>
                <a:rPr lang="en-US" altLang="id-ID" sz="2000">
                  <a:latin typeface="Tahoma" panose="020B0604030504040204" pitchFamily="34" charset="0"/>
                  <a:sym typeface="Symbol" panose="05050102010706020507" pitchFamily="18" charset="2"/>
                </a:rPr>
                <a:t></a:t>
              </a:r>
              <a:r>
                <a:rPr lang="en-US" altLang="id-ID" sz="2000">
                  <a:latin typeface="Tahoma" panose="020B0604030504040204" pitchFamily="34" charset="0"/>
                </a:rPr>
                <a:t>2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id-ID" sz="2000">
                <a:latin typeface="Tahom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2000">
                  <a:latin typeface="Tahoma" panose="020B0604030504040204" pitchFamily="34" charset="0"/>
                </a:rPr>
                <a:t>Untuk		  -</a:t>
              </a:r>
              <a:r>
                <a:rPr lang="en-US" altLang="id-ID" sz="2000">
                  <a:latin typeface="Tahoma" panose="020B0604030504040204" pitchFamily="34" charset="0"/>
                  <a:sym typeface="Symbol" panose="05050102010706020507" pitchFamily="18" charset="2"/>
                </a:rPr>
                <a:t></a:t>
              </a:r>
              <a:r>
                <a:rPr lang="en-US" altLang="id-ID" sz="2000">
                  <a:latin typeface="Tahoma" panose="020B0604030504040204" pitchFamily="34" charset="0"/>
                </a:rPr>
                <a:t>&lt;X&lt;</a:t>
              </a:r>
              <a:r>
                <a:rPr lang="en-US" altLang="id-ID" sz="2000">
                  <a:latin typeface="Tahoma" panose="020B0604030504040204" pitchFamily="34" charset="0"/>
                  <a:sym typeface="Symbol" panose="05050102010706020507" pitchFamily="18" charset="2"/>
                </a:rPr>
                <a:t> </a:t>
              </a:r>
              <a:r>
                <a:rPr lang="en-US" altLang="id-ID" sz="2000">
                  <a:latin typeface="Tahoma" panose="020B0604030504040204" pitchFamily="34" charset="0"/>
                </a:rPr>
                <a:t> 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id-ID" sz="2000">
                <a:latin typeface="Tahom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2000">
                  <a:latin typeface="Tahoma" panose="020B0604030504040204" pitchFamily="34" charset="0"/>
                </a:rPr>
                <a:t>di mana </a:t>
              </a:r>
            </a:p>
            <a:p>
              <a:pPr eaLnBrk="1" hangingPunct="1">
                <a:lnSpc>
                  <a:spcPct val="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2000">
                  <a:latin typeface="Tahoma" panose="020B0604030504040204" pitchFamily="34" charset="0"/>
                  <a:sym typeface="Symbol" panose="05050102010706020507" pitchFamily="18" charset="2"/>
                </a:rPr>
                <a:t>			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2000">
                  <a:latin typeface="Tahoma" panose="020B0604030504040204" pitchFamily="34" charset="0"/>
                  <a:sym typeface="Symbol" panose="05050102010706020507" pitchFamily="18" charset="2"/>
                </a:rPr>
                <a:t>		 </a:t>
              </a:r>
              <a:r>
                <a:rPr lang="en-US" altLang="id-ID" sz="2000">
                  <a:latin typeface="Tahoma" panose="020B0604030504040204" pitchFamily="34" charset="0"/>
                </a:rPr>
                <a:t>= 3,14159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2000">
                  <a:latin typeface="Tahoma" panose="020B0604030504040204" pitchFamily="34" charset="0"/>
                </a:rPr>
                <a:t>		e = 2,71828</a:t>
              </a:r>
            </a:p>
          </p:txBody>
        </p:sp>
        <p:sp>
          <p:nvSpPr>
            <p:cNvPr id="5126" name="Line 7"/>
            <p:cNvSpPr>
              <a:spLocks noChangeShapeType="1"/>
            </p:cNvSpPr>
            <p:nvPr/>
          </p:nvSpPr>
          <p:spPr bwMode="auto">
            <a:xfrm>
              <a:off x="2112" y="2544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31361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2209800"/>
            <a:ext cx="853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20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38200" y="11430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 b="1">
                <a:solidFill>
                  <a:schemeClr val="tx2"/>
                </a:solidFill>
                <a:latin typeface="Tahoma" panose="020B0604030504040204" pitchFamily="34" charset="0"/>
              </a:rPr>
              <a:t>JENIS-JENIS DISTRIBUSI NORMAL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495550" y="2109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altLang="id-ID" sz="1800"/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762000" y="2057400"/>
          <a:ext cx="75438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r:id="rId3" imgW="4152900" imgH="2638425" progId="Excel.Chart.8">
                  <p:embed/>
                </p:oleObj>
              </mc:Choice>
              <mc:Fallback>
                <p:oleObj r:id="rId3" imgW="4152900" imgH="263842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754380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524000" y="5943600"/>
            <a:ext cx="640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000">
                <a:latin typeface="Tahoma" panose="020B0604030504040204" pitchFamily="34" charset="0"/>
              </a:rPr>
              <a:t>Distribusi kurva normal dengan </a:t>
            </a:r>
            <a:r>
              <a:rPr lang="en-US" altLang="id-ID" sz="2000">
                <a:latin typeface="Tahoma" panose="020B0604030504040204" pitchFamily="34" charset="0"/>
                <a:sym typeface="Symbol" panose="05050102010706020507" pitchFamily="18" charset="2"/>
              </a:rPr>
              <a:t> sama dan  berbeda</a:t>
            </a:r>
            <a:endParaRPr lang="en-US" altLang="id-ID" sz="2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29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81000" y="2209800"/>
            <a:ext cx="853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20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38200" y="10668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 b="1">
                <a:solidFill>
                  <a:schemeClr val="tx2"/>
                </a:solidFill>
                <a:latin typeface="Tahoma" panose="020B0604030504040204" pitchFamily="34" charset="0"/>
              </a:rPr>
              <a:t>JENIS-JENIS DISTRIBUSI NORMAL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495550" y="2109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altLang="id-ID" sz="180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524000" y="6096000"/>
            <a:ext cx="640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000">
                <a:latin typeface="Tahoma" panose="020B0604030504040204" pitchFamily="34" charset="0"/>
              </a:rPr>
              <a:t>Distribusi kurva normal dengan </a:t>
            </a:r>
            <a:r>
              <a:rPr lang="en-US" altLang="id-ID" sz="2000">
                <a:latin typeface="Tahoma" panose="020B0604030504040204" pitchFamily="34" charset="0"/>
                <a:sym typeface="Symbol" panose="05050102010706020507" pitchFamily="18" charset="2"/>
              </a:rPr>
              <a:t> berbeda dan  sama</a:t>
            </a:r>
            <a:endParaRPr lang="en-US" altLang="id-ID" sz="2000">
              <a:latin typeface="Tahoma" panose="020B0604030504040204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552825" y="2751138"/>
            <a:ext cx="800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800">
                <a:cs typeface="Arial" panose="020B0604020202020204" pitchFamily="34" charset="0"/>
              </a:rPr>
              <a:t>Mangga “C”</a:t>
            </a:r>
            <a:endParaRPr lang="en-US" altLang="id-ID" sz="12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id-ID" sz="240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482975" y="3089275"/>
            <a:ext cx="800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800">
                <a:cs typeface="Arial" panose="020B0604020202020204" pitchFamily="34" charset="0"/>
              </a:rPr>
              <a:t>Mangga “B”</a:t>
            </a:r>
            <a:endParaRPr lang="en-US" altLang="id-ID" sz="12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id-ID" sz="240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924425" y="2751138"/>
            <a:ext cx="800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800">
                <a:cs typeface="Arial" panose="020B0604020202020204" pitchFamily="34" charset="0"/>
              </a:rPr>
              <a:t>Mangga “A”</a:t>
            </a:r>
            <a:endParaRPr lang="en-US" altLang="id-ID" sz="12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id-ID" sz="2400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3438525" y="2865438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5610225" y="2865438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4143375" y="3203575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609600" y="1981200"/>
          <a:ext cx="80010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r:id="rId3" imgW="4238625" imgH="1828800" progId="Excel.Chart.8">
                  <p:embed/>
                </p:oleObj>
              </mc:Choice>
              <mc:Fallback>
                <p:oleObj r:id="rId3" imgW="4238625" imgH="18288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81200"/>
                        <a:ext cx="80010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60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2209800"/>
            <a:ext cx="853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20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38200" y="10668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 b="1">
                <a:solidFill>
                  <a:schemeClr val="tx2"/>
                </a:solidFill>
                <a:latin typeface="Tahoma" panose="020B0604030504040204" pitchFamily="34" charset="0"/>
              </a:rPr>
              <a:t>JENIS-JENIS DISTRIBUSI NORMAL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495550" y="2109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altLang="id-ID" sz="180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295400" y="5943600"/>
            <a:ext cx="655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000">
                <a:latin typeface="Tahoma" panose="020B0604030504040204" pitchFamily="34" charset="0"/>
              </a:rPr>
              <a:t>Distribusi kurva normal dengan </a:t>
            </a:r>
            <a:r>
              <a:rPr lang="en-US" altLang="id-ID" sz="2000">
                <a:latin typeface="Tahoma" panose="020B0604030504040204" pitchFamily="34" charset="0"/>
                <a:sym typeface="Symbol" panose="05050102010706020507" pitchFamily="18" charset="2"/>
              </a:rPr>
              <a:t> dan  berbeda</a:t>
            </a:r>
            <a:endParaRPr lang="en-US" altLang="id-ID" sz="2000" b="1">
              <a:latin typeface="Tahoma" panose="020B060403050404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495550" y="2571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altLang="id-ID" sz="1800"/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609600" y="2057400"/>
          <a:ext cx="77724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r:id="rId3" imgW="4152900" imgH="1714500" progId="Excel.Chart.8">
                  <p:embed/>
                </p:oleObj>
              </mc:Choice>
              <mc:Fallback>
                <p:oleObj r:id="rId3" imgW="4152900" imgH="17145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57400"/>
                        <a:ext cx="77724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688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61198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  </a:t>
            </a:r>
            <a:r>
              <a:rPr lang="en-US" altLang="id-ID" sz="2600" u="sng" smtClean="0">
                <a:solidFill>
                  <a:srgbClr val="FF0000"/>
                </a:solidFill>
              </a:rPr>
              <a:t>Grafik kurva normal</a:t>
            </a:r>
            <a:r>
              <a:rPr lang="en-US" altLang="id-ID" sz="2600" smtClean="0"/>
              <a:t> :</a:t>
            </a:r>
            <a:endParaRPr lang="id-ID" altLang="id-ID" sz="26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id-ID" altLang="id-ID" sz="26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id-ID" altLang="id-ID" sz="26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id-ID" altLang="id-ID" sz="26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id-ID" altLang="id-ID" sz="26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id-ID" altLang="id-ID" sz="26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id-ID" altLang="id-ID" sz="2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	</a:t>
            </a:r>
            <a:r>
              <a:rPr lang="en-US" altLang="id-ID" sz="2600" smtClean="0"/>
              <a:t>P(x≤</a:t>
            </a:r>
            <a:r>
              <a:rPr lang="en-US" altLang="id-ID" sz="2600" smtClean="0">
                <a:sym typeface="Symbol" panose="05050102010706020507" pitchFamily="18" charset="2"/>
              </a:rPr>
              <a:t></a:t>
            </a:r>
            <a:r>
              <a:rPr lang="en-US" altLang="id-ID" sz="2600" smtClean="0"/>
              <a:t>) = 0,5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2600" smtClean="0"/>
              <a:t>	P(x</a:t>
            </a:r>
            <a:r>
              <a:rPr lang="en-US" altLang="id-ID" sz="2600" smtClean="0">
                <a:sym typeface="Symbol" panose="05050102010706020507" pitchFamily="18" charset="2"/>
              </a:rPr>
              <a:t></a:t>
            </a:r>
            <a:r>
              <a:rPr lang="en-US" altLang="id-ID" sz="2600" smtClean="0"/>
              <a:t>) = 0,5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2600" smtClean="0"/>
              <a:t>	Luas kurva normal : 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794250"/>
            <a:ext cx="15843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331913" y="1265238"/>
            <a:ext cx="5616575" cy="2451100"/>
            <a:chOff x="5580" y="4680"/>
            <a:chExt cx="5253" cy="2160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8520" y="5760"/>
              <a:ext cx="72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d-ID" altLang="id-ID" sz="1200">
                  <a:solidFill>
                    <a:srgbClr val="FF0000"/>
                  </a:solidFill>
                  <a:latin typeface="Verdana" panose="020B0604030504040204" pitchFamily="34" charset="0"/>
                </a:rPr>
                <a:t>0,5</a:t>
              </a:r>
              <a:endParaRPr lang="en-US" altLang="id-ID" sz="1800">
                <a:latin typeface="Verdana" panose="020B0604030504040204" pitchFamily="34" charset="0"/>
              </a:endParaRPr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7200" y="5760"/>
              <a:ext cx="72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d-ID" altLang="id-ID" sz="1200">
                  <a:solidFill>
                    <a:srgbClr val="FF0000"/>
                  </a:solidFill>
                  <a:latin typeface="Verdana" panose="020B0604030504040204" pitchFamily="34" charset="0"/>
                </a:rPr>
                <a:t>0,5</a:t>
              </a:r>
              <a:endParaRPr lang="en-US" altLang="id-ID" sz="1800">
                <a:latin typeface="Verdana" panose="020B0604030504040204" pitchFamily="34" charset="0"/>
              </a:endParaRPr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auto">
            <a:xfrm>
              <a:off x="5584" y="6359"/>
              <a:ext cx="5249" cy="319"/>
            </a:xfrm>
            <a:custGeom>
              <a:avLst/>
              <a:gdLst>
                <a:gd name="T0" fmla="*/ 0 w 3000"/>
                <a:gd name="T1" fmla="*/ 0 h 1"/>
                <a:gd name="T2" fmla="*/ 5249 w 3000"/>
                <a:gd name="T3" fmla="*/ 0 h 1"/>
                <a:gd name="T4" fmla="*/ 0 60000 65536"/>
                <a:gd name="T5" fmla="*/ 0 60000 65536"/>
                <a:gd name="T6" fmla="*/ 0 w 3000"/>
                <a:gd name="T7" fmla="*/ 0 h 1"/>
                <a:gd name="T8" fmla="*/ 3000 w 300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00" h="1">
                  <a:moveTo>
                    <a:pt x="0" y="0"/>
                  </a:moveTo>
                  <a:lnTo>
                    <a:pt x="3000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auto">
            <a:xfrm>
              <a:off x="5580" y="4680"/>
              <a:ext cx="5119" cy="1499"/>
            </a:xfrm>
            <a:custGeom>
              <a:avLst/>
              <a:gdLst>
                <a:gd name="T0" fmla="*/ 0 w 2820"/>
                <a:gd name="T1" fmla="*/ 1499 h 843"/>
                <a:gd name="T2" fmla="*/ 1253 w 2820"/>
                <a:gd name="T3" fmla="*/ 1152 h 843"/>
                <a:gd name="T4" fmla="*/ 2663 w 2820"/>
                <a:gd name="T5" fmla="*/ 4 h 843"/>
                <a:gd name="T6" fmla="*/ 4003 w 2820"/>
                <a:gd name="T7" fmla="*/ 1126 h 843"/>
                <a:gd name="T8" fmla="*/ 5119 w 2820"/>
                <a:gd name="T9" fmla="*/ 1499 h 8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20"/>
                <a:gd name="T16" fmla="*/ 0 h 843"/>
                <a:gd name="T17" fmla="*/ 2820 w 2820"/>
                <a:gd name="T18" fmla="*/ 843 h 8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20" h="843">
                  <a:moveTo>
                    <a:pt x="0" y="843"/>
                  </a:moveTo>
                  <a:cubicBezTo>
                    <a:pt x="115" y="811"/>
                    <a:pt x="446" y="788"/>
                    <a:pt x="690" y="648"/>
                  </a:cubicBezTo>
                  <a:cubicBezTo>
                    <a:pt x="934" y="508"/>
                    <a:pt x="1215" y="4"/>
                    <a:pt x="1467" y="2"/>
                  </a:cubicBezTo>
                  <a:cubicBezTo>
                    <a:pt x="1719" y="0"/>
                    <a:pt x="1980" y="493"/>
                    <a:pt x="2205" y="633"/>
                  </a:cubicBezTo>
                  <a:cubicBezTo>
                    <a:pt x="2430" y="773"/>
                    <a:pt x="2692" y="799"/>
                    <a:pt x="2820" y="843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>
              <a:off x="8233" y="4716"/>
              <a:ext cx="0" cy="1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7920" y="6375"/>
              <a:ext cx="540" cy="4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1600" b="1">
                  <a:latin typeface="Verdana" panose="020B0604030504040204" pitchFamily="34" charset="0"/>
                </a:rPr>
                <a:t> </a:t>
              </a:r>
              <a:r>
                <a:rPr lang="en-US" altLang="id-ID" sz="1600" b="1">
                  <a:latin typeface="Verdana" panose="020B0604030504040204" pitchFamily="34" charset="0"/>
                  <a:sym typeface="Symbol" panose="05050102010706020507" pitchFamily="18" charset="2"/>
                </a:rPr>
                <a:t></a:t>
              </a:r>
              <a:endParaRPr lang="en-US" altLang="id-ID" sz="1600" b="1">
                <a:latin typeface="Verdana" panose="020B060403050404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id-ID" sz="1600">
                <a:latin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644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0" y="115888"/>
            <a:ext cx="9144000" cy="64087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	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	</a:t>
            </a:r>
            <a:r>
              <a:rPr lang="en-US" altLang="id-ID" sz="2600" smtClean="0"/>
              <a:t>Luas kurva normal antara x=a &amp; x=b  </a:t>
            </a:r>
            <a:r>
              <a:rPr lang="id-ID" altLang="id-ID" sz="2600" smtClean="0"/>
              <a:t> </a:t>
            </a:r>
            <a:endParaRPr lang="en-US" altLang="id-ID" sz="2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               	</a:t>
            </a:r>
            <a:r>
              <a:rPr lang="en-US" altLang="id-ID" sz="2600" smtClean="0"/>
              <a:t>=    probabilitas x terletak antara a dan b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4813300"/>
            <a:ext cx="2951162" cy="9207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403350" y="2205038"/>
            <a:ext cx="5832475" cy="2095500"/>
            <a:chOff x="6271" y="7785"/>
            <a:chExt cx="5429" cy="2280"/>
          </a:xfrm>
        </p:grpSpPr>
        <p:sp>
          <p:nvSpPr>
            <p:cNvPr id="10245" name="Freeform 5"/>
            <p:cNvSpPr>
              <a:spLocks/>
            </p:cNvSpPr>
            <p:nvPr/>
          </p:nvSpPr>
          <p:spPr bwMode="auto">
            <a:xfrm>
              <a:off x="6271" y="9505"/>
              <a:ext cx="5249" cy="319"/>
            </a:xfrm>
            <a:custGeom>
              <a:avLst/>
              <a:gdLst>
                <a:gd name="T0" fmla="*/ 0 w 3000"/>
                <a:gd name="T1" fmla="*/ 0 h 1"/>
                <a:gd name="T2" fmla="*/ 5249 w 3000"/>
                <a:gd name="T3" fmla="*/ 0 h 1"/>
                <a:gd name="T4" fmla="*/ 0 60000 65536"/>
                <a:gd name="T5" fmla="*/ 0 60000 65536"/>
                <a:gd name="T6" fmla="*/ 0 w 3000"/>
                <a:gd name="T7" fmla="*/ 0 h 1"/>
                <a:gd name="T8" fmla="*/ 3000 w 300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00" h="1">
                  <a:moveTo>
                    <a:pt x="0" y="0"/>
                  </a:moveTo>
                  <a:lnTo>
                    <a:pt x="3000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auto">
            <a:xfrm>
              <a:off x="6401" y="7785"/>
              <a:ext cx="5119" cy="1499"/>
            </a:xfrm>
            <a:custGeom>
              <a:avLst/>
              <a:gdLst>
                <a:gd name="T0" fmla="*/ 0 w 2820"/>
                <a:gd name="T1" fmla="*/ 1499 h 843"/>
                <a:gd name="T2" fmla="*/ 1253 w 2820"/>
                <a:gd name="T3" fmla="*/ 1152 h 843"/>
                <a:gd name="T4" fmla="*/ 2663 w 2820"/>
                <a:gd name="T5" fmla="*/ 4 h 843"/>
                <a:gd name="T6" fmla="*/ 4003 w 2820"/>
                <a:gd name="T7" fmla="*/ 1126 h 843"/>
                <a:gd name="T8" fmla="*/ 5119 w 2820"/>
                <a:gd name="T9" fmla="*/ 1499 h 8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20"/>
                <a:gd name="T16" fmla="*/ 0 h 843"/>
                <a:gd name="T17" fmla="*/ 2820 w 2820"/>
                <a:gd name="T18" fmla="*/ 843 h 8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20" h="843">
                  <a:moveTo>
                    <a:pt x="0" y="843"/>
                  </a:moveTo>
                  <a:cubicBezTo>
                    <a:pt x="115" y="811"/>
                    <a:pt x="446" y="788"/>
                    <a:pt x="690" y="648"/>
                  </a:cubicBezTo>
                  <a:cubicBezTo>
                    <a:pt x="934" y="508"/>
                    <a:pt x="1215" y="4"/>
                    <a:pt x="1467" y="2"/>
                  </a:cubicBezTo>
                  <a:cubicBezTo>
                    <a:pt x="1719" y="0"/>
                    <a:pt x="1980" y="493"/>
                    <a:pt x="2205" y="633"/>
                  </a:cubicBezTo>
                  <a:cubicBezTo>
                    <a:pt x="2430" y="773"/>
                    <a:pt x="2692" y="799"/>
                    <a:pt x="2820" y="843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8325" y="8280"/>
              <a:ext cx="19" cy="118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248" name="Freeform 8" descr="Light upward diagonal"/>
            <p:cNvSpPr>
              <a:spLocks/>
            </p:cNvSpPr>
            <p:nvPr/>
          </p:nvSpPr>
          <p:spPr bwMode="auto">
            <a:xfrm>
              <a:off x="8355" y="7800"/>
              <a:ext cx="1890" cy="1695"/>
            </a:xfrm>
            <a:custGeom>
              <a:avLst/>
              <a:gdLst>
                <a:gd name="T0" fmla="*/ 1425 w 1890"/>
                <a:gd name="T1" fmla="*/ 555 h 1695"/>
                <a:gd name="T2" fmla="*/ 1410 w 1890"/>
                <a:gd name="T3" fmla="*/ 570 h 1695"/>
                <a:gd name="T4" fmla="*/ 1380 w 1890"/>
                <a:gd name="T5" fmla="*/ 480 h 1695"/>
                <a:gd name="T6" fmla="*/ 1320 w 1890"/>
                <a:gd name="T7" fmla="*/ 465 h 1695"/>
                <a:gd name="T8" fmla="*/ 1275 w 1890"/>
                <a:gd name="T9" fmla="*/ 375 h 1695"/>
                <a:gd name="T10" fmla="*/ 1170 w 1890"/>
                <a:gd name="T11" fmla="*/ 285 h 1695"/>
                <a:gd name="T12" fmla="*/ 1080 w 1890"/>
                <a:gd name="T13" fmla="*/ 135 h 1695"/>
                <a:gd name="T14" fmla="*/ 930 w 1890"/>
                <a:gd name="T15" fmla="*/ 90 h 1695"/>
                <a:gd name="T16" fmla="*/ 885 w 1890"/>
                <a:gd name="T17" fmla="*/ 0 h 1695"/>
                <a:gd name="T18" fmla="*/ 690 w 1890"/>
                <a:gd name="T19" fmla="*/ 15 h 1695"/>
                <a:gd name="T20" fmla="*/ 525 w 1890"/>
                <a:gd name="T21" fmla="*/ 90 h 1695"/>
                <a:gd name="T22" fmla="*/ 345 w 1890"/>
                <a:gd name="T23" fmla="*/ 165 h 1695"/>
                <a:gd name="T24" fmla="*/ 0 w 1890"/>
                <a:gd name="T25" fmla="*/ 465 h 1695"/>
                <a:gd name="T26" fmla="*/ 0 w 1890"/>
                <a:gd name="T27" fmla="*/ 1695 h 1695"/>
                <a:gd name="T28" fmla="*/ 1875 w 1890"/>
                <a:gd name="T29" fmla="*/ 1680 h 1695"/>
                <a:gd name="T30" fmla="*/ 1890 w 1890"/>
                <a:gd name="T31" fmla="*/ 1200 h 1695"/>
                <a:gd name="T32" fmla="*/ 1860 w 1890"/>
                <a:gd name="T33" fmla="*/ 1020 h 1695"/>
                <a:gd name="T34" fmla="*/ 1845 w 1890"/>
                <a:gd name="T35" fmla="*/ 1005 h 1695"/>
                <a:gd name="T36" fmla="*/ 1545 w 1890"/>
                <a:gd name="T37" fmla="*/ 660 h 1695"/>
                <a:gd name="T38" fmla="*/ 1170 w 1890"/>
                <a:gd name="T39" fmla="*/ 240 h 1695"/>
                <a:gd name="T40" fmla="*/ 1440 w 1890"/>
                <a:gd name="T41" fmla="*/ 555 h 1695"/>
                <a:gd name="T42" fmla="*/ 1440 w 1890"/>
                <a:gd name="T43" fmla="*/ 615 h 1695"/>
                <a:gd name="T44" fmla="*/ 1470 w 1890"/>
                <a:gd name="T45" fmla="*/ 645 h 1695"/>
                <a:gd name="T46" fmla="*/ 1545 w 1890"/>
                <a:gd name="T47" fmla="*/ 585 h 1695"/>
                <a:gd name="T48" fmla="*/ 1440 w 1890"/>
                <a:gd name="T49" fmla="*/ 585 h 1695"/>
                <a:gd name="T50" fmla="*/ 1425 w 1890"/>
                <a:gd name="T51" fmla="*/ 645 h 1695"/>
                <a:gd name="T52" fmla="*/ 1455 w 1890"/>
                <a:gd name="T53" fmla="*/ 615 h 1695"/>
                <a:gd name="T54" fmla="*/ 1470 w 1890"/>
                <a:gd name="T55" fmla="*/ 600 h 1695"/>
                <a:gd name="T56" fmla="*/ 1440 w 1890"/>
                <a:gd name="T57" fmla="*/ 645 h 1695"/>
                <a:gd name="T58" fmla="*/ 1425 w 1890"/>
                <a:gd name="T59" fmla="*/ 555 h 169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890"/>
                <a:gd name="T91" fmla="*/ 0 h 1695"/>
                <a:gd name="T92" fmla="*/ 1890 w 1890"/>
                <a:gd name="T93" fmla="*/ 1695 h 169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890" h="1695">
                  <a:moveTo>
                    <a:pt x="1425" y="555"/>
                  </a:moveTo>
                  <a:lnTo>
                    <a:pt x="1410" y="570"/>
                  </a:lnTo>
                  <a:lnTo>
                    <a:pt x="1380" y="480"/>
                  </a:lnTo>
                  <a:lnTo>
                    <a:pt x="1320" y="465"/>
                  </a:lnTo>
                  <a:lnTo>
                    <a:pt x="1275" y="375"/>
                  </a:lnTo>
                  <a:lnTo>
                    <a:pt x="1170" y="285"/>
                  </a:lnTo>
                  <a:lnTo>
                    <a:pt x="1080" y="135"/>
                  </a:lnTo>
                  <a:lnTo>
                    <a:pt x="930" y="90"/>
                  </a:lnTo>
                  <a:lnTo>
                    <a:pt x="885" y="0"/>
                  </a:lnTo>
                  <a:lnTo>
                    <a:pt x="690" y="15"/>
                  </a:lnTo>
                  <a:lnTo>
                    <a:pt x="525" y="90"/>
                  </a:lnTo>
                  <a:lnTo>
                    <a:pt x="345" y="165"/>
                  </a:lnTo>
                  <a:lnTo>
                    <a:pt x="0" y="465"/>
                  </a:lnTo>
                  <a:lnTo>
                    <a:pt x="0" y="1695"/>
                  </a:lnTo>
                  <a:lnTo>
                    <a:pt x="1875" y="1680"/>
                  </a:lnTo>
                  <a:lnTo>
                    <a:pt x="1890" y="1200"/>
                  </a:lnTo>
                  <a:lnTo>
                    <a:pt x="1860" y="1020"/>
                  </a:lnTo>
                  <a:lnTo>
                    <a:pt x="1845" y="1005"/>
                  </a:lnTo>
                  <a:lnTo>
                    <a:pt x="1545" y="660"/>
                  </a:lnTo>
                  <a:lnTo>
                    <a:pt x="1170" y="240"/>
                  </a:lnTo>
                  <a:lnTo>
                    <a:pt x="1440" y="555"/>
                  </a:lnTo>
                  <a:lnTo>
                    <a:pt x="1440" y="615"/>
                  </a:lnTo>
                  <a:lnTo>
                    <a:pt x="1470" y="645"/>
                  </a:lnTo>
                  <a:lnTo>
                    <a:pt x="1545" y="585"/>
                  </a:lnTo>
                  <a:lnTo>
                    <a:pt x="1440" y="585"/>
                  </a:lnTo>
                  <a:lnTo>
                    <a:pt x="1425" y="645"/>
                  </a:lnTo>
                  <a:lnTo>
                    <a:pt x="1455" y="615"/>
                  </a:lnTo>
                  <a:lnTo>
                    <a:pt x="1470" y="600"/>
                  </a:lnTo>
                  <a:lnTo>
                    <a:pt x="1440" y="645"/>
                  </a:lnTo>
                  <a:lnTo>
                    <a:pt x="1425" y="555"/>
                  </a:lnTo>
                  <a:close/>
                </a:path>
              </a:pathLst>
            </a:cu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7740" y="9525"/>
              <a:ext cx="396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d-ID" altLang="id-ID" sz="1200">
                  <a:latin typeface="Verdana" panose="020B0604030504040204" pitchFamily="34" charset="0"/>
                </a:rPr>
                <a:t>      </a:t>
              </a:r>
              <a:r>
                <a:rPr lang="id-ID" altLang="id-ID" sz="1600" b="1">
                  <a:latin typeface="Verdana" panose="020B0604030504040204" pitchFamily="34" charset="0"/>
                </a:rPr>
                <a:t>a          </a:t>
              </a:r>
              <a:r>
                <a:rPr lang="en-US" altLang="id-ID" sz="1600" b="1">
                  <a:latin typeface="Verdana" panose="020B0604030504040204" pitchFamily="34" charset="0"/>
                </a:rPr>
                <a:t> </a:t>
              </a:r>
              <a:r>
                <a:rPr lang="en-US" altLang="id-ID" sz="1600" b="1">
                  <a:latin typeface="Verdana" panose="020B0604030504040204" pitchFamily="34" charset="0"/>
                  <a:sym typeface="Symbol" panose="05050102010706020507" pitchFamily="18" charset="2"/>
                </a:rPr>
                <a:t></a:t>
              </a:r>
              <a:r>
                <a:rPr lang="en-US" altLang="id-ID" sz="1600" b="1">
                  <a:latin typeface="Verdana" panose="020B0604030504040204" pitchFamily="34" charset="0"/>
                </a:rPr>
                <a:t>                 b                 x</a:t>
              </a:r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9075" y="7845"/>
              <a:ext cx="0" cy="1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10260" y="8805"/>
              <a:ext cx="0" cy="7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70463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KURVA DISTRIBUSI NORMAL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7" descr="kurva 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4826984" cy="304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562600" y="2514600"/>
            <a:ext cx="2947988" cy="2971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P(x≤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)=0,5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P(≥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)=0,5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Luas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kurva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normal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4191000"/>
            <a:ext cx="1998949" cy="118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014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285860"/>
            <a:ext cx="437812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5400" b="1" dirty="0" smtClean="0"/>
              <a:t>SKOR BAKU</a:t>
            </a:r>
          </a:p>
          <a:p>
            <a:endParaRPr lang="id-ID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785918" y="2214554"/>
            <a:ext cx="437491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6000" dirty="0" smtClean="0"/>
              <a:t>Stanin</a:t>
            </a:r>
          </a:p>
          <a:p>
            <a:pPr marL="342900" indent="-342900">
              <a:buAutoNum type="arabicPeriod"/>
            </a:pPr>
            <a:r>
              <a:rPr lang="id-ID" sz="6000" dirty="0" smtClean="0"/>
              <a:t>Skor huruf</a:t>
            </a:r>
          </a:p>
          <a:p>
            <a:pPr marL="342900" indent="-342900">
              <a:buAutoNum type="arabicPeriod"/>
            </a:pPr>
            <a:r>
              <a:rPr lang="id-ID" sz="6000" dirty="0" smtClean="0"/>
              <a:t>Skor z</a:t>
            </a:r>
          </a:p>
          <a:p>
            <a:pPr marL="342900" indent="-342900">
              <a:buAutoNum type="arabicPeriod"/>
            </a:pPr>
            <a:r>
              <a:rPr lang="id-ID" sz="6000" dirty="0" smtClean="0"/>
              <a:t>Skor T</a:t>
            </a:r>
          </a:p>
          <a:p>
            <a:pPr marL="342900" indent="-342900"/>
            <a:endParaRPr lang="id-ID" sz="6000" dirty="0"/>
          </a:p>
        </p:txBody>
      </p:sp>
    </p:spTree>
    <p:extLst>
      <p:ext uri="{BB962C8B-B14F-4D97-AF65-F5344CB8AC3E}">
        <p14:creationId xmlns:p14="http://schemas.microsoft.com/office/powerpoint/2010/main" val="30782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TINGKAT KEMIRINGAN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Tingkat </a:t>
            </a:r>
            <a:r>
              <a:rPr lang="en-US" dirty="0" err="1" smtClean="0"/>
              <a:t>Kemiringan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simetrisan</a:t>
            </a:r>
            <a:endParaRPr lang="en-US" dirty="0" smtClean="0"/>
          </a:p>
          <a:p>
            <a:r>
              <a:rPr lang="en-US" dirty="0" err="1" smtClean="0"/>
              <a:t>Simetris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simetrisnya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rata-rata </a:t>
            </a:r>
            <a:r>
              <a:rPr lang="en-US" dirty="0" err="1" smtClean="0"/>
              <a:t>dengan</a:t>
            </a:r>
            <a:r>
              <a:rPr lang="en-US" dirty="0" smtClean="0"/>
              <a:t> median </a:t>
            </a:r>
            <a:r>
              <a:rPr lang="en-US" dirty="0" err="1" smtClean="0"/>
              <a:t>atau</a:t>
            </a:r>
            <a:r>
              <a:rPr lang="en-US" dirty="0" smtClean="0"/>
              <a:t> rata-rata </a:t>
            </a:r>
            <a:r>
              <a:rPr lang="en-US" dirty="0" err="1" smtClean="0"/>
              <a:t>dengan</a:t>
            </a:r>
            <a:r>
              <a:rPr lang="en-US" dirty="0" smtClean="0"/>
              <a:t> modus.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yang </a:t>
            </a:r>
            <a:r>
              <a:rPr lang="en-US" dirty="0" err="1" smtClean="0"/>
              <a:t>simetris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rata-rata, median </a:t>
            </a:r>
            <a:r>
              <a:rPr lang="en-US" dirty="0" err="1" smtClean="0"/>
              <a:t>dan</a:t>
            </a:r>
            <a:r>
              <a:rPr lang="en-US" dirty="0" smtClean="0"/>
              <a:t> modus yang </a:t>
            </a:r>
            <a:r>
              <a:rPr lang="en-US" dirty="0" err="1" smtClean="0"/>
              <a:t>sama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785795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STANIN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2000240"/>
            <a:ext cx="811234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Pada stanin, kurva halus data dibagi dalam sembilan kelompok</a:t>
            </a:r>
          </a:p>
          <a:p>
            <a:r>
              <a:rPr lang="id-ID" sz="2400" dirty="0" smtClean="0"/>
              <a:t> yang jaraknya (Lebarnya) per kelompok sebesar setengah </a:t>
            </a:r>
          </a:p>
          <a:p>
            <a:r>
              <a:rPr lang="id-ID" sz="2400" dirty="0" smtClean="0"/>
              <a:t>deviasi baku.</a:t>
            </a:r>
          </a:p>
          <a:p>
            <a:r>
              <a:rPr lang="id-ID" sz="2400" dirty="0" smtClean="0"/>
              <a:t>Kelompok 1 sampai kelompok 9, mulai dari data paling kecil, </a:t>
            </a:r>
          </a:p>
          <a:p>
            <a:r>
              <a:rPr lang="id-ID" sz="2400" dirty="0" smtClean="0"/>
              <a:t>berturut-turut </a:t>
            </a:r>
            <a:r>
              <a:rPr lang="id-ID" sz="2400" dirty="0" smtClean="0"/>
              <a:t>disebut</a:t>
            </a:r>
            <a:r>
              <a:rPr lang="en-US" sz="2400" dirty="0" smtClean="0"/>
              <a:t> s</a:t>
            </a:r>
            <a:r>
              <a:rPr lang="id-ID" sz="2400" dirty="0" smtClean="0"/>
              <a:t>tanin </a:t>
            </a:r>
            <a:r>
              <a:rPr lang="id-ID" sz="2400" dirty="0" smtClean="0"/>
              <a:t>1, stanin 2, dan </a:t>
            </a:r>
            <a:r>
              <a:rPr lang="id-ID" sz="2400" dirty="0" smtClean="0"/>
              <a:t>seterusnya </a:t>
            </a:r>
            <a:r>
              <a:rPr lang="id-ID" sz="2400" dirty="0" smtClean="0"/>
              <a:t>sampai</a:t>
            </a:r>
          </a:p>
          <a:p>
            <a:r>
              <a:rPr lang="id-ID" sz="2400" dirty="0" smtClean="0"/>
              <a:t> stanin 9.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51668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09" y="857232"/>
            <a:ext cx="7474795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9904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285860"/>
            <a:ext cx="3236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dirty="0" smtClean="0"/>
              <a:t>SKOR HURUF</a:t>
            </a:r>
            <a:endParaRPr lang="id-ID" sz="3600" dirty="0"/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107" y="2214554"/>
            <a:ext cx="8491641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2365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33"/>
          <p:cNvSpPr>
            <a:spLocks noChangeShapeType="1"/>
          </p:cNvSpPr>
          <p:nvPr/>
        </p:nvSpPr>
        <p:spPr bwMode="auto">
          <a:xfrm>
            <a:off x="4267200" y="3810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81" name="Line 6"/>
          <p:cNvSpPr>
            <a:spLocks noChangeShapeType="1"/>
          </p:cNvSpPr>
          <p:nvPr/>
        </p:nvSpPr>
        <p:spPr bwMode="auto">
          <a:xfrm>
            <a:off x="2819400" y="3429000"/>
            <a:ext cx="38100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82" name="Line 7"/>
          <p:cNvSpPr>
            <a:spLocks noChangeShapeType="1"/>
          </p:cNvSpPr>
          <p:nvPr/>
        </p:nvSpPr>
        <p:spPr bwMode="auto">
          <a:xfrm flipV="1">
            <a:off x="4724400" y="1905000"/>
            <a:ext cx="0" cy="15240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83" name="Line 11"/>
          <p:cNvSpPr>
            <a:spLocks noChangeShapeType="1"/>
          </p:cNvSpPr>
          <p:nvPr/>
        </p:nvSpPr>
        <p:spPr bwMode="auto">
          <a:xfrm flipV="1">
            <a:off x="3810000" y="2743200"/>
            <a:ext cx="0" cy="6858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84" name="Line 12"/>
          <p:cNvSpPr>
            <a:spLocks noChangeShapeType="1"/>
          </p:cNvSpPr>
          <p:nvPr/>
        </p:nvSpPr>
        <p:spPr bwMode="auto">
          <a:xfrm flipV="1">
            <a:off x="3352800" y="3200400"/>
            <a:ext cx="0" cy="2286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85" name="Line 13"/>
          <p:cNvSpPr>
            <a:spLocks noChangeShapeType="1"/>
          </p:cNvSpPr>
          <p:nvPr/>
        </p:nvSpPr>
        <p:spPr bwMode="auto">
          <a:xfrm flipV="1">
            <a:off x="4267200" y="2209800"/>
            <a:ext cx="0" cy="12192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86" name="Line 16"/>
          <p:cNvSpPr>
            <a:spLocks noChangeShapeType="1"/>
          </p:cNvSpPr>
          <p:nvPr/>
        </p:nvSpPr>
        <p:spPr bwMode="auto">
          <a:xfrm flipV="1">
            <a:off x="6096000" y="3200400"/>
            <a:ext cx="0" cy="2286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87" name="Line 19"/>
          <p:cNvSpPr>
            <a:spLocks noChangeShapeType="1"/>
          </p:cNvSpPr>
          <p:nvPr/>
        </p:nvSpPr>
        <p:spPr bwMode="auto">
          <a:xfrm flipV="1">
            <a:off x="5181600" y="2209800"/>
            <a:ext cx="0" cy="12192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88" name="Line 20"/>
          <p:cNvSpPr>
            <a:spLocks noChangeShapeType="1"/>
          </p:cNvSpPr>
          <p:nvPr/>
        </p:nvSpPr>
        <p:spPr bwMode="auto">
          <a:xfrm flipV="1">
            <a:off x="5638800" y="2743200"/>
            <a:ext cx="0" cy="6858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89" name="Freeform 23"/>
          <p:cNvSpPr>
            <a:spLocks/>
          </p:cNvSpPr>
          <p:nvPr/>
        </p:nvSpPr>
        <p:spPr bwMode="auto">
          <a:xfrm>
            <a:off x="2895600" y="1905000"/>
            <a:ext cx="3581400" cy="1447800"/>
          </a:xfrm>
          <a:custGeom>
            <a:avLst/>
            <a:gdLst>
              <a:gd name="T0" fmla="*/ 0 w 2256"/>
              <a:gd name="T1" fmla="*/ 2147483647 h 912"/>
              <a:gd name="T2" fmla="*/ 2147483647 w 2256"/>
              <a:gd name="T3" fmla="*/ 2147483647 h 912"/>
              <a:gd name="T4" fmla="*/ 2147483647 w 2256"/>
              <a:gd name="T5" fmla="*/ 2147483647 h 912"/>
              <a:gd name="T6" fmla="*/ 2147483647 w 2256"/>
              <a:gd name="T7" fmla="*/ 2147483647 h 912"/>
              <a:gd name="T8" fmla="*/ 2147483647 w 2256"/>
              <a:gd name="T9" fmla="*/ 0 h 912"/>
              <a:gd name="T10" fmla="*/ 2147483647 w 2256"/>
              <a:gd name="T11" fmla="*/ 2147483647 h 912"/>
              <a:gd name="T12" fmla="*/ 2147483647 w 2256"/>
              <a:gd name="T13" fmla="*/ 2147483647 h 912"/>
              <a:gd name="T14" fmla="*/ 2147483647 w 2256"/>
              <a:gd name="T15" fmla="*/ 2147483647 h 912"/>
              <a:gd name="T16" fmla="*/ 2147483647 w 2256"/>
              <a:gd name="T17" fmla="*/ 2147483647 h 9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256"/>
              <a:gd name="T28" fmla="*/ 0 h 912"/>
              <a:gd name="T29" fmla="*/ 2256 w 2256"/>
              <a:gd name="T30" fmla="*/ 912 h 9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256" h="912">
                <a:moveTo>
                  <a:pt x="0" y="912"/>
                </a:moveTo>
                <a:cubicBezTo>
                  <a:pt x="96" y="896"/>
                  <a:pt x="192" y="880"/>
                  <a:pt x="288" y="816"/>
                </a:cubicBezTo>
                <a:cubicBezTo>
                  <a:pt x="384" y="752"/>
                  <a:pt x="480" y="632"/>
                  <a:pt x="576" y="528"/>
                </a:cubicBezTo>
                <a:cubicBezTo>
                  <a:pt x="672" y="424"/>
                  <a:pt x="768" y="280"/>
                  <a:pt x="864" y="192"/>
                </a:cubicBezTo>
                <a:cubicBezTo>
                  <a:pt x="960" y="104"/>
                  <a:pt x="1056" y="0"/>
                  <a:pt x="1152" y="0"/>
                </a:cubicBezTo>
                <a:cubicBezTo>
                  <a:pt x="1248" y="0"/>
                  <a:pt x="1344" y="104"/>
                  <a:pt x="1440" y="192"/>
                </a:cubicBezTo>
                <a:cubicBezTo>
                  <a:pt x="1536" y="280"/>
                  <a:pt x="1632" y="424"/>
                  <a:pt x="1728" y="528"/>
                </a:cubicBezTo>
                <a:cubicBezTo>
                  <a:pt x="1824" y="632"/>
                  <a:pt x="1928" y="752"/>
                  <a:pt x="2016" y="816"/>
                </a:cubicBezTo>
                <a:cubicBezTo>
                  <a:pt x="2104" y="880"/>
                  <a:pt x="2180" y="896"/>
                  <a:pt x="2256" y="912"/>
                </a:cubicBezTo>
              </a:path>
            </a:pathLst>
          </a:custGeom>
          <a:noFill/>
          <a:ln w="1905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90" name="Text Box 24"/>
          <p:cNvSpPr txBox="1">
            <a:spLocks noChangeArrowheads="1"/>
          </p:cNvSpPr>
          <p:nvPr/>
        </p:nvSpPr>
        <p:spPr bwMode="auto">
          <a:xfrm>
            <a:off x="4572000" y="3384550"/>
            <a:ext cx="24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ym typeface="Symbol" pitchFamily="18" charset="2"/>
              </a:rPr>
              <a:t></a:t>
            </a:r>
            <a:r>
              <a:rPr lang="en-US" sz="1200">
                <a:sym typeface="WP MathB"/>
              </a:rPr>
              <a:t> </a:t>
            </a:r>
          </a:p>
        </p:txBody>
      </p:sp>
      <p:sp>
        <p:nvSpPr>
          <p:cNvPr id="24591" name="Text Box 26"/>
          <p:cNvSpPr txBox="1">
            <a:spLocks noChangeArrowheads="1"/>
          </p:cNvSpPr>
          <p:nvPr/>
        </p:nvSpPr>
        <p:spPr bwMode="auto">
          <a:xfrm>
            <a:off x="4953000" y="3382963"/>
            <a:ext cx="495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ym typeface="Symbol" pitchFamily="18" charset="2"/>
              </a:rPr>
              <a:t></a:t>
            </a:r>
            <a:r>
              <a:rPr lang="en-US" sz="1200" dirty="0">
                <a:sym typeface="WP MathB"/>
              </a:rPr>
              <a:t> +s</a:t>
            </a:r>
          </a:p>
        </p:txBody>
      </p:sp>
      <p:sp>
        <p:nvSpPr>
          <p:cNvPr id="24592" name="Text Box 27"/>
          <p:cNvSpPr txBox="1">
            <a:spLocks noChangeArrowheads="1"/>
          </p:cNvSpPr>
          <p:nvPr/>
        </p:nvSpPr>
        <p:spPr bwMode="auto">
          <a:xfrm>
            <a:off x="5411788" y="3382963"/>
            <a:ext cx="577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</a:t>
            </a:r>
            <a:r>
              <a:rPr lang="en-US" sz="1200">
                <a:sym typeface="WP MathB"/>
              </a:rPr>
              <a:t> +2s</a:t>
            </a:r>
          </a:p>
        </p:txBody>
      </p:sp>
      <p:sp>
        <p:nvSpPr>
          <p:cNvPr id="24593" name="Text Box 28"/>
          <p:cNvSpPr txBox="1">
            <a:spLocks noChangeArrowheads="1"/>
          </p:cNvSpPr>
          <p:nvPr/>
        </p:nvSpPr>
        <p:spPr bwMode="auto">
          <a:xfrm>
            <a:off x="5868988" y="3382963"/>
            <a:ext cx="577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</a:t>
            </a:r>
            <a:r>
              <a:rPr lang="en-US" sz="1200">
                <a:sym typeface="WP MathB"/>
              </a:rPr>
              <a:t> +3s</a:t>
            </a:r>
          </a:p>
        </p:txBody>
      </p:sp>
      <p:sp>
        <p:nvSpPr>
          <p:cNvPr id="24594" name="Text Box 29"/>
          <p:cNvSpPr txBox="1">
            <a:spLocks noChangeArrowheads="1"/>
          </p:cNvSpPr>
          <p:nvPr/>
        </p:nvSpPr>
        <p:spPr bwMode="auto">
          <a:xfrm>
            <a:off x="4095750" y="3382963"/>
            <a:ext cx="4397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</a:t>
            </a:r>
            <a:r>
              <a:rPr lang="en-US" sz="1200">
                <a:sym typeface="WP MathB"/>
              </a:rPr>
              <a:t> -s</a:t>
            </a:r>
          </a:p>
        </p:txBody>
      </p:sp>
      <p:sp>
        <p:nvSpPr>
          <p:cNvPr id="24595" name="Text Box 30"/>
          <p:cNvSpPr txBox="1">
            <a:spLocks noChangeArrowheads="1"/>
          </p:cNvSpPr>
          <p:nvPr/>
        </p:nvSpPr>
        <p:spPr bwMode="auto">
          <a:xfrm>
            <a:off x="3581400" y="3382963"/>
            <a:ext cx="577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ym typeface="Symbol" pitchFamily="18" charset="2"/>
              </a:rPr>
              <a:t></a:t>
            </a:r>
            <a:r>
              <a:rPr lang="en-US" sz="1200" dirty="0">
                <a:sym typeface="WP MathB"/>
              </a:rPr>
              <a:t> +2s</a:t>
            </a:r>
          </a:p>
        </p:txBody>
      </p:sp>
      <p:sp>
        <p:nvSpPr>
          <p:cNvPr id="24596" name="Text Box 31"/>
          <p:cNvSpPr txBox="1">
            <a:spLocks noChangeArrowheads="1"/>
          </p:cNvSpPr>
          <p:nvPr/>
        </p:nvSpPr>
        <p:spPr bwMode="auto">
          <a:xfrm>
            <a:off x="3119438" y="3382963"/>
            <a:ext cx="5302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ym typeface="Symbol" pitchFamily="18" charset="2"/>
              </a:rPr>
              <a:t></a:t>
            </a:r>
            <a:r>
              <a:rPr lang="en-US" sz="1200" dirty="0">
                <a:sym typeface="WP MathB"/>
              </a:rPr>
              <a:t>+3s</a:t>
            </a:r>
          </a:p>
        </p:txBody>
      </p:sp>
      <p:sp>
        <p:nvSpPr>
          <p:cNvPr id="24597" name="Line 32"/>
          <p:cNvSpPr>
            <a:spLocks noChangeShapeType="1"/>
          </p:cNvSpPr>
          <p:nvPr/>
        </p:nvSpPr>
        <p:spPr bwMode="auto">
          <a:xfrm>
            <a:off x="4267200" y="3657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98" name="Line 34"/>
          <p:cNvSpPr>
            <a:spLocks noChangeShapeType="1"/>
          </p:cNvSpPr>
          <p:nvPr/>
        </p:nvSpPr>
        <p:spPr bwMode="auto">
          <a:xfrm>
            <a:off x="5181600" y="3657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99" name="Line 35"/>
          <p:cNvSpPr>
            <a:spLocks noChangeShapeType="1"/>
          </p:cNvSpPr>
          <p:nvPr/>
        </p:nvSpPr>
        <p:spPr bwMode="auto">
          <a:xfrm>
            <a:off x="38100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600" name="Line 36"/>
          <p:cNvSpPr>
            <a:spLocks noChangeShapeType="1"/>
          </p:cNvSpPr>
          <p:nvPr/>
        </p:nvSpPr>
        <p:spPr bwMode="auto">
          <a:xfrm>
            <a:off x="56388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601" name="Line 37"/>
          <p:cNvSpPr>
            <a:spLocks noChangeShapeType="1"/>
          </p:cNvSpPr>
          <p:nvPr/>
        </p:nvSpPr>
        <p:spPr bwMode="auto">
          <a:xfrm>
            <a:off x="33528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602" name="Line 38"/>
          <p:cNvSpPr>
            <a:spLocks noChangeShapeType="1"/>
          </p:cNvSpPr>
          <p:nvPr/>
        </p:nvSpPr>
        <p:spPr bwMode="auto">
          <a:xfrm>
            <a:off x="60960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603" name="Line 39"/>
          <p:cNvSpPr>
            <a:spLocks noChangeShapeType="1"/>
          </p:cNvSpPr>
          <p:nvPr/>
        </p:nvSpPr>
        <p:spPr bwMode="auto">
          <a:xfrm>
            <a:off x="3810000" y="4038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604" name="Line 40"/>
          <p:cNvSpPr>
            <a:spLocks noChangeShapeType="1"/>
          </p:cNvSpPr>
          <p:nvPr/>
        </p:nvSpPr>
        <p:spPr bwMode="auto">
          <a:xfrm>
            <a:off x="3352800" y="4267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605" name="Text Box 41"/>
          <p:cNvSpPr txBox="1">
            <a:spLocks noChangeArrowheads="1"/>
          </p:cNvSpPr>
          <p:nvPr/>
        </p:nvSpPr>
        <p:spPr bwMode="auto">
          <a:xfrm>
            <a:off x="4478338" y="3657600"/>
            <a:ext cx="550862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68%</a:t>
            </a:r>
          </a:p>
        </p:txBody>
      </p:sp>
      <p:sp>
        <p:nvSpPr>
          <p:cNvPr id="24606" name="Text Box 42"/>
          <p:cNvSpPr txBox="1">
            <a:spLocks noChangeArrowheads="1"/>
          </p:cNvSpPr>
          <p:nvPr/>
        </p:nvSpPr>
        <p:spPr bwMode="auto">
          <a:xfrm>
            <a:off x="4478338" y="3886200"/>
            <a:ext cx="550862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95%</a:t>
            </a:r>
          </a:p>
        </p:txBody>
      </p:sp>
      <p:sp>
        <p:nvSpPr>
          <p:cNvPr id="24607" name="Text Box 43"/>
          <p:cNvSpPr txBox="1">
            <a:spLocks noChangeArrowheads="1"/>
          </p:cNvSpPr>
          <p:nvPr/>
        </p:nvSpPr>
        <p:spPr bwMode="auto">
          <a:xfrm>
            <a:off x="4478338" y="4114800"/>
            <a:ext cx="550862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99%</a:t>
            </a:r>
          </a:p>
        </p:txBody>
      </p:sp>
      <p:sp>
        <p:nvSpPr>
          <p:cNvPr id="24609" name="Text Box 50"/>
          <p:cNvSpPr txBox="1">
            <a:spLocks noChangeArrowheads="1"/>
          </p:cNvSpPr>
          <p:nvPr/>
        </p:nvSpPr>
        <p:spPr bwMode="auto">
          <a:xfrm>
            <a:off x="6096000" y="2362200"/>
            <a:ext cx="2319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Skewness = kemiringan</a:t>
            </a:r>
          </a:p>
        </p:txBody>
      </p:sp>
      <p:sp>
        <p:nvSpPr>
          <p:cNvPr id="24610" name="Text Box 51"/>
          <p:cNvSpPr txBox="1">
            <a:spLocks noChangeArrowheads="1"/>
          </p:cNvSpPr>
          <p:nvPr/>
        </p:nvSpPr>
        <p:spPr bwMode="auto">
          <a:xfrm>
            <a:off x="1447800" y="1752600"/>
            <a:ext cx="226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Kurtosis = </a:t>
            </a:r>
            <a:r>
              <a:rPr lang="en-US" dirty="0" err="1">
                <a:solidFill>
                  <a:srgbClr val="FF0000"/>
                </a:solidFill>
              </a:rPr>
              <a:t>keruncingan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611" name="Line 52"/>
          <p:cNvSpPr>
            <a:spLocks noChangeShapeType="1"/>
          </p:cNvSpPr>
          <p:nvPr/>
        </p:nvSpPr>
        <p:spPr bwMode="auto">
          <a:xfrm>
            <a:off x="3810000" y="19050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4612" name="Line 53"/>
          <p:cNvSpPr>
            <a:spLocks noChangeShapeType="1"/>
          </p:cNvSpPr>
          <p:nvPr/>
        </p:nvSpPr>
        <p:spPr bwMode="auto">
          <a:xfrm flipH="1">
            <a:off x="5562600" y="2514600"/>
            <a:ext cx="53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4616" name="Line 59"/>
          <p:cNvSpPr>
            <a:spLocks noChangeShapeType="1"/>
          </p:cNvSpPr>
          <p:nvPr/>
        </p:nvSpPr>
        <p:spPr bwMode="auto">
          <a:xfrm>
            <a:off x="3200400" y="34861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617" name="Line 60"/>
          <p:cNvSpPr>
            <a:spLocks noChangeShapeType="1"/>
          </p:cNvSpPr>
          <p:nvPr/>
        </p:nvSpPr>
        <p:spPr bwMode="auto">
          <a:xfrm>
            <a:off x="3667125" y="34861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618" name="Line 61"/>
          <p:cNvSpPr>
            <a:spLocks noChangeShapeType="1"/>
          </p:cNvSpPr>
          <p:nvPr/>
        </p:nvSpPr>
        <p:spPr bwMode="auto">
          <a:xfrm>
            <a:off x="4181475" y="34861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619" name="Line 62"/>
          <p:cNvSpPr>
            <a:spLocks noChangeShapeType="1"/>
          </p:cNvSpPr>
          <p:nvPr/>
        </p:nvSpPr>
        <p:spPr bwMode="auto">
          <a:xfrm>
            <a:off x="4667250" y="34861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620" name="Line 63"/>
          <p:cNvSpPr>
            <a:spLocks noChangeShapeType="1"/>
          </p:cNvSpPr>
          <p:nvPr/>
        </p:nvSpPr>
        <p:spPr bwMode="auto">
          <a:xfrm>
            <a:off x="5038725" y="34861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621" name="Line 64"/>
          <p:cNvSpPr>
            <a:spLocks noChangeShapeType="1"/>
          </p:cNvSpPr>
          <p:nvPr/>
        </p:nvSpPr>
        <p:spPr bwMode="auto">
          <a:xfrm>
            <a:off x="5505450" y="34861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622" name="Line 65"/>
          <p:cNvSpPr>
            <a:spLocks noChangeShapeType="1"/>
          </p:cNvSpPr>
          <p:nvPr/>
        </p:nvSpPr>
        <p:spPr bwMode="auto">
          <a:xfrm>
            <a:off x="5962650" y="34861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6" name="TextBox 45"/>
          <p:cNvSpPr txBox="1"/>
          <p:nvPr/>
        </p:nvSpPr>
        <p:spPr>
          <a:xfrm>
            <a:off x="1357290" y="500042"/>
            <a:ext cx="4071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dirty="0" smtClean="0"/>
              <a:t>SKOR  Z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284395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81000" y="2209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n-US" sz="2000">
                <a:latin typeface="Tahoma" charset="0"/>
              </a:rPr>
              <a:t> 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762000" y="11430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ahoma" charset="0"/>
              </a:rPr>
              <a:t>TRANSFORMASI DARI NILAI X KE Z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2552700" y="2281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685800" y="1905000"/>
          <a:ext cx="7772400" cy="298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r:id="rId3" imgW="3038095" imgH="2295238" progId="PBrush">
                  <p:embed/>
                </p:oleObj>
              </mc:Choice>
              <mc:Fallback>
                <p:oleObj r:id="rId3" imgW="3038095" imgH="229523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7772400" cy="298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505200" y="2590800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ahoma" charset="0"/>
              </a:rPr>
              <a:t>Transformasi dari X ke Z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124200" y="3962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ahoma" charset="0"/>
              </a:rPr>
              <a:t>x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7205663" y="399573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charset="0"/>
              </a:rPr>
              <a:t>z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838200" y="48768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Di mana nilai Z: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2971800" y="5446713"/>
            <a:ext cx="1981200" cy="954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ahoma" charset="0"/>
              </a:rPr>
              <a:t>Z = X - </a:t>
            </a:r>
            <a:r>
              <a:rPr lang="en-US" sz="2000" b="1" dirty="0">
                <a:latin typeface="Tahoma" charset="0"/>
                <a:sym typeface="Symbol" pitchFamily="18" charset="2"/>
              </a:rPr>
              <a:t>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ahoma" charset="0"/>
              </a:rPr>
              <a:t>          </a:t>
            </a:r>
            <a:r>
              <a:rPr lang="en-US" sz="2400" b="1" dirty="0">
                <a:latin typeface="Tahoma" charset="0"/>
                <a:sym typeface="Symbol" pitchFamily="18" charset="2"/>
              </a:rPr>
              <a:t></a:t>
            </a:r>
            <a:r>
              <a:rPr lang="en-US" sz="2000" b="1" dirty="0">
                <a:latin typeface="Tahoma" charset="0"/>
              </a:rPr>
              <a:t> </a:t>
            </a:r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3581400" y="5903913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435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8569325" cy="61928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id-ID" altLang="id-ID" sz="26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id-ID" altLang="id-ID" sz="26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id-ID" altLang="id-ID" sz="26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id-ID" altLang="id-ID" sz="26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id-ID" altLang="id-ID" sz="26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id-ID" altLang="id-ID" sz="26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id-ID" altLang="id-ID" sz="2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  </a:t>
            </a:r>
            <a:r>
              <a:rPr lang="en-US" altLang="id-ID" sz="2600" smtClean="0"/>
              <a:t>Z &gt; 0 jika x &gt; </a:t>
            </a:r>
            <a:r>
              <a:rPr lang="en-US" altLang="id-ID" sz="2600" smtClean="0">
                <a:sym typeface="Symbol" panose="05050102010706020507" pitchFamily="18" charset="2"/>
              </a:rPr>
              <a:t></a:t>
            </a:r>
            <a:endParaRPr lang="en-US" altLang="id-ID" sz="2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  </a:t>
            </a:r>
            <a:r>
              <a:rPr lang="en-US" altLang="id-ID" sz="2600" smtClean="0"/>
              <a:t>Z &lt; 0 jika x &lt; </a:t>
            </a:r>
            <a:r>
              <a:rPr lang="en-US" altLang="id-ID" sz="2600" smtClean="0">
                <a:sym typeface="Symbol" panose="05050102010706020507" pitchFamily="18" charset="2"/>
              </a:rPr>
              <a:t></a:t>
            </a:r>
            <a:endParaRPr lang="en-US" altLang="id-ID" sz="2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  </a:t>
            </a:r>
            <a:r>
              <a:rPr lang="en-US" altLang="id-ID" sz="2600" smtClean="0">
                <a:solidFill>
                  <a:srgbClr val="FF0000"/>
                </a:solidFill>
              </a:rPr>
              <a:t>Simetri : P(0 ≤ Z ≤ b) = P(-b ≤ Z ≤ 0)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5588000"/>
            <a:ext cx="5113337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6337300" cy="325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257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88913"/>
            <a:ext cx="8569325" cy="64801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id-ID" altLang="id-ID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smtClean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7632700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198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964612" cy="6335712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id-ID" sz="2600" smtClean="0"/>
              <a:t>Contoh :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id-ID" sz="2600" smtClean="0"/>
              <a:t>Diketahui data berdistribusi normal dengan </a:t>
            </a:r>
          </a:p>
          <a:p>
            <a:pPr marL="609600" indent="-609600" eaLnBrk="1" hangingPunct="1">
              <a:buClr>
                <a:schemeClr val="tx1"/>
              </a:buClr>
              <a:buFontTx/>
              <a:buNone/>
            </a:pPr>
            <a:r>
              <a:rPr lang="en-US" altLang="id-ID" sz="2600" smtClean="0"/>
              <a:t>	mean </a:t>
            </a:r>
            <a:r>
              <a:rPr lang="en-US" altLang="id-ID" sz="2600" smtClean="0">
                <a:sym typeface="Symbol" panose="05050102010706020507" pitchFamily="18" charset="2"/>
              </a:rPr>
              <a:t></a:t>
            </a:r>
            <a:r>
              <a:rPr lang="en-US" altLang="id-ID" sz="2600" smtClean="0"/>
              <a:t> = 55 dan deviasi standar = 15</a:t>
            </a:r>
            <a:endParaRPr lang="id-ID" altLang="id-ID" sz="2600" smtClean="0"/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	a) </a:t>
            </a:r>
            <a:r>
              <a:rPr lang="en-US" altLang="id-ID" sz="2600" smtClean="0"/>
              <a:t>   P(55≤x≤75)    = 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id-ID" sz="2600" smtClean="0"/>
              <a:t>			   </a:t>
            </a:r>
            <a:r>
              <a:rPr lang="id-ID" altLang="id-ID" sz="2600" smtClean="0"/>
              <a:t>	</a:t>
            </a:r>
            <a:endParaRPr lang="en-US" altLang="id-ID" sz="2600" smtClean="0"/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id-ID" sz="2600" smtClean="0"/>
              <a:t>				</a:t>
            </a:r>
            <a:r>
              <a:rPr lang="id-ID" altLang="id-ID" sz="2600" smtClean="0"/>
              <a:t>      </a:t>
            </a:r>
            <a:r>
              <a:rPr lang="en-US" altLang="id-ID" sz="2600" smtClean="0"/>
              <a:t>= 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id-ID" sz="2600" smtClean="0"/>
              <a:t>			   </a:t>
            </a:r>
            <a:r>
              <a:rPr lang="id-ID" altLang="id-ID" sz="2600" smtClean="0"/>
              <a:t>	      </a:t>
            </a:r>
            <a:r>
              <a:rPr lang="en-US" altLang="id-ID" sz="2600" smtClean="0"/>
              <a:t>= P(0≤Z≤1,33)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id-ID" sz="2600" smtClean="0"/>
              <a:t>			   </a:t>
            </a:r>
            <a:r>
              <a:rPr lang="id-ID" altLang="id-ID" sz="2600" smtClean="0"/>
              <a:t>	      </a:t>
            </a:r>
            <a:r>
              <a:rPr lang="en-US" altLang="id-ID" sz="2600" smtClean="0"/>
              <a:t>= 0,4082   (Tabel III)</a:t>
            </a:r>
            <a:endParaRPr lang="id-ID" altLang="id-ID" sz="2600" smtClean="0"/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						   </a:t>
            </a:r>
            <a:r>
              <a:rPr lang="id-ID" altLang="id-ID" sz="2600" u="sng" smtClean="0">
                <a:solidFill>
                  <a:srgbClr val="FF0000"/>
                </a:solidFill>
              </a:rPr>
              <a:t>Atau</a:t>
            </a:r>
            <a:r>
              <a:rPr lang="id-ID" altLang="id-ID" sz="2600" smtClean="0"/>
              <a:t> 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id-ID" altLang="id-ID" sz="2600" smtClean="0"/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							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                                        </a:t>
            </a:r>
            <a:r>
              <a:rPr lang="en-US" altLang="id-ID" sz="2600" smtClean="0"/>
              <a:t>                    </a:t>
            </a:r>
            <a:r>
              <a:rPr lang="en-US" altLang="id-ID" sz="2100" smtClean="0"/>
              <a:t>Tabel III </a:t>
            </a:r>
            <a:r>
              <a:rPr lang="en-US" altLang="id-ID" sz="2100" smtClean="0">
                <a:sym typeface="Wingdings" panose="05000000000000000000" pitchFamily="2" charset="2"/>
              </a:rPr>
              <a:t></a:t>
            </a:r>
            <a:r>
              <a:rPr lang="en-US" altLang="id-ID" sz="2100" smtClean="0"/>
              <a:t> A = 0,4082</a:t>
            </a:r>
            <a:r>
              <a:rPr lang="en-US" altLang="id-ID" sz="2600" smtClean="0"/>
              <a:t> 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557338"/>
            <a:ext cx="187325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420938"/>
            <a:ext cx="13684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437063"/>
            <a:ext cx="3167063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3940175"/>
            <a:ext cx="50419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16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863" y="115888"/>
            <a:ext cx="324802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893175" cy="6669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2600" smtClean="0"/>
              <a:t>b) P(60≤x≤80) =</a:t>
            </a:r>
            <a:endParaRPr lang="id-ID" altLang="id-ID" sz="26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600" smtClean="0"/>
              <a:t>	</a:t>
            </a:r>
            <a:r>
              <a:rPr lang="en-US" altLang="id-ID" sz="2600" smtClean="0"/>
              <a:t>= P(0,33≤Z≤1,67)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2600" smtClean="0"/>
              <a:t>	= P(0≤Z≤1,67) – P(0≤Z≤0,33)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2600" smtClean="0"/>
              <a:t>	= 0,4525 – 0,1293</a:t>
            </a:r>
            <a:r>
              <a:rPr lang="id-ID" altLang="id-ID" sz="2600" smtClean="0"/>
              <a:t> </a:t>
            </a:r>
            <a:r>
              <a:rPr lang="en-US" altLang="id-ID" sz="2600" smtClean="0"/>
              <a:t>= 0,3232</a:t>
            </a:r>
            <a:endParaRPr lang="id-ID" altLang="id-ID" sz="26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d-ID" altLang="id-ID" sz="26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d-ID" altLang="id-ID" sz="26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d-ID" altLang="id-ID" sz="26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d-ID" altLang="id-ID" sz="26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d-ID" altLang="id-ID" sz="26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600" smtClean="0"/>
              <a:t>	</a:t>
            </a:r>
            <a:endParaRPr lang="en-US" altLang="id-ID" sz="26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2600" smtClean="0"/>
              <a:t>	Z1 =  </a:t>
            </a:r>
            <a:r>
              <a:rPr lang="id-ID" altLang="id-ID" sz="2600" smtClean="0"/>
              <a:t>     </a:t>
            </a:r>
            <a:r>
              <a:rPr lang="en-US" altLang="id-ID" sz="2600" smtClean="0"/>
              <a:t>  </a:t>
            </a:r>
            <a:r>
              <a:rPr lang="id-ID" altLang="id-ID" sz="2600" smtClean="0"/>
              <a:t>     </a:t>
            </a:r>
            <a:r>
              <a:rPr lang="en-US" altLang="id-ID" sz="2600" smtClean="0"/>
              <a:t>          </a:t>
            </a:r>
            <a:r>
              <a:rPr lang="id-ID" altLang="id-ID" sz="2600" smtClean="0"/>
              <a:t> </a:t>
            </a:r>
            <a:r>
              <a:rPr lang="en-US" altLang="id-ID" sz="2600" smtClean="0"/>
              <a:t>= 0,33 </a:t>
            </a:r>
            <a:r>
              <a:rPr lang="en-US" altLang="id-ID" sz="2600" smtClean="0">
                <a:sym typeface="Wingdings" panose="05000000000000000000" pitchFamily="2" charset="2"/>
              </a:rPr>
              <a:t></a:t>
            </a:r>
            <a:r>
              <a:rPr lang="en-US" altLang="id-ID" sz="2600" smtClean="0"/>
              <a:t> B = 0,1293</a:t>
            </a:r>
            <a:endParaRPr lang="id-ID" altLang="id-ID" sz="26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d-ID" sz="26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2600" smtClean="0"/>
              <a:t>	Z2 =  </a:t>
            </a:r>
            <a:r>
              <a:rPr lang="id-ID" altLang="id-ID" sz="2600" smtClean="0"/>
              <a:t>    </a:t>
            </a:r>
            <a:r>
              <a:rPr lang="en-US" altLang="id-ID" sz="2600" smtClean="0"/>
              <a:t> </a:t>
            </a:r>
            <a:r>
              <a:rPr lang="id-ID" altLang="id-ID" sz="2600" smtClean="0"/>
              <a:t>        </a:t>
            </a:r>
            <a:r>
              <a:rPr lang="en-US" altLang="id-ID" sz="2600" smtClean="0"/>
              <a:t>          = 1,67 </a:t>
            </a:r>
            <a:r>
              <a:rPr lang="en-US" altLang="id-ID" sz="2600" smtClean="0">
                <a:sym typeface="Wingdings" panose="05000000000000000000" pitchFamily="2" charset="2"/>
              </a:rPr>
              <a:t></a:t>
            </a:r>
            <a:r>
              <a:rPr lang="en-US" altLang="id-ID" sz="2600" smtClean="0"/>
              <a:t> A = 0,4525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2600" smtClean="0"/>
              <a:t>	C = A – B = 0,3232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d-ID" sz="2600" smtClean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032000"/>
            <a:ext cx="5111750" cy="241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4532313"/>
            <a:ext cx="172878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13" y="5345113"/>
            <a:ext cx="1727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795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528763"/>
            <a:ext cx="28813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50975" y="646113"/>
            <a:ext cx="5903913" cy="55451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2600" smtClean="0"/>
              <a:t>c) P(40≤x≤60)=</a:t>
            </a:r>
            <a:r>
              <a:rPr lang="id-ID" altLang="id-ID" sz="2600" smtClean="0"/>
              <a:t> </a:t>
            </a:r>
            <a:r>
              <a:rPr lang="en-US" altLang="id-ID" sz="2600" smtClean="0"/>
              <a:t>A</a:t>
            </a:r>
            <a:r>
              <a:rPr lang="id-ID" altLang="id-ID" sz="2600" smtClean="0"/>
              <a:t> </a:t>
            </a:r>
            <a:r>
              <a:rPr lang="en-US" altLang="id-ID" sz="2600" smtClean="0"/>
              <a:t>+</a:t>
            </a:r>
            <a:r>
              <a:rPr lang="id-ID" altLang="id-ID" sz="2600" smtClean="0"/>
              <a:t> </a:t>
            </a:r>
            <a:r>
              <a:rPr lang="en-US" altLang="id-ID" sz="2600" smtClean="0"/>
              <a:t>B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sz="2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    </a:t>
            </a:r>
            <a:r>
              <a:rPr lang="en-US" altLang="id-ID" sz="2600" smtClean="0"/>
              <a:t>= 	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    </a:t>
            </a:r>
            <a:r>
              <a:rPr lang="en-US" altLang="id-ID" sz="2600" smtClean="0"/>
              <a:t>= P(-1,00≤Z≤0,33)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    </a:t>
            </a:r>
            <a:r>
              <a:rPr lang="en-US" altLang="id-ID" sz="2600" smtClean="0"/>
              <a:t>= P(-1,00≤Z≤0) + P(0≤Z≤0,33)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    </a:t>
            </a:r>
            <a:r>
              <a:rPr lang="en-US" altLang="id-ID" sz="2600" smtClean="0"/>
              <a:t>= 0,3412 + 0,1293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    </a:t>
            </a:r>
            <a:r>
              <a:rPr lang="en-US" altLang="id-ID" sz="2600" smtClean="0"/>
              <a:t>= 0,4705</a:t>
            </a:r>
            <a:endParaRPr lang="id-ID" altLang="id-ID" sz="2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    </a:t>
            </a:r>
            <a:r>
              <a:rPr lang="en-US" altLang="id-ID" sz="2600" u="sng" smtClean="0">
                <a:solidFill>
                  <a:srgbClr val="FF0000"/>
                </a:solidFill>
              </a:rPr>
              <a:t>Atau</a:t>
            </a:r>
            <a:r>
              <a:rPr lang="en-US" altLang="id-ID" sz="2600" smtClean="0"/>
              <a:t> : Z1 = </a:t>
            </a:r>
            <a:r>
              <a:rPr lang="en-US" altLang="id-ID" sz="2600" b="1" smtClean="0"/>
              <a:t> </a:t>
            </a:r>
            <a:r>
              <a:rPr lang="id-ID" altLang="id-ID" sz="2600" b="1" smtClean="0"/>
              <a:t>      </a:t>
            </a:r>
            <a:r>
              <a:rPr lang="en-US" altLang="id-ID" sz="2600" b="1" smtClean="0"/>
              <a:t>    </a:t>
            </a:r>
            <a:r>
              <a:rPr lang="en-US" altLang="id-ID" sz="2600" smtClean="0"/>
              <a:t>=</a:t>
            </a:r>
            <a:r>
              <a:rPr lang="en-US" altLang="id-ID" sz="2600" b="1" smtClean="0"/>
              <a:t> </a:t>
            </a:r>
            <a:r>
              <a:rPr lang="en-US" altLang="id-ID" sz="2600" smtClean="0"/>
              <a:t>-1,00</a:t>
            </a:r>
            <a:endParaRPr lang="id-ID" altLang="id-ID" sz="2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sz="2600" smtClean="0">
                <a:sym typeface="Wingdings" panose="05000000000000000000" pitchFamily="2" charset="2"/>
              </a:rPr>
              <a:t>            </a:t>
            </a:r>
            <a:r>
              <a:rPr lang="en-US" altLang="id-ID" sz="2600" smtClean="0">
                <a:sym typeface="Wingdings" panose="05000000000000000000" pitchFamily="2" charset="2"/>
              </a:rPr>
              <a:t></a:t>
            </a:r>
            <a:r>
              <a:rPr lang="en-US" altLang="id-ID" sz="2600" smtClean="0"/>
              <a:t> A = 0,3412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              </a:t>
            </a:r>
            <a:r>
              <a:rPr lang="en-US" altLang="id-ID" sz="2600" smtClean="0"/>
              <a:t>Z2 =  </a:t>
            </a:r>
            <a:r>
              <a:rPr lang="id-ID" altLang="id-ID" sz="2600" smtClean="0"/>
              <a:t>      </a:t>
            </a:r>
            <a:r>
              <a:rPr lang="en-US" altLang="id-ID" sz="2600" smtClean="0"/>
              <a:t>  </a:t>
            </a:r>
            <a:r>
              <a:rPr lang="id-ID" altLang="id-ID" sz="2600" smtClean="0"/>
              <a:t> </a:t>
            </a:r>
            <a:r>
              <a:rPr lang="en-US" altLang="id-ID" sz="2600" smtClean="0"/>
              <a:t> = 0,33</a:t>
            </a:r>
            <a:endParaRPr lang="id-ID" altLang="id-ID" sz="2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            </a:t>
            </a:r>
            <a:r>
              <a:rPr lang="id-ID" altLang="id-ID" sz="2600" smtClean="0">
                <a:sym typeface="Wingdings" panose="05000000000000000000" pitchFamily="2" charset="2"/>
              </a:rPr>
              <a:t> </a:t>
            </a:r>
            <a:r>
              <a:rPr lang="en-US" altLang="id-ID" sz="2600" smtClean="0"/>
              <a:t>B = 0,1293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675" y="3921125"/>
            <a:ext cx="87788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868863"/>
            <a:ext cx="719138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013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err="1" smtClean="0"/>
              <a:t>aasu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730593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643042" y="5786454"/>
            <a:ext cx="52756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Sumber</a:t>
            </a:r>
            <a:r>
              <a:rPr lang="en-US" sz="1200" dirty="0" smtClean="0"/>
              <a:t> : </a:t>
            </a:r>
            <a:r>
              <a:rPr lang="en-US" sz="1200" dirty="0" err="1" smtClean="0"/>
              <a:t>Statistika</a:t>
            </a:r>
            <a:r>
              <a:rPr lang="en-US" sz="1200" dirty="0" smtClean="0"/>
              <a:t> </a:t>
            </a:r>
            <a:r>
              <a:rPr lang="en-US" sz="1200" dirty="0" err="1" smtClean="0"/>
              <a:t>dasar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Penelitian</a:t>
            </a:r>
            <a:r>
              <a:rPr lang="en-US" sz="1200" dirty="0" smtClean="0"/>
              <a:t> </a:t>
            </a:r>
            <a:r>
              <a:rPr lang="en-US" sz="1200" dirty="0" err="1" smtClean="0"/>
              <a:t>Pendidikan</a:t>
            </a:r>
            <a:r>
              <a:rPr lang="en-US" sz="1200" dirty="0" smtClean="0"/>
              <a:t> , </a:t>
            </a:r>
            <a:r>
              <a:rPr lang="en-US" sz="1200" dirty="0" err="1" smtClean="0"/>
              <a:t>Prof.H.E.T</a:t>
            </a:r>
            <a:r>
              <a:rPr lang="en-US" sz="1200" dirty="0" smtClean="0"/>
              <a:t>. </a:t>
            </a:r>
            <a:r>
              <a:rPr lang="en-US" sz="1200" dirty="0" err="1" smtClean="0"/>
              <a:t>Ruseffendi</a:t>
            </a:r>
            <a:r>
              <a:rPr lang="en-US" sz="1200" dirty="0" smtClean="0"/>
              <a:t>, </a:t>
            </a:r>
            <a:r>
              <a:rPr lang="en-US" sz="1200" dirty="0" err="1" smtClean="0"/>
              <a:t>P.Hd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404813"/>
            <a:ext cx="8713787" cy="6119812"/>
          </a:xfrm>
        </p:spPr>
        <p:txBody>
          <a:bodyPr/>
          <a:lstStyle/>
          <a:p>
            <a:pPr marL="990600" lvl="1" indent="-533400" eaLnBrk="1" hangingPunct="1">
              <a:buFont typeface="Wingdings" panose="05000000000000000000" pitchFamily="2" charset="2"/>
              <a:buNone/>
            </a:pPr>
            <a:endParaRPr lang="id-ID" altLang="id-ID" smtClean="0"/>
          </a:p>
          <a:p>
            <a:pPr marL="990600" lvl="1" indent="-533400" eaLnBrk="1" hangingPunct="1">
              <a:buFont typeface="Wingdings" panose="05000000000000000000" pitchFamily="2" charset="2"/>
              <a:buNone/>
            </a:pPr>
            <a:endParaRPr lang="id-ID" altLang="id-ID" smtClean="0"/>
          </a:p>
          <a:p>
            <a:pPr marL="990600" lvl="1" indent="-533400" eaLnBrk="1" hangingPunct="1">
              <a:buFont typeface="Wingdings" panose="05000000000000000000" pitchFamily="2" charset="2"/>
              <a:buNone/>
            </a:pPr>
            <a:endParaRPr lang="id-ID" altLang="id-ID" smtClean="0"/>
          </a:p>
          <a:p>
            <a:pPr marL="990600" lvl="1" indent="-533400" eaLnBrk="1" hangingPunct="1">
              <a:buFont typeface="Wingdings" panose="05000000000000000000" pitchFamily="2" charset="2"/>
              <a:buNone/>
            </a:pPr>
            <a:endParaRPr lang="id-ID" altLang="id-ID" smtClean="0"/>
          </a:p>
          <a:p>
            <a:pPr marL="990600" lvl="1" indent="-533400" eaLnBrk="1" hangingPunct="1">
              <a:buFont typeface="Wingdings" panose="05000000000000000000" pitchFamily="2" charset="2"/>
              <a:buNone/>
            </a:pPr>
            <a:endParaRPr lang="id-ID" altLang="id-ID" smtClean="0"/>
          </a:p>
          <a:p>
            <a:pPr marL="990600" lvl="1" indent="-533400" eaLnBrk="1" hangingPunct="1">
              <a:buFont typeface="Wingdings" panose="05000000000000000000" pitchFamily="2" charset="2"/>
              <a:buNone/>
            </a:pPr>
            <a:endParaRPr lang="id-ID" altLang="id-ID" smtClean="0"/>
          </a:p>
          <a:p>
            <a:pPr marL="990600" lvl="1" indent="-533400" eaLnBrk="1" hangingPunct="1">
              <a:buFont typeface="Wingdings" panose="05000000000000000000" pitchFamily="2" charset="2"/>
              <a:buNone/>
            </a:pPr>
            <a:endParaRPr lang="id-ID" altLang="id-ID" smtClean="0"/>
          </a:p>
          <a:p>
            <a:pPr marL="990600" lvl="1" indent="-533400" eaLnBrk="1" hangingPunct="1">
              <a:buFont typeface="Wingdings" panose="05000000000000000000" pitchFamily="2" charset="2"/>
              <a:buNone/>
            </a:pPr>
            <a:endParaRPr lang="id-ID" altLang="id-ID" smtClean="0"/>
          </a:p>
          <a:p>
            <a:pPr marL="990600" lvl="1" indent="-533400" eaLnBrk="1" hangingPunct="1">
              <a:buFont typeface="Wingdings" panose="05000000000000000000" pitchFamily="2" charset="2"/>
              <a:buNone/>
            </a:pPr>
            <a:r>
              <a:rPr lang="id-ID" altLang="id-ID" smtClean="0"/>
              <a:t>d) </a:t>
            </a:r>
            <a:r>
              <a:rPr lang="en-US" altLang="id-ID" smtClean="0"/>
              <a:t>P(x ≤ 40) = 0,5 – A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	   </a:t>
            </a:r>
            <a:r>
              <a:rPr lang="en-US" altLang="id-ID" sz="2600" smtClean="0"/>
              <a:t>= 0,5 – 0,3412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	   </a:t>
            </a:r>
            <a:r>
              <a:rPr lang="en-US" altLang="id-ID" sz="2600" smtClean="0"/>
              <a:t>= 0,1588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069975"/>
            <a:ext cx="6119812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500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13787" cy="5545137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lphaLcPeriod" startAt="5"/>
            </a:pPr>
            <a:r>
              <a:rPr lang="en-US" altLang="id-ID" sz="2600" smtClean="0"/>
              <a:t>P(x ≥ 85)</a:t>
            </a:r>
            <a:endParaRPr lang="id-ID" altLang="id-ID" sz="2600" smtClean="0"/>
          </a:p>
          <a:p>
            <a:pPr marL="609600" indent="-609600" eaLnBrk="1" hangingPunct="1">
              <a:buClr>
                <a:schemeClr val="tx1"/>
              </a:buClr>
              <a:buFontTx/>
              <a:buAutoNum type="alphaLcPeriod" startAt="5"/>
            </a:pPr>
            <a:endParaRPr lang="id-ID" altLang="id-ID" sz="2600" smtClean="0"/>
          </a:p>
          <a:p>
            <a:pPr marL="609600" indent="-609600" eaLnBrk="1" hangingPunct="1">
              <a:buClr>
                <a:schemeClr val="tx1"/>
              </a:buClr>
              <a:buFontTx/>
              <a:buAutoNum type="alphaLcPeriod" startAt="5"/>
            </a:pPr>
            <a:endParaRPr lang="id-ID" altLang="id-ID" sz="2600" smtClean="0"/>
          </a:p>
          <a:p>
            <a:pPr marL="609600" indent="-609600" eaLnBrk="1" hangingPunct="1">
              <a:buClr>
                <a:schemeClr val="tx1"/>
              </a:buClr>
              <a:buFontTx/>
              <a:buAutoNum type="alphaLcPeriod" startAt="5"/>
            </a:pPr>
            <a:endParaRPr lang="id-ID" altLang="id-ID" sz="2600" smtClean="0"/>
          </a:p>
          <a:p>
            <a:pPr marL="609600" indent="-609600" eaLnBrk="1" hangingPunct="1">
              <a:buClr>
                <a:schemeClr val="tx1"/>
              </a:buClr>
              <a:buFontTx/>
              <a:buAutoNum type="alphaLcPeriod" startAt="5"/>
            </a:pPr>
            <a:endParaRPr lang="id-ID" altLang="id-ID" sz="2600" smtClean="0"/>
          </a:p>
          <a:p>
            <a:pPr marL="609600" indent="-609600" eaLnBrk="1" hangingPunct="1">
              <a:buClr>
                <a:schemeClr val="tx1"/>
              </a:buClr>
              <a:buFontTx/>
              <a:buAutoNum type="alphaLcPeriod" startAt="5"/>
            </a:pPr>
            <a:endParaRPr lang="id-ID" altLang="id-ID" sz="2600" smtClean="0"/>
          </a:p>
          <a:p>
            <a:pPr marL="609600" indent="-609600" eaLnBrk="1" hangingPunct="1">
              <a:buClr>
                <a:schemeClr val="tx1"/>
              </a:buClr>
              <a:buFontTx/>
              <a:buAutoNum type="alphaLcPeriod" startAt="5"/>
            </a:pPr>
            <a:r>
              <a:rPr lang="en-US" altLang="id-ID" sz="2600" smtClean="0"/>
              <a:t>P(x </a:t>
            </a:r>
            <a:r>
              <a:rPr lang="en-US" altLang="id-ID" sz="2600" b="1" smtClean="0"/>
              <a:t>≤ </a:t>
            </a:r>
            <a:r>
              <a:rPr lang="en-US" altLang="id-ID" sz="2600" smtClean="0"/>
              <a:t>85) = 0,5 + A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	</a:t>
            </a:r>
            <a:r>
              <a:rPr lang="en-US" altLang="id-ID" sz="2600" smtClean="0"/>
              <a:t>= 0,5 + 0,4772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	</a:t>
            </a:r>
            <a:r>
              <a:rPr lang="en-US" altLang="id-ID" sz="2600" smtClean="0"/>
              <a:t>= 0,9772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775" y="1301750"/>
            <a:ext cx="3673475" cy="19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1751013"/>
            <a:ext cx="4608512" cy="189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027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925" y="115888"/>
            <a:ext cx="9109075" cy="6742112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arenR" startAt="2"/>
            </a:pPr>
            <a:r>
              <a:rPr lang="en-US" altLang="id-ID" sz="2600" smtClean="0"/>
              <a:t>Diketahui rata-rata hasil ujian adalah 74</a:t>
            </a:r>
            <a:r>
              <a:rPr lang="id-ID" altLang="id-ID" sz="2600" smtClean="0"/>
              <a:t> </a:t>
            </a:r>
            <a:r>
              <a:rPr lang="en-US" altLang="id-ID" sz="2600" smtClean="0"/>
              <a:t>dengan simpangan baku 7. Jika nilai-nilai peserta ujian berdistribusi normal dan 12% peserta nilai tertinggi mendapat nilai A, berapa batas nilai A yang terendah ?</a:t>
            </a:r>
            <a:endParaRPr lang="id-ID" altLang="id-ID" sz="2600" smtClean="0"/>
          </a:p>
          <a:p>
            <a:pPr marL="609600" indent="-609600" eaLnBrk="1" hangingPunct="1">
              <a:buClr>
                <a:schemeClr val="tx1"/>
              </a:buClr>
              <a:buFontTx/>
              <a:buNone/>
            </a:pPr>
            <a:r>
              <a:rPr lang="id-ID" altLang="id-ID" sz="2600" smtClean="0"/>
              <a:t>	J</a:t>
            </a:r>
            <a:r>
              <a:rPr lang="en-US" altLang="id-ID" sz="2600" smtClean="0"/>
              <a:t>a</a:t>
            </a:r>
            <a:r>
              <a:rPr lang="id-ID" altLang="id-ID" sz="2600" smtClean="0"/>
              <a:t>w</a:t>
            </a:r>
            <a:r>
              <a:rPr lang="en-US" altLang="id-ID" sz="2600" smtClean="0"/>
              <a:t>a</a:t>
            </a:r>
            <a:r>
              <a:rPr lang="id-ID" altLang="id-ID" sz="2600" smtClean="0"/>
              <a:t>b:</a:t>
            </a:r>
            <a:endParaRPr lang="en-US" altLang="id-ID" sz="2600" smtClean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2654300"/>
            <a:ext cx="4537075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216400"/>
            <a:ext cx="2592387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673475"/>
            <a:ext cx="5329237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7492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1198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sz="2600" smtClean="0"/>
              <a:t>	</a:t>
            </a:r>
            <a:r>
              <a:rPr lang="en-US" altLang="id-ID" sz="2600" smtClean="0"/>
              <a:t>Jika 5% peserta terendah mendapat nilai E,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2600" smtClean="0"/>
              <a:t>    berapa batas atas nilai E ?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819275"/>
            <a:ext cx="7272337" cy="333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980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7345362" cy="43211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smtClean="0"/>
              <a:t>	</a:t>
            </a:r>
            <a:r>
              <a:rPr lang="en-US" altLang="id-ID" smtClean="0"/>
              <a:t>P(</a:t>
            </a:r>
            <a:r>
              <a:rPr lang="id-ID" altLang="id-ID" smtClean="0"/>
              <a:t>     </a:t>
            </a:r>
            <a:r>
              <a:rPr lang="en-US" altLang="id-ID" smtClean="0"/>
              <a:t>≤ x ≤</a:t>
            </a:r>
            <a:r>
              <a:rPr lang="en-US" altLang="id-ID" b="1" smtClean="0"/>
              <a:t> </a:t>
            </a:r>
            <a:r>
              <a:rPr lang="en-US" altLang="id-ID" smtClean="0"/>
              <a:t>0) = 0,45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mtClean="0"/>
              <a:t>	P(</a:t>
            </a:r>
            <a:r>
              <a:rPr lang="id-ID" altLang="id-ID" smtClean="0"/>
              <a:t>     </a:t>
            </a:r>
            <a:r>
              <a:rPr lang="en-US" altLang="id-ID" smtClean="0"/>
              <a:t>≤ Z ≤</a:t>
            </a:r>
            <a:r>
              <a:rPr lang="en-US" altLang="id-ID" b="1" smtClean="0"/>
              <a:t> </a:t>
            </a:r>
            <a:r>
              <a:rPr lang="en-US" altLang="id-ID" smtClean="0"/>
              <a:t>0) = </a:t>
            </a:r>
            <a:r>
              <a:rPr lang="id-ID" altLang="id-ID" smtClean="0"/>
              <a:t>  </a:t>
            </a:r>
            <a:r>
              <a:rPr lang="en-US" altLang="id-ID" smtClean="0"/>
              <a:t> </a:t>
            </a:r>
            <a:r>
              <a:rPr lang="id-ID" altLang="id-ID" smtClean="0"/>
              <a:t> </a:t>
            </a:r>
            <a:r>
              <a:rPr lang="en-US" altLang="id-ID" smtClean="0"/>
              <a:t>= -1,645  </a:t>
            </a:r>
            <a:r>
              <a:rPr lang="en-US" altLang="id-ID" smtClean="0">
                <a:sym typeface="Wingdings" panose="05000000000000000000" pitchFamily="2" charset="2"/>
              </a:rPr>
              <a:t></a:t>
            </a:r>
            <a:r>
              <a:rPr lang="en-US" altLang="id-ID" smtClean="0"/>
              <a:t> (x&lt;</a:t>
            </a:r>
            <a:r>
              <a:rPr lang="en-US" altLang="id-ID" smtClean="0">
                <a:sym typeface="Symbol" panose="05050102010706020507" pitchFamily="18" charset="2"/>
              </a:rPr>
              <a:t></a:t>
            </a:r>
            <a:r>
              <a:rPr lang="en-US" altLang="id-ID" smtClean="0"/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mtClean="0"/>
              <a:t>		        		       </a:t>
            </a:r>
            <a:endParaRPr lang="id-ID" altLang="id-ID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smtClean="0"/>
              <a:t>			         </a:t>
            </a:r>
            <a:endParaRPr lang="en-US" altLang="id-ID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mtClean="0"/>
              <a:t>				    </a:t>
            </a:r>
            <a:r>
              <a:rPr lang="id-ID" altLang="id-ID" smtClean="0"/>
              <a:t>  </a:t>
            </a:r>
            <a:r>
              <a:rPr lang="en-US" altLang="id-ID" smtClean="0"/>
              <a:t>= </a:t>
            </a:r>
            <a:r>
              <a:rPr lang="id-ID" altLang="id-ID" smtClean="0"/>
              <a:t>    </a:t>
            </a:r>
            <a:r>
              <a:rPr lang="en-US" altLang="id-ID" smtClean="0"/>
              <a:t>.</a:t>
            </a:r>
            <a:r>
              <a:rPr lang="en-US" altLang="id-ID" smtClean="0">
                <a:sym typeface="Symbol" panose="05050102010706020507" pitchFamily="18" charset="2"/>
              </a:rPr>
              <a:t></a:t>
            </a:r>
            <a:r>
              <a:rPr lang="en-US" altLang="id-ID" smtClean="0"/>
              <a:t> + </a:t>
            </a:r>
            <a:r>
              <a:rPr lang="en-US" altLang="id-ID" smtClean="0">
                <a:sym typeface="Symbol" panose="05050102010706020507" pitchFamily="18" charset="2"/>
              </a:rPr>
              <a:t></a:t>
            </a:r>
            <a:endParaRPr lang="en-US" altLang="id-ID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mtClean="0"/>
              <a:t>		          </a:t>
            </a:r>
            <a:r>
              <a:rPr lang="id-ID" altLang="id-ID" smtClean="0"/>
              <a:t>      </a:t>
            </a:r>
            <a:r>
              <a:rPr lang="en-US" altLang="id-ID" smtClean="0"/>
              <a:t>       = (-1,645).7 + 74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mtClean="0"/>
              <a:t>			</a:t>
            </a:r>
            <a:r>
              <a:rPr lang="id-ID" altLang="id-ID" smtClean="0"/>
              <a:t>          </a:t>
            </a:r>
            <a:r>
              <a:rPr lang="en-US" altLang="id-ID" smtClean="0"/>
              <a:t>    </a:t>
            </a:r>
            <a:r>
              <a:rPr lang="id-ID" altLang="id-ID" smtClean="0"/>
              <a:t> </a:t>
            </a:r>
            <a:r>
              <a:rPr lang="en-US" altLang="id-ID" smtClean="0"/>
              <a:t>= 62,485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63" y="2135188"/>
            <a:ext cx="2103437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131888"/>
            <a:ext cx="576263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1706563"/>
            <a:ext cx="5476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613" y="1703388"/>
            <a:ext cx="547687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63900"/>
            <a:ext cx="576263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3287713"/>
            <a:ext cx="5476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237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CONTOH SOAL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Diketahui rata-rata hasil ujian adalah 74 dengan simpangan baku 7. Jika nilai-nilai peserta ujian berdistribusi normal dan 12% peserta nilai tertinggi mandapat nilai A, berapa batas nilai A yang terendah 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b="1" dirty="0" smtClean="0"/>
              <a:t>CONTOH SOAL 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Skor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berdistribusi</a:t>
            </a:r>
            <a:r>
              <a:rPr lang="en-US" dirty="0" smtClean="0"/>
              <a:t> normal </a:t>
            </a:r>
            <a:r>
              <a:rPr lang="en-US" dirty="0" err="1" smtClean="0"/>
              <a:t>dengan</a:t>
            </a:r>
            <a:r>
              <a:rPr lang="en-US" dirty="0" smtClean="0"/>
              <a:t> rata-rata 100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20.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pendaftar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3000 </a:t>
            </a:r>
            <a:r>
              <a:rPr lang="en-US" dirty="0" err="1" smtClean="0"/>
              <a:t>orang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pendaftar</a:t>
            </a:r>
            <a:r>
              <a:rPr lang="en-US" dirty="0" smtClean="0"/>
              <a:t> yang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 85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orangkah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?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yang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150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beasiswa</a:t>
            </a:r>
            <a:r>
              <a:rPr lang="en-US" dirty="0" smtClean="0"/>
              <a:t>,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beasiswa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?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10%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sor</a:t>
            </a:r>
            <a:r>
              <a:rPr lang="en-US" dirty="0" smtClean="0"/>
              <a:t> </a:t>
            </a:r>
            <a:r>
              <a:rPr lang="en-US" dirty="0" err="1" smtClean="0"/>
              <a:t>terendah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?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terendah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75% </a:t>
            </a:r>
            <a:r>
              <a:rPr lang="en-US" dirty="0" err="1" smtClean="0"/>
              <a:t>skor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56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857232"/>
            <a:ext cx="22760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4400" dirty="0" smtClean="0"/>
              <a:t>SKOR 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2976" y="2428868"/>
            <a:ext cx="4214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dirty="0" smtClean="0"/>
              <a:t>T = Z X 10 + 50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115862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142984"/>
            <a:ext cx="72426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Hubungan antara Skor X skor-Z skor-T</a:t>
            </a:r>
            <a:endParaRPr lang="id-ID" sz="3200" dirty="0"/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857363"/>
            <a:ext cx="7072362" cy="4846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234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KOEFISIEN KEMIRINGAN PEARSON PERTAMA (KK)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Distribusi</a:t>
            </a:r>
            <a:r>
              <a:rPr lang="en-US" dirty="0" smtClean="0"/>
              <a:t> yang  </a:t>
            </a:r>
            <a:r>
              <a:rPr lang="en-US" dirty="0" err="1" smtClean="0"/>
              <a:t>simetris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 KK=0</a:t>
            </a:r>
          </a:p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KK </a:t>
            </a:r>
            <a:r>
              <a:rPr lang="en-US" dirty="0" err="1" smtClean="0"/>
              <a:t>positif</a:t>
            </a:r>
            <a:r>
              <a:rPr lang="en-US" dirty="0" smtClean="0"/>
              <a:t>, rata-rata&gt;Mo </a:t>
            </a:r>
            <a:r>
              <a:rPr lang="en-US" dirty="0" err="1" smtClean="0"/>
              <a:t>atau</a:t>
            </a:r>
            <a:r>
              <a:rPr lang="en-US" dirty="0" smtClean="0"/>
              <a:t> rata-rata&gt; Me</a:t>
            </a:r>
          </a:p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KK </a:t>
            </a:r>
            <a:r>
              <a:rPr lang="en-US" dirty="0" err="1" smtClean="0"/>
              <a:t>negatif</a:t>
            </a:r>
            <a:r>
              <a:rPr lang="en-US" dirty="0" smtClean="0"/>
              <a:t>, rata-rata&lt;Mo </a:t>
            </a:r>
            <a:r>
              <a:rPr lang="en-US" dirty="0" err="1" smtClean="0"/>
              <a:t>atau</a:t>
            </a:r>
            <a:r>
              <a:rPr lang="en-US" dirty="0" smtClean="0"/>
              <a:t> rata-rata&lt;Me</a:t>
            </a:r>
          </a:p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data yang </a:t>
            </a:r>
            <a:r>
              <a:rPr lang="en-US" dirty="0" err="1" smtClean="0"/>
              <a:t>bermodus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bersusun</a:t>
            </a:r>
            <a:r>
              <a:rPr lang="en-US" dirty="0" smtClean="0"/>
              <a:t>, </a:t>
            </a:r>
            <a:r>
              <a:rPr lang="en-US" dirty="0" err="1" smtClean="0"/>
              <a:t>pengaruh</a:t>
            </a:r>
            <a:r>
              <a:rPr lang="en-US" dirty="0" smtClean="0"/>
              <a:t> median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752601"/>
            <a:ext cx="2590800" cy="94996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KK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rerata</a:t>
            </a:r>
            <a:r>
              <a:rPr lang="en-US" dirty="0" smtClean="0"/>
              <a:t> = modus </a:t>
            </a:r>
            <a:r>
              <a:rPr lang="en-US" dirty="0" err="1" smtClean="0"/>
              <a:t>maka</a:t>
            </a:r>
            <a:r>
              <a:rPr lang="en-US" dirty="0" smtClean="0"/>
              <a:t> KK = 0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yang </a:t>
            </a:r>
            <a:r>
              <a:rPr lang="en-US" dirty="0" err="1" smtClean="0"/>
              <a:t>simetris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rerata</a:t>
            </a:r>
            <a:r>
              <a:rPr lang="en-US" dirty="0" smtClean="0"/>
              <a:t> &gt; modus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kk</a:t>
            </a:r>
            <a:r>
              <a:rPr lang="en-US" dirty="0" smtClean="0"/>
              <a:t> &gt; 0,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kemencengan</a:t>
            </a:r>
            <a:r>
              <a:rPr lang="en-US" dirty="0" smtClean="0"/>
              <a:t> </a:t>
            </a:r>
            <a:r>
              <a:rPr lang="en-US" dirty="0" err="1" smtClean="0"/>
              <a:t>pearson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menceng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rerata</a:t>
            </a:r>
            <a:r>
              <a:rPr lang="en-US" dirty="0"/>
              <a:t> </a:t>
            </a:r>
            <a:r>
              <a:rPr lang="en-US" dirty="0" smtClean="0"/>
              <a:t>&lt; modus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kk</a:t>
            </a:r>
            <a:r>
              <a:rPr lang="en-US" dirty="0" smtClean="0"/>
              <a:t> &lt; 0,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kemencengan</a:t>
            </a:r>
            <a:r>
              <a:rPr lang="en-US" dirty="0" smtClean="0"/>
              <a:t> </a:t>
            </a:r>
            <a:r>
              <a:rPr lang="en-US" dirty="0" err="1" smtClean="0"/>
              <a:t>pearson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menceng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id-ID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data </a:t>
            </a:r>
            <a:r>
              <a:rPr lang="en-US" dirty="0" err="1" smtClean="0"/>
              <a:t>dengan</a:t>
            </a:r>
            <a:r>
              <a:rPr lang="en-US" dirty="0" smtClean="0"/>
              <a:t> rata-rata </a:t>
            </a:r>
            <a:r>
              <a:rPr lang="id-ID" dirty="0" smtClean="0"/>
              <a:t>34,3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modus </a:t>
            </a:r>
            <a:r>
              <a:rPr lang="id-ID" dirty="0" smtClean="0"/>
              <a:t>34,3</a:t>
            </a:r>
            <a:r>
              <a:rPr lang="en-US" dirty="0" smtClean="0"/>
              <a:t>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berdistribusi</a:t>
            </a:r>
            <a:r>
              <a:rPr lang="en-US" dirty="0" smtClean="0"/>
              <a:t> </a:t>
            </a:r>
            <a:r>
              <a:rPr lang="en-US" dirty="0" err="1" smtClean="0"/>
              <a:t>norrmal</a:t>
            </a:r>
            <a:r>
              <a:rPr lang="en-US" dirty="0" smtClean="0"/>
              <a:t>, </a:t>
            </a:r>
            <a:r>
              <a:rPr lang="en-US" dirty="0" err="1" smtClean="0"/>
              <a:t>menceng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menceng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bakunya</a:t>
            </a:r>
            <a:r>
              <a:rPr lang="en-US" dirty="0" smtClean="0"/>
              <a:t> 14,83!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61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id-ID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data </a:t>
            </a:r>
            <a:r>
              <a:rPr lang="en-US" dirty="0" err="1" smtClean="0"/>
              <a:t>dengan</a:t>
            </a:r>
            <a:r>
              <a:rPr lang="en-US" dirty="0" smtClean="0"/>
              <a:t> rata-rata 64,50 </a:t>
            </a:r>
            <a:r>
              <a:rPr lang="en-US" dirty="0" err="1" smtClean="0"/>
              <a:t>dan</a:t>
            </a:r>
            <a:r>
              <a:rPr lang="en-US" dirty="0" smtClean="0"/>
              <a:t> modus 54,13,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berdistribusi</a:t>
            </a:r>
            <a:r>
              <a:rPr lang="en-US" dirty="0" smtClean="0"/>
              <a:t> </a:t>
            </a:r>
            <a:r>
              <a:rPr lang="en-US" dirty="0" err="1" smtClean="0"/>
              <a:t>norrmal</a:t>
            </a:r>
            <a:r>
              <a:rPr lang="en-US" dirty="0" smtClean="0"/>
              <a:t>, </a:t>
            </a:r>
            <a:r>
              <a:rPr lang="en-US" dirty="0" err="1" smtClean="0"/>
              <a:t>menceng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menceng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bakunya</a:t>
            </a:r>
            <a:r>
              <a:rPr lang="en-US" dirty="0" smtClean="0"/>
              <a:t> 14,83!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07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474133" y="1864311"/>
          <a:ext cx="2535767" cy="2831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Chart" r:id="rId3" imgW="1190662" imgH="1704838" progId="Excel.Sheet.8">
                  <p:embed/>
                </p:oleObj>
              </mc:Choice>
              <mc:Fallback>
                <p:oleObj name="Chart" r:id="rId3" imgW="1190662" imgH="1704838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33" y="1864311"/>
                        <a:ext cx="2535767" cy="28311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2844800" y="1864311"/>
          <a:ext cx="2990145" cy="3265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Chart" r:id="rId5" imgW="1252800" imgH="1969560" progId="Excel.Sheet.8">
                  <p:embed/>
                </p:oleObj>
              </mc:Choice>
              <mc:Fallback>
                <p:oleObj name="Chart" r:id="rId5" imgW="1252800" imgH="1969560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0" y="1864311"/>
                        <a:ext cx="2990145" cy="32653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5612018" y="1864311"/>
          <a:ext cx="3087511" cy="3281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Chart" r:id="rId7" imgW="1357560" imgH="1979280" progId="Excel.Sheet.8">
                  <p:embed/>
                </p:oleObj>
              </mc:Choice>
              <mc:Fallback>
                <p:oleObj name="Chart" r:id="rId7" imgW="1357560" imgH="1979280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2018" y="1864311"/>
                        <a:ext cx="3087511" cy="32819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1464</TotalTime>
  <Words>963</Words>
  <Application>Microsoft Office PowerPoint</Application>
  <PresentationFormat>On-screen Show (4:3)</PresentationFormat>
  <Paragraphs>264</Paragraphs>
  <Slides>48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61" baseType="lpstr">
      <vt:lpstr>Americana BT</vt:lpstr>
      <vt:lpstr>Arial</vt:lpstr>
      <vt:lpstr>Calibri</vt:lpstr>
      <vt:lpstr>Cambria Math</vt:lpstr>
      <vt:lpstr>Symbol</vt:lpstr>
      <vt:lpstr>Tahoma</vt:lpstr>
      <vt:lpstr>Times New Roman</vt:lpstr>
      <vt:lpstr>Verdana</vt:lpstr>
      <vt:lpstr>Wingdings</vt:lpstr>
      <vt:lpstr>WP MathB</vt:lpstr>
      <vt:lpstr>Office Theme</vt:lpstr>
      <vt:lpstr>Chart</vt:lpstr>
      <vt:lpstr>Microsoft Excel Chart</vt:lpstr>
      <vt:lpstr>BENTUK DISTRIBUSI FREKUENSI</vt:lpstr>
      <vt:lpstr>BENTUK DISTRIBUSI FREKUENSI</vt:lpstr>
      <vt:lpstr>TINGKAT KEMIRINGAN</vt:lpstr>
      <vt:lpstr>PowerPoint Presentation</vt:lpstr>
      <vt:lpstr>KOEFISIEN KEMIRINGAN PEARSON PERTAMA (KK)</vt:lpstr>
      <vt:lpstr>Kriteria KK</vt:lpstr>
      <vt:lpstr>Contoh soal (1)</vt:lpstr>
      <vt:lpstr>Contoh soal (2)</vt:lpstr>
      <vt:lpstr>PowerPoint Presentation</vt:lpstr>
      <vt:lpstr>KOEFISIEN KEMIRINGAN PEARSON KEDUA</vt:lpstr>
      <vt:lpstr>RUMUS ALPHA 3</vt:lpstr>
      <vt:lpstr>KOEFISIEN KEMIRINGAN KUARTIL DAN PERSENTIL</vt:lpstr>
      <vt:lpstr>KURTOSIS</vt:lpstr>
      <vt:lpstr>Jenis-jenis Keruncingan</vt:lpstr>
      <vt:lpstr>MACAM-MACAM KURTOSIS</vt:lpstr>
      <vt:lpstr>RUMUS KURTOSIS</vt:lpstr>
      <vt:lpstr>Kriteria Ukuran Kurtosis (α_4)</vt:lpstr>
      <vt:lpstr>Kriteria Ukuran Kurtosis</vt:lpstr>
      <vt:lpstr>Latihan Soal</vt:lpstr>
      <vt:lpstr>KURVA NORMAL</vt:lpstr>
      <vt:lpstr>PowerPoint Presentation</vt:lpstr>
      <vt:lpstr>DEFINISI KURVA NORMAL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KURVA DISTRIBUSI NORMAL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SOAL</vt:lpstr>
      <vt:lpstr>CONTOH SOAL (2)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GEJALA PUSAT (Pertemuan-3)</dc:title>
  <dc:creator>Full name</dc:creator>
  <cp:lastModifiedBy>Asus A407UF</cp:lastModifiedBy>
  <cp:revision>60</cp:revision>
  <dcterms:created xsi:type="dcterms:W3CDTF">2009-10-15T12:43:34Z</dcterms:created>
  <dcterms:modified xsi:type="dcterms:W3CDTF">2019-05-23T14:14:04Z</dcterms:modified>
</cp:coreProperties>
</file>