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7" r:id="rId3"/>
    <p:sldId id="258" r:id="rId4"/>
    <p:sldId id="286" r:id="rId5"/>
    <p:sldId id="259" r:id="rId6"/>
    <p:sldId id="260" r:id="rId7"/>
    <p:sldId id="261" r:id="rId8"/>
    <p:sldId id="262" r:id="rId9"/>
    <p:sldId id="263" r:id="rId10"/>
    <p:sldId id="279" r:id="rId11"/>
    <p:sldId id="264" r:id="rId12"/>
    <p:sldId id="272" r:id="rId13"/>
    <p:sldId id="273" r:id="rId14"/>
    <p:sldId id="280" r:id="rId15"/>
    <p:sldId id="265" r:id="rId16"/>
    <p:sldId id="266" r:id="rId17"/>
    <p:sldId id="281" r:id="rId18"/>
    <p:sldId id="267" r:id="rId19"/>
    <p:sldId id="282" r:id="rId20"/>
    <p:sldId id="268" r:id="rId21"/>
    <p:sldId id="274" r:id="rId22"/>
    <p:sldId id="283" r:id="rId23"/>
    <p:sldId id="269" r:id="rId24"/>
    <p:sldId id="284" r:id="rId25"/>
    <p:sldId id="270" r:id="rId26"/>
    <p:sldId id="275" r:id="rId27"/>
    <p:sldId id="285" r:id="rId28"/>
    <p:sldId id="271"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3CF68-B526-4976-A994-532303AB03C4}" type="doc">
      <dgm:prSet loTypeId="urn:microsoft.com/office/officeart/2005/8/layout/vList4" loCatId="list" qsTypeId="urn:microsoft.com/office/officeart/2005/8/quickstyle/simple1" qsCatId="simple" csTypeId="urn:microsoft.com/office/officeart/2005/8/colors/accent1_2" csCatId="accent1" phldr="1"/>
      <dgm:spPr/>
    </dgm:pt>
    <dgm:pt modelId="{1EB2903D-276D-4F08-B1D9-8D390F227BE0}">
      <dgm:prSet phldrT="[Text]"/>
      <dgm:spPr/>
      <dgm:t>
        <a:bodyPr/>
        <a:lstStyle/>
        <a:p>
          <a:r>
            <a:rPr lang="en-US" dirty="0" smtClean="0"/>
            <a:t>think of answers for the questions in job interview.</a:t>
          </a:r>
          <a:endParaRPr lang="en-US" dirty="0"/>
        </a:p>
      </dgm:t>
    </dgm:pt>
    <dgm:pt modelId="{8AD97BE5-F68D-481C-A8A2-2834A455422C}" type="parTrans" cxnId="{34403BBB-AD24-41DC-9DFE-7491E54020E5}">
      <dgm:prSet/>
      <dgm:spPr/>
      <dgm:t>
        <a:bodyPr/>
        <a:lstStyle/>
        <a:p>
          <a:endParaRPr lang="en-US"/>
        </a:p>
      </dgm:t>
    </dgm:pt>
    <dgm:pt modelId="{58C6E02F-8902-4EBD-8FEB-9B984338D1AB}" type="sibTrans" cxnId="{34403BBB-AD24-41DC-9DFE-7491E54020E5}">
      <dgm:prSet/>
      <dgm:spPr/>
      <dgm:t>
        <a:bodyPr/>
        <a:lstStyle/>
        <a:p>
          <a:endParaRPr lang="en-US"/>
        </a:p>
      </dgm:t>
    </dgm:pt>
    <dgm:pt modelId="{E216B2E7-4417-4F2E-9CD1-094F888B2E5C}">
      <dgm:prSet phldrT="[Text]"/>
      <dgm:spPr/>
      <dgm:t>
        <a:bodyPr/>
        <a:lstStyle/>
        <a:p>
          <a:r>
            <a:rPr lang="en-US" dirty="0" smtClean="0"/>
            <a:t>find a partner to have a job interview simulation. Take turn to do simulation as interviewer and interviewee.</a:t>
          </a:r>
          <a:endParaRPr lang="en-US" dirty="0"/>
        </a:p>
      </dgm:t>
    </dgm:pt>
    <dgm:pt modelId="{651C3C08-419A-4A8C-A841-0CE4992930EB}" type="parTrans" cxnId="{F33D32E3-0520-4D16-AE78-AAFF89A3A2D1}">
      <dgm:prSet/>
      <dgm:spPr/>
      <dgm:t>
        <a:bodyPr/>
        <a:lstStyle/>
        <a:p>
          <a:endParaRPr lang="en-US"/>
        </a:p>
      </dgm:t>
    </dgm:pt>
    <dgm:pt modelId="{29A0A271-AC85-41CF-B5C8-DBD356E15104}" type="sibTrans" cxnId="{F33D32E3-0520-4D16-AE78-AAFF89A3A2D1}">
      <dgm:prSet/>
      <dgm:spPr/>
      <dgm:t>
        <a:bodyPr/>
        <a:lstStyle/>
        <a:p>
          <a:endParaRPr lang="en-US"/>
        </a:p>
      </dgm:t>
    </dgm:pt>
    <dgm:pt modelId="{3F105B55-F4A6-43D5-9335-C077917B215D}">
      <dgm:prSet phldrT="[Text]"/>
      <dgm:spPr/>
      <dgm:t>
        <a:bodyPr/>
        <a:lstStyle/>
        <a:p>
          <a:r>
            <a:rPr lang="en-US" dirty="0" smtClean="0"/>
            <a:t>Share your simulation with classmates</a:t>
          </a:r>
          <a:endParaRPr lang="en-US" dirty="0"/>
        </a:p>
      </dgm:t>
    </dgm:pt>
    <dgm:pt modelId="{A9B7C730-4261-4410-9CAD-D33F4C52C815}" type="parTrans" cxnId="{31594F30-7B8F-4594-B0C8-E77A8BEF891A}">
      <dgm:prSet/>
      <dgm:spPr/>
      <dgm:t>
        <a:bodyPr/>
        <a:lstStyle/>
        <a:p>
          <a:endParaRPr lang="en-US"/>
        </a:p>
      </dgm:t>
    </dgm:pt>
    <dgm:pt modelId="{49D9ACAD-702B-401E-8C3E-2C26EBA0FA9C}" type="sibTrans" cxnId="{31594F30-7B8F-4594-B0C8-E77A8BEF891A}">
      <dgm:prSet/>
      <dgm:spPr/>
      <dgm:t>
        <a:bodyPr/>
        <a:lstStyle/>
        <a:p>
          <a:endParaRPr lang="en-US"/>
        </a:p>
      </dgm:t>
    </dgm:pt>
    <dgm:pt modelId="{7236B174-6C4E-4027-A52C-6FF61B38C607}" type="pres">
      <dgm:prSet presAssocID="{6E33CF68-B526-4976-A994-532303AB03C4}" presName="linear" presStyleCnt="0">
        <dgm:presLayoutVars>
          <dgm:dir/>
          <dgm:resizeHandles val="exact"/>
        </dgm:presLayoutVars>
      </dgm:prSet>
      <dgm:spPr/>
    </dgm:pt>
    <dgm:pt modelId="{CED2DCF4-F7B4-4E2E-839A-46C4949F4067}" type="pres">
      <dgm:prSet presAssocID="{1EB2903D-276D-4F08-B1D9-8D390F227BE0}" presName="comp" presStyleCnt="0"/>
      <dgm:spPr/>
    </dgm:pt>
    <dgm:pt modelId="{38EF23E9-23EB-4FE6-BD35-E67FEED0C7BF}" type="pres">
      <dgm:prSet presAssocID="{1EB2903D-276D-4F08-B1D9-8D390F227BE0}" presName="box" presStyleLbl="node1" presStyleIdx="0" presStyleCnt="3"/>
      <dgm:spPr/>
      <dgm:t>
        <a:bodyPr/>
        <a:lstStyle/>
        <a:p>
          <a:endParaRPr lang="en-US"/>
        </a:p>
      </dgm:t>
    </dgm:pt>
    <dgm:pt modelId="{9276109A-7840-4540-92DB-D751A780D3C2}" type="pres">
      <dgm:prSet presAssocID="{1EB2903D-276D-4F08-B1D9-8D390F227BE0}"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A6A49BE5-22CE-4A10-9473-A23394925D1F}" type="pres">
      <dgm:prSet presAssocID="{1EB2903D-276D-4F08-B1D9-8D390F227BE0}" presName="text" presStyleLbl="node1" presStyleIdx="0" presStyleCnt="3">
        <dgm:presLayoutVars>
          <dgm:bulletEnabled val="1"/>
        </dgm:presLayoutVars>
      </dgm:prSet>
      <dgm:spPr/>
      <dgm:t>
        <a:bodyPr/>
        <a:lstStyle/>
        <a:p>
          <a:endParaRPr lang="en-US"/>
        </a:p>
      </dgm:t>
    </dgm:pt>
    <dgm:pt modelId="{09B8D634-2FF0-4B67-A4B3-7CAE00FA2EF7}" type="pres">
      <dgm:prSet presAssocID="{58C6E02F-8902-4EBD-8FEB-9B984338D1AB}" presName="spacer" presStyleCnt="0"/>
      <dgm:spPr/>
    </dgm:pt>
    <dgm:pt modelId="{B1ACD07C-C636-461D-97E2-3A93F32A0E1E}" type="pres">
      <dgm:prSet presAssocID="{E216B2E7-4417-4F2E-9CD1-094F888B2E5C}" presName="comp" presStyleCnt="0"/>
      <dgm:spPr/>
    </dgm:pt>
    <dgm:pt modelId="{B089AF7C-7372-48AF-BD68-A5309695776B}" type="pres">
      <dgm:prSet presAssocID="{E216B2E7-4417-4F2E-9CD1-094F888B2E5C}" presName="box" presStyleLbl="node1" presStyleIdx="1" presStyleCnt="3"/>
      <dgm:spPr/>
      <dgm:t>
        <a:bodyPr/>
        <a:lstStyle/>
        <a:p>
          <a:endParaRPr lang="en-US"/>
        </a:p>
      </dgm:t>
    </dgm:pt>
    <dgm:pt modelId="{4535C75E-B7BD-40F9-BC1B-B3304072326A}" type="pres">
      <dgm:prSet presAssocID="{E216B2E7-4417-4F2E-9CD1-094F888B2E5C}"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03A1158D-3444-47D4-8537-6AFD0271F336}" type="pres">
      <dgm:prSet presAssocID="{E216B2E7-4417-4F2E-9CD1-094F888B2E5C}" presName="text" presStyleLbl="node1" presStyleIdx="1" presStyleCnt="3">
        <dgm:presLayoutVars>
          <dgm:bulletEnabled val="1"/>
        </dgm:presLayoutVars>
      </dgm:prSet>
      <dgm:spPr/>
      <dgm:t>
        <a:bodyPr/>
        <a:lstStyle/>
        <a:p>
          <a:endParaRPr lang="en-US"/>
        </a:p>
      </dgm:t>
    </dgm:pt>
    <dgm:pt modelId="{CD37D776-4784-4D11-BF20-BA997AB680FF}" type="pres">
      <dgm:prSet presAssocID="{29A0A271-AC85-41CF-B5C8-DBD356E15104}" presName="spacer" presStyleCnt="0"/>
      <dgm:spPr/>
    </dgm:pt>
    <dgm:pt modelId="{E8781C63-BB96-48F6-97FA-453442B45205}" type="pres">
      <dgm:prSet presAssocID="{3F105B55-F4A6-43D5-9335-C077917B215D}" presName="comp" presStyleCnt="0"/>
      <dgm:spPr/>
    </dgm:pt>
    <dgm:pt modelId="{A4FAA22F-9926-4C89-9A48-90464B42D32D}" type="pres">
      <dgm:prSet presAssocID="{3F105B55-F4A6-43D5-9335-C077917B215D}" presName="box" presStyleLbl="node1" presStyleIdx="2" presStyleCnt="3"/>
      <dgm:spPr/>
      <dgm:t>
        <a:bodyPr/>
        <a:lstStyle/>
        <a:p>
          <a:endParaRPr lang="en-US"/>
        </a:p>
      </dgm:t>
    </dgm:pt>
    <dgm:pt modelId="{4594BDB2-6812-4D72-80D9-E8141999E9D7}" type="pres">
      <dgm:prSet presAssocID="{3F105B55-F4A6-43D5-9335-C077917B215D}"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 modelId="{B1A30298-6A34-473C-B08E-2CAF20974186}" type="pres">
      <dgm:prSet presAssocID="{3F105B55-F4A6-43D5-9335-C077917B215D}" presName="text" presStyleLbl="node1" presStyleIdx="2" presStyleCnt="3">
        <dgm:presLayoutVars>
          <dgm:bulletEnabled val="1"/>
        </dgm:presLayoutVars>
      </dgm:prSet>
      <dgm:spPr/>
      <dgm:t>
        <a:bodyPr/>
        <a:lstStyle/>
        <a:p>
          <a:endParaRPr lang="en-US"/>
        </a:p>
      </dgm:t>
    </dgm:pt>
  </dgm:ptLst>
  <dgm:cxnLst>
    <dgm:cxn modelId="{674E5D37-F5A6-4304-A427-2B5616644C03}" type="presOf" srcId="{3F105B55-F4A6-43D5-9335-C077917B215D}" destId="{B1A30298-6A34-473C-B08E-2CAF20974186}" srcOrd="1" destOrd="0" presId="urn:microsoft.com/office/officeart/2005/8/layout/vList4"/>
    <dgm:cxn modelId="{1934CB3F-E7B2-4614-A39C-2362C4ED7DE5}" type="presOf" srcId="{E216B2E7-4417-4F2E-9CD1-094F888B2E5C}" destId="{B089AF7C-7372-48AF-BD68-A5309695776B}" srcOrd="0" destOrd="0" presId="urn:microsoft.com/office/officeart/2005/8/layout/vList4"/>
    <dgm:cxn modelId="{3917AB9E-558B-4CFE-B670-6CA22BD5AA59}" type="presOf" srcId="{1EB2903D-276D-4F08-B1D9-8D390F227BE0}" destId="{38EF23E9-23EB-4FE6-BD35-E67FEED0C7BF}" srcOrd="0" destOrd="0" presId="urn:microsoft.com/office/officeart/2005/8/layout/vList4"/>
    <dgm:cxn modelId="{1129BABB-FC8B-4B90-8A1F-EB7CD1F275F2}" type="presOf" srcId="{E216B2E7-4417-4F2E-9CD1-094F888B2E5C}" destId="{03A1158D-3444-47D4-8537-6AFD0271F336}" srcOrd="1" destOrd="0" presId="urn:microsoft.com/office/officeart/2005/8/layout/vList4"/>
    <dgm:cxn modelId="{F33D32E3-0520-4D16-AE78-AAFF89A3A2D1}" srcId="{6E33CF68-B526-4976-A994-532303AB03C4}" destId="{E216B2E7-4417-4F2E-9CD1-094F888B2E5C}" srcOrd="1" destOrd="0" parTransId="{651C3C08-419A-4A8C-A841-0CE4992930EB}" sibTransId="{29A0A271-AC85-41CF-B5C8-DBD356E15104}"/>
    <dgm:cxn modelId="{0DC8A451-94FA-4D22-BFA4-7E90E64BC849}" type="presOf" srcId="{1EB2903D-276D-4F08-B1D9-8D390F227BE0}" destId="{A6A49BE5-22CE-4A10-9473-A23394925D1F}" srcOrd="1" destOrd="0" presId="urn:microsoft.com/office/officeart/2005/8/layout/vList4"/>
    <dgm:cxn modelId="{31594F30-7B8F-4594-B0C8-E77A8BEF891A}" srcId="{6E33CF68-B526-4976-A994-532303AB03C4}" destId="{3F105B55-F4A6-43D5-9335-C077917B215D}" srcOrd="2" destOrd="0" parTransId="{A9B7C730-4261-4410-9CAD-D33F4C52C815}" sibTransId="{49D9ACAD-702B-401E-8C3E-2C26EBA0FA9C}"/>
    <dgm:cxn modelId="{91F31A35-5DDE-417D-8123-EA504E461483}" type="presOf" srcId="{6E33CF68-B526-4976-A994-532303AB03C4}" destId="{7236B174-6C4E-4027-A52C-6FF61B38C607}" srcOrd="0" destOrd="0" presId="urn:microsoft.com/office/officeart/2005/8/layout/vList4"/>
    <dgm:cxn modelId="{4FBFB659-9BA2-474A-971B-12C6007E9E0C}" type="presOf" srcId="{3F105B55-F4A6-43D5-9335-C077917B215D}" destId="{A4FAA22F-9926-4C89-9A48-90464B42D32D}" srcOrd="0" destOrd="0" presId="urn:microsoft.com/office/officeart/2005/8/layout/vList4"/>
    <dgm:cxn modelId="{34403BBB-AD24-41DC-9DFE-7491E54020E5}" srcId="{6E33CF68-B526-4976-A994-532303AB03C4}" destId="{1EB2903D-276D-4F08-B1D9-8D390F227BE0}" srcOrd="0" destOrd="0" parTransId="{8AD97BE5-F68D-481C-A8A2-2834A455422C}" sibTransId="{58C6E02F-8902-4EBD-8FEB-9B984338D1AB}"/>
    <dgm:cxn modelId="{E0CFE440-1880-4C22-9078-09ABEBEFF7C1}" type="presParOf" srcId="{7236B174-6C4E-4027-A52C-6FF61B38C607}" destId="{CED2DCF4-F7B4-4E2E-839A-46C4949F4067}" srcOrd="0" destOrd="0" presId="urn:microsoft.com/office/officeart/2005/8/layout/vList4"/>
    <dgm:cxn modelId="{9FE07E2F-1E1F-4C93-8138-FF687E99C57D}" type="presParOf" srcId="{CED2DCF4-F7B4-4E2E-839A-46C4949F4067}" destId="{38EF23E9-23EB-4FE6-BD35-E67FEED0C7BF}" srcOrd="0" destOrd="0" presId="urn:microsoft.com/office/officeart/2005/8/layout/vList4"/>
    <dgm:cxn modelId="{5BA00312-388B-4AE9-AAF8-914C858602DD}" type="presParOf" srcId="{CED2DCF4-F7B4-4E2E-839A-46C4949F4067}" destId="{9276109A-7840-4540-92DB-D751A780D3C2}" srcOrd="1" destOrd="0" presId="urn:microsoft.com/office/officeart/2005/8/layout/vList4"/>
    <dgm:cxn modelId="{28944DB7-3805-44BF-B242-BB948EF72F36}" type="presParOf" srcId="{CED2DCF4-F7B4-4E2E-839A-46C4949F4067}" destId="{A6A49BE5-22CE-4A10-9473-A23394925D1F}" srcOrd="2" destOrd="0" presId="urn:microsoft.com/office/officeart/2005/8/layout/vList4"/>
    <dgm:cxn modelId="{48FEE4DC-EB99-4426-9008-674B2D08FCE5}" type="presParOf" srcId="{7236B174-6C4E-4027-A52C-6FF61B38C607}" destId="{09B8D634-2FF0-4B67-A4B3-7CAE00FA2EF7}" srcOrd="1" destOrd="0" presId="urn:microsoft.com/office/officeart/2005/8/layout/vList4"/>
    <dgm:cxn modelId="{22086858-E030-4CA4-B382-2C42EA37961A}" type="presParOf" srcId="{7236B174-6C4E-4027-A52C-6FF61B38C607}" destId="{B1ACD07C-C636-461D-97E2-3A93F32A0E1E}" srcOrd="2" destOrd="0" presId="urn:microsoft.com/office/officeart/2005/8/layout/vList4"/>
    <dgm:cxn modelId="{63A1E275-6614-4947-A779-10FDD7044461}" type="presParOf" srcId="{B1ACD07C-C636-461D-97E2-3A93F32A0E1E}" destId="{B089AF7C-7372-48AF-BD68-A5309695776B}" srcOrd="0" destOrd="0" presId="urn:microsoft.com/office/officeart/2005/8/layout/vList4"/>
    <dgm:cxn modelId="{7500AD01-22E4-438B-9C16-8951CA14EEE4}" type="presParOf" srcId="{B1ACD07C-C636-461D-97E2-3A93F32A0E1E}" destId="{4535C75E-B7BD-40F9-BC1B-B3304072326A}" srcOrd="1" destOrd="0" presId="urn:microsoft.com/office/officeart/2005/8/layout/vList4"/>
    <dgm:cxn modelId="{F5BD499D-9CFA-47CB-BED3-74F3C9759A84}" type="presParOf" srcId="{B1ACD07C-C636-461D-97E2-3A93F32A0E1E}" destId="{03A1158D-3444-47D4-8537-6AFD0271F336}" srcOrd="2" destOrd="0" presId="urn:microsoft.com/office/officeart/2005/8/layout/vList4"/>
    <dgm:cxn modelId="{C59E964A-C821-4086-B004-3CB9B7BE5FDE}" type="presParOf" srcId="{7236B174-6C4E-4027-A52C-6FF61B38C607}" destId="{CD37D776-4784-4D11-BF20-BA997AB680FF}" srcOrd="3" destOrd="0" presId="urn:microsoft.com/office/officeart/2005/8/layout/vList4"/>
    <dgm:cxn modelId="{A2504E02-74EE-4981-8C41-24AFDC203D29}" type="presParOf" srcId="{7236B174-6C4E-4027-A52C-6FF61B38C607}" destId="{E8781C63-BB96-48F6-97FA-453442B45205}" srcOrd="4" destOrd="0" presId="urn:microsoft.com/office/officeart/2005/8/layout/vList4"/>
    <dgm:cxn modelId="{42A2F2CF-712B-42F9-89E6-EFF97FD20CC8}" type="presParOf" srcId="{E8781C63-BB96-48F6-97FA-453442B45205}" destId="{A4FAA22F-9926-4C89-9A48-90464B42D32D}" srcOrd="0" destOrd="0" presId="urn:microsoft.com/office/officeart/2005/8/layout/vList4"/>
    <dgm:cxn modelId="{19C35BCF-CDE1-400E-BBBF-F9EEEBC3E433}" type="presParOf" srcId="{E8781C63-BB96-48F6-97FA-453442B45205}" destId="{4594BDB2-6812-4D72-80D9-E8141999E9D7}" srcOrd="1" destOrd="0" presId="urn:microsoft.com/office/officeart/2005/8/layout/vList4"/>
    <dgm:cxn modelId="{E349A37B-CC29-4EC9-950E-E3F7334D22F0}" type="presParOf" srcId="{E8781C63-BB96-48F6-97FA-453442B45205}" destId="{B1A30298-6A34-473C-B08E-2CAF2097418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F23E9-23EB-4FE6-BD35-E67FEED0C7BF}">
      <dsp:nvSpPr>
        <dsp:cNvPr id="0" name=""/>
        <dsp:cNvSpPr/>
      </dsp:nvSpPr>
      <dsp:spPr>
        <a:xfrm>
          <a:off x="0" y="0"/>
          <a:ext cx="10058399" cy="1257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think of answers for the questions in job interview.</a:t>
          </a:r>
          <a:endParaRPr lang="en-US" sz="2700" kern="1200" dirty="0"/>
        </a:p>
      </dsp:txBody>
      <dsp:txXfrm>
        <a:off x="2137390" y="0"/>
        <a:ext cx="7921009" cy="1257101"/>
      </dsp:txXfrm>
    </dsp:sp>
    <dsp:sp modelId="{9276109A-7840-4540-92DB-D751A780D3C2}">
      <dsp:nvSpPr>
        <dsp:cNvPr id="0" name=""/>
        <dsp:cNvSpPr/>
      </dsp:nvSpPr>
      <dsp:spPr>
        <a:xfrm>
          <a:off x="125710" y="125710"/>
          <a:ext cx="2011680" cy="100568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9AF7C-7372-48AF-BD68-A5309695776B}">
      <dsp:nvSpPr>
        <dsp:cNvPr id="0" name=""/>
        <dsp:cNvSpPr/>
      </dsp:nvSpPr>
      <dsp:spPr>
        <a:xfrm>
          <a:off x="0" y="1382811"/>
          <a:ext cx="10058399" cy="1257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find a partner to have a job interview simulation. Take turn to do simulation as interviewer and interviewee.</a:t>
          </a:r>
          <a:endParaRPr lang="en-US" sz="2700" kern="1200" dirty="0"/>
        </a:p>
      </dsp:txBody>
      <dsp:txXfrm>
        <a:off x="2137390" y="1382811"/>
        <a:ext cx="7921009" cy="1257101"/>
      </dsp:txXfrm>
    </dsp:sp>
    <dsp:sp modelId="{4535C75E-B7BD-40F9-BC1B-B3304072326A}">
      <dsp:nvSpPr>
        <dsp:cNvPr id="0" name=""/>
        <dsp:cNvSpPr/>
      </dsp:nvSpPr>
      <dsp:spPr>
        <a:xfrm>
          <a:off x="125710" y="1508521"/>
          <a:ext cx="2011680" cy="100568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AA22F-9926-4C89-9A48-90464B42D32D}">
      <dsp:nvSpPr>
        <dsp:cNvPr id="0" name=""/>
        <dsp:cNvSpPr/>
      </dsp:nvSpPr>
      <dsp:spPr>
        <a:xfrm>
          <a:off x="0" y="2765623"/>
          <a:ext cx="10058399" cy="1257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Share your simulation with classmates</a:t>
          </a:r>
          <a:endParaRPr lang="en-US" sz="2700" kern="1200" dirty="0"/>
        </a:p>
      </dsp:txBody>
      <dsp:txXfrm>
        <a:off x="2137390" y="2765623"/>
        <a:ext cx="7921009" cy="1257101"/>
      </dsp:txXfrm>
    </dsp:sp>
    <dsp:sp modelId="{4594BDB2-6812-4D72-80D9-E8141999E9D7}">
      <dsp:nvSpPr>
        <dsp:cNvPr id="0" name=""/>
        <dsp:cNvSpPr/>
      </dsp:nvSpPr>
      <dsp:spPr>
        <a:xfrm>
          <a:off x="125710" y="2891333"/>
          <a:ext cx="2011680" cy="100568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665313-569D-4DEA-AC77-B42DC7B12226}"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DFEC-5120-4D91-8812-2C8131FD25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16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665313-569D-4DEA-AC77-B42DC7B12226}"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131021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665313-569D-4DEA-AC77-B42DC7B12226}"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2555885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665313-569D-4DEA-AC77-B42DC7B12226}"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1173060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65313-569D-4DEA-AC77-B42DC7B12226}"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9DFEC-5120-4D91-8812-2C8131FD25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46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665313-569D-4DEA-AC77-B42DC7B12226}"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312556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665313-569D-4DEA-AC77-B42DC7B12226}"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1672634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65313-569D-4DEA-AC77-B42DC7B12226}"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1171464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665313-569D-4DEA-AC77-B42DC7B12226}" type="datetimeFigureOut">
              <a:rPr lang="en-US" smtClean="0"/>
              <a:t>5/7/2019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353834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665313-569D-4DEA-AC77-B42DC7B12226}" type="datetimeFigureOut">
              <a:rPr lang="en-US" smtClean="0"/>
              <a:t>5/7/2019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E9DFEC-5120-4D91-8812-2C8131FD25C2}" type="slidenum">
              <a:rPr lang="en-US" smtClean="0"/>
              <a:t>‹#›</a:t>
            </a:fld>
            <a:endParaRPr lang="en-US"/>
          </a:p>
        </p:txBody>
      </p:sp>
    </p:spTree>
    <p:extLst>
      <p:ext uri="{BB962C8B-B14F-4D97-AF65-F5344CB8AC3E}">
        <p14:creationId xmlns:p14="http://schemas.microsoft.com/office/powerpoint/2010/main" val="337406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65313-569D-4DEA-AC77-B42DC7B12226}"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9DFEC-5120-4D91-8812-2C8131FD25C2}" type="slidenum">
              <a:rPr lang="en-US" smtClean="0"/>
              <a:t>‹#›</a:t>
            </a:fld>
            <a:endParaRPr lang="en-US"/>
          </a:p>
        </p:txBody>
      </p:sp>
    </p:spTree>
    <p:extLst>
      <p:ext uri="{BB962C8B-B14F-4D97-AF65-F5344CB8AC3E}">
        <p14:creationId xmlns:p14="http://schemas.microsoft.com/office/powerpoint/2010/main" val="645453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665313-569D-4DEA-AC77-B42DC7B12226}" type="datetimeFigureOut">
              <a:rPr lang="en-US" smtClean="0"/>
              <a:t>5/7/2019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FE9DFEC-5120-4D91-8812-2C8131FD25C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52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uentu.com/english/blog/american-english-slang-words-esl/" TargetMode="External"/><Relationship Id="rId2" Type="http://schemas.openxmlformats.org/officeDocument/2006/relationships/hyperlink" Target="https://www.fluentu.com/english/blog/english-greetings-expressions/" TargetMode="External"/><Relationship Id="rId1" Type="http://schemas.openxmlformats.org/officeDocument/2006/relationships/slideLayout" Target="../slideLayouts/slideLayout2.xml"/><Relationship Id="rId4" Type="http://schemas.openxmlformats.org/officeDocument/2006/relationships/hyperlink" Target="https://www.fluentu.com/english/blog/esl-english-grammar-mistak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IBGaBS34a1A" TargetMode="External"/><Relationship Id="rId2" Type="http://schemas.openxmlformats.org/officeDocument/2006/relationships/hyperlink" Target="https://www.fluentu.com/blog/english/english-job-interview-ques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luentu.com/english/blog/improve-esl-english-vocabulary-goo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Great Answers to 8 Common English Job Interview Questions</a:t>
            </a:r>
            <a:endParaRPr lang="en-US" dirty="0"/>
          </a:p>
        </p:txBody>
      </p:sp>
      <p:sp>
        <p:nvSpPr>
          <p:cNvPr id="3" name="Content Placeholder 2"/>
          <p:cNvSpPr>
            <a:spLocks noGrp="1"/>
          </p:cNvSpPr>
          <p:nvPr>
            <p:ph idx="1"/>
          </p:nvPr>
        </p:nvSpPr>
        <p:spPr>
          <a:xfrm>
            <a:off x="1097280" y="5065486"/>
            <a:ext cx="10058400" cy="1219199"/>
          </a:xfrm>
        </p:spPr>
        <p:txBody>
          <a:bodyPr>
            <a:noAutofit/>
          </a:bodyPr>
          <a:lstStyle/>
          <a:p>
            <a:pPr marL="0" indent="0" algn="ctr">
              <a:lnSpc>
                <a:spcPct val="100000"/>
              </a:lnSpc>
              <a:buNone/>
            </a:pPr>
            <a:r>
              <a:rPr lang="en-US" b="1" dirty="0" err="1"/>
              <a:t>Pemantapan</a:t>
            </a:r>
            <a:r>
              <a:rPr lang="en-US" b="1" dirty="0"/>
              <a:t> </a:t>
            </a:r>
            <a:r>
              <a:rPr lang="en-US" b="1" dirty="0" err="1"/>
              <a:t>Sidang</a:t>
            </a:r>
            <a:endParaRPr lang="en-US" b="1" dirty="0"/>
          </a:p>
          <a:p>
            <a:pPr marL="0" indent="0" algn="ctr">
              <a:lnSpc>
                <a:spcPct val="100000"/>
              </a:lnSpc>
              <a:buNone/>
            </a:pPr>
            <a:r>
              <a:rPr lang="en-US" b="1" dirty="0"/>
              <a:t>Speaking in Professional Contexts</a:t>
            </a:r>
          </a:p>
          <a:p>
            <a:pPr marL="0" indent="0" algn="ctr">
              <a:lnSpc>
                <a:spcPct val="100000"/>
              </a:lnSpc>
              <a:buNone/>
            </a:pPr>
            <a:r>
              <a:rPr lang="en-US" b="1" dirty="0" smtClean="0"/>
              <a:t>IKIP </a:t>
            </a:r>
            <a:r>
              <a:rPr lang="en-US" b="1" dirty="0" err="1" smtClean="0"/>
              <a:t>Siliwangi</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586" b="10453"/>
          <a:stretch/>
        </p:blipFill>
        <p:spPr>
          <a:xfrm>
            <a:off x="1097280" y="1737360"/>
            <a:ext cx="9701561" cy="3193625"/>
          </a:xfrm>
          <a:prstGeom prst="rect">
            <a:avLst/>
          </a:prstGeom>
        </p:spPr>
      </p:pic>
    </p:spTree>
    <p:extLst>
      <p:ext uri="{BB962C8B-B14F-4D97-AF65-F5344CB8AC3E}">
        <p14:creationId xmlns:p14="http://schemas.microsoft.com/office/powerpoint/2010/main" val="3525345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9796" y="528452"/>
            <a:ext cx="8299890" cy="4742795"/>
          </a:xfrm>
        </p:spPr>
      </p:pic>
    </p:spTree>
    <p:extLst>
      <p:ext uri="{BB962C8B-B14F-4D97-AF65-F5344CB8AC3E}">
        <p14:creationId xmlns:p14="http://schemas.microsoft.com/office/powerpoint/2010/main" val="5814674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What are your weaknesses?</a:t>
            </a:r>
            <a:endParaRPr lang="en-US" dirty="0"/>
          </a:p>
        </p:txBody>
      </p:sp>
      <p:sp>
        <p:nvSpPr>
          <p:cNvPr id="3" name="Content Placeholder 2"/>
          <p:cNvSpPr>
            <a:spLocks noGrp="1"/>
          </p:cNvSpPr>
          <p:nvPr>
            <p:ph idx="1"/>
          </p:nvPr>
        </p:nvSpPr>
        <p:spPr/>
        <p:txBody>
          <a:bodyPr>
            <a:normAutofit/>
          </a:bodyPr>
          <a:lstStyle/>
          <a:p>
            <a:r>
              <a:rPr lang="en-US" sz="2400" i="1" dirty="0" smtClean="0"/>
              <a:t>What? I don’t have any weaknesses!</a:t>
            </a:r>
            <a:r>
              <a:rPr lang="en-US" sz="2400" dirty="0" smtClean="0"/>
              <a:t> Of course you do – no one’s perfect. </a:t>
            </a:r>
          </a:p>
          <a:p>
            <a:endParaRPr lang="en-US" sz="2400" dirty="0" smtClean="0"/>
          </a:p>
          <a:p>
            <a:pPr marL="0" indent="0">
              <a:buNone/>
            </a:pPr>
            <a:r>
              <a:rPr lang="en-US" sz="2400" dirty="0" smtClean="0"/>
              <a:t>Everyone has weaknesses, but what they’re checking for here is </a:t>
            </a:r>
            <a:r>
              <a:rPr lang="en-US" sz="2400" u="sng" dirty="0" smtClean="0"/>
              <a:t>how you try to fix your weaknesses</a:t>
            </a:r>
            <a:r>
              <a:rPr lang="en-US" sz="2400" dirty="0" smtClean="0"/>
              <a:t> and they also want to know </a:t>
            </a:r>
            <a:r>
              <a:rPr lang="en-US" sz="2400" u="sng" dirty="0" smtClean="0"/>
              <a:t>how self-aware (how much you know about yourself) you are</a:t>
            </a:r>
            <a:r>
              <a:rPr lang="en-US" sz="2400" dirty="0" smtClean="0"/>
              <a:t>.</a:t>
            </a:r>
          </a:p>
          <a:p>
            <a:endParaRPr lang="en-US" sz="2400" dirty="0"/>
          </a:p>
        </p:txBody>
      </p:sp>
    </p:spTree>
    <p:extLst>
      <p:ext uri="{BB962C8B-B14F-4D97-AF65-F5344CB8AC3E}">
        <p14:creationId xmlns:p14="http://schemas.microsoft.com/office/powerpoint/2010/main" val="204894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Another trick here is to </a:t>
            </a:r>
            <a:r>
              <a:rPr lang="en-US" sz="2400" u="sng" dirty="0"/>
              <a:t>turn those weaker qualities into positive qualities</a:t>
            </a:r>
            <a:r>
              <a:rPr lang="en-US" sz="2400" dirty="0"/>
              <a:t>. </a:t>
            </a:r>
            <a:endParaRPr lang="en-US" sz="2400" dirty="0" smtClean="0"/>
          </a:p>
          <a:p>
            <a:pPr marL="0" indent="0">
              <a:buNone/>
            </a:pPr>
            <a:r>
              <a:rPr lang="en-US" sz="2400" dirty="0" smtClean="0"/>
              <a:t>For </a:t>
            </a:r>
            <a:r>
              <a:rPr lang="en-US" sz="2400" dirty="0"/>
              <a:t>example, your weakness is that you spend too much time on projects which makes you work slower. </a:t>
            </a:r>
            <a:r>
              <a:rPr lang="en-US" sz="2400" dirty="0" smtClean="0"/>
              <a:t>Turn </a:t>
            </a:r>
            <a:r>
              <a:rPr lang="en-US" sz="2400" dirty="0"/>
              <a:t>that into a positive by saying: </a:t>
            </a:r>
            <a:endParaRPr lang="en-US" sz="2400" dirty="0" smtClean="0"/>
          </a:p>
          <a:p>
            <a:pPr marL="0" indent="0">
              <a:buNone/>
            </a:pPr>
            <a:endParaRPr lang="en-US" sz="2400" i="1" dirty="0" smtClean="0"/>
          </a:p>
          <a:p>
            <a:pPr marL="0" indent="0">
              <a:buNone/>
            </a:pPr>
            <a:r>
              <a:rPr lang="en-US" sz="2400" i="1" dirty="0" smtClean="0"/>
              <a:t>I </a:t>
            </a:r>
            <a:r>
              <a:rPr lang="en-US" sz="2400" i="1" dirty="0"/>
              <a:t>sometimes am slower in completing my tasks compared to others because I really want to get things right. I will double or sometimes triple-check documents and files to make sure everything is accurate (correct).  </a:t>
            </a:r>
            <a:endParaRPr lang="en-US" sz="2400" dirty="0"/>
          </a:p>
          <a:p>
            <a:endParaRPr lang="en-US" sz="2400" dirty="0"/>
          </a:p>
        </p:txBody>
      </p:sp>
    </p:spTree>
    <p:extLst>
      <p:ext uri="{BB962C8B-B14F-4D97-AF65-F5344CB8AC3E}">
        <p14:creationId xmlns:p14="http://schemas.microsoft.com/office/powerpoint/2010/main" val="2605199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Another great trick is to talk about a weakness (like being disorganized) and mention some methods that you are using to help overcome this</a:t>
            </a:r>
            <a:r>
              <a:rPr lang="en-US" sz="2800" dirty="0" smtClean="0"/>
              <a:t>:</a:t>
            </a:r>
          </a:p>
          <a:p>
            <a:endParaRPr lang="en-US" sz="2800" i="1" dirty="0"/>
          </a:p>
          <a:p>
            <a:pPr marL="0" indent="0">
              <a:buNone/>
            </a:pPr>
            <a:r>
              <a:rPr lang="en-US" sz="2800" i="1" dirty="0" smtClean="0"/>
              <a:t>I </a:t>
            </a:r>
            <a:r>
              <a:rPr lang="en-US" sz="2800" i="1" dirty="0"/>
              <a:t>have created a </a:t>
            </a:r>
            <a:r>
              <a:rPr lang="en-US" sz="2800" b="1" i="1" dirty="0"/>
              <a:t>time-management system</a:t>
            </a:r>
            <a:r>
              <a:rPr lang="en-US" sz="2800" i="1" dirty="0"/>
              <a:t>, which allows me to list all my duties and organize my deadlines so I have a clearer idea of what I need to do. </a:t>
            </a:r>
            <a:endParaRPr lang="en-US" sz="2800" dirty="0"/>
          </a:p>
        </p:txBody>
      </p:sp>
    </p:spTree>
    <p:extLst>
      <p:ext uri="{BB962C8B-B14F-4D97-AF65-F5344CB8AC3E}">
        <p14:creationId xmlns:p14="http://schemas.microsoft.com/office/powerpoint/2010/main" val="3484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799" y="174812"/>
            <a:ext cx="7354398" cy="5626941"/>
          </a:xfrm>
        </p:spPr>
      </p:pic>
    </p:spTree>
    <p:extLst>
      <p:ext uri="{BB962C8B-B14F-4D97-AF65-F5344CB8AC3E}">
        <p14:creationId xmlns:p14="http://schemas.microsoft.com/office/powerpoint/2010/main" val="2291822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Why did you leave your last job?</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If you’re applying for your first job, this question is not for you.</a:t>
            </a:r>
          </a:p>
          <a:p>
            <a:endParaRPr lang="en-US" sz="2800" dirty="0" smtClean="0"/>
          </a:p>
          <a:p>
            <a:r>
              <a:rPr lang="en-US" sz="2800" dirty="0" smtClean="0"/>
              <a:t>However, if you’ve worked before, the interviewer wants to find out why you left your old job. </a:t>
            </a:r>
          </a:p>
          <a:p>
            <a:r>
              <a:rPr lang="en-US" sz="2800" dirty="0" smtClean="0"/>
              <a:t>Did you leave because you were </a:t>
            </a:r>
            <a:r>
              <a:rPr lang="en-US" sz="2800" b="1" dirty="0" smtClean="0"/>
              <a:t>fired</a:t>
            </a:r>
            <a:r>
              <a:rPr lang="en-US" sz="2800" dirty="0" smtClean="0"/>
              <a:t>? (Your old boss asked you to leave for doing something wrong). </a:t>
            </a:r>
          </a:p>
          <a:p>
            <a:r>
              <a:rPr lang="en-US" sz="2800" dirty="0" smtClean="0"/>
              <a:t>Did you </a:t>
            </a:r>
            <a:r>
              <a:rPr lang="en-US" sz="2800" b="1" dirty="0" smtClean="0"/>
              <a:t>quit</a:t>
            </a:r>
            <a:r>
              <a:rPr lang="en-US" sz="2800" dirty="0" smtClean="0"/>
              <a:t>? (</a:t>
            </a:r>
            <a:r>
              <a:rPr lang="en-US" sz="2800" b="1" dirty="0" smtClean="0"/>
              <a:t>Resign – </a:t>
            </a:r>
            <a:r>
              <a:rPr lang="en-US" sz="2800" dirty="0" smtClean="0"/>
              <a:t>Did you choose to stop working?) </a:t>
            </a:r>
          </a:p>
          <a:p>
            <a:r>
              <a:rPr lang="en-US" sz="2800" dirty="0" smtClean="0"/>
              <a:t>Or were you </a:t>
            </a:r>
            <a:r>
              <a:rPr lang="en-US" sz="2800" b="1" dirty="0" smtClean="0"/>
              <a:t>laid off</a:t>
            </a:r>
            <a:r>
              <a:rPr lang="en-US" sz="2800" dirty="0" smtClean="0"/>
              <a:t>? (</a:t>
            </a:r>
            <a:r>
              <a:rPr lang="en-US" sz="2800" i="1" dirty="0" smtClean="0"/>
              <a:t>Made redundant</a:t>
            </a:r>
            <a:r>
              <a:rPr lang="en-US" sz="2800" dirty="0" smtClean="0"/>
              <a:t> – no longer needed because the job is no longer available?)</a:t>
            </a:r>
          </a:p>
          <a:p>
            <a:endParaRPr lang="en-US" sz="2800" dirty="0"/>
          </a:p>
        </p:txBody>
      </p:sp>
    </p:spTree>
    <p:extLst>
      <p:ext uri="{BB962C8B-B14F-4D97-AF65-F5344CB8AC3E}">
        <p14:creationId xmlns:p14="http://schemas.microsoft.com/office/powerpoint/2010/main" val="882490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400" dirty="0" smtClean="0"/>
              <a:t>If you chose to leave your old job, </a:t>
            </a:r>
            <a:r>
              <a:rPr lang="en-US" sz="2400" u="sng" dirty="0" smtClean="0"/>
              <a:t>avoid saying anything negative about your old workplace or boss</a:t>
            </a:r>
            <a:r>
              <a:rPr lang="en-US" sz="2400" dirty="0" smtClean="0"/>
              <a:t> (even if this is true). The person or people interviewing you will just look at you in a negative way. </a:t>
            </a:r>
          </a:p>
          <a:p>
            <a:pPr marL="0" indent="0">
              <a:buNone/>
            </a:pPr>
            <a:endParaRPr lang="en-US" sz="2400" dirty="0" smtClean="0"/>
          </a:p>
          <a:p>
            <a:pPr marL="0" indent="0">
              <a:buNone/>
            </a:pPr>
            <a:r>
              <a:rPr lang="en-US" sz="2400" dirty="0" smtClean="0"/>
              <a:t>You can say the following:</a:t>
            </a:r>
          </a:p>
          <a:p>
            <a:pPr marL="712788" indent="-90488"/>
            <a:r>
              <a:rPr lang="en-US" sz="2400" i="1" dirty="0" smtClean="0"/>
              <a:t>I’m looking for new challenges.</a:t>
            </a:r>
            <a:endParaRPr lang="en-US" sz="2400" dirty="0" smtClean="0"/>
          </a:p>
          <a:p>
            <a:pPr marL="712788" indent="-90488"/>
            <a:r>
              <a:rPr lang="en-US" sz="2400" i="1" dirty="0" smtClean="0"/>
              <a:t>I feel I wasn’t able to show my talents.</a:t>
            </a:r>
            <a:endParaRPr lang="en-US" sz="2400" dirty="0" smtClean="0"/>
          </a:p>
          <a:p>
            <a:pPr marL="712788" indent="-90488"/>
            <a:r>
              <a:rPr lang="en-US" sz="2400" i="1" dirty="0" smtClean="0"/>
              <a:t>I’m looking for a job that suits my qualifications.</a:t>
            </a:r>
            <a:endParaRPr lang="en-US" sz="2400" dirty="0" smtClean="0"/>
          </a:p>
          <a:p>
            <a:pPr marL="712788" indent="-90488"/>
            <a:r>
              <a:rPr lang="en-US" sz="2400" i="1" dirty="0" smtClean="0"/>
              <a:t>I’m looking for a job where I can grow with the company.</a:t>
            </a:r>
            <a:endParaRPr lang="en-US" sz="2400" dirty="0" smtClean="0"/>
          </a:p>
        </p:txBody>
      </p:sp>
    </p:spTree>
    <p:extLst>
      <p:ext uri="{BB962C8B-B14F-4D97-AF65-F5344CB8AC3E}">
        <p14:creationId xmlns:p14="http://schemas.microsoft.com/office/powerpoint/2010/main" val="3572045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9375" y="326743"/>
            <a:ext cx="5768789" cy="5768789"/>
          </a:xfrm>
        </p:spPr>
      </p:pic>
    </p:spTree>
    <p:extLst>
      <p:ext uri="{BB962C8B-B14F-4D97-AF65-F5344CB8AC3E}">
        <p14:creationId xmlns:p14="http://schemas.microsoft.com/office/powerpoint/2010/main" val="13046737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Tell us about your education</a:t>
            </a:r>
            <a:endParaRPr lang="en-US" dirty="0"/>
          </a:p>
        </p:txBody>
      </p:sp>
      <p:sp>
        <p:nvSpPr>
          <p:cNvPr id="3" name="Content Placeholder 2"/>
          <p:cNvSpPr>
            <a:spLocks noGrp="1"/>
          </p:cNvSpPr>
          <p:nvPr>
            <p:ph idx="1"/>
          </p:nvPr>
        </p:nvSpPr>
        <p:spPr>
          <a:xfrm>
            <a:off x="1097280" y="1845734"/>
            <a:ext cx="10058400" cy="4380254"/>
          </a:xfrm>
        </p:spPr>
        <p:txBody>
          <a:bodyPr>
            <a:noAutofit/>
          </a:bodyPr>
          <a:lstStyle/>
          <a:p>
            <a:r>
              <a:rPr lang="en-US" sz="2400" dirty="0" smtClean="0"/>
              <a:t>Here they want to know everything you’ve studied related to the job. For example your training and </a:t>
            </a:r>
            <a:r>
              <a:rPr lang="en-US" sz="2400" b="1" dirty="0" smtClean="0"/>
              <a:t>further education</a:t>
            </a:r>
            <a:r>
              <a:rPr lang="en-US" sz="2400" dirty="0" smtClean="0"/>
              <a:t> (e.g. university, polytechnic, college). You don’t need to tell them everything you’ve done since elementary school, just the important things.</a:t>
            </a:r>
          </a:p>
          <a:p>
            <a:r>
              <a:rPr lang="en-US" sz="2400" dirty="0" smtClean="0"/>
              <a:t>Your: </a:t>
            </a:r>
            <a:r>
              <a:rPr lang="en-US" sz="2400" b="1" dirty="0" smtClean="0"/>
              <a:t>Degrees – </a:t>
            </a:r>
            <a:r>
              <a:rPr lang="en-US" sz="2400" dirty="0" smtClean="0"/>
              <a:t>3-4 year qualification from university/college.</a:t>
            </a:r>
          </a:p>
          <a:p>
            <a:r>
              <a:rPr lang="en-US" sz="2400" b="1" dirty="0" smtClean="0"/>
              <a:t>Diploma – </a:t>
            </a:r>
            <a:r>
              <a:rPr lang="en-US" sz="2400" dirty="0" smtClean="0"/>
              <a:t>A short-term qualification (e.g. 1 year) from college/university/polytechnic.</a:t>
            </a:r>
          </a:p>
          <a:p>
            <a:r>
              <a:rPr lang="en-US" sz="2400" b="1" dirty="0" smtClean="0"/>
              <a:t>Certificate – </a:t>
            </a:r>
            <a:r>
              <a:rPr lang="en-US" sz="2400" dirty="0" smtClean="0"/>
              <a:t>A piece of paper showing your participation in a course. NB: Make sure you take all the necessary documents with you, as they may need proof!</a:t>
            </a:r>
          </a:p>
          <a:p>
            <a:r>
              <a:rPr lang="en-US" sz="2400" dirty="0" smtClean="0"/>
              <a:t>If they ask you the question: </a:t>
            </a:r>
            <a:r>
              <a:rPr lang="en-US" sz="2400" b="1" i="1" dirty="0" smtClean="0"/>
              <a:t>tell us about your scholastic record</a:t>
            </a:r>
            <a:r>
              <a:rPr lang="en-US" sz="2400" b="1" dirty="0" smtClean="0"/>
              <a:t>,</a:t>
            </a:r>
            <a:r>
              <a:rPr lang="en-US" sz="2400" dirty="0" smtClean="0"/>
              <a:t> they want to know what kind of grades you received.</a:t>
            </a:r>
          </a:p>
        </p:txBody>
      </p:sp>
    </p:spTree>
    <p:extLst>
      <p:ext uri="{BB962C8B-B14F-4D97-AF65-F5344CB8AC3E}">
        <p14:creationId xmlns:p14="http://schemas.microsoft.com/office/powerpoint/2010/main" val="3162458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412" y="183237"/>
            <a:ext cx="6337621" cy="5685752"/>
          </a:xfrm>
        </p:spPr>
      </p:pic>
    </p:spTree>
    <p:extLst>
      <p:ext uri="{BB962C8B-B14F-4D97-AF65-F5344CB8AC3E}">
        <p14:creationId xmlns:p14="http://schemas.microsoft.com/office/powerpoint/2010/main" val="2493872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 Tell me about yourself</a:t>
            </a:r>
            <a:endParaRPr lang="en-US" dirty="0"/>
          </a:p>
        </p:txBody>
      </p:sp>
      <p:sp>
        <p:nvSpPr>
          <p:cNvPr id="3" name="Content Placeholder 2"/>
          <p:cNvSpPr>
            <a:spLocks noGrp="1"/>
          </p:cNvSpPr>
          <p:nvPr>
            <p:ph idx="1"/>
          </p:nvPr>
        </p:nvSpPr>
        <p:spPr/>
        <p:txBody>
          <a:bodyPr>
            <a:noAutofit/>
          </a:bodyPr>
          <a:lstStyle/>
          <a:p>
            <a:r>
              <a:rPr lang="en-US" sz="2400" dirty="0" smtClean="0"/>
              <a:t>After </a:t>
            </a:r>
            <a:r>
              <a:rPr lang="en-US" sz="2400" dirty="0" smtClean="0">
                <a:hlinkClick r:id="rId2"/>
              </a:rPr>
              <a:t>greeting, shaking hands and introducing yourself</a:t>
            </a:r>
            <a:r>
              <a:rPr lang="en-US" sz="2400" dirty="0" smtClean="0"/>
              <a:t>, the next thing that interviewers are probably going to ask you to do is to talk about yourself.</a:t>
            </a:r>
          </a:p>
          <a:p>
            <a:r>
              <a:rPr lang="en-US" sz="2400" dirty="0" smtClean="0"/>
              <a:t>Now, this might seem easy for you – you’ve practiced it in your English class so much, but they don’t want to hear every single detail. </a:t>
            </a:r>
          </a:p>
          <a:p>
            <a:r>
              <a:rPr lang="en-US" sz="2400" b="1" u="sng" dirty="0" smtClean="0"/>
              <a:t>Avoid</a:t>
            </a:r>
            <a:r>
              <a:rPr lang="en-US" sz="2400" dirty="0" smtClean="0"/>
              <a:t> saying something like: </a:t>
            </a:r>
            <a:r>
              <a:rPr lang="en-US" sz="2400" i="1" dirty="0" smtClean="0"/>
              <a:t>I was born in Beijing. I love playing the computer and surfing the net.</a:t>
            </a:r>
            <a:r>
              <a:rPr lang="en-US" sz="2400" dirty="0" smtClean="0"/>
              <a:t> or </a:t>
            </a:r>
            <a:r>
              <a:rPr lang="en-US" sz="2400" i="1" dirty="0" smtClean="0"/>
              <a:t>I have two sisters.</a:t>
            </a:r>
            <a:r>
              <a:rPr lang="en-US" sz="2400" dirty="0" smtClean="0"/>
              <a:t> </a:t>
            </a:r>
          </a:p>
          <a:p>
            <a:r>
              <a:rPr lang="en-US" sz="2400" dirty="0" smtClean="0"/>
              <a:t>They don’t want to know everything about you. </a:t>
            </a:r>
          </a:p>
          <a:p>
            <a:r>
              <a:rPr lang="en-US" sz="2400" dirty="0" smtClean="0"/>
              <a:t>They want to know about you and your career growth; they want to know about you related to the job you’re applying for.</a:t>
            </a:r>
          </a:p>
          <a:p>
            <a:r>
              <a:rPr lang="en-US" sz="2400" dirty="0" smtClean="0"/>
              <a:t>Also, make sure you don’t use any </a:t>
            </a:r>
            <a:r>
              <a:rPr lang="en-US" sz="2400" dirty="0" smtClean="0">
                <a:hlinkClick r:id="rId3"/>
              </a:rPr>
              <a:t>informal slang</a:t>
            </a:r>
            <a:r>
              <a:rPr lang="en-US" sz="2400" dirty="0" smtClean="0"/>
              <a:t> or make any </a:t>
            </a:r>
            <a:r>
              <a:rPr lang="en-US" sz="2400" dirty="0" smtClean="0">
                <a:hlinkClick r:id="rId4"/>
              </a:rPr>
              <a:t>basic grammar mistakes</a:t>
            </a:r>
            <a:r>
              <a:rPr lang="en-US" sz="2400" dirty="0" smtClean="0"/>
              <a:t>.</a:t>
            </a:r>
            <a:endParaRPr lang="en-US" sz="2400" dirty="0"/>
          </a:p>
        </p:txBody>
      </p:sp>
    </p:spTree>
    <p:extLst>
      <p:ext uri="{BB962C8B-B14F-4D97-AF65-F5344CB8AC3E}">
        <p14:creationId xmlns:p14="http://schemas.microsoft.com/office/powerpoint/2010/main" val="411970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6. Where do you see yourself 5 years from now?</a:t>
            </a:r>
            <a:endParaRPr lang="en-US" sz="4000" dirty="0"/>
          </a:p>
        </p:txBody>
      </p:sp>
      <p:sp>
        <p:nvSpPr>
          <p:cNvPr id="3" name="Content Placeholder 2"/>
          <p:cNvSpPr>
            <a:spLocks noGrp="1"/>
          </p:cNvSpPr>
          <p:nvPr>
            <p:ph idx="1"/>
          </p:nvPr>
        </p:nvSpPr>
        <p:spPr/>
        <p:txBody>
          <a:bodyPr>
            <a:normAutofit/>
          </a:bodyPr>
          <a:lstStyle/>
          <a:p>
            <a:r>
              <a:rPr lang="en-US" sz="3200" dirty="0" smtClean="0"/>
              <a:t>Here, they are asking about </a:t>
            </a:r>
            <a:r>
              <a:rPr lang="en-US" sz="3200" u="sng" dirty="0" smtClean="0"/>
              <a:t>your goals</a:t>
            </a:r>
            <a:r>
              <a:rPr lang="en-US" sz="3200" dirty="0" smtClean="0"/>
              <a:t>. </a:t>
            </a:r>
            <a:endParaRPr lang="en-US" sz="3200" dirty="0"/>
          </a:p>
          <a:p>
            <a:r>
              <a:rPr lang="en-US" sz="3200" dirty="0" smtClean="0"/>
              <a:t>Again, it’s related to your career, not your personal life. </a:t>
            </a:r>
          </a:p>
          <a:p>
            <a:r>
              <a:rPr lang="en-US" sz="3200" dirty="0" smtClean="0"/>
              <a:t>So if having a family is on the list, don’t mention it. </a:t>
            </a:r>
          </a:p>
          <a:p>
            <a:r>
              <a:rPr lang="en-US" sz="3200" dirty="0" smtClean="0"/>
              <a:t>Be careful what you say here, you need to be ambitious, but NOT too ambitious as those interviewing you may see you as a threat (competition). </a:t>
            </a:r>
          </a:p>
          <a:p>
            <a:endParaRPr lang="en-US" sz="3200" dirty="0"/>
          </a:p>
        </p:txBody>
      </p:sp>
    </p:spTree>
    <p:extLst>
      <p:ext uri="{BB962C8B-B14F-4D97-AF65-F5344CB8AC3E}">
        <p14:creationId xmlns:p14="http://schemas.microsoft.com/office/powerpoint/2010/main" val="4072957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You can mention: </a:t>
            </a:r>
            <a:endParaRPr lang="en-US" dirty="0" smtClean="0"/>
          </a:p>
          <a:p>
            <a:r>
              <a:rPr lang="en-US" i="1" dirty="0" smtClean="0"/>
              <a:t>By </a:t>
            </a:r>
            <a:r>
              <a:rPr lang="en-US" i="1" dirty="0"/>
              <a:t>then I will have…I would have liked to… </a:t>
            </a:r>
          </a:p>
          <a:p>
            <a:pPr marL="631825" indent="0">
              <a:buNone/>
            </a:pPr>
            <a:r>
              <a:rPr lang="en-US" dirty="0" smtClean="0"/>
              <a:t>Improved </a:t>
            </a:r>
            <a:r>
              <a:rPr lang="en-US" dirty="0"/>
              <a:t>my skills</a:t>
            </a:r>
          </a:p>
          <a:p>
            <a:pPr marL="631825" indent="0">
              <a:buNone/>
            </a:pPr>
            <a:r>
              <a:rPr lang="en-US" dirty="0" smtClean="0"/>
              <a:t>Created </a:t>
            </a:r>
            <a:r>
              <a:rPr lang="en-US" dirty="0"/>
              <a:t>more of a name for myself in the industry (become more known for what you do).</a:t>
            </a:r>
          </a:p>
          <a:p>
            <a:pPr marL="631825" indent="0">
              <a:buNone/>
            </a:pPr>
            <a:r>
              <a:rPr lang="en-US" dirty="0"/>
              <a:t>Become more independent in what I do and productive (doing more).</a:t>
            </a:r>
          </a:p>
          <a:p>
            <a:pPr marL="631825" indent="0">
              <a:buNone/>
            </a:pPr>
            <a:r>
              <a:rPr lang="en-US" dirty="0"/>
              <a:t>Enhanced (improved) my knowledge.</a:t>
            </a:r>
          </a:p>
          <a:p>
            <a:pPr marL="631825" indent="0">
              <a:buNone/>
            </a:pPr>
            <a:r>
              <a:rPr lang="en-US" dirty="0"/>
              <a:t>Achieved a higher position.</a:t>
            </a:r>
          </a:p>
          <a:p>
            <a:pPr marL="631825" indent="0">
              <a:buNone/>
            </a:pPr>
            <a:r>
              <a:rPr lang="en-US" dirty="0"/>
              <a:t>Become a team leader…</a:t>
            </a:r>
          </a:p>
        </p:txBody>
      </p:sp>
    </p:spTree>
    <p:extLst>
      <p:ext uri="{BB962C8B-B14F-4D97-AF65-F5344CB8AC3E}">
        <p14:creationId xmlns:p14="http://schemas.microsoft.com/office/powerpoint/2010/main" val="161597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2210" y="363785"/>
            <a:ext cx="7827185" cy="5768073"/>
          </a:xfrm>
        </p:spPr>
      </p:pic>
    </p:spTree>
    <p:extLst>
      <p:ext uri="{BB962C8B-B14F-4D97-AF65-F5344CB8AC3E}">
        <p14:creationId xmlns:p14="http://schemas.microsoft.com/office/powerpoint/2010/main" val="14779100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 What kind of salary do you expect?</a:t>
            </a:r>
            <a:endParaRPr lang="en-US" dirty="0"/>
          </a:p>
        </p:txBody>
      </p:sp>
      <p:sp>
        <p:nvSpPr>
          <p:cNvPr id="3" name="Content Placeholder 2"/>
          <p:cNvSpPr>
            <a:spLocks noGrp="1"/>
          </p:cNvSpPr>
          <p:nvPr>
            <p:ph idx="1"/>
          </p:nvPr>
        </p:nvSpPr>
        <p:spPr>
          <a:xfrm>
            <a:off x="1097280" y="1845734"/>
            <a:ext cx="10305826" cy="4023360"/>
          </a:xfrm>
        </p:spPr>
        <p:txBody>
          <a:bodyPr>
            <a:noAutofit/>
          </a:bodyPr>
          <a:lstStyle/>
          <a:p>
            <a:r>
              <a:rPr lang="en-US" sz="2400" dirty="0" smtClean="0"/>
              <a:t>Here, they are asking you about how much money you would expect to earn from the job. </a:t>
            </a:r>
          </a:p>
          <a:p>
            <a:r>
              <a:rPr lang="en-US" sz="2400" dirty="0" smtClean="0"/>
              <a:t>Be reasonable. </a:t>
            </a:r>
          </a:p>
          <a:p>
            <a:r>
              <a:rPr lang="en-US" sz="2400" dirty="0" smtClean="0"/>
              <a:t>Make sure you do your research on the internet about what the average salary is. </a:t>
            </a:r>
          </a:p>
          <a:p>
            <a:r>
              <a:rPr lang="en-US" sz="2400" u="sng" dirty="0" smtClean="0"/>
              <a:t>Do not </a:t>
            </a:r>
            <a:r>
              <a:rPr lang="en-US" sz="2400" dirty="0" smtClean="0"/>
              <a:t>say </a:t>
            </a:r>
            <a:r>
              <a:rPr lang="en-US" sz="2400" i="1" dirty="0" smtClean="0"/>
              <a:t>I don’t know,</a:t>
            </a:r>
            <a:r>
              <a:rPr lang="en-US" sz="2400" dirty="0" smtClean="0"/>
              <a:t> it makes you sound unsure. </a:t>
            </a:r>
          </a:p>
          <a:p>
            <a:r>
              <a:rPr lang="en-US" sz="2400" dirty="0" smtClean="0"/>
              <a:t>Be confident and name your price without </a:t>
            </a:r>
            <a:r>
              <a:rPr lang="en-US" sz="2400" i="1" dirty="0" smtClean="0"/>
              <a:t>selling yourself too short</a:t>
            </a:r>
            <a:r>
              <a:rPr lang="en-US" sz="2400" dirty="0" smtClean="0"/>
              <a:t> (going for less) or going too high. </a:t>
            </a:r>
          </a:p>
          <a:p>
            <a:r>
              <a:rPr lang="en-US" sz="2400" dirty="0" smtClean="0"/>
              <a:t>The truth of the matter is, they already have a salary in mind, but this is their way of checking if you know the industry and if you’re aware of your own skills.</a:t>
            </a:r>
            <a:endParaRPr lang="en-US" sz="2400" dirty="0"/>
          </a:p>
        </p:txBody>
      </p:sp>
    </p:spTree>
    <p:extLst>
      <p:ext uri="{BB962C8B-B14F-4D97-AF65-F5344CB8AC3E}">
        <p14:creationId xmlns:p14="http://schemas.microsoft.com/office/powerpoint/2010/main" val="1045453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9340" y="0"/>
            <a:ext cx="5271247" cy="6325497"/>
          </a:xfrm>
        </p:spPr>
      </p:pic>
    </p:spTree>
    <p:extLst>
      <p:ext uri="{BB962C8B-B14F-4D97-AF65-F5344CB8AC3E}">
        <p14:creationId xmlns:p14="http://schemas.microsoft.com/office/powerpoint/2010/main" val="35349708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Do you have any questions for me/us?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Yes, you do! This is how an interviewer will usually finish the interview. They are not just being polite – they want you to speak.</a:t>
            </a:r>
          </a:p>
          <a:p>
            <a:pPr marL="0" indent="0">
              <a:buNone/>
            </a:pPr>
            <a:r>
              <a:rPr lang="en-US" sz="2800" dirty="0" smtClean="0"/>
              <a:t>Remember, they’re still judging you as you answer this question. So don’t ask anything that will make you sound silly, such as </a:t>
            </a:r>
            <a:r>
              <a:rPr lang="en-US" sz="2800" i="1" dirty="0" smtClean="0"/>
              <a:t>what kind of work does your company do? </a:t>
            </a:r>
            <a:r>
              <a:rPr lang="en-US" sz="2800" dirty="0" smtClean="0"/>
              <a:t>Or</a:t>
            </a:r>
            <a:r>
              <a:rPr lang="en-US" sz="2800" i="1" dirty="0" smtClean="0"/>
              <a:t> how much vacation time do I get each year?</a:t>
            </a:r>
            <a:r>
              <a:rPr lang="en-US" sz="2800" dirty="0" smtClean="0"/>
              <a:t> You want to find out more, and if you don’t ask any questions, then they may view this as you being not very interested in the job. </a:t>
            </a:r>
          </a:p>
        </p:txBody>
      </p:sp>
    </p:spTree>
    <p:extLst>
      <p:ext uri="{BB962C8B-B14F-4D97-AF65-F5344CB8AC3E}">
        <p14:creationId xmlns:p14="http://schemas.microsoft.com/office/powerpoint/2010/main" val="4171761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questions like</a:t>
            </a:r>
            <a:r>
              <a:rPr lang="en-US" dirty="0" smtClean="0"/>
              <a:t>:</a:t>
            </a:r>
            <a:endParaRPr lang="en-US" dirty="0"/>
          </a:p>
        </p:txBody>
      </p:sp>
      <p:sp>
        <p:nvSpPr>
          <p:cNvPr id="3" name="Content Placeholder 2"/>
          <p:cNvSpPr>
            <a:spLocks noGrp="1"/>
          </p:cNvSpPr>
          <p:nvPr>
            <p:ph idx="1"/>
          </p:nvPr>
        </p:nvSpPr>
        <p:spPr/>
        <p:txBody>
          <a:bodyPr>
            <a:noAutofit/>
          </a:bodyPr>
          <a:lstStyle/>
          <a:p>
            <a:r>
              <a:rPr lang="en-US" i="1" dirty="0" smtClean="0"/>
              <a:t>Do </a:t>
            </a:r>
            <a:r>
              <a:rPr lang="en-US" i="1" dirty="0"/>
              <a:t>you have any examples of projects that I would be working on if I were to be offered the job? </a:t>
            </a:r>
            <a:endParaRPr lang="en-US" i="1" dirty="0" smtClean="0"/>
          </a:p>
          <a:p>
            <a:pPr marL="444500" indent="0">
              <a:buNone/>
            </a:pPr>
            <a:r>
              <a:rPr lang="en-US" dirty="0" smtClean="0"/>
              <a:t>This </a:t>
            </a:r>
            <a:r>
              <a:rPr lang="en-US" dirty="0"/>
              <a:t>shows that you’re interested in the actual job and not just being employed</a:t>
            </a:r>
            <a:r>
              <a:rPr lang="en-US" dirty="0" smtClean="0"/>
              <a:t>.</a:t>
            </a:r>
          </a:p>
          <a:p>
            <a:r>
              <a:rPr lang="en-US" i="1" dirty="0" smtClean="0"/>
              <a:t>What </a:t>
            </a:r>
            <a:r>
              <a:rPr lang="en-US" i="1" dirty="0"/>
              <a:t>is the typical day for this </a:t>
            </a:r>
            <a:r>
              <a:rPr lang="en-US" b="1" i="1" dirty="0"/>
              <a:t>position </a:t>
            </a:r>
            <a:r>
              <a:rPr lang="en-US" i="1" dirty="0"/>
              <a:t>(job)?</a:t>
            </a:r>
            <a:r>
              <a:rPr lang="en-US" dirty="0"/>
              <a:t> </a:t>
            </a:r>
            <a:endParaRPr lang="en-US" dirty="0" smtClean="0"/>
          </a:p>
          <a:p>
            <a:pPr marL="444500" indent="0">
              <a:buNone/>
            </a:pPr>
            <a:r>
              <a:rPr lang="en-US" dirty="0" smtClean="0"/>
              <a:t>Find </a:t>
            </a:r>
            <a:r>
              <a:rPr lang="en-US" dirty="0"/>
              <a:t>out what kind of duties are involved and what kind of things you would be expected to do on a day-to-day basis</a:t>
            </a:r>
            <a:r>
              <a:rPr lang="en-US" dirty="0" smtClean="0"/>
              <a:t>.</a:t>
            </a:r>
          </a:p>
          <a:p>
            <a:r>
              <a:rPr lang="en-US" i="1" dirty="0" smtClean="0"/>
              <a:t>Does </a:t>
            </a:r>
            <a:r>
              <a:rPr lang="en-US" i="1" dirty="0"/>
              <a:t>the company offer in-house training to staff? </a:t>
            </a:r>
            <a:endParaRPr lang="en-US" i="1" dirty="0" smtClean="0"/>
          </a:p>
          <a:p>
            <a:pPr marL="444500" indent="0">
              <a:buNone/>
            </a:pPr>
            <a:r>
              <a:rPr lang="en-US" dirty="0" smtClean="0"/>
              <a:t>This </a:t>
            </a:r>
            <a:r>
              <a:rPr lang="en-US" dirty="0"/>
              <a:t>shows your interest in not only getting the job, but also wanting to improve and grow</a:t>
            </a:r>
            <a:r>
              <a:rPr lang="en-US" dirty="0" smtClean="0"/>
              <a:t>.</a:t>
            </a:r>
          </a:p>
          <a:p>
            <a:r>
              <a:rPr lang="en-US" i="1" dirty="0" smtClean="0"/>
              <a:t>What </a:t>
            </a:r>
            <a:r>
              <a:rPr lang="en-US" i="1" dirty="0"/>
              <a:t>is the next step?</a:t>
            </a:r>
            <a:r>
              <a:rPr lang="en-US" dirty="0"/>
              <a:t> </a:t>
            </a:r>
            <a:endParaRPr lang="en-US" dirty="0" smtClean="0"/>
          </a:p>
          <a:p>
            <a:pPr marL="444500" indent="0">
              <a:buNone/>
            </a:pPr>
            <a:r>
              <a:rPr lang="en-US" dirty="0" smtClean="0"/>
              <a:t>Here</a:t>
            </a:r>
            <a:r>
              <a:rPr lang="en-US" dirty="0"/>
              <a:t>, this is a way of asking what is next in the interview process. They will tell you how many days it will take to make their decision and will inform you if you need to come back for a second interview.</a:t>
            </a:r>
          </a:p>
        </p:txBody>
      </p:sp>
    </p:spTree>
    <p:extLst>
      <p:ext uri="{BB962C8B-B14F-4D97-AF65-F5344CB8AC3E}">
        <p14:creationId xmlns:p14="http://schemas.microsoft.com/office/powerpoint/2010/main" val="2579490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48" y="162398"/>
            <a:ext cx="7705164" cy="5990765"/>
          </a:xfrm>
        </p:spPr>
      </p:pic>
    </p:spTree>
    <p:extLst>
      <p:ext uri="{BB962C8B-B14F-4D97-AF65-F5344CB8AC3E}">
        <p14:creationId xmlns:p14="http://schemas.microsoft.com/office/powerpoint/2010/main" val="26289624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https://www.fluentu.com/blog/english/english-job-interview-questions/</a:t>
            </a:r>
            <a:endParaRPr lang="en-US" dirty="0" smtClean="0"/>
          </a:p>
          <a:p>
            <a:r>
              <a:rPr lang="en-US" dirty="0" smtClean="0">
                <a:hlinkClick r:id="rId3"/>
              </a:rPr>
              <a:t>https://www.youtube.com/watch?v=IBGaBS34a1A</a:t>
            </a:r>
            <a:endParaRPr lang="en-US" dirty="0" smtClean="0"/>
          </a:p>
          <a:p>
            <a:endParaRPr lang="en-US" dirty="0"/>
          </a:p>
        </p:txBody>
      </p:sp>
    </p:spTree>
    <p:extLst>
      <p:ext uri="{BB962C8B-B14F-4D97-AF65-F5344CB8AC3E}">
        <p14:creationId xmlns:p14="http://schemas.microsoft.com/office/powerpoint/2010/main" val="3430453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0248242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28227" b="30075"/>
          <a:stretch/>
        </p:blipFill>
        <p:spPr>
          <a:xfrm>
            <a:off x="1699880" y="159657"/>
            <a:ext cx="8618071" cy="1494971"/>
          </a:xfrm>
          <a:prstGeom prst="rect">
            <a:avLst/>
          </a:prstGeom>
        </p:spPr>
      </p:pic>
    </p:spTree>
    <p:extLst>
      <p:ext uri="{BB962C8B-B14F-4D97-AF65-F5344CB8AC3E}">
        <p14:creationId xmlns:p14="http://schemas.microsoft.com/office/powerpoint/2010/main" val="1965553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238591" cy="4023360"/>
          </a:xfrm>
        </p:spPr>
        <p:txBody>
          <a:bodyPr>
            <a:normAutofit/>
          </a:bodyPr>
          <a:lstStyle/>
          <a:p>
            <a:r>
              <a:rPr lang="en-US" sz="2800" b="1" i="1" dirty="0" smtClean="0"/>
              <a:t>For example:</a:t>
            </a:r>
            <a:endParaRPr lang="en-US" sz="2800" dirty="0" smtClean="0"/>
          </a:p>
          <a:p>
            <a:r>
              <a:rPr lang="en-US" sz="2800" i="1" dirty="0" smtClean="0"/>
              <a:t>I’ve been working as a junior chef at a small Italian restaurant for 2 years and my duties included assisting the head chef and preparing salads. I have always been interested in food and cooking which was why I chose to follow this career path. I studied at ******* college, where I gained my first level cooking diploma.</a:t>
            </a:r>
            <a:endParaRPr lang="en-US" sz="2800" dirty="0" smtClean="0"/>
          </a:p>
          <a:p>
            <a:pPr marL="0" indent="0">
              <a:buNone/>
            </a:pPr>
            <a:endParaRPr lang="en-US" sz="2800" dirty="0"/>
          </a:p>
        </p:txBody>
      </p:sp>
    </p:spTree>
    <p:extLst>
      <p:ext uri="{BB962C8B-B14F-4D97-AF65-F5344CB8AC3E}">
        <p14:creationId xmlns:p14="http://schemas.microsoft.com/office/powerpoint/2010/main" val="235172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365" y="326944"/>
            <a:ext cx="7865392" cy="5899044"/>
          </a:xfrm>
          <a:prstGeom prst="rect">
            <a:avLst/>
          </a:prstGeom>
        </p:spPr>
      </p:pic>
    </p:spTree>
    <p:extLst>
      <p:ext uri="{BB962C8B-B14F-4D97-AF65-F5344CB8AC3E}">
        <p14:creationId xmlns:p14="http://schemas.microsoft.com/office/powerpoint/2010/main" val="8208255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What are your strengths?</a:t>
            </a:r>
            <a:endParaRPr lang="en-US" dirty="0"/>
          </a:p>
        </p:txBody>
      </p:sp>
      <p:sp>
        <p:nvSpPr>
          <p:cNvPr id="3" name="Content Placeholder 2"/>
          <p:cNvSpPr>
            <a:spLocks noGrp="1"/>
          </p:cNvSpPr>
          <p:nvPr>
            <p:ph idx="1"/>
          </p:nvPr>
        </p:nvSpPr>
        <p:spPr/>
        <p:txBody>
          <a:bodyPr>
            <a:normAutofit/>
          </a:bodyPr>
          <a:lstStyle/>
          <a:p>
            <a:r>
              <a:rPr lang="en-US" sz="2400" dirty="0" smtClean="0"/>
              <a:t>When your interviewer asks you this question, they want to know all your positive qualities. These positive qualities need to relate to what they want and are looking for.</a:t>
            </a:r>
          </a:p>
          <a:p>
            <a:r>
              <a:rPr lang="en-US" sz="2400" dirty="0" smtClean="0"/>
              <a:t>So before you head into your interview, make sure you do your research as to what kind of person suits this job, especially if you’re a newbie (new) and entering the workforce for the first time. </a:t>
            </a:r>
          </a:p>
          <a:p>
            <a:r>
              <a:rPr lang="en-US" sz="2400" dirty="0" smtClean="0"/>
              <a:t>Treat this question as a chance to advertise yourself – you are the product, now market yourself. </a:t>
            </a:r>
          </a:p>
          <a:p>
            <a:r>
              <a:rPr lang="en-US" sz="2400" dirty="0" smtClean="0"/>
              <a:t>The thing to remember here is not to just list a number of adjectives (anyone can do this). Instead, use examples to support your point.</a:t>
            </a:r>
          </a:p>
        </p:txBody>
      </p:sp>
    </p:spTree>
    <p:extLst>
      <p:ext uri="{BB962C8B-B14F-4D97-AF65-F5344CB8AC3E}">
        <p14:creationId xmlns:p14="http://schemas.microsoft.com/office/powerpoint/2010/main" val="3867172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For example, you could answer with any of the following:</a:t>
            </a:r>
            <a:endParaRPr lang="en-US" sz="3600" dirty="0"/>
          </a:p>
        </p:txBody>
      </p:sp>
      <p:sp>
        <p:nvSpPr>
          <p:cNvPr id="3" name="Content Placeholder 2"/>
          <p:cNvSpPr>
            <a:spLocks noGrp="1"/>
          </p:cNvSpPr>
          <p:nvPr>
            <p:ph idx="1"/>
          </p:nvPr>
        </p:nvSpPr>
        <p:spPr/>
        <p:txBody>
          <a:bodyPr>
            <a:normAutofit/>
          </a:bodyPr>
          <a:lstStyle/>
          <a:p>
            <a:r>
              <a:rPr lang="en-US" b="1" dirty="0" smtClean="0"/>
              <a:t>To be punctual – </a:t>
            </a:r>
            <a:r>
              <a:rPr lang="en-US" i="1" dirty="0" smtClean="0"/>
              <a:t>to be on time.</a:t>
            </a:r>
            <a:r>
              <a:rPr lang="en-US" dirty="0"/>
              <a:t> </a:t>
            </a:r>
            <a:endParaRPr lang="en-US" dirty="0" smtClean="0"/>
          </a:p>
          <a:p>
            <a:pPr marL="0" indent="0">
              <a:buNone/>
            </a:pPr>
            <a:r>
              <a:rPr lang="en-US" i="1" dirty="0" smtClean="0"/>
              <a:t>I’m a punctual person. I always arrive early and complete my work on time. My previous job had a lot of </a:t>
            </a:r>
            <a:r>
              <a:rPr lang="en-US" b="1" i="1" dirty="0" smtClean="0"/>
              <a:t>deadlines</a:t>
            </a:r>
            <a:r>
              <a:rPr lang="en-US" i="1" dirty="0" smtClean="0"/>
              <a:t> (time when you must finish something by) and I made sure that I was organized and </a:t>
            </a:r>
            <a:r>
              <a:rPr lang="en-US" b="1" i="1" dirty="0" smtClean="0"/>
              <a:t>adhered to</a:t>
            </a:r>
            <a:r>
              <a:rPr lang="en-US" i="1" dirty="0" smtClean="0"/>
              <a:t> (respected) all my jobs. </a:t>
            </a:r>
            <a:endParaRPr lang="en-US" dirty="0" smtClean="0"/>
          </a:p>
          <a:p>
            <a:r>
              <a:rPr lang="en-US" b="1" dirty="0" smtClean="0"/>
              <a:t>To be a team-player – </a:t>
            </a:r>
            <a:r>
              <a:rPr lang="en-US" i="1" dirty="0" smtClean="0"/>
              <a:t>to work well with others.</a:t>
            </a:r>
            <a:r>
              <a:rPr lang="en-US" dirty="0" smtClean="0"/>
              <a:t> </a:t>
            </a:r>
          </a:p>
          <a:p>
            <a:pPr marL="0" indent="0">
              <a:buNone/>
            </a:pPr>
            <a:r>
              <a:rPr lang="en-US" i="1" dirty="0" smtClean="0"/>
              <a:t>I consider myself to be a team-player. I like to work with other people and I find that it’s much easier to achieve something when everyone works together and communicates well. </a:t>
            </a:r>
            <a:endParaRPr lang="en-US" dirty="0" smtClean="0"/>
          </a:p>
          <a:p>
            <a:r>
              <a:rPr lang="en-US" b="1" dirty="0" smtClean="0"/>
              <a:t>To be ambitious – </a:t>
            </a:r>
            <a:r>
              <a:rPr lang="en-US" i="1" dirty="0" smtClean="0"/>
              <a:t>to have goals.</a:t>
            </a:r>
            <a:r>
              <a:rPr lang="en-US" dirty="0" smtClean="0"/>
              <a:t> </a:t>
            </a:r>
          </a:p>
          <a:p>
            <a:pPr marL="0" indent="0">
              <a:buNone/>
            </a:pPr>
            <a:r>
              <a:rPr lang="en-US" i="1" dirty="0" smtClean="0"/>
              <a:t>I’m ambitious. I have always set myself goals and it motivates me to work hard. I have achieved my goals so far with my training, education and work experience and now I am looking for </a:t>
            </a:r>
            <a:r>
              <a:rPr lang="en-US" i="1" dirty="0" smtClean="0">
                <a:hlinkClick r:id="rId2"/>
              </a:rPr>
              <a:t>ways to improve myself</a:t>
            </a:r>
            <a:r>
              <a:rPr lang="en-US" i="1" dirty="0" smtClean="0"/>
              <a:t> and grow. </a:t>
            </a:r>
            <a:endParaRPr lang="en-US" dirty="0" smtClean="0"/>
          </a:p>
        </p:txBody>
      </p:sp>
    </p:spTree>
    <p:extLst>
      <p:ext uri="{BB962C8B-B14F-4D97-AF65-F5344CB8AC3E}">
        <p14:creationId xmlns:p14="http://schemas.microsoft.com/office/powerpoint/2010/main" val="391731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To take initiative – </a:t>
            </a:r>
            <a:r>
              <a:rPr lang="en-US" i="1" dirty="0" smtClean="0"/>
              <a:t>to do something without having to be told to do it.</a:t>
            </a:r>
            <a:endParaRPr lang="en-US" dirty="0" smtClean="0"/>
          </a:p>
          <a:p>
            <a:pPr marL="0" indent="0">
              <a:buNone/>
            </a:pPr>
            <a:r>
              <a:rPr lang="en-US" i="1" dirty="0" smtClean="0"/>
              <a:t>When I work, I always take initiative. If I see something that needs doing, I don’t wait for instruction, I do it. I believe that to be get anywhere in life, you need this quality. </a:t>
            </a:r>
            <a:endParaRPr lang="en-US" b="1" dirty="0" smtClean="0"/>
          </a:p>
          <a:p>
            <a:r>
              <a:rPr lang="en-US" b="1" dirty="0" smtClean="0"/>
              <a:t>To be proactive – </a:t>
            </a:r>
            <a:r>
              <a:rPr lang="en-US" i="1" dirty="0" smtClean="0"/>
              <a:t>To do things and make them happen.</a:t>
            </a:r>
          </a:p>
          <a:p>
            <a:pPr marL="0" indent="0">
              <a:buNone/>
            </a:pPr>
            <a:r>
              <a:rPr lang="en-US" i="1" dirty="0" smtClean="0"/>
              <a:t>I’m proactive. When I think about things, I do them. I like to see results and it’s important in this industry to be proactive and responsible for your own actions.</a:t>
            </a:r>
            <a:endParaRPr lang="en-US" dirty="0" smtClean="0"/>
          </a:p>
          <a:p>
            <a:r>
              <a:rPr lang="en-US" b="1" dirty="0" smtClean="0"/>
              <a:t>To keep your cool – </a:t>
            </a:r>
            <a:r>
              <a:rPr lang="en-US" i="1" dirty="0" smtClean="0"/>
              <a:t>To stay calm in all kinds of situations.</a:t>
            </a:r>
            <a:r>
              <a:rPr lang="en-US" dirty="0" smtClean="0"/>
              <a:t> </a:t>
            </a:r>
          </a:p>
          <a:p>
            <a:pPr marL="0" indent="0">
              <a:buNone/>
            </a:pPr>
            <a:r>
              <a:rPr lang="en-US" i="1" dirty="0" smtClean="0"/>
              <a:t>I think it’s really important to be able to stay calm when you’re working as a reporter. It can get really stressful, but one of my greatest qualities is that I can keep my cool and I don’t allow the pressure to get to me, which helps me achieve all my goals and remain focused. </a:t>
            </a:r>
            <a:endParaRPr lang="en-US" dirty="0" smtClean="0"/>
          </a:p>
          <a:p>
            <a:endParaRPr lang="en-US" dirty="0"/>
          </a:p>
        </p:txBody>
      </p:sp>
    </p:spTree>
    <p:extLst>
      <p:ext uri="{BB962C8B-B14F-4D97-AF65-F5344CB8AC3E}">
        <p14:creationId xmlns:p14="http://schemas.microsoft.com/office/powerpoint/2010/main" val="1665436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Here are a number of other words that can help you answer this question: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3817323"/>
              </p:ext>
            </p:extLst>
          </p:nvPr>
        </p:nvGraphicFramePr>
        <p:xfrm>
          <a:off x="1026459" y="1938516"/>
          <a:ext cx="9421905" cy="4031978"/>
        </p:xfrm>
        <a:graphic>
          <a:graphicData uri="http://schemas.openxmlformats.org/drawingml/2006/table">
            <a:tbl>
              <a:tblPr>
                <a:tableStyleId>{912C8C85-51F0-491E-9774-3900AFEF0FD7}</a:tableStyleId>
              </a:tblPr>
              <a:tblGrid>
                <a:gridCol w="1884381"/>
                <a:gridCol w="2346960"/>
                <a:gridCol w="2393576"/>
                <a:gridCol w="2622177"/>
                <a:gridCol w="174811"/>
              </a:tblGrid>
              <a:tr h="806396">
                <a:tc>
                  <a:txBody>
                    <a:bodyPr/>
                    <a:lstStyle/>
                    <a:p>
                      <a:r>
                        <a:rPr lang="en-US" b="1" dirty="0"/>
                        <a:t>Focused (</a:t>
                      </a:r>
                      <a:r>
                        <a:rPr lang="en-US" b="1" dirty="0" err="1"/>
                        <a:t>Adj</a:t>
                      </a:r>
                      <a:r>
                        <a:rPr lang="en-US" b="1" dirty="0"/>
                        <a:t>)</a:t>
                      </a:r>
                    </a:p>
                  </a:txBody>
                  <a:tcPr marL="0" marR="0" marT="0" marB="0"/>
                </a:tc>
                <a:tc>
                  <a:txBody>
                    <a:bodyPr/>
                    <a:lstStyle/>
                    <a:p>
                      <a:r>
                        <a:rPr lang="en-US" dirty="0"/>
                        <a:t>To concentrate well</a:t>
                      </a:r>
                    </a:p>
                  </a:txBody>
                  <a:tcPr marL="0" marR="0" marT="0" marB="0"/>
                </a:tc>
                <a:tc>
                  <a:txBody>
                    <a:bodyPr/>
                    <a:lstStyle/>
                    <a:p>
                      <a:r>
                        <a:rPr lang="en-US" dirty="0"/>
                        <a:t>Confident (</a:t>
                      </a:r>
                      <a:r>
                        <a:rPr lang="en-US" dirty="0" err="1"/>
                        <a:t>adj</a:t>
                      </a:r>
                      <a:r>
                        <a:rPr lang="en-US" dirty="0"/>
                        <a:t>)</a:t>
                      </a:r>
                    </a:p>
                  </a:txBody>
                  <a:tcPr marL="0" marR="0" marT="0" marB="0"/>
                </a:tc>
                <a:tc>
                  <a:txBody>
                    <a:bodyPr/>
                    <a:lstStyle/>
                    <a:p>
                      <a:r>
                        <a:rPr lang="en-US" dirty="0"/>
                        <a:t>Not shy</a:t>
                      </a:r>
                    </a:p>
                  </a:txBody>
                  <a:tcPr marL="0" marR="0" marT="0" marB="0"/>
                </a:tc>
                <a:tc>
                  <a:txBody>
                    <a:bodyPr/>
                    <a:lstStyle/>
                    <a:p>
                      <a:endParaRPr lang="en-US" dirty="0"/>
                    </a:p>
                  </a:txBody>
                  <a:tcPr marL="0" marR="0" marT="0" marB="0"/>
                </a:tc>
              </a:tr>
              <a:tr h="1612791">
                <a:tc>
                  <a:txBody>
                    <a:bodyPr/>
                    <a:lstStyle/>
                    <a:p>
                      <a:r>
                        <a:rPr lang="en-US" b="1" dirty="0"/>
                        <a:t>Problem-solver (N)</a:t>
                      </a:r>
                    </a:p>
                  </a:txBody>
                  <a:tcPr marL="0" marR="0" marT="0" marB="0"/>
                </a:tc>
                <a:tc>
                  <a:txBody>
                    <a:bodyPr/>
                    <a:lstStyle/>
                    <a:p>
                      <a:r>
                        <a:rPr lang="en-US" dirty="0"/>
                        <a:t>Can find answers to problems easily</a:t>
                      </a:r>
                    </a:p>
                  </a:txBody>
                  <a:tcPr marL="0" marR="0" marT="0" marB="0"/>
                </a:tc>
                <a:tc>
                  <a:txBody>
                    <a:bodyPr/>
                    <a:lstStyle/>
                    <a:p>
                      <a:r>
                        <a:rPr lang="en-US"/>
                        <a:t>Team building skills (N)</a:t>
                      </a:r>
                    </a:p>
                  </a:txBody>
                  <a:tcPr marL="0" marR="0" marT="0" marB="0"/>
                </a:tc>
                <a:tc>
                  <a:txBody>
                    <a:bodyPr/>
                    <a:lstStyle/>
                    <a:p>
                      <a:r>
                        <a:rPr lang="en-US"/>
                        <a:t>You’re able to take the lead and be the leader of the group.</a:t>
                      </a:r>
                    </a:p>
                  </a:txBody>
                  <a:tcPr marL="0" marR="0" marT="0" marB="0"/>
                </a:tc>
                <a:tc>
                  <a:txBody>
                    <a:bodyPr/>
                    <a:lstStyle/>
                    <a:p>
                      <a:endParaRPr lang="en-US"/>
                    </a:p>
                  </a:txBody>
                  <a:tcPr marL="0" marR="0" marT="0" marB="0"/>
                </a:tc>
              </a:tr>
              <a:tr h="1612791">
                <a:tc>
                  <a:txBody>
                    <a:bodyPr/>
                    <a:lstStyle/>
                    <a:p>
                      <a:r>
                        <a:rPr lang="en-US" b="1" dirty="0"/>
                        <a:t>Negotiate (V)</a:t>
                      </a:r>
                    </a:p>
                  </a:txBody>
                  <a:tcPr marL="0" marR="0" marT="0" marB="0"/>
                </a:tc>
                <a:tc>
                  <a:txBody>
                    <a:bodyPr/>
                    <a:lstStyle/>
                    <a:p>
                      <a:r>
                        <a:rPr lang="en-US" dirty="0"/>
                        <a:t>To be able to get a better deal that is favorable to you</a:t>
                      </a:r>
                    </a:p>
                  </a:txBody>
                  <a:tcPr marL="0" marR="0" marT="0" marB="0"/>
                </a:tc>
                <a:tc>
                  <a:txBody>
                    <a:bodyPr/>
                    <a:lstStyle/>
                    <a:p>
                      <a:r>
                        <a:rPr lang="en-US"/>
                        <a:t>To have a good work ethic (V)</a:t>
                      </a:r>
                    </a:p>
                  </a:txBody>
                  <a:tcPr marL="0" marR="0" marT="0" marB="0"/>
                </a:tc>
                <a:tc>
                  <a:txBody>
                    <a:bodyPr/>
                    <a:lstStyle/>
                    <a:p>
                      <a:r>
                        <a:rPr lang="en-US"/>
                        <a:t>To work hard, follow the rules and respect your duties of the job.</a:t>
                      </a:r>
                    </a:p>
                  </a:txBody>
                  <a:tcPr marL="0" marR="0" marT="0" marB="0"/>
                </a:tc>
                <a:tc>
                  <a:txBody>
                    <a:bodyPr/>
                    <a:lstStyle/>
                    <a:p>
                      <a:endParaRPr lang="en-US" dirty="0"/>
                    </a:p>
                  </a:txBody>
                  <a:tcPr marL="0" marR="0" marT="0" marB="0"/>
                </a:tc>
              </a:tr>
            </a:tbl>
          </a:graphicData>
        </a:graphic>
      </p:graphicFrame>
    </p:spTree>
    <p:extLst>
      <p:ext uri="{BB962C8B-B14F-4D97-AF65-F5344CB8AC3E}">
        <p14:creationId xmlns:p14="http://schemas.microsoft.com/office/powerpoint/2010/main" val="3195451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It’s really important that you give good, solid answers and back them up with evidence otherwise it’s just going to sound like you’ve memorized what you’re saying. </a:t>
            </a:r>
          </a:p>
          <a:p>
            <a:pPr marL="0" indent="0">
              <a:buNone/>
            </a:pPr>
            <a:r>
              <a:rPr lang="en-US" dirty="0" smtClean="0"/>
              <a:t>Some companies won’t directly ask you what your strengths are, they could ask the same thing, but using different words, such as:</a:t>
            </a:r>
          </a:p>
          <a:p>
            <a:pPr marL="0" indent="0">
              <a:buNone/>
            </a:pPr>
            <a:endParaRPr lang="en-US" dirty="0" smtClean="0"/>
          </a:p>
          <a:p>
            <a:r>
              <a:rPr lang="en-US" i="1" dirty="0" smtClean="0"/>
              <a:t>Why do you think we should hire you?</a:t>
            </a:r>
            <a:endParaRPr lang="en-US" dirty="0" smtClean="0"/>
          </a:p>
          <a:p>
            <a:r>
              <a:rPr lang="en-US" i="1" dirty="0" smtClean="0"/>
              <a:t>Why do you think you’re the best person for this job?</a:t>
            </a:r>
            <a:endParaRPr lang="en-US" dirty="0" smtClean="0"/>
          </a:p>
          <a:p>
            <a:r>
              <a:rPr lang="en-US" i="1" dirty="0" smtClean="0"/>
              <a:t>What can you offer us?</a:t>
            </a:r>
            <a:endParaRPr lang="en-US" dirty="0" smtClean="0"/>
          </a:p>
          <a:p>
            <a:r>
              <a:rPr lang="en-US" i="1" dirty="0" smtClean="0"/>
              <a:t>What makes you a good fit for our company?</a:t>
            </a:r>
            <a:endParaRPr lang="en-US" dirty="0"/>
          </a:p>
        </p:txBody>
      </p:sp>
    </p:spTree>
    <p:extLst>
      <p:ext uri="{BB962C8B-B14F-4D97-AF65-F5344CB8AC3E}">
        <p14:creationId xmlns:p14="http://schemas.microsoft.com/office/powerpoint/2010/main" val="126452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433</TotalTime>
  <Words>1828</Words>
  <Application>Microsoft Office PowerPoint</Application>
  <PresentationFormat>Widescreen</PresentationFormat>
  <Paragraphs>120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Calibri Light</vt:lpstr>
      <vt:lpstr>Retrospect</vt:lpstr>
      <vt:lpstr>Great Answers to 8 Common English Job Interview Questions</vt:lpstr>
      <vt:lpstr>1. Tell me about yourself</vt:lpstr>
      <vt:lpstr>PowerPoint Presentation</vt:lpstr>
      <vt:lpstr>PowerPoint Presentation</vt:lpstr>
      <vt:lpstr>2. What are your strengths?</vt:lpstr>
      <vt:lpstr>For example, you could answer with any of the following:</vt:lpstr>
      <vt:lpstr>PowerPoint Presentation</vt:lpstr>
      <vt:lpstr>Here are a number of other words that can help you answer this question:</vt:lpstr>
      <vt:lpstr>REMEMBER</vt:lpstr>
      <vt:lpstr>PowerPoint Presentation</vt:lpstr>
      <vt:lpstr>3. What are your weaknesses?</vt:lpstr>
      <vt:lpstr>PowerPoint Presentation</vt:lpstr>
      <vt:lpstr>PowerPoint Presentation</vt:lpstr>
      <vt:lpstr>PowerPoint Presentation</vt:lpstr>
      <vt:lpstr>4. Why did you leave your last job?</vt:lpstr>
      <vt:lpstr>PowerPoint Presentation</vt:lpstr>
      <vt:lpstr>PowerPoint Presentation</vt:lpstr>
      <vt:lpstr>5. Tell us about your education</vt:lpstr>
      <vt:lpstr>PowerPoint Presentation</vt:lpstr>
      <vt:lpstr>6. Where do you see yourself 5 years from now?</vt:lpstr>
      <vt:lpstr>PowerPoint Presentation</vt:lpstr>
      <vt:lpstr>PowerPoint Presentation</vt:lpstr>
      <vt:lpstr>7. What kind of salary do you expect?</vt:lpstr>
      <vt:lpstr>PowerPoint Presentation</vt:lpstr>
      <vt:lpstr>8. Do you have any questions for me/us?</vt:lpstr>
      <vt:lpstr>Ask questions like: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Answers to 8 Common English Job Interview Questions</dc:title>
  <dc:creator>hp</dc:creator>
  <cp:lastModifiedBy>hp</cp:lastModifiedBy>
  <cp:revision>31</cp:revision>
  <dcterms:created xsi:type="dcterms:W3CDTF">2019-04-30T05:32:51Z</dcterms:created>
  <dcterms:modified xsi:type="dcterms:W3CDTF">2019-05-07T09:55:49Z</dcterms:modified>
</cp:coreProperties>
</file>