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41"/>
  </p:notesMasterIdLst>
  <p:sldIdLst>
    <p:sldId id="298" r:id="rId2"/>
    <p:sldId id="257" r:id="rId3"/>
    <p:sldId id="258" r:id="rId4"/>
    <p:sldId id="259" r:id="rId5"/>
    <p:sldId id="260" r:id="rId6"/>
    <p:sldId id="261" r:id="rId7"/>
    <p:sldId id="267" r:id="rId8"/>
    <p:sldId id="266" r:id="rId9"/>
    <p:sldId id="265" r:id="rId10"/>
    <p:sldId id="268" r:id="rId11"/>
    <p:sldId id="269" r:id="rId12"/>
    <p:sldId id="270" r:id="rId13"/>
    <p:sldId id="271" r:id="rId14"/>
    <p:sldId id="272" r:id="rId15"/>
    <p:sldId id="280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  <p:sldId id="291" r:id="rId34"/>
    <p:sldId id="292" r:id="rId35"/>
    <p:sldId id="293" r:id="rId36"/>
    <p:sldId id="294" r:id="rId37"/>
    <p:sldId id="295" r:id="rId38"/>
    <p:sldId id="296" r:id="rId39"/>
    <p:sldId id="297" r:id="rId4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222A67-AF26-443F-A49D-7EF029C51D0F}" type="datetimeFigureOut">
              <a:rPr lang="en-US" smtClean="0"/>
              <a:t>14-Dec-18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91D947-6492-4FB1-B11E-FCBCE7878A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617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9B5092BD-5025-4FFA-81D6-883D1FF7629E}" type="slidenum">
              <a:rPr lang="en-US" altLang="en-US" smtClean="0"/>
              <a:pPr/>
              <a:t>3</a:t>
            </a:fld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C521C-08F4-4ABE-ACA0-35D397DC76D2}" type="datetimeFigureOut">
              <a:rPr lang="en-US" smtClean="0"/>
              <a:t>14-Dec-18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C970D-B330-4029-B4F3-0DABEB22A4E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C521C-08F4-4ABE-ACA0-35D397DC76D2}" type="datetimeFigureOut">
              <a:rPr lang="en-US" smtClean="0"/>
              <a:t>14-Dec-18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C970D-B330-4029-B4F3-0DABEB22A4E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C521C-08F4-4ABE-ACA0-35D397DC76D2}" type="datetimeFigureOut">
              <a:rPr lang="en-US" smtClean="0"/>
              <a:t>14-Dec-18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C970D-B330-4029-B4F3-0DABEB22A4E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C521C-08F4-4ABE-ACA0-35D397DC76D2}" type="datetimeFigureOut">
              <a:rPr lang="en-US" smtClean="0"/>
              <a:t>14-Dec-18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C970D-B330-4029-B4F3-0DABEB22A4E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C521C-08F4-4ABE-ACA0-35D397DC76D2}" type="datetimeFigureOut">
              <a:rPr lang="en-US" smtClean="0"/>
              <a:t>14-Dec-18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C970D-B330-4029-B4F3-0DABEB22A4E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C521C-08F4-4ABE-ACA0-35D397DC76D2}" type="datetimeFigureOut">
              <a:rPr lang="en-US" smtClean="0"/>
              <a:t>14-Dec-18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C970D-B330-4029-B4F3-0DABEB22A4E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C521C-08F4-4ABE-ACA0-35D397DC76D2}" type="datetimeFigureOut">
              <a:rPr lang="en-US" smtClean="0"/>
              <a:t>14-Dec-18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C970D-B330-4029-B4F3-0DABEB22A4E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C521C-08F4-4ABE-ACA0-35D397DC76D2}" type="datetimeFigureOut">
              <a:rPr lang="en-US" smtClean="0"/>
              <a:t>14-Dec-18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C970D-B330-4029-B4F3-0DABEB22A4E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C521C-08F4-4ABE-ACA0-35D397DC76D2}" type="datetimeFigureOut">
              <a:rPr lang="en-US" smtClean="0"/>
              <a:t>14-Dec-18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C970D-B330-4029-B4F3-0DABEB22A4E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C521C-08F4-4ABE-ACA0-35D397DC76D2}" type="datetimeFigureOut">
              <a:rPr lang="en-US" smtClean="0"/>
              <a:t>14-Dec-18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76C970D-B330-4029-B4F3-0DABEB22A4E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C521C-08F4-4ABE-ACA0-35D397DC76D2}" type="datetimeFigureOut">
              <a:rPr lang="en-US" smtClean="0"/>
              <a:t>14-Dec-18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C970D-B330-4029-B4F3-0DABEB22A4E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BBCC521C-08F4-4ABE-ACA0-35D397DC76D2}" type="datetimeFigureOut">
              <a:rPr lang="en-US" smtClean="0"/>
              <a:t>14-Dec-18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976C970D-B330-4029-B4F3-0DABEB22A4E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Perkembangan&#10;Dewasa&#10;&#10;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2327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efinisi Dewasa Awal&#10;Dewasa&#10;Awal&#10;merupakan&#10;periode&#10;penyesuaian diri terhadap pola-pola&#10;kehidupan yang baru dan harapanhara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1358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Tahap-tahap perkembangan&#10;dewasa awal&#10;ï¶Perkembangan fisik&#10;Kebanyakan orang dewasa awal berada&#10;di puncak kesehatan, kekuatan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3474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ï¶Perkembangan Kognitif&#10;(berdasarkan teori Turner, Helms,&#10;dan Jean Peaget)&#10;Menurut teori Peaget umur 21 â 40&#10;tahun termasuk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3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1174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ï¶ Perkembangan Emosi&#10;Pada tahap dewasa awal ini, seseorang&#10;akan mengalami masa ketegangan&#10;emosional berupa :&#10;-&#10;&#10;Kondisi em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4207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ï Perkembangan Sosial (Psikososial)&#10;menurut Eric Ericson&#10;Dewasa awal masuk pada Psikososial&#10;tahap 6, yaitu : Keintiman vs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3948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Tugas â Tugas Perkembangan&#10;Tugas perkembangan menurut&#10;Robert J. Havighurs adalah&#10;sebagian tugas yang muncul pada&#10;suatu per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5913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Tugas-tugas perkembangan Dewasa&#10;Awal&#10;&#10;Mulai bekerja&#10;Memilih pasangan hidup&#10;Belajar hidup dengan suami/istri&#10;Mulai membentu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61995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Dewasa Madya&#10;&#10;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61995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Dewasa Madya&#10;Masa dewasa pertengahan (madya) atau&#10;yang disebut juga usia setengah baya&#10;dalam terminologi kronologis yaitu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61995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Tahap â Tahap Perkembangan Dewasa&#10;Madya&#10;ï¶ Perkembangan Fisik&#10;ï§ Adanya penyesuaian diri terhadap perubahan&#10;fisik&#10;ï§ Fungsi â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61995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Psikologi Perkembangan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533400" y="1295400"/>
            <a:ext cx="8305800" cy="5105400"/>
          </a:xfrm>
        </p:spPr>
        <p:txBody>
          <a:bodyPr/>
          <a:lstStyle/>
          <a:p>
            <a:r>
              <a:rPr lang="en-US" altLang="en-US" sz="2400" dirty="0" smtClean="0"/>
              <a:t>     </a:t>
            </a:r>
            <a:r>
              <a:rPr lang="en-US" altLang="en-US" sz="2400" dirty="0" err="1" smtClean="0"/>
              <a:t>Psikologi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perkembangan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adalah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cabang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psikologi</a:t>
            </a:r>
            <a:r>
              <a:rPr lang="en-US" altLang="en-US" sz="2400" dirty="0" smtClean="0"/>
              <a:t> yang </a:t>
            </a:r>
            <a:r>
              <a:rPr lang="en-US" altLang="en-US" sz="2400" dirty="0" err="1" smtClean="0"/>
              <a:t>mempelajari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perubahan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pada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individu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baik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perubahan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fungsi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fisik</a:t>
            </a:r>
            <a:r>
              <a:rPr lang="en-US" altLang="en-US" sz="2400" dirty="0" smtClean="0"/>
              <a:t>, mental </a:t>
            </a:r>
            <a:r>
              <a:rPr lang="en-US" altLang="en-US" sz="2400" dirty="0" err="1" smtClean="0"/>
              <a:t>dan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sosial</a:t>
            </a:r>
            <a:r>
              <a:rPr lang="en-US" altLang="en-US" sz="2400" dirty="0" smtClean="0"/>
              <a:t> yang </a:t>
            </a:r>
            <a:r>
              <a:rPr lang="en-US" altLang="en-US" sz="2400" dirty="0" err="1" smtClean="0"/>
              <a:t>terjadi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sepanjang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rentang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kehidupan</a:t>
            </a:r>
            <a:r>
              <a:rPr lang="en-US" altLang="en-US" sz="2400" dirty="0" smtClean="0"/>
              <a:t>, </a:t>
            </a:r>
            <a:r>
              <a:rPr lang="en-US" altLang="en-US" sz="2400" dirty="0" err="1" smtClean="0"/>
              <a:t>semenjak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konsepsi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sampai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akhir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hayat</a:t>
            </a:r>
            <a:r>
              <a:rPr lang="en-US" altLang="en-US" sz="2400" dirty="0" smtClean="0"/>
              <a:t>. </a:t>
            </a:r>
          </a:p>
          <a:p>
            <a:endParaRPr lang="en-US" altLang="en-US" sz="2400" dirty="0" smtClean="0"/>
          </a:p>
          <a:p>
            <a:r>
              <a:rPr lang="en-US" altLang="en-US" sz="2400" dirty="0" smtClean="0"/>
              <a:t>     Hurlock </a:t>
            </a:r>
            <a:r>
              <a:rPr lang="en-US" altLang="en-US" sz="2400" dirty="0" err="1" smtClean="0"/>
              <a:t>menyatakan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bahwa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psikologi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perkembangan</a:t>
            </a:r>
            <a:r>
              <a:rPr lang="en-US" altLang="en-US" sz="2400" dirty="0" smtClean="0"/>
              <a:t>  </a:t>
            </a:r>
            <a:r>
              <a:rPr lang="en-US" altLang="en-US" sz="2400" dirty="0" err="1" smtClean="0"/>
              <a:t>sebagai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cabang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ilmu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psikologi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menelaah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pelbagai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perubahan</a:t>
            </a:r>
            <a:r>
              <a:rPr lang="en-US" altLang="en-US" sz="2400" dirty="0" smtClean="0"/>
              <a:t> </a:t>
            </a:r>
            <a:r>
              <a:rPr lang="en-US" altLang="en-US" sz="2400" i="1" dirty="0" err="1" smtClean="0"/>
              <a:t>intraindividual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dan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perubahan-perubahan</a:t>
            </a:r>
            <a:r>
              <a:rPr lang="en-US" altLang="en-US" sz="2400" dirty="0" smtClean="0"/>
              <a:t> </a:t>
            </a:r>
            <a:r>
              <a:rPr lang="en-US" altLang="en-US" sz="2400" i="1" dirty="0" err="1" smtClean="0"/>
              <a:t>interindividual</a:t>
            </a:r>
            <a:r>
              <a:rPr lang="en-US" altLang="en-US" sz="24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34162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ï¶ Perkembangan Kognitif&#10;ï± Pada tahap ini perkembangan intelektual dewasa&#10;&#10;sudah mencapai titik akhir puncaknya yang sama&#10;d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61995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ï± Orang dewasa mampu menyadari keterbatasan&#10;baik yang ada pada dirinya (baik fisik maupun&#10;kognitif) maupun yang berhubunga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61995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ï± Orang&#10;dewasa&#10;dalam&#10;menyelesaikan&#10;masalahnya juga memikirkannya terlebih&#10;dahulu secara teoritis.&#10;ï± Pada&#10;usia&#10;setengah&#10;bay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61995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ï¶ Perkembangan Emosi&#10;1.Terjadi kegoncangan jiwa&#10;2.Kaku dan canggung karena&#10;penampilannya ingin terlihat muda&#10;3.Bersifat in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01882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Perkembangan Sosial Dewasa Madya&#10;Menurut Erick Erikson&#10;â¢ Psikososial Tahap 7&#10;Generatifitas vs stagnasi&#10;Dalam tahap ini ter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86" y="34104"/>
            <a:ext cx="8988425" cy="6823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85292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Tugas Perkembangan Dewasa Madya&#10;Menurut Hurlock ( 1996 )&#10;a.Penyesuaian diri terhadap perubahan fisik&#10;b.Penyesuaian diri te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85292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Dewasa Akhir&#10;(Lanjut Usia)&#10;&#10;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5560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85292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Dewasa Akhir (Lansia)&#10;Memasuki lanjut usia merupakan&#10;periode akhir dalam&#10;rentang&#10;kehidupan manusia di dunia ini.&#10;Banyak ha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495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852926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Karakteristik Dewasa Akhir (Lanjut&#10;Usia)&#10;1. Adanya periode penurunan atau&#10;kemunduran (Regresi) yang&#10;disebabkan oleh faktor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85292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3. Ada stereotip-stereotip mengenai&#10;usia lanjut. Yang menggambarkan masa&#10;tua tidaklah menyenangkan.&#10;4. Sikap sosial terhad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17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85292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1066800" y="838200"/>
            <a:ext cx="7772400" cy="685800"/>
          </a:xfrm>
        </p:spPr>
        <p:txBody>
          <a:bodyPr/>
          <a:lstStyle/>
          <a:p>
            <a:pPr algn="ctr" eaLnBrk="1" hangingPunct="1"/>
            <a:r>
              <a:rPr lang="en-US" altLang="en-US" smtClean="0"/>
              <a:t>Perkembangan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>
            <a:normAutofit/>
          </a:bodyPr>
          <a:lstStyle/>
          <a:p>
            <a:pPr marL="457200" indent="-457200" eaLnBrk="1" hangingPunct="1">
              <a:buFont typeface="Wingdings" panose="05000000000000000000" pitchFamily="2" charset="2"/>
              <a:buChar char="q"/>
            </a:pPr>
            <a:r>
              <a:rPr lang="en-US" altLang="en-US" sz="3000" dirty="0" err="1" smtClean="0"/>
              <a:t>Menunjukkan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adanya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perubahan</a:t>
            </a:r>
            <a:r>
              <a:rPr lang="en-US" altLang="en-US" sz="3000" dirty="0" smtClean="0"/>
              <a:t>, masa yang </a:t>
            </a:r>
            <a:r>
              <a:rPr lang="en-US" altLang="en-US" sz="3000" dirty="0" err="1" smtClean="0"/>
              <a:t>dilalui</a:t>
            </a:r>
            <a:r>
              <a:rPr lang="en-US" altLang="en-US" sz="3000" dirty="0" smtClean="0"/>
              <a:t>, </a:t>
            </a:r>
            <a:r>
              <a:rPr lang="en-US" altLang="en-US" sz="3000" dirty="0" err="1" smtClean="0"/>
              <a:t>menunjukkan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suatu</a:t>
            </a:r>
            <a:r>
              <a:rPr lang="en-US" altLang="en-US" sz="3000" dirty="0" smtClean="0"/>
              <a:t> proses.</a:t>
            </a:r>
          </a:p>
          <a:p>
            <a:pPr marL="457200" indent="-457200" eaLnBrk="1" hangingPunct="1">
              <a:buFont typeface="Wingdings" panose="05000000000000000000" pitchFamily="2" charset="2"/>
              <a:buChar char="q"/>
            </a:pPr>
            <a:r>
              <a:rPr lang="en-US" altLang="en-US" sz="3000" dirty="0" err="1" smtClean="0"/>
              <a:t>Terjadi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sepanjang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kehidupan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manusia</a:t>
            </a:r>
            <a:r>
              <a:rPr lang="en-US" altLang="en-US" sz="3000" dirty="0" smtClean="0"/>
              <a:t>.</a:t>
            </a:r>
          </a:p>
          <a:p>
            <a:pPr marL="457200" indent="-457200" eaLnBrk="1" hangingPunct="1">
              <a:buFont typeface="Wingdings" panose="05000000000000000000" pitchFamily="2" charset="2"/>
              <a:buChar char="q"/>
            </a:pPr>
            <a:r>
              <a:rPr lang="en-US" altLang="en-US" sz="3000" dirty="0" err="1" smtClean="0"/>
              <a:t>Mengacu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pada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perubahan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sepanjang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waktu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selama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manusia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hidup</a:t>
            </a:r>
            <a:r>
              <a:rPr lang="en-US" altLang="en-US" sz="3000" dirty="0" smtClean="0"/>
              <a:t> (</a:t>
            </a:r>
            <a:r>
              <a:rPr lang="en-US" altLang="en-US" sz="3000" i="1" dirty="0" smtClean="0"/>
              <a:t>change over times</a:t>
            </a:r>
            <a:r>
              <a:rPr lang="en-US" altLang="en-US" sz="3000" dirty="0" smtClean="0"/>
              <a:t>).</a:t>
            </a:r>
          </a:p>
          <a:p>
            <a:pPr marL="457200" indent="-457200" eaLnBrk="1" hangingPunct="1">
              <a:buFont typeface="Wingdings" panose="05000000000000000000" pitchFamily="2" charset="2"/>
              <a:buChar char="q"/>
            </a:pPr>
            <a:r>
              <a:rPr lang="en-US" altLang="en-US" sz="3000" dirty="0" err="1" smtClean="0"/>
              <a:t>Sifatnya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progresif</a:t>
            </a:r>
            <a:r>
              <a:rPr lang="en-US" altLang="en-US" sz="3000" dirty="0" smtClean="0"/>
              <a:t>.</a:t>
            </a:r>
          </a:p>
          <a:p>
            <a:pPr eaLnBrk="1" hangingPunct="1"/>
            <a:endParaRPr lang="en-US" altLang="en-US" sz="3000" dirty="0" smtClean="0"/>
          </a:p>
        </p:txBody>
      </p:sp>
    </p:spTree>
    <p:extLst>
      <p:ext uri="{BB962C8B-B14F-4D97-AF65-F5344CB8AC3E}">
        <p14:creationId xmlns:p14="http://schemas.microsoft.com/office/powerpoint/2010/main" val="3596445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5. Mempunyai status kelompok minoritas.&#10;Adanya sikap sosial yang negatif tentang usia&#10;lanjut.&#10;6. Adanya perubahan peran. K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898"/>
            <a:ext cx="9144000" cy="6383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852926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Tahap â Tahap Perkembangan&#10;Dewasa Akhir (Lansia)&#10;ï¶ Perkembangan Fisik&#10;Pada masa lansia terlihat pada perubahan&#10;perubahan f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32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85292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ï¶ Perkembangan Kognitif&#10;â¢ Kecepatan Memproses, Mengingat, dan&#10;Memecahkan Masalah&#10;Sekarang telah diterima secara luas bahwa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32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852926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â¢ Orang yang sudah tua menjadi pelupa,&#10;reaksi terhadap rangsangan yang&#10;semakin lamban&#10;â¢ Orang yang sudah tua itu sebagian&#10;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55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852926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ï¶Perkembangan Kepribadian&#10;Perkembangan ini merujuk kepada teori&#10;psikoanalisa ( Freud)&#10;â¢ Freud&#10;Percaya bahwa pada usia lanj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28600"/>
            <a:ext cx="9143999" cy="662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852926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â¢ Carl Jung&#10;Mengatakan bahwa pada usia lanjut,&#10;pikiran tenggelam jauh di dalam&#10;ketidaksadaran (Santrock, 2002: 250).&#10;Berda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533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852926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ï¶ Perkembangan Sosial (Erikson)&#10;Tahap dewasa akhir memasuki tahap 8, yaitu Integrity&#10;vs Despair yaitu kemampuan perkembang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47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316806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ï¶ Perkembangan Emosi&#10;a. Kebahagiaan pernikahan orang dewasa&#10;lanjut dipengaruhi pasangannya&#10;(menyangkut konflik personal, p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55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004718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Tugas â Tugas Perkembangan Dewasa Akhir&#10;(Lansia)&#10;&#10;ï¼ Menyesuaikan diri terhadap perubahan fisik&#10;ï¼ Menyesuaikan diri dengan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62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004718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Tugas Perkembangan Lanjut Usia&#10;Menurut Pandangan Islam&#10;ï Terinternalisasi sifat-sifat rasul yang agung,&#10;sebab Nabi Muhamma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32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00471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pPr eaLnBrk="1" hangingPunct="1"/>
            <a:r>
              <a:rPr lang="en-US" altLang="en-US" sz="3600" smtClean="0">
                <a:latin typeface="Arial Black" pitchFamily="34" charset="0"/>
              </a:rPr>
              <a:t>Difinisi Perkembangan 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43000"/>
            <a:ext cx="4038600" cy="4983163"/>
          </a:xfrm>
        </p:spPr>
        <p:txBody>
          <a:bodyPr>
            <a:normAutofit lnSpcReduction="10000"/>
          </a:bodyPr>
          <a:lstStyle/>
          <a:p>
            <a:pPr algn="ctr" eaLnBrk="1" hangingPunct="1">
              <a:buFont typeface="Arial" charset="0"/>
              <a:buNone/>
            </a:pPr>
            <a:r>
              <a:rPr lang="en-US" altLang="en-US" b="1" smtClean="0"/>
              <a:t>Pertumbuhan</a:t>
            </a:r>
          </a:p>
          <a:p>
            <a:pPr algn="ctr" eaLnBrk="1" hangingPunct="1">
              <a:buFont typeface="Arial" charset="0"/>
              <a:buNone/>
            </a:pPr>
            <a:r>
              <a:rPr lang="en-US" altLang="en-US" b="1" smtClean="0"/>
              <a:t>(Growth)</a:t>
            </a:r>
          </a:p>
          <a:p>
            <a:pPr algn="ctr" eaLnBrk="1" hangingPunct="1"/>
            <a:endParaRPr lang="en-US" altLang="en-US" b="1" smtClean="0"/>
          </a:p>
          <a:p>
            <a:pPr algn="ctr" eaLnBrk="1" hangingPunct="1">
              <a:buFont typeface="Arial" charset="0"/>
              <a:buNone/>
            </a:pPr>
            <a:r>
              <a:rPr lang="en-US" altLang="en-US" smtClean="0"/>
              <a:t>perubahan dalam besar,</a:t>
            </a:r>
          </a:p>
          <a:p>
            <a:pPr algn="ctr" eaLnBrk="1" hangingPunct="1">
              <a:buFont typeface="Arial" charset="0"/>
              <a:buNone/>
            </a:pPr>
            <a:r>
              <a:rPr lang="en-US" altLang="en-US" smtClean="0"/>
              <a:t>jumlah, ukuran atau</a:t>
            </a:r>
          </a:p>
          <a:p>
            <a:pPr algn="ctr" eaLnBrk="1" hangingPunct="1">
              <a:buFont typeface="Arial" charset="0"/>
              <a:buNone/>
            </a:pPr>
            <a:r>
              <a:rPr lang="en-US" altLang="en-US" smtClean="0"/>
              <a:t>dimensi tingkat sel organ</a:t>
            </a:r>
          </a:p>
          <a:p>
            <a:pPr algn="ctr" eaLnBrk="1" hangingPunct="1">
              <a:buFont typeface="Arial" charset="0"/>
              <a:buNone/>
            </a:pPr>
            <a:r>
              <a:rPr lang="en-US" altLang="en-US" smtClean="0"/>
              <a:t>individu</a:t>
            </a:r>
          </a:p>
          <a:p>
            <a:pPr algn="ctr" eaLnBrk="1" hangingPunct="1">
              <a:buFont typeface="Arial" charset="0"/>
              <a:buNone/>
            </a:pPr>
            <a:endParaRPr lang="en-US" altLang="en-US" smtClean="0"/>
          </a:p>
          <a:p>
            <a:pPr algn="ctr" eaLnBrk="1" hangingPunct="1">
              <a:buFont typeface="Arial" charset="0"/>
              <a:buNone/>
            </a:pPr>
            <a:endParaRPr lang="en-US" altLang="en-US" smtClean="0"/>
          </a:p>
          <a:p>
            <a:pPr algn="ctr" eaLnBrk="1" hangingPunct="1">
              <a:buFont typeface="Arial" charset="0"/>
              <a:buNone/>
            </a:pPr>
            <a:r>
              <a:rPr lang="en-US" altLang="en-US" b="1" smtClean="0"/>
              <a:t>KUANTITATIF</a:t>
            </a:r>
            <a:endParaRPr lang="en-US" altLang="en-US" smtClean="0"/>
          </a:p>
        </p:txBody>
      </p:sp>
      <p:sp>
        <p:nvSpPr>
          <p:cNvPr id="8196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4906963"/>
          </a:xfrm>
        </p:spPr>
        <p:txBody>
          <a:bodyPr>
            <a:normAutofit lnSpcReduction="10000"/>
          </a:bodyPr>
          <a:lstStyle/>
          <a:p>
            <a:pPr algn="ctr" eaLnBrk="1" hangingPunct="1">
              <a:buFont typeface="Arial" charset="0"/>
              <a:buNone/>
            </a:pPr>
            <a:r>
              <a:rPr lang="en-US" altLang="en-US" smtClean="0"/>
              <a:t>Bertambahnya kemampuan (Skill) dalam struktur dan fungsi tubuh yang lebih kompleks dalam pola yang teratur dan dapat diramalkan, sebagai hasil dari proses pematangan</a:t>
            </a:r>
          </a:p>
          <a:p>
            <a:pPr algn="ctr" eaLnBrk="1" hangingPunct="1">
              <a:buFont typeface="Arial" charset="0"/>
              <a:buNone/>
            </a:pPr>
            <a:endParaRPr lang="en-US" altLang="en-US" smtClean="0"/>
          </a:p>
          <a:p>
            <a:pPr algn="ctr" eaLnBrk="1" hangingPunct="1">
              <a:buFont typeface="Arial" charset="0"/>
              <a:buNone/>
            </a:pPr>
            <a:r>
              <a:rPr lang="en-US" altLang="en-US" b="1" smtClean="0"/>
              <a:t>KUALITATIF</a:t>
            </a:r>
            <a:endParaRPr lang="en-US" altLang="en-US" smtClean="0"/>
          </a:p>
        </p:txBody>
      </p:sp>
      <p:sp>
        <p:nvSpPr>
          <p:cNvPr id="5" name="Curved Right Arrow 4"/>
          <p:cNvSpPr/>
          <p:nvPr/>
        </p:nvSpPr>
        <p:spPr>
          <a:xfrm>
            <a:off x="2133600" y="2209800"/>
            <a:ext cx="457200" cy="53340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Curved Right Arrow 5"/>
          <p:cNvSpPr/>
          <p:nvPr/>
        </p:nvSpPr>
        <p:spPr>
          <a:xfrm>
            <a:off x="2057400" y="5029200"/>
            <a:ext cx="457200" cy="45720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Curved Left Arrow 9"/>
          <p:cNvSpPr/>
          <p:nvPr/>
        </p:nvSpPr>
        <p:spPr>
          <a:xfrm>
            <a:off x="6477000" y="5257800"/>
            <a:ext cx="457200" cy="45720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8042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610600" cy="990600"/>
          </a:xfrm>
        </p:spPr>
        <p:txBody>
          <a:bodyPr/>
          <a:lstStyle/>
          <a:p>
            <a:r>
              <a:rPr lang="en-US" altLang="en-US" sz="2800" smtClean="0">
                <a:latin typeface="Arial Rounded MT Bold" pitchFamily="34" charset="0"/>
              </a:rPr>
              <a:t>Tujuan Psikologi Perkembangan (Hurlock, 1980) 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152400" y="1371600"/>
            <a:ext cx="8686800" cy="5257800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Wingdings" pitchFamily="2" charset="2"/>
              <a:buAutoNum type="arabicPeriod"/>
            </a:pPr>
            <a:r>
              <a:rPr lang="en-US" altLang="en-US" sz="2800" smtClean="0">
                <a:latin typeface="Arial" charset="0"/>
                <a:cs typeface="Arial" charset="0"/>
              </a:rPr>
              <a:t>Menemukan perubahan-perubahan pd usia umum &amp; khas (penampilan, perilaku dan tujuan setiap tahap perkembangan)</a:t>
            </a:r>
          </a:p>
          <a:p>
            <a:pPr marL="514350" indent="-514350">
              <a:buFont typeface="Wingdings" pitchFamily="2" charset="2"/>
              <a:buAutoNum type="arabicPeriod"/>
            </a:pPr>
            <a:r>
              <a:rPr lang="en-US" altLang="en-US" sz="2800" smtClean="0">
                <a:latin typeface="Arial" charset="0"/>
                <a:cs typeface="Arial" charset="0"/>
              </a:rPr>
              <a:t>Menemukan kapan perubahan-perubahan terjadi.</a:t>
            </a:r>
          </a:p>
          <a:p>
            <a:pPr marL="514350" indent="-514350">
              <a:buFont typeface="Wingdings" pitchFamily="2" charset="2"/>
              <a:buAutoNum type="arabicPeriod"/>
            </a:pPr>
            <a:r>
              <a:rPr lang="en-US" altLang="en-US" sz="2800" smtClean="0">
                <a:latin typeface="Arial" charset="0"/>
                <a:cs typeface="Arial" charset="0"/>
              </a:rPr>
              <a:t>Menemukan sebab-sebabnya</a:t>
            </a:r>
          </a:p>
          <a:p>
            <a:pPr marL="514350" indent="-514350">
              <a:buFont typeface="Wingdings" pitchFamily="2" charset="2"/>
              <a:buAutoNum type="arabicPeriod"/>
            </a:pPr>
            <a:r>
              <a:rPr lang="en-US" altLang="en-US" sz="2800" smtClean="0">
                <a:latin typeface="Arial" charset="0"/>
                <a:cs typeface="Arial" charset="0"/>
              </a:rPr>
              <a:t>Menemukan bagaimana perubahan mempengaruhi perilaku</a:t>
            </a:r>
          </a:p>
          <a:p>
            <a:pPr marL="514350" indent="-514350">
              <a:buFont typeface="Wingdings" pitchFamily="2" charset="2"/>
              <a:buAutoNum type="arabicPeriod"/>
            </a:pPr>
            <a:r>
              <a:rPr lang="en-US" altLang="en-US" sz="2800" smtClean="0">
                <a:latin typeface="Arial" charset="0"/>
                <a:cs typeface="Arial" charset="0"/>
              </a:rPr>
              <a:t>Menemukan dapat/tidaknya perubahan itu diramalkan</a:t>
            </a:r>
          </a:p>
          <a:p>
            <a:pPr marL="514350" indent="-514350">
              <a:buFont typeface="Wingdings" pitchFamily="2" charset="2"/>
              <a:buAutoNum type="arabicPeriod"/>
            </a:pPr>
            <a:r>
              <a:rPr lang="en-US" altLang="en-US" sz="2800" smtClean="0">
                <a:latin typeface="Arial" charset="0"/>
                <a:cs typeface="Arial" charset="0"/>
              </a:rPr>
              <a:t>Menemukan apakah perubahan itu bersifat individual/universal.</a:t>
            </a:r>
          </a:p>
        </p:txBody>
      </p:sp>
    </p:spTree>
    <p:extLst>
      <p:ext uri="{BB962C8B-B14F-4D97-AF65-F5344CB8AC3E}">
        <p14:creationId xmlns:p14="http://schemas.microsoft.com/office/powerpoint/2010/main" val="1997754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9600" y="533400"/>
            <a:ext cx="8077200" cy="50784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3600" b="1" dirty="0" err="1">
                <a:latin typeface="Arial Rounded MT Bold" pitchFamily="34" charset="0"/>
              </a:rPr>
              <a:t>Ciri-ciri</a:t>
            </a:r>
            <a:r>
              <a:rPr lang="en-US" sz="3600" b="1" dirty="0">
                <a:latin typeface="Arial Rounded MT Bold" pitchFamily="34" charset="0"/>
              </a:rPr>
              <a:t> </a:t>
            </a:r>
            <a:r>
              <a:rPr lang="en-US" sz="3600" b="1" dirty="0" err="1">
                <a:latin typeface="Arial Rounded MT Bold" pitchFamily="34" charset="0"/>
              </a:rPr>
              <a:t>Perkembangan</a:t>
            </a:r>
            <a:r>
              <a:rPr lang="en-US" sz="3600" b="1" dirty="0">
                <a:latin typeface="Arial Rounded MT Bold" pitchFamily="34" charset="0"/>
              </a:rPr>
              <a:t> :</a:t>
            </a:r>
            <a:r>
              <a:rPr lang="en-US" sz="3600" dirty="0">
                <a:latin typeface="Arial Rounded MT Bold" pitchFamily="34" charset="0"/>
              </a:rPr>
              <a:t> </a:t>
            </a:r>
          </a:p>
          <a:p>
            <a:pPr>
              <a:defRPr/>
            </a:pPr>
            <a:endParaRPr lang="en-US" sz="3600" dirty="0">
              <a:latin typeface="Arial Rounded MT Bold" pitchFamily="34" charset="0"/>
            </a:endParaRPr>
          </a:p>
          <a:p>
            <a:pPr lvl="1">
              <a:buFont typeface="Wingdings" pitchFamily="2" charset="2"/>
              <a:buChar char="Ø"/>
              <a:defRPr/>
            </a:pPr>
            <a:r>
              <a:rPr lang="en-US" sz="2800" dirty="0">
                <a:latin typeface="Arial Rounded MT Bold" pitchFamily="34" charset="0"/>
              </a:rPr>
              <a:t> </a:t>
            </a:r>
            <a:r>
              <a:rPr lang="en-US" sz="2800" dirty="0" err="1">
                <a:latin typeface="Arial Rounded MT Bold" pitchFamily="34" charset="0"/>
              </a:rPr>
              <a:t>Perkembangan</a:t>
            </a:r>
            <a:r>
              <a:rPr lang="en-US" sz="2800" dirty="0">
                <a:latin typeface="Arial Rounded MT Bold" pitchFamily="34" charset="0"/>
              </a:rPr>
              <a:t> </a:t>
            </a:r>
            <a:r>
              <a:rPr lang="en-US" sz="2800" dirty="0" err="1">
                <a:latin typeface="Arial Rounded MT Bold" pitchFamily="34" charset="0"/>
              </a:rPr>
              <a:t>menimbulkan</a:t>
            </a:r>
            <a:r>
              <a:rPr lang="en-US" sz="2800" dirty="0">
                <a:latin typeface="Arial Rounded MT Bold" pitchFamily="34" charset="0"/>
              </a:rPr>
              <a:t> </a:t>
            </a:r>
            <a:r>
              <a:rPr lang="en-US" sz="2800" dirty="0" err="1">
                <a:latin typeface="Arial Rounded MT Bold" pitchFamily="34" charset="0"/>
              </a:rPr>
              <a:t>perubahan</a:t>
            </a:r>
            <a:endParaRPr lang="en-US" sz="2800" dirty="0">
              <a:latin typeface="Arial Rounded MT Bold" pitchFamily="34" charset="0"/>
            </a:endParaRPr>
          </a:p>
          <a:p>
            <a:pPr marL="796925" lvl="1" indent="-339725">
              <a:buFont typeface="Wingdings" pitchFamily="2" charset="2"/>
              <a:buChar char="Ø"/>
              <a:defRPr/>
            </a:pPr>
            <a:r>
              <a:rPr lang="en-US" sz="2800" dirty="0" err="1">
                <a:latin typeface="Arial Rounded MT Bold" pitchFamily="34" charset="0"/>
              </a:rPr>
              <a:t>Perkembangan</a:t>
            </a:r>
            <a:r>
              <a:rPr lang="en-US" sz="2800" dirty="0">
                <a:latin typeface="Arial Rounded MT Bold" pitchFamily="34" charset="0"/>
              </a:rPr>
              <a:t> </a:t>
            </a:r>
            <a:r>
              <a:rPr lang="en-US" sz="2800" dirty="0" err="1">
                <a:latin typeface="Arial Rounded MT Bold" pitchFamily="34" charset="0"/>
              </a:rPr>
              <a:t>awal</a:t>
            </a:r>
            <a:r>
              <a:rPr lang="en-US" sz="2800" dirty="0">
                <a:latin typeface="Arial Rounded MT Bold" pitchFamily="34" charset="0"/>
              </a:rPr>
              <a:t> </a:t>
            </a:r>
            <a:r>
              <a:rPr lang="en-US" sz="2800" dirty="0" err="1">
                <a:latin typeface="Arial Rounded MT Bold" pitchFamily="34" charset="0"/>
              </a:rPr>
              <a:t>menentukan</a:t>
            </a:r>
            <a:r>
              <a:rPr lang="en-US" sz="2800" dirty="0">
                <a:latin typeface="Arial Rounded MT Bold" pitchFamily="34" charset="0"/>
              </a:rPr>
              <a:t> </a:t>
            </a:r>
            <a:r>
              <a:rPr lang="en-US" sz="2800" dirty="0" err="1">
                <a:latin typeface="Arial Rounded MT Bold" pitchFamily="34" charset="0"/>
              </a:rPr>
              <a:t>perkembangan</a:t>
            </a:r>
            <a:r>
              <a:rPr lang="en-US" sz="2800" dirty="0">
                <a:latin typeface="Arial Rounded MT Bold" pitchFamily="34" charset="0"/>
              </a:rPr>
              <a:t> </a:t>
            </a:r>
            <a:r>
              <a:rPr lang="en-US" sz="2800" dirty="0" err="1">
                <a:latin typeface="Arial Rounded MT Bold" pitchFamily="34" charset="0"/>
              </a:rPr>
              <a:t>selanjutnya</a:t>
            </a:r>
            <a:r>
              <a:rPr lang="en-US" sz="2800" dirty="0">
                <a:latin typeface="Arial Rounded MT Bold" pitchFamily="34" charset="0"/>
              </a:rPr>
              <a:t>.</a:t>
            </a:r>
          </a:p>
          <a:p>
            <a:pPr marL="796925" lvl="1" indent="-339725">
              <a:buFont typeface="Wingdings" pitchFamily="2" charset="2"/>
              <a:buChar char="Ø"/>
              <a:defRPr/>
            </a:pPr>
            <a:r>
              <a:rPr lang="en-US" sz="2800" dirty="0" err="1">
                <a:latin typeface="Arial Rounded MT Bold" pitchFamily="34" charset="0"/>
              </a:rPr>
              <a:t>Perkembangan</a:t>
            </a:r>
            <a:r>
              <a:rPr lang="en-US" sz="2800" dirty="0">
                <a:latin typeface="Arial Rounded MT Bold" pitchFamily="34" charset="0"/>
              </a:rPr>
              <a:t> </a:t>
            </a:r>
            <a:r>
              <a:rPr lang="en-US" sz="2800" dirty="0" err="1">
                <a:latin typeface="Arial Rounded MT Bold" pitchFamily="34" charset="0"/>
              </a:rPr>
              <a:t>memiliki</a:t>
            </a:r>
            <a:r>
              <a:rPr lang="en-US" sz="2800" dirty="0">
                <a:latin typeface="Arial Rounded MT Bold" pitchFamily="34" charset="0"/>
              </a:rPr>
              <a:t> </a:t>
            </a:r>
            <a:r>
              <a:rPr lang="en-US" sz="2800" dirty="0" err="1">
                <a:latin typeface="Arial Rounded MT Bold" pitchFamily="34" charset="0"/>
              </a:rPr>
              <a:t>tahap</a:t>
            </a:r>
            <a:r>
              <a:rPr lang="en-US" sz="2800" dirty="0">
                <a:latin typeface="Arial Rounded MT Bold" pitchFamily="34" charset="0"/>
              </a:rPr>
              <a:t> yang </a:t>
            </a:r>
            <a:r>
              <a:rPr lang="en-US" sz="2800" dirty="0" err="1">
                <a:latin typeface="Arial Rounded MT Bold" pitchFamily="34" charset="0"/>
              </a:rPr>
              <a:t>berurutan</a:t>
            </a:r>
            <a:r>
              <a:rPr lang="en-US" sz="2800" dirty="0">
                <a:latin typeface="Arial Rounded MT Bold" pitchFamily="34" charset="0"/>
              </a:rPr>
              <a:t>.</a:t>
            </a:r>
          </a:p>
          <a:p>
            <a:pPr marL="796925" lvl="1" indent="-339725">
              <a:buFont typeface="Wingdings" pitchFamily="2" charset="2"/>
              <a:buChar char="Ø"/>
              <a:defRPr/>
            </a:pPr>
            <a:r>
              <a:rPr lang="en-US" sz="2800" dirty="0" err="1">
                <a:latin typeface="Arial Rounded MT Bold" pitchFamily="34" charset="0"/>
              </a:rPr>
              <a:t>Perkembangan</a:t>
            </a:r>
            <a:r>
              <a:rPr lang="en-US" sz="2800" dirty="0">
                <a:latin typeface="Arial Rounded MT Bold" pitchFamily="34" charset="0"/>
              </a:rPr>
              <a:t> </a:t>
            </a:r>
            <a:r>
              <a:rPr lang="en-US" sz="2800" dirty="0" err="1">
                <a:latin typeface="Arial Rounded MT Bold" pitchFamily="34" charset="0"/>
              </a:rPr>
              <a:t>mempunyai</a:t>
            </a:r>
            <a:r>
              <a:rPr lang="en-US" sz="2800" dirty="0">
                <a:latin typeface="Arial Rounded MT Bold" pitchFamily="34" charset="0"/>
              </a:rPr>
              <a:t> </a:t>
            </a:r>
            <a:r>
              <a:rPr lang="en-US" sz="2800" dirty="0" err="1">
                <a:latin typeface="Arial Rounded MT Bold" pitchFamily="34" charset="0"/>
              </a:rPr>
              <a:t>kecepatan</a:t>
            </a:r>
            <a:r>
              <a:rPr lang="en-US" sz="2800" dirty="0">
                <a:latin typeface="Arial Rounded MT Bold" pitchFamily="34" charset="0"/>
              </a:rPr>
              <a:t> yang </a:t>
            </a:r>
            <a:r>
              <a:rPr lang="en-US" sz="2800" dirty="0" err="1">
                <a:latin typeface="Arial Rounded MT Bold" pitchFamily="34" charset="0"/>
              </a:rPr>
              <a:t>berbeda</a:t>
            </a:r>
            <a:r>
              <a:rPr lang="en-US" sz="2800" dirty="0">
                <a:latin typeface="Arial Rounded MT Bold" pitchFamily="34" charset="0"/>
              </a:rPr>
              <a:t>.</a:t>
            </a:r>
          </a:p>
          <a:p>
            <a:pPr marL="855663" lvl="1" indent="-398463">
              <a:buFont typeface="Wingdings" pitchFamily="2" charset="2"/>
              <a:buChar char="Ø"/>
              <a:defRPr/>
            </a:pPr>
            <a:r>
              <a:rPr lang="en-US" sz="2800" dirty="0" err="1">
                <a:latin typeface="Arial Rounded MT Bold" pitchFamily="34" charset="0"/>
              </a:rPr>
              <a:t>Perkembangan</a:t>
            </a:r>
            <a:r>
              <a:rPr lang="en-US" sz="2800" dirty="0">
                <a:latin typeface="Arial Rounded MT Bold" pitchFamily="34" charset="0"/>
              </a:rPr>
              <a:t> </a:t>
            </a:r>
            <a:r>
              <a:rPr lang="en-US" sz="2800" dirty="0" err="1">
                <a:latin typeface="Arial Rounded MT Bold" pitchFamily="34" charset="0"/>
              </a:rPr>
              <a:t>berkorelasi</a:t>
            </a:r>
            <a:r>
              <a:rPr lang="en-US" sz="2800" dirty="0">
                <a:latin typeface="Arial Rounded MT Bold" pitchFamily="34" charset="0"/>
              </a:rPr>
              <a:t> </a:t>
            </a:r>
            <a:r>
              <a:rPr lang="en-US" sz="2800" dirty="0" err="1">
                <a:latin typeface="Arial Rounded MT Bold" pitchFamily="34" charset="0"/>
              </a:rPr>
              <a:t>dengan</a:t>
            </a:r>
            <a:r>
              <a:rPr lang="en-US" sz="2800" dirty="0">
                <a:latin typeface="Arial Rounded MT Bold" pitchFamily="34" charset="0"/>
              </a:rPr>
              <a:t> </a:t>
            </a:r>
            <a:r>
              <a:rPr lang="en-US" sz="2800" dirty="0" err="1">
                <a:latin typeface="Arial Rounded MT Bold" pitchFamily="34" charset="0"/>
              </a:rPr>
              <a:t>pertumbuhan</a:t>
            </a:r>
            <a:r>
              <a:rPr lang="en-US" sz="2800" dirty="0">
                <a:latin typeface="Arial Rounded MT Bold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54609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533400"/>
            <a:ext cx="7772400" cy="838200"/>
          </a:xfrm>
        </p:spPr>
        <p:txBody>
          <a:bodyPr/>
          <a:lstStyle/>
          <a:p>
            <a:pPr eaLnBrk="1" hangingPunct="1"/>
            <a:r>
              <a:rPr lang="en-US" altLang="en-US" dirty="0" err="1" smtClean="0"/>
              <a:t>Dimensi-dimensi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Perkembangan</a:t>
            </a:r>
            <a:endParaRPr lang="en-US" altLang="en-US" dirty="0" smtClean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1447800"/>
            <a:ext cx="7772400" cy="4768850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sz="3200" dirty="0" smtClean="0"/>
              <a:t>Biological processes</a:t>
            </a:r>
          </a:p>
          <a:p>
            <a:pPr lvl="1" eaLnBrk="1" hangingPunct="1"/>
            <a:r>
              <a:rPr lang="en-US" altLang="en-US" sz="3200" dirty="0" err="1" smtClean="0"/>
              <a:t>Perubahan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fisik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individu</a:t>
            </a:r>
            <a:endParaRPr lang="en-US" altLang="en-US" sz="3200" dirty="0" smtClean="0"/>
          </a:p>
          <a:p>
            <a:pPr eaLnBrk="1" hangingPunct="1"/>
            <a:r>
              <a:rPr lang="en-US" altLang="en-US" sz="3200" dirty="0" smtClean="0"/>
              <a:t>Cognitive processes</a:t>
            </a:r>
          </a:p>
          <a:p>
            <a:pPr lvl="1" eaLnBrk="1" hangingPunct="1"/>
            <a:r>
              <a:rPr lang="en-US" altLang="en-US" sz="3200" dirty="0" err="1" smtClean="0"/>
              <a:t>Perubahan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kemampuan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berpikir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individu</a:t>
            </a:r>
            <a:r>
              <a:rPr lang="en-US" altLang="en-US" sz="3200" dirty="0" smtClean="0"/>
              <a:t>, </a:t>
            </a:r>
            <a:r>
              <a:rPr lang="en-US" altLang="en-US" sz="3200" dirty="0" err="1" smtClean="0"/>
              <a:t>inteligensi</a:t>
            </a:r>
            <a:r>
              <a:rPr lang="en-US" altLang="en-US" sz="3200" dirty="0" smtClean="0"/>
              <a:t>, </a:t>
            </a:r>
            <a:r>
              <a:rPr lang="en-US" altLang="en-US" sz="3200" dirty="0" err="1" smtClean="0"/>
              <a:t>dan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bahasa</a:t>
            </a:r>
            <a:endParaRPr lang="en-US" altLang="en-US" sz="3200" dirty="0" smtClean="0"/>
          </a:p>
          <a:p>
            <a:pPr eaLnBrk="1" hangingPunct="1"/>
            <a:r>
              <a:rPr lang="en-US" altLang="en-US" sz="3200" dirty="0" err="1" smtClean="0"/>
              <a:t>Socioemotioal</a:t>
            </a:r>
            <a:r>
              <a:rPr lang="en-US" altLang="en-US" sz="3200" dirty="0" smtClean="0"/>
              <a:t> processes</a:t>
            </a:r>
          </a:p>
          <a:p>
            <a:pPr lvl="1" eaLnBrk="1" hangingPunct="1"/>
            <a:r>
              <a:rPr lang="en-US" altLang="en-US" sz="3200" dirty="0" err="1" smtClean="0"/>
              <a:t>Perubahan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relasi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individu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dengan</a:t>
            </a:r>
            <a:r>
              <a:rPr lang="en-US" altLang="en-US" sz="3200" dirty="0" smtClean="0"/>
              <a:t> orang lain, </a:t>
            </a:r>
            <a:r>
              <a:rPr lang="en-US" altLang="en-US" sz="3200" dirty="0" err="1" smtClean="0"/>
              <a:t>perubahan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emosi</a:t>
            </a:r>
            <a:r>
              <a:rPr lang="en-US" altLang="en-US" sz="3200" dirty="0" smtClean="0"/>
              <a:t>, </a:t>
            </a:r>
            <a:r>
              <a:rPr lang="en-US" altLang="en-US" sz="3200" dirty="0" err="1" smtClean="0"/>
              <a:t>dan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perubahan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kepribadian</a:t>
            </a:r>
            <a:endParaRPr lang="en-US" altLang="en-US" sz="3200" dirty="0" smtClean="0"/>
          </a:p>
        </p:txBody>
      </p:sp>
    </p:spTree>
    <p:extLst>
      <p:ext uri="{BB962C8B-B14F-4D97-AF65-F5344CB8AC3E}">
        <p14:creationId xmlns:p14="http://schemas.microsoft.com/office/powerpoint/2010/main" val="613258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Tahap â Tahap Perkembangan&#10;Dewasa&#10;Menurut Eric Ericson, tahapâtahap&#10;perkembangan dewasa dibagi menjadi :&#10;1. Masa dewasa aw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0088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 descr="Dewasa Awal&#10;&#10;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0915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275</TotalTime>
  <Words>233</Words>
  <Application>Microsoft Office PowerPoint</Application>
  <PresentationFormat>On-screen Show (4:3)</PresentationFormat>
  <Paragraphs>45</Paragraphs>
  <Slides>39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0" baseType="lpstr">
      <vt:lpstr>Angles</vt:lpstr>
      <vt:lpstr>PowerPoint Presentation</vt:lpstr>
      <vt:lpstr>Psikologi Perkembangan</vt:lpstr>
      <vt:lpstr>Perkembangan</vt:lpstr>
      <vt:lpstr>Difinisi Perkembangan </vt:lpstr>
      <vt:lpstr>Tujuan Psikologi Perkembangan (Hurlock, 1980) </vt:lpstr>
      <vt:lpstr>PowerPoint Presentation</vt:lpstr>
      <vt:lpstr>Dimensi-dimensi Perkembangan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11</cp:revision>
  <dcterms:created xsi:type="dcterms:W3CDTF">2018-09-16T13:38:05Z</dcterms:created>
  <dcterms:modified xsi:type="dcterms:W3CDTF">2018-12-15T08:00:33Z</dcterms:modified>
</cp:coreProperties>
</file>