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4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2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7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2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3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0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9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FADC-ACFC-426E-97AF-9420E4DAB252}" type="datetimeFigureOut">
              <a:rPr lang="en-US" smtClean="0"/>
              <a:t>10-Mar-19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6E3B-AA63-4A86-8794-000F640E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6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Bimbingan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Konseling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Belajar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739877"/>
            <a:ext cx="9067800" cy="101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200" b="1" dirty="0" err="1" smtClean="0">
                <a:solidFill>
                  <a:srgbClr val="FFFF00"/>
                </a:solidFill>
              </a:rPr>
              <a:t>Pandangan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Tentang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Pengetahuan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Belajar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Pembelajaran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1752600"/>
            <a:ext cx="685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057400"/>
            <a:ext cx="426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</a:rPr>
              <a:t>Behaviorisme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00600" y="2057400"/>
            <a:ext cx="426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</a:rPr>
              <a:t>Konstruktivisme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981200" y="28194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705600" y="28194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8600" y="3048000"/>
            <a:ext cx="41529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 smtClean="0"/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Behavioristik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r>
              <a:rPr lang="en-US" altLang="en-US" sz="2400" dirty="0" err="1" smtClean="0">
                <a:solidFill>
                  <a:srgbClr val="C00000"/>
                </a:solidFill>
              </a:rPr>
              <a:t>Pengetahuan</a:t>
            </a:r>
            <a:r>
              <a:rPr lang="en-US" altLang="en-US" sz="2400" dirty="0" smtClean="0">
                <a:solidFill>
                  <a:srgbClr val="FFFF00"/>
                </a:solidFill>
              </a:rPr>
              <a:t>: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objektif</a:t>
            </a:r>
            <a:r>
              <a:rPr lang="en-US" altLang="en-US" sz="2400" dirty="0" smtClean="0">
                <a:solidFill>
                  <a:srgbClr val="FFFF00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pasti</a:t>
            </a:r>
            <a:r>
              <a:rPr lang="en-US" altLang="en-US" sz="2400" dirty="0" smtClean="0">
                <a:solidFill>
                  <a:srgbClr val="FFFF00"/>
                </a:solidFill>
              </a:rPr>
              <a:t>,   </a:t>
            </a:r>
          </a:p>
          <a:p>
            <a:r>
              <a:rPr lang="en-US" altLang="en-US" sz="2400" dirty="0" err="1" smtClean="0">
                <a:solidFill>
                  <a:srgbClr val="FFFF00"/>
                </a:solidFill>
              </a:rPr>
              <a:t>tetap</a:t>
            </a:r>
            <a:endParaRPr lang="en-US" altLang="en-US" sz="2400" dirty="0" smtClean="0">
              <a:solidFill>
                <a:srgbClr val="FFFF00"/>
              </a:solidFill>
            </a:endParaRPr>
          </a:p>
          <a:p>
            <a:r>
              <a:rPr lang="en-US" altLang="en-US" sz="2400" dirty="0" err="1" smtClean="0">
                <a:solidFill>
                  <a:srgbClr val="C00000"/>
                </a:solidFill>
              </a:rPr>
              <a:t>Belajar</a:t>
            </a:r>
            <a:r>
              <a:rPr lang="en-US" altLang="en-US" sz="2400" dirty="0" smtClean="0">
                <a:solidFill>
                  <a:srgbClr val="FFFF00"/>
                </a:solidFill>
              </a:rPr>
              <a:t>: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perolehan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altLang="en-US" sz="2400" dirty="0" err="1" smtClean="0">
                <a:solidFill>
                  <a:srgbClr val="FFFF00"/>
                </a:solidFill>
              </a:rPr>
              <a:t>pengetahuan</a:t>
            </a:r>
            <a:endParaRPr lang="en-US" altLang="en-US" sz="2400" dirty="0" smtClean="0">
              <a:solidFill>
                <a:srgbClr val="FFFF00"/>
              </a:solidFill>
            </a:endParaRPr>
          </a:p>
          <a:p>
            <a:r>
              <a:rPr lang="en-US" altLang="en-US" sz="2400" dirty="0" err="1" smtClean="0">
                <a:solidFill>
                  <a:srgbClr val="C00000"/>
                </a:solidFill>
              </a:rPr>
              <a:t>Mengajar</a:t>
            </a:r>
            <a:r>
              <a:rPr lang="en-US" altLang="en-US" sz="2400" dirty="0" smtClean="0">
                <a:solidFill>
                  <a:srgbClr val="FFFF00"/>
                </a:solidFill>
              </a:rPr>
              <a:t>: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memindahkan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pengetahuan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ke</a:t>
            </a:r>
            <a:r>
              <a:rPr lang="en-US" altLang="en-US" sz="2400" dirty="0" smtClean="0">
                <a:solidFill>
                  <a:srgbClr val="FFFF00"/>
                </a:solidFill>
              </a:rPr>
              <a:t> orang yang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belajar</a:t>
            </a:r>
            <a:endParaRPr lang="en-US" altLang="en-US" sz="2400" dirty="0" smtClean="0">
              <a:solidFill>
                <a:srgbClr val="FFFF00"/>
              </a:solidFill>
            </a:endParaRPr>
          </a:p>
          <a:p>
            <a:endParaRPr lang="en-US" alt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4762500" y="3124200"/>
            <a:ext cx="41529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Konstruktivistik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r>
              <a:rPr lang="en-US" altLang="en-US" sz="2400" dirty="0" err="1" smtClean="0">
                <a:solidFill>
                  <a:srgbClr val="FF0000"/>
                </a:solidFill>
              </a:rPr>
              <a:t>Pengetahuan</a:t>
            </a:r>
            <a:r>
              <a:rPr lang="en-US" altLang="en-US" sz="2400" dirty="0" smtClean="0"/>
              <a:t> : non- </a:t>
            </a:r>
            <a:r>
              <a:rPr lang="en-US" altLang="en-US" sz="2400" dirty="0" err="1" smtClean="0"/>
              <a:t>objektif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temporer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selalu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berubah</a:t>
            </a:r>
            <a:endParaRPr lang="en-US" altLang="en-US" sz="2400" dirty="0" smtClean="0"/>
          </a:p>
          <a:p>
            <a:r>
              <a:rPr lang="en-US" altLang="en-US" sz="2400" dirty="0" err="1" smtClean="0">
                <a:solidFill>
                  <a:srgbClr val="FF0000"/>
                </a:solidFill>
              </a:rPr>
              <a:t>Belajar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/>
              <a:t>pemaknaan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pengetahuan</a:t>
            </a:r>
            <a:endParaRPr lang="en-US" altLang="en-US" sz="2400" dirty="0" smtClean="0"/>
          </a:p>
          <a:p>
            <a:r>
              <a:rPr lang="en-US" altLang="en-US" sz="2400" dirty="0" err="1" smtClean="0">
                <a:solidFill>
                  <a:srgbClr val="FF0000"/>
                </a:solidFill>
              </a:rPr>
              <a:t>Mengajar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/>
              <a:t>menggali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makna</a:t>
            </a:r>
            <a:endParaRPr lang="en-US" altLang="en-US" sz="2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971800" y="1143000"/>
            <a:ext cx="61722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3200" b="1" dirty="0" err="1" smtClean="0">
                <a:solidFill>
                  <a:srgbClr val="FFFF00"/>
                </a:solidFill>
              </a:rPr>
              <a:t>Berikan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kesempatan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untuk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menerapkan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cara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berpikir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belajar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yang paling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cocok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dengan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dirinya</a:t>
            </a:r>
            <a:endParaRPr lang="en-US" alt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3200" b="1" dirty="0" err="1" smtClean="0">
                <a:solidFill>
                  <a:srgbClr val="FFFF00"/>
                </a:solidFill>
              </a:rPr>
              <a:t>Berdayakan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melakukan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evaluasi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diri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tentang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cara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berpikirnya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cara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belajar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atau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lainnya</a:t>
            </a:r>
            <a:endParaRPr lang="en-US" altLang="en-US" sz="3200" b="1" dirty="0" smtClean="0">
              <a:solidFill>
                <a:srgbClr val="FFFF00"/>
              </a:solidFill>
            </a:endParaRPr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pilihan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memperlihatkan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keberhasilan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cukup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memikirkan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mengerjakan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tugas</a:t>
            </a:r>
            <a:endParaRPr lang="en-US" altLang="en-US" sz="2000" dirty="0" smtClean="0"/>
          </a:p>
          <a:p>
            <a:r>
              <a:rPr lang="en-US" altLang="en-US" sz="2000" dirty="0" err="1" smtClean="0"/>
              <a:t>Jangan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terlalu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banyak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menggunakan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tes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ditetapkan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waktunya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kesempatan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berpikir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ulang</a:t>
            </a:r>
            <a:endParaRPr lang="en-US" altLang="en-US" sz="2000" dirty="0" smtClean="0"/>
          </a:p>
          <a:p>
            <a:r>
              <a:rPr lang="en-US" altLang="en-US" sz="2000" dirty="0" err="1" smtClean="0"/>
              <a:t>Libatkan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pengalaman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konkrit</a:t>
            </a:r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endParaRPr lang="en-US" altLang="en-US" sz="2000" dirty="0">
              <a:solidFill>
                <a:srgbClr val="FFFF00"/>
              </a:solidFill>
            </a:endParaRPr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307975" y="160338"/>
            <a:ext cx="8607425" cy="8302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Implikasi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Teori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Konstruktivistik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b="1" dirty="0" err="1" smtClean="0">
                <a:solidFill>
                  <a:srgbClr val="FFFF00"/>
                </a:solidFill>
              </a:rPr>
              <a:t>dalam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0" y="1295400"/>
            <a:ext cx="2971799" cy="2209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400" b="1" dirty="0" err="1" smtClean="0">
                <a:solidFill>
                  <a:srgbClr val="FFFF00"/>
                </a:solidFill>
              </a:rPr>
              <a:t>Strategi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belajar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digunakan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menentu-kan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proses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hasil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belajarnya</a:t>
            </a:r>
            <a:endParaRPr lang="en-US" altLang="en-US" sz="24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400" b="1" dirty="0" smtClean="0">
              <a:solidFill>
                <a:srgbClr val="FFFF00"/>
              </a:solidFill>
            </a:endParaRPr>
          </a:p>
        </p:txBody>
      </p:sp>
      <p:pic>
        <p:nvPicPr>
          <p:cNvPr id="9218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971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9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971800" y="1143000"/>
            <a:ext cx="61722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3600" dirty="0" smtClean="0"/>
          </a:p>
          <a:p>
            <a:endParaRPr lang="en-US" altLang="en-US" sz="3600" dirty="0"/>
          </a:p>
          <a:p>
            <a:endParaRPr lang="en-US" altLang="en-US" sz="3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3200" b="1" dirty="0" err="1" smtClean="0">
                <a:solidFill>
                  <a:srgbClr val="FFFF00"/>
                </a:solidFill>
              </a:rPr>
              <a:t>Motivasilah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dengan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tugas-tugas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riil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dalam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kehidupan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sehari-hari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kaitkan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tugas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dengan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pengalaman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pribadi</a:t>
            </a:r>
            <a:endParaRPr lang="en-US" altLang="en-US" sz="3200" b="1" dirty="0" smtClean="0">
              <a:solidFill>
                <a:srgbClr val="FFFF00"/>
              </a:solidFill>
            </a:endParaRPr>
          </a:p>
          <a:p>
            <a:endParaRPr lang="en-US" alt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3200" b="1" dirty="0" err="1" smtClean="0">
                <a:solidFill>
                  <a:srgbClr val="FFFF00"/>
                </a:solidFill>
              </a:rPr>
              <a:t>Dorong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untuk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memahami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kaitan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antara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usaha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hasil</a:t>
            </a:r>
            <a:endParaRPr lang="en-US" altLang="en-US" sz="3200" b="1" dirty="0" smtClean="0">
              <a:solidFill>
                <a:srgbClr val="FFFF00"/>
              </a:solidFill>
            </a:endParaRPr>
          </a:p>
          <a:p>
            <a:endParaRPr lang="en-US" altLang="en-US" sz="3200" b="1" dirty="0" smtClean="0">
              <a:solidFill>
                <a:srgbClr val="FFFF00"/>
              </a:solidFill>
            </a:endParaRPr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pilihan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memperlihatkan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keberhasilan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cukup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memikirkan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mengerjakan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tugas</a:t>
            </a:r>
            <a:endParaRPr lang="en-US" altLang="en-US" sz="2000" dirty="0" smtClean="0"/>
          </a:p>
          <a:p>
            <a:r>
              <a:rPr lang="en-US" altLang="en-US" sz="2000" dirty="0" err="1" smtClean="0"/>
              <a:t>Jangan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terlalu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banyak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menggunakan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tes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ditetapkan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waktunya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kesempatan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berpikir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ulang</a:t>
            </a:r>
            <a:endParaRPr lang="en-US" altLang="en-US" sz="2000" dirty="0" smtClean="0"/>
          </a:p>
          <a:p>
            <a:r>
              <a:rPr lang="en-US" altLang="en-US" sz="2000" dirty="0" err="1" smtClean="0"/>
              <a:t>Libatkan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pengalaman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konkrit</a:t>
            </a:r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endParaRPr lang="en-US" altLang="en-US" sz="2000" dirty="0">
              <a:solidFill>
                <a:srgbClr val="FFFF00"/>
              </a:solidFill>
            </a:endParaRPr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307975" y="160338"/>
            <a:ext cx="8607425" cy="8302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Implikasi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Teori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Konstruktivistik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b="1" dirty="0" err="1" smtClean="0">
                <a:solidFill>
                  <a:srgbClr val="FFFF00"/>
                </a:solidFill>
              </a:rPr>
              <a:t>dalam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0" y="1295400"/>
            <a:ext cx="2971799" cy="2209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400" b="1" dirty="0" err="1" smtClean="0">
                <a:solidFill>
                  <a:srgbClr val="FFFF00"/>
                </a:solidFill>
              </a:rPr>
              <a:t>Motivasi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usaha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mempengaruhi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belajar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unjuk-kerja</a:t>
            </a:r>
            <a:endParaRPr lang="en-US" altLang="en-US" sz="24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400" b="1" dirty="0" smtClean="0">
              <a:solidFill>
                <a:srgbClr val="FFFF00"/>
              </a:solidFill>
            </a:endParaRPr>
          </a:p>
        </p:txBody>
      </p:sp>
      <p:pic>
        <p:nvPicPr>
          <p:cNvPr id="10244" name="Picture 4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2971799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5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971800" y="1143000"/>
            <a:ext cx="61722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3600" dirty="0" smtClean="0"/>
          </a:p>
          <a:p>
            <a:endParaRPr lang="en-US" altLang="en-US" sz="3600" dirty="0" smtClean="0"/>
          </a:p>
          <a:p>
            <a:endParaRPr lang="en-US" altLang="en-US" sz="3600" dirty="0"/>
          </a:p>
          <a:p>
            <a:endParaRPr lang="en-US" altLang="en-US" sz="3600" dirty="0" smtClean="0"/>
          </a:p>
          <a:p>
            <a:endParaRPr lang="en-US" altLang="en-US" sz="3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3400" b="1" dirty="0" err="1" smtClean="0">
                <a:solidFill>
                  <a:srgbClr val="FFFF00"/>
                </a:solidFill>
              </a:rPr>
              <a:t>Beri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kesempatan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untuk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melakukan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kerja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kelompok</a:t>
            </a:r>
            <a:endParaRPr lang="en-US" altLang="en-US" sz="34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3400" b="1" dirty="0" err="1" smtClean="0">
                <a:solidFill>
                  <a:srgbClr val="FFFF00"/>
                </a:solidFill>
              </a:rPr>
              <a:t>Dorong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untuk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memainkan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peran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yang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bervariasi</a:t>
            </a:r>
            <a:endParaRPr lang="en-US" altLang="en-US" sz="34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3400" b="1" dirty="0" err="1" smtClean="0">
                <a:solidFill>
                  <a:srgbClr val="FFFF00"/>
                </a:solidFill>
              </a:rPr>
              <a:t>Perhitungkan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proses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hasil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kerja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400" b="1" dirty="0" err="1" smtClean="0">
                <a:solidFill>
                  <a:srgbClr val="FFFF00"/>
                </a:solidFill>
              </a:rPr>
              <a:t>kelompok</a:t>
            </a:r>
            <a:endParaRPr lang="en-US" altLang="en-US" sz="3400" b="1" dirty="0" smtClean="0">
              <a:solidFill>
                <a:srgbClr val="FFFF00"/>
              </a:solidFill>
            </a:endParaRPr>
          </a:p>
          <a:p>
            <a:endParaRPr lang="en-US" altLang="en-US" sz="3600" dirty="0"/>
          </a:p>
          <a:p>
            <a:endParaRPr lang="en-US" altLang="en-US" sz="3600" dirty="0" smtClean="0"/>
          </a:p>
          <a:p>
            <a:endParaRPr lang="en-US" altLang="en-US" sz="3200" b="1" dirty="0" smtClean="0">
              <a:solidFill>
                <a:srgbClr val="FFFF00"/>
              </a:solidFill>
            </a:endParaRPr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pilihan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memperlihatkan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keberhasilan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cukup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memikirkan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mengerjakan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tugas</a:t>
            </a:r>
            <a:endParaRPr lang="en-US" altLang="en-US" sz="2000" dirty="0" smtClean="0"/>
          </a:p>
          <a:p>
            <a:r>
              <a:rPr lang="en-US" altLang="en-US" sz="2000" dirty="0" err="1" smtClean="0"/>
              <a:t>Jangan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terlalu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banyak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menggunakan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tes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ditetapkan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waktunya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kesempatan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berpikir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ulang</a:t>
            </a:r>
            <a:endParaRPr lang="en-US" altLang="en-US" sz="2000" dirty="0" smtClean="0"/>
          </a:p>
          <a:p>
            <a:r>
              <a:rPr lang="en-US" altLang="en-US" sz="2000" dirty="0" err="1" smtClean="0"/>
              <a:t>Libatkan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pengalaman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konkrit</a:t>
            </a:r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endParaRPr lang="en-US" altLang="en-US" sz="2000" dirty="0">
              <a:solidFill>
                <a:srgbClr val="FFFF00"/>
              </a:solidFill>
            </a:endParaRPr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307975" y="160338"/>
            <a:ext cx="8607425" cy="8302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Implikasi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Teori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Konstruktivistik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b="1" dirty="0" err="1" smtClean="0">
                <a:solidFill>
                  <a:srgbClr val="FFFF00"/>
                </a:solidFill>
              </a:rPr>
              <a:t>dalam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0" y="1295400"/>
            <a:ext cx="2971799" cy="2209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2400" b="1" dirty="0" err="1" smtClean="0">
                <a:solidFill>
                  <a:srgbClr val="FFFF00"/>
                </a:solidFill>
              </a:rPr>
              <a:t>Belajar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pada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hakekatnya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memiliki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aspek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sosial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altLang="en-US" sz="2400" b="1" dirty="0" err="1" smtClean="0">
                <a:solidFill>
                  <a:srgbClr val="FFFF00"/>
                </a:solidFill>
              </a:rPr>
              <a:t>Kerja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kelompok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sangat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berharga</a:t>
            </a:r>
            <a:endParaRPr lang="en-US" altLang="en-US" sz="24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400" b="1" dirty="0" smtClean="0">
              <a:solidFill>
                <a:srgbClr val="FFFF00"/>
              </a:solidFill>
            </a:endParaRPr>
          </a:p>
        </p:txBody>
      </p:sp>
      <p:pic>
        <p:nvPicPr>
          <p:cNvPr id="10242" name="Picture 2" descr="Hasil gambar untuk image of constructivism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297179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2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831099"/>
              </p:ext>
            </p:extLst>
          </p:nvPr>
        </p:nvGraphicFramePr>
        <p:xfrm>
          <a:off x="2895600" y="76200"/>
          <a:ext cx="2438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Microsoft ClipArt Gallery" r:id="rId3" imgW="4335463" imgH="4716463" progId="MS_ClipArt_Gallery">
                  <p:embed/>
                </p:oleObj>
              </mc:Choice>
              <mc:Fallback>
                <p:oleObj name="Microsoft ClipArt Gallery" r:id="rId3" imgW="4335463" imgH="4716463" progId="MS_ClipArt_Gallery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76200"/>
                        <a:ext cx="2438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791200" y="2286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" y="2057400"/>
            <a:ext cx="38862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Behavioristik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3600" dirty="0" smtClean="0"/>
              <a:t>Mind </a:t>
            </a:r>
            <a:r>
              <a:rPr lang="en-US" altLang="en-US" sz="3600" dirty="0" err="1" smtClean="0"/>
              <a:t>berfungsi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sebagai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alat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penjiplak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struktur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pengetahuan</a:t>
            </a:r>
            <a:endParaRPr lang="en-US" altLang="en-US" sz="3600" dirty="0" smtClean="0"/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76800" y="2054942"/>
            <a:ext cx="38862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Konstruktivistik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3200" dirty="0" smtClean="0"/>
              <a:t>Mind </a:t>
            </a:r>
            <a:r>
              <a:rPr lang="en-US" altLang="en-US" sz="3200" dirty="0" err="1" smtClean="0"/>
              <a:t>berfungsi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sebagai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alat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menginterpretasi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sehingga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muncul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makna</a:t>
            </a:r>
            <a:r>
              <a:rPr lang="en-US" altLang="en-US" sz="3200" dirty="0" smtClean="0"/>
              <a:t> yang </a:t>
            </a:r>
            <a:r>
              <a:rPr lang="en-US" altLang="en-US" sz="3200" dirty="0" err="1" smtClean="0"/>
              <a:t>unik</a:t>
            </a:r>
            <a:endParaRPr lang="en-US" altLang="en-US" sz="3200" dirty="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89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91200" y="2286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2743200"/>
            <a:ext cx="42672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Behavioristik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sz="2800" dirty="0" err="1" smtClean="0"/>
              <a:t>Siswa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diharapkan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memiliki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pemahaman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sama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pengajar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pengetahuan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dipelajari</a:t>
            </a:r>
            <a:endParaRPr lang="en-US" altLang="en-US" sz="2800" dirty="0" smtClean="0"/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76800" y="2743200"/>
            <a:ext cx="41910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Konstruktivistik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/>
          </a:p>
          <a:p>
            <a:pPr>
              <a:buFontTx/>
              <a:buNone/>
            </a:pPr>
            <a:r>
              <a:rPr lang="en-US" altLang="en-US" sz="2800" dirty="0" err="1" smtClean="0"/>
              <a:t>Siswa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memiliki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pemahaman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berbeda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pengetahuan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dipelajari</a:t>
            </a:r>
            <a:endParaRPr lang="en-US" altLang="en-US" sz="2800" dirty="0" smtClean="0"/>
          </a:p>
        </p:txBody>
      </p:sp>
      <p:pic>
        <p:nvPicPr>
          <p:cNvPr id="2050" name="Picture 2" descr="Hasil gambar untuk gambar belajar dike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54832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5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91200" y="762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2725994"/>
            <a:ext cx="42672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Behavioristik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3200" dirty="0" err="1" smtClean="0"/>
              <a:t>Segala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sesuatu</a:t>
            </a:r>
            <a:r>
              <a:rPr lang="en-US" altLang="en-US" sz="3200" dirty="0" smtClean="0"/>
              <a:t> yang </a:t>
            </a:r>
            <a:r>
              <a:rPr lang="en-US" altLang="en-US" sz="3200" dirty="0" err="1" smtClean="0"/>
              <a:t>ada</a:t>
            </a:r>
            <a:r>
              <a:rPr lang="en-US" altLang="en-US" sz="3200" dirty="0" smtClean="0"/>
              <a:t> di </a:t>
            </a:r>
            <a:r>
              <a:rPr lang="en-US" altLang="en-US" sz="3200" dirty="0" err="1" smtClean="0"/>
              <a:t>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telah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terstruktur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teratur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rapi</a:t>
            </a:r>
            <a:endParaRPr lang="en-US" altLang="en-US" sz="3200" dirty="0" smtClean="0"/>
          </a:p>
          <a:p>
            <a:pPr>
              <a:buFontTx/>
              <a:buNone/>
            </a:pPr>
            <a:r>
              <a:rPr lang="en-US" altLang="en-US" sz="3200" dirty="0" err="1" smtClean="0"/>
              <a:t>Pengetahuan</a:t>
            </a:r>
            <a:r>
              <a:rPr lang="en-US" altLang="en-US" sz="3200" dirty="0" smtClean="0"/>
              <a:t> juga </a:t>
            </a:r>
            <a:r>
              <a:rPr lang="en-US" altLang="en-US" sz="3200" dirty="0" err="1" smtClean="0"/>
              <a:t>sudah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terstruktur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rapi</a:t>
            </a:r>
            <a:endParaRPr lang="en-US" altLang="en-US" sz="3200" dirty="0" smtClean="0"/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76800" y="2743200"/>
            <a:ext cx="4191000" cy="4021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Konstruktivistik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3200" dirty="0" err="1" smtClean="0"/>
              <a:t>Segala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sesuatu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bersifat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temporer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berubah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tidak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menentu</a:t>
            </a:r>
            <a:endParaRPr lang="en-US" altLang="en-US" sz="3200" dirty="0" smtClean="0"/>
          </a:p>
          <a:p>
            <a:pPr>
              <a:buFontTx/>
              <a:buNone/>
            </a:pPr>
            <a:r>
              <a:rPr lang="en-US" altLang="en-US" sz="3200" dirty="0" err="1" smtClean="0"/>
              <a:t>Kitalah</a:t>
            </a:r>
            <a:r>
              <a:rPr lang="en-US" altLang="en-US" sz="3200" dirty="0" smtClean="0"/>
              <a:t> yang </a:t>
            </a:r>
            <a:r>
              <a:rPr lang="en-US" altLang="en-US" sz="3200" dirty="0" err="1" smtClean="0"/>
              <a:t>memberi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makna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terhadap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realitas</a:t>
            </a:r>
            <a:endParaRPr lang="en-US" altLang="en-US" sz="3200" dirty="0" smtClean="0"/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/>
          </a:p>
        </p:txBody>
      </p:sp>
      <p:pic>
        <p:nvPicPr>
          <p:cNvPr id="3074" name="Picture 2" descr="Hasil gambar untuk image of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17538"/>
            <a:ext cx="3429000" cy="197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Hasil gambar untuk image of 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338"/>
            <a:ext cx="4035425" cy="24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3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91200" y="762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914400"/>
            <a:ext cx="4267200" cy="58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Behavioristik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altLang="en-US" sz="3200" dirty="0" err="1" smtClean="0"/>
              <a:t>Ketaatan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kepada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aturan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dipandang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sebagai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penentu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keberhasilan</a:t>
            </a:r>
            <a:endParaRPr lang="en-US" altLang="en-US" sz="32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altLang="en-US" sz="3200" dirty="0" err="1" smtClean="0"/>
              <a:t>Kontrol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belajar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dipegang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oleh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sistem</a:t>
            </a:r>
            <a:r>
              <a:rPr lang="en-US" altLang="en-US" sz="3200" dirty="0" smtClean="0"/>
              <a:t> di </a:t>
            </a:r>
            <a:r>
              <a:rPr lang="en-US" altLang="en-US" sz="3200" dirty="0" err="1" smtClean="0"/>
              <a:t>luar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siswa</a:t>
            </a:r>
            <a:endParaRPr lang="en-US" altLang="en-US" sz="3200" dirty="0" smtClean="0"/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76800" y="914400"/>
            <a:ext cx="4191000" cy="58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Konstruktivistik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en-US" sz="3200" dirty="0" err="1" smtClean="0"/>
              <a:t>Kebebasan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dipandang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sebagai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penentu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keberhasilan</a:t>
            </a:r>
            <a:endParaRPr lang="en-US" altLang="en-US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en-US" sz="3200" dirty="0" err="1" smtClean="0"/>
              <a:t>Kontrol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belajar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dipegang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oleh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siswa</a:t>
            </a:r>
            <a:endParaRPr lang="en-US" altLang="en-US" sz="3200" dirty="0" smtClean="0"/>
          </a:p>
          <a:p>
            <a:pPr>
              <a:buFontTx/>
              <a:buNone/>
            </a:pPr>
            <a:endParaRPr lang="en-US" altLang="en-US" sz="2800" dirty="0" smtClean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91200" y="762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914400"/>
            <a:ext cx="4267200" cy="58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Behavioristik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dirty="0" err="1" smtClean="0"/>
              <a:t>Tujuan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pembelajaran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menekankan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penambahan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pengetahuan</a:t>
            </a:r>
            <a:endParaRPr lang="en-US" alt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dirty="0" err="1" smtClean="0"/>
              <a:t>Seseorang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dikatakan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belajar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apabila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mampu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mengungkapkan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kembali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apa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telah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dipelajari</a:t>
            </a:r>
            <a:endParaRPr lang="en-US" altLang="en-US" sz="2800" dirty="0" smtClean="0"/>
          </a:p>
          <a:p>
            <a:pPr>
              <a:buFontTx/>
              <a:buNone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76800" y="914400"/>
            <a:ext cx="4191000" cy="58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Konstruktivistik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r>
              <a:rPr lang="en-US" altLang="en-US" sz="3200" dirty="0" err="1" smtClean="0"/>
              <a:t>Tujuan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pembelajaran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menekankan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penciptaan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pemahaman</a:t>
            </a:r>
            <a:r>
              <a:rPr lang="en-US" altLang="en-US" sz="3200" dirty="0" smtClean="0"/>
              <a:t>, yang </a:t>
            </a:r>
            <a:r>
              <a:rPr lang="en-US" altLang="en-US" sz="3200" dirty="0" err="1" smtClean="0"/>
              <a:t>menuntut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aktivitas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kreatif-produktif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konteks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nyata</a:t>
            </a:r>
            <a:endParaRPr lang="en-US" altLang="en-US" sz="3200" dirty="0" smtClean="0"/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91200" y="762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2057400"/>
            <a:ext cx="4267200" cy="4707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Behavioristik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Keterampilan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terisolasi</a:t>
            </a:r>
            <a:endParaRPr lang="en-US" altLang="en-US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Mengikuti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urutan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kurikulum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ketat</a:t>
            </a:r>
            <a:endParaRPr lang="en-US" altLang="en-US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Aktivitas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belajar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mengikuti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buku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teks</a:t>
            </a:r>
            <a:endParaRPr lang="en-US" altLang="en-US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Menekankan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pada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hasil</a:t>
            </a:r>
            <a:endParaRPr lang="en-US" altLang="en-US" sz="2800" b="1" dirty="0" smtClean="0"/>
          </a:p>
          <a:p>
            <a:pPr>
              <a:buFontTx/>
              <a:buNone/>
            </a:pPr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876800" y="2057400"/>
            <a:ext cx="4191000" cy="4707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en-US" sz="4000" b="1" dirty="0" err="1" smtClean="0">
                <a:solidFill>
                  <a:srgbClr val="FFFF00"/>
                </a:solidFill>
              </a:rPr>
              <a:t>Konstruktivistik</a:t>
            </a:r>
            <a:endParaRPr lang="en-US" altLang="en-US" sz="4000" b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Penggunaan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pengetahuan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secara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bermakna</a:t>
            </a:r>
            <a:endParaRPr lang="en-US" altLang="en-US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Mengikuti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pandangan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siswa</a:t>
            </a:r>
            <a:endParaRPr lang="en-US" altLang="en-US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Aktivitas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belajar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dalam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konteks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nyata</a:t>
            </a:r>
            <a:r>
              <a:rPr lang="en-US" altLang="en-US" sz="2800" b="1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/>
              <a:t>Menekankan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pada</a:t>
            </a:r>
            <a:r>
              <a:rPr lang="en-US" altLang="en-US" sz="2800" b="1" dirty="0" smtClean="0"/>
              <a:t> proses</a:t>
            </a: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307975" y="914400"/>
            <a:ext cx="8607425" cy="762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Strategi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971800" y="1143000"/>
            <a:ext cx="61722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endParaRPr lang="en-US" altLang="en-US" sz="2000" dirty="0">
              <a:solidFill>
                <a:srgbClr val="FFFF00"/>
              </a:solidFill>
            </a:endParaRPr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Dorong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munculnya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diskusi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pengetahuan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dipelajari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Dorong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munculnya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berpikir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divergent,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bukan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hanya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satu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jawaban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benar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Dorong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munculnya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berbagai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jenis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luapan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pikiran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/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aktivitas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Tekankan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pada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keterampilan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berpikir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kritis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Gunakan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informasi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pada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situasi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baru</a:t>
            </a:r>
            <a:endParaRPr lang="en-US" altLang="en-US" sz="2800" b="1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307975" y="7937"/>
            <a:ext cx="8607425" cy="98266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Implikasi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Teori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Konstruktivistik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b="1" dirty="0" err="1" smtClean="0">
                <a:solidFill>
                  <a:srgbClr val="FFFF00"/>
                </a:solidFill>
              </a:rPr>
              <a:t>dalam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1" y="1143000"/>
            <a:ext cx="2895600" cy="1676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altLang="en-US" sz="2800" b="1" dirty="0" err="1" smtClean="0">
                <a:solidFill>
                  <a:srgbClr val="FFFF00"/>
                </a:solidFill>
              </a:rPr>
              <a:t>Belajar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adalah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proses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pemaknaan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informasi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baru</a:t>
            </a:r>
            <a:endParaRPr lang="en-US" altLang="en-US" sz="2800" b="1" dirty="0" smtClean="0">
              <a:solidFill>
                <a:srgbClr val="FFFF00"/>
              </a:solidFill>
            </a:endParaRPr>
          </a:p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AutoShape 2" descr="Hasil gambar untuk image of constructivism learni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Hasil gambar untuk image of constructivism learnin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 descr="C:\Users\User\Document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1"/>
            <a:ext cx="289560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7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971800" y="1143000"/>
            <a:ext cx="61722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Sediakan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pilihan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tugas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Sediakan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pilihan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cara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memperlihatkan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keberhasilan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Sediakan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waktu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cukup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memikirkan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mengerjakan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tugas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Jangan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terlalu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banyak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menggunakan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tes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telah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ditetapkan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waktunya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Sediakan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kesempatan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berpikir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ulang</a:t>
            </a:r>
            <a:endParaRPr lang="en-US" alt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b="1" dirty="0" err="1" smtClean="0">
                <a:solidFill>
                  <a:srgbClr val="FFFF00"/>
                </a:solidFill>
              </a:rPr>
              <a:t>Libatkan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pengalaman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konkrit</a:t>
            </a:r>
            <a:endParaRPr lang="en-US" altLang="en-US" sz="2800" b="1" dirty="0" smtClean="0">
              <a:solidFill>
                <a:srgbClr val="FFFF00"/>
              </a:solidFill>
            </a:endParaRPr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pilihan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memperlihatkan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keberhasilan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cukup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memikirkan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mengerjakan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tugas</a:t>
            </a:r>
            <a:endParaRPr lang="en-US" altLang="en-US" sz="2000" dirty="0" smtClean="0"/>
          </a:p>
          <a:p>
            <a:r>
              <a:rPr lang="en-US" altLang="en-US" sz="2000" dirty="0" err="1" smtClean="0"/>
              <a:t>Jangan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terlalu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banyak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menggunakan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tes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ditetapkan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waktunya</a:t>
            </a:r>
            <a:endParaRPr lang="en-US" altLang="en-US" sz="2000" dirty="0" smtClean="0"/>
          </a:p>
          <a:p>
            <a:r>
              <a:rPr lang="en-US" altLang="en-US" sz="2000" dirty="0" err="1" smtClean="0"/>
              <a:t>Sediakan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kesempatan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berpikir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ulang</a:t>
            </a:r>
            <a:endParaRPr lang="en-US" altLang="en-US" sz="2000" dirty="0" smtClean="0"/>
          </a:p>
          <a:p>
            <a:r>
              <a:rPr lang="en-US" altLang="en-US" sz="2000" dirty="0" err="1" smtClean="0"/>
              <a:t>Libatkan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pengalaman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konkrit</a:t>
            </a:r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endParaRPr lang="en-US" altLang="en-US" sz="2000" dirty="0">
              <a:solidFill>
                <a:srgbClr val="FFFF00"/>
              </a:solidFill>
            </a:endParaRPr>
          </a:p>
          <a:p>
            <a:endParaRPr lang="en-US" altLang="en-US" sz="2000" dirty="0" smtClean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28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sz="40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  <a:p>
            <a:pPr algn="ctr"/>
            <a:endParaRPr lang="en-US" dirty="0"/>
          </a:p>
        </p:txBody>
      </p:sp>
      <p:sp>
        <p:nvSpPr>
          <p:cNvPr id="2" name="AutoShape 4" descr="Hasil gambar untuk image of sp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Hasil gambar untuk image of sp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Hasil gambar untuk image of sp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Hasil gambar untuk image of sp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Hasil gambar untuk image of spa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307975" y="7937"/>
            <a:ext cx="8607425" cy="98266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Implikasi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Teori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Konstruktivistik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b="1" dirty="0" err="1" smtClean="0">
                <a:solidFill>
                  <a:srgbClr val="FFFF00"/>
                </a:solidFill>
              </a:rPr>
              <a:t>dalam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1" y="1143000"/>
            <a:ext cx="2819400" cy="2209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2400" b="1" dirty="0" err="1" smtClean="0">
                <a:solidFill>
                  <a:srgbClr val="FFFF00"/>
                </a:solidFill>
              </a:rPr>
              <a:t>Kebebasan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merupakan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unsur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esensial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lingkungan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FF00"/>
                </a:solidFill>
              </a:rPr>
              <a:t>belajar</a:t>
            </a:r>
            <a:endParaRPr lang="en-US" altLang="en-US" sz="2400" b="1" dirty="0" smtClean="0">
              <a:solidFill>
                <a:srgbClr val="FFFF00"/>
              </a:solidFill>
            </a:endParaRPr>
          </a:p>
        </p:txBody>
      </p:sp>
      <p:pic>
        <p:nvPicPr>
          <p:cNvPr id="4098" name="Picture 2" descr="Hasil gambar untuk image of constructivism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52800"/>
            <a:ext cx="2971799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5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540</Words>
  <Application>Microsoft Office PowerPoint</Application>
  <PresentationFormat>On-screen Show (4:3)</PresentationFormat>
  <Paragraphs>551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ClipArt Gallery</vt:lpstr>
      <vt:lpstr>Bimbingan dan Konseling Belajar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dan Konseling Belajar</dc:title>
  <dc:creator>User</dc:creator>
  <cp:lastModifiedBy>User</cp:lastModifiedBy>
  <cp:revision>20</cp:revision>
  <dcterms:created xsi:type="dcterms:W3CDTF">2019-03-10T03:31:46Z</dcterms:created>
  <dcterms:modified xsi:type="dcterms:W3CDTF">2019-03-11T03:19:00Z</dcterms:modified>
</cp:coreProperties>
</file>