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59" r:id="rId6"/>
    <p:sldId id="260" r:id="rId7"/>
    <p:sldId id="262" r:id="rId8"/>
    <p:sldId id="264" r:id="rId9"/>
    <p:sldId id="263" r:id="rId10"/>
    <p:sldId id="266"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5" d="100"/>
          <a:sy n="45" d="100"/>
        </p:scale>
        <p:origin x="-85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1D626A2-1731-4C47-8EC7-892BD93A3480}" type="datetimeFigureOut">
              <a:rPr lang="en-US" smtClean="0"/>
              <a:pPr/>
              <a:t>10/10/2012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0F30C3-D5E1-4751-94C2-52DBC495880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D626A2-1731-4C47-8EC7-892BD93A3480}" type="datetimeFigureOut">
              <a:rPr lang="en-US" smtClean="0"/>
              <a:pPr/>
              <a:t>10/10/2012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0F30C3-D5E1-4751-94C2-52DBC495880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D626A2-1731-4C47-8EC7-892BD93A3480}" type="datetimeFigureOut">
              <a:rPr lang="en-US" smtClean="0"/>
              <a:pPr/>
              <a:t>10/10/2012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0F30C3-D5E1-4751-94C2-52DBC495880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D626A2-1731-4C47-8EC7-892BD93A3480}" type="datetimeFigureOut">
              <a:rPr lang="en-US" smtClean="0"/>
              <a:pPr/>
              <a:t>10/10/2012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0F30C3-D5E1-4751-94C2-52DBC495880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D626A2-1731-4C47-8EC7-892BD93A3480}" type="datetimeFigureOut">
              <a:rPr lang="en-US" smtClean="0"/>
              <a:pPr/>
              <a:t>10/10/2012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0F30C3-D5E1-4751-94C2-52DBC495880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1D626A2-1731-4C47-8EC7-892BD93A3480}" type="datetimeFigureOut">
              <a:rPr lang="en-US" smtClean="0"/>
              <a:pPr/>
              <a:t>10/10/2012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0F30C3-D5E1-4751-94C2-52DBC495880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1D626A2-1731-4C47-8EC7-892BD93A3480}" type="datetimeFigureOut">
              <a:rPr lang="en-US" smtClean="0"/>
              <a:pPr/>
              <a:t>10/10/2012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20F30C3-D5E1-4751-94C2-52DBC495880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1D626A2-1731-4C47-8EC7-892BD93A3480}" type="datetimeFigureOut">
              <a:rPr lang="en-US" smtClean="0"/>
              <a:pPr/>
              <a:t>10/10/2012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0F30C3-D5E1-4751-94C2-52DBC495880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D626A2-1731-4C47-8EC7-892BD93A3480}" type="datetimeFigureOut">
              <a:rPr lang="en-US" smtClean="0"/>
              <a:pPr/>
              <a:t>10/10/2012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20F30C3-D5E1-4751-94C2-52DBC495880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D626A2-1731-4C47-8EC7-892BD93A3480}" type="datetimeFigureOut">
              <a:rPr lang="en-US" smtClean="0"/>
              <a:pPr/>
              <a:t>10/10/2012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0F30C3-D5E1-4751-94C2-52DBC495880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D626A2-1731-4C47-8EC7-892BD93A3480}" type="datetimeFigureOut">
              <a:rPr lang="en-US" smtClean="0"/>
              <a:pPr/>
              <a:t>10/10/2012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0F30C3-D5E1-4751-94C2-52DBC495880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D626A2-1731-4C47-8EC7-892BD93A3480}" type="datetimeFigureOut">
              <a:rPr lang="en-US" smtClean="0"/>
              <a:pPr/>
              <a:t>10/10/2012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0F30C3-D5E1-4751-94C2-52DBC495880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609601"/>
            <a:ext cx="7772400" cy="762000"/>
          </a:xfrm>
        </p:spPr>
        <p:txBody>
          <a:bodyPr>
            <a:normAutofit fontScale="90000"/>
          </a:bodyPr>
          <a:lstStyle/>
          <a:p>
            <a:r>
              <a:rPr lang="en-US" b="1" dirty="0"/>
              <a:t/>
            </a:r>
            <a:br>
              <a:rPr lang="en-US" b="1" dirty="0"/>
            </a:br>
            <a:r>
              <a:rPr lang="en-US" sz="5300" b="1" dirty="0" smtClean="0"/>
              <a:t>Equivalence </a:t>
            </a:r>
            <a:r>
              <a:rPr lang="en-US" sz="5300" b="1" dirty="0"/>
              <a:t>and Equivalent Effect</a:t>
            </a:r>
            <a:r>
              <a:rPr lang="en-US" dirty="0"/>
              <a:t/>
            </a:r>
            <a:br>
              <a:rPr lang="en-US" dirty="0"/>
            </a:br>
            <a:endParaRPr lang="en-US" dirty="0"/>
          </a:p>
        </p:txBody>
      </p:sp>
      <p:sp>
        <p:nvSpPr>
          <p:cNvPr id="3" name="Subtitle 2"/>
          <p:cNvSpPr>
            <a:spLocks noGrp="1"/>
          </p:cNvSpPr>
          <p:nvPr>
            <p:ph type="subTitle" idx="1"/>
          </p:nvPr>
        </p:nvSpPr>
        <p:spPr>
          <a:xfrm>
            <a:off x="0" y="5867400"/>
            <a:ext cx="7010400" cy="990600"/>
          </a:xfrm>
        </p:spPr>
        <p:txBody>
          <a:bodyPr>
            <a:noAutofit/>
          </a:bodyPr>
          <a:lstStyle/>
          <a:p>
            <a:r>
              <a:rPr lang="en-US" sz="5400" b="1" dirty="0" smtClean="0">
                <a:solidFill>
                  <a:schemeClr val="bg1"/>
                </a:solidFill>
              </a:rPr>
              <a:t>SYAFRYADIN 1101138</a:t>
            </a:r>
            <a:endParaRPr lang="en-US" sz="5400" b="1" dirty="0">
              <a:solidFill>
                <a:schemeClr val="bg1"/>
              </a:solidFill>
            </a:endParaRPr>
          </a:p>
        </p:txBody>
      </p:sp>
      <p:pic>
        <p:nvPicPr>
          <p:cNvPr id="12290" name="Picture 2" descr="http://t2.gstatic.com/images?q=tbn:ANd9GcTC0z5DWfSecbbOSKPhpWj19Yiqv2pzZLYu-n8e1pk5vinTEMq4QA"/>
          <p:cNvPicPr>
            <a:picLocks noChangeAspect="1" noChangeArrowheads="1"/>
          </p:cNvPicPr>
          <p:nvPr/>
        </p:nvPicPr>
        <p:blipFill>
          <a:blip r:embed="rId3"/>
          <a:srcRect/>
          <a:stretch>
            <a:fillRect/>
          </a:stretch>
        </p:blipFill>
        <p:spPr bwMode="auto">
          <a:xfrm>
            <a:off x="533400" y="2057400"/>
            <a:ext cx="1981200" cy="2314575"/>
          </a:xfrm>
          <a:prstGeom prst="rect">
            <a:avLst/>
          </a:prstGeom>
          <a:noFill/>
        </p:spPr>
      </p:pic>
      <p:pic>
        <p:nvPicPr>
          <p:cNvPr id="12292" name="Picture 4" descr="http://t3.gstatic.com/images?q=tbn:ANd9GcRqbH0k7qkWpLuNdJdQkECBtbANWtUr8RQSh6gehfvqI34kJljpUQ"/>
          <p:cNvPicPr>
            <a:picLocks noChangeAspect="1" noChangeArrowheads="1"/>
          </p:cNvPicPr>
          <p:nvPr/>
        </p:nvPicPr>
        <p:blipFill>
          <a:blip r:embed="rId4"/>
          <a:srcRect/>
          <a:stretch>
            <a:fillRect/>
          </a:stretch>
        </p:blipFill>
        <p:spPr bwMode="auto">
          <a:xfrm>
            <a:off x="6629400" y="2133600"/>
            <a:ext cx="2133600" cy="2143125"/>
          </a:xfrm>
          <a:prstGeom prst="rect">
            <a:avLst/>
          </a:prstGeom>
          <a:noFill/>
        </p:spPr>
      </p:pic>
      <p:pic>
        <p:nvPicPr>
          <p:cNvPr id="12294" name="Picture 6" descr="http://t2.gstatic.com/images?q=tbn:ANd9GcRWDMyJhW1o1XkLFrJ1d-QcoleLJbVvnrx0Z3aonavyBZGaHzQ2"/>
          <p:cNvPicPr>
            <a:picLocks noChangeAspect="1" noChangeArrowheads="1"/>
          </p:cNvPicPr>
          <p:nvPr/>
        </p:nvPicPr>
        <p:blipFill>
          <a:blip r:embed="rId5"/>
          <a:srcRect/>
          <a:stretch>
            <a:fillRect/>
          </a:stretch>
        </p:blipFill>
        <p:spPr bwMode="auto">
          <a:xfrm>
            <a:off x="3124200" y="2438400"/>
            <a:ext cx="2762250" cy="165735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2290"/>
                                        </p:tgtEl>
                                        <p:attrNameLst>
                                          <p:attrName>style.visibility</p:attrName>
                                        </p:attrNameLst>
                                      </p:cBhvr>
                                      <p:to>
                                        <p:strVal val="visible"/>
                                      </p:to>
                                    </p:set>
                                    <p:animEffect transition="in" filter="circle(in)">
                                      <p:cBhvr>
                                        <p:cTn id="12" dur="2000"/>
                                        <p:tgtEl>
                                          <p:spTgt spid="1229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2292"/>
                                        </p:tgtEl>
                                        <p:attrNameLst>
                                          <p:attrName>style.visibility</p:attrName>
                                        </p:attrNameLst>
                                      </p:cBhvr>
                                      <p:to>
                                        <p:strVal val="visible"/>
                                      </p:to>
                                    </p:set>
                                    <p:animEffect transition="in" filter="circle(in)">
                                      <p:cBhvr>
                                        <p:cTn id="17" dur="2000"/>
                                        <p:tgtEl>
                                          <p:spTgt spid="12292"/>
                                        </p:tgtEl>
                                      </p:cBhvr>
                                    </p:animEffect>
                                  </p:childTnLst>
                                </p:cTn>
                              </p:par>
                            </p:childTnLst>
                          </p:cTn>
                        </p:par>
                      </p:childTnLst>
                    </p:cTn>
                  </p:par>
                  <p:par>
                    <p:cTn id="18" fill="hold">
                      <p:stCondLst>
                        <p:cond delay="indefinite"/>
                      </p:stCondLst>
                      <p:childTnLst>
                        <p:par>
                          <p:cTn id="19" fill="hold">
                            <p:stCondLst>
                              <p:cond delay="0"/>
                            </p:stCondLst>
                            <p:childTnLst>
                              <p:par>
                                <p:cTn id="20" presetID="26" presetClass="entr" presetSubtype="0" fill="hold" nodeType="clickEffect">
                                  <p:stCondLst>
                                    <p:cond delay="0"/>
                                  </p:stCondLst>
                                  <p:childTnLst>
                                    <p:set>
                                      <p:cBhvr>
                                        <p:cTn id="21" dur="1" fill="hold">
                                          <p:stCondLst>
                                            <p:cond delay="0"/>
                                          </p:stCondLst>
                                        </p:cTn>
                                        <p:tgtEl>
                                          <p:spTgt spid="12294"/>
                                        </p:tgtEl>
                                        <p:attrNameLst>
                                          <p:attrName>style.visibility</p:attrName>
                                        </p:attrNameLst>
                                      </p:cBhvr>
                                      <p:to>
                                        <p:strVal val="visible"/>
                                      </p:to>
                                    </p:set>
                                    <p:animEffect transition="in" filter="wipe(down)">
                                      <p:cBhvr>
                                        <p:cTn id="22" dur="580">
                                          <p:stCondLst>
                                            <p:cond delay="0"/>
                                          </p:stCondLst>
                                        </p:cTn>
                                        <p:tgtEl>
                                          <p:spTgt spid="12294"/>
                                        </p:tgtEl>
                                      </p:cBhvr>
                                    </p:animEffect>
                                    <p:anim calcmode="lin" valueType="num">
                                      <p:cBhvr>
                                        <p:cTn id="23" dur="1822" tmFilter="0,0; 0.14,0.36; 0.43,0.73; 0.71,0.91; 1.0,1.0">
                                          <p:stCondLst>
                                            <p:cond delay="0"/>
                                          </p:stCondLst>
                                        </p:cTn>
                                        <p:tgtEl>
                                          <p:spTgt spid="12294"/>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12294"/>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12294"/>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12294"/>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12294"/>
                                        </p:tgtEl>
                                        <p:attrNameLst>
                                          <p:attrName>ppt_y</p:attrName>
                                        </p:attrNameLst>
                                      </p:cBhvr>
                                      <p:tavLst>
                                        <p:tav tm="0" fmla="#ppt_y-sin(pi*$)/81">
                                          <p:val>
                                            <p:fltVal val="0"/>
                                          </p:val>
                                        </p:tav>
                                        <p:tav tm="100000">
                                          <p:val>
                                            <p:fltVal val="1"/>
                                          </p:val>
                                        </p:tav>
                                      </p:tavLst>
                                    </p:anim>
                                    <p:animScale>
                                      <p:cBhvr>
                                        <p:cTn id="28" dur="26">
                                          <p:stCondLst>
                                            <p:cond delay="650"/>
                                          </p:stCondLst>
                                        </p:cTn>
                                        <p:tgtEl>
                                          <p:spTgt spid="12294"/>
                                        </p:tgtEl>
                                      </p:cBhvr>
                                      <p:to x="100000" y="60000"/>
                                    </p:animScale>
                                    <p:animScale>
                                      <p:cBhvr>
                                        <p:cTn id="29" dur="166" decel="50000">
                                          <p:stCondLst>
                                            <p:cond delay="676"/>
                                          </p:stCondLst>
                                        </p:cTn>
                                        <p:tgtEl>
                                          <p:spTgt spid="12294"/>
                                        </p:tgtEl>
                                      </p:cBhvr>
                                      <p:to x="100000" y="100000"/>
                                    </p:animScale>
                                    <p:animScale>
                                      <p:cBhvr>
                                        <p:cTn id="30" dur="26">
                                          <p:stCondLst>
                                            <p:cond delay="1312"/>
                                          </p:stCondLst>
                                        </p:cTn>
                                        <p:tgtEl>
                                          <p:spTgt spid="12294"/>
                                        </p:tgtEl>
                                      </p:cBhvr>
                                      <p:to x="100000" y="80000"/>
                                    </p:animScale>
                                    <p:animScale>
                                      <p:cBhvr>
                                        <p:cTn id="31" dur="166" decel="50000">
                                          <p:stCondLst>
                                            <p:cond delay="1338"/>
                                          </p:stCondLst>
                                        </p:cTn>
                                        <p:tgtEl>
                                          <p:spTgt spid="12294"/>
                                        </p:tgtEl>
                                      </p:cBhvr>
                                      <p:to x="100000" y="100000"/>
                                    </p:animScale>
                                    <p:animScale>
                                      <p:cBhvr>
                                        <p:cTn id="32" dur="26">
                                          <p:stCondLst>
                                            <p:cond delay="1642"/>
                                          </p:stCondLst>
                                        </p:cTn>
                                        <p:tgtEl>
                                          <p:spTgt spid="12294"/>
                                        </p:tgtEl>
                                      </p:cBhvr>
                                      <p:to x="100000" y="90000"/>
                                    </p:animScale>
                                    <p:animScale>
                                      <p:cBhvr>
                                        <p:cTn id="33" dur="166" decel="50000">
                                          <p:stCondLst>
                                            <p:cond delay="1668"/>
                                          </p:stCondLst>
                                        </p:cTn>
                                        <p:tgtEl>
                                          <p:spTgt spid="12294"/>
                                        </p:tgtEl>
                                      </p:cBhvr>
                                      <p:to x="100000" y="100000"/>
                                    </p:animScale>
                                    <p:animScale>
                                      <p:cBhvr>
                                        <p:cTn id="34" dur="26">
                                          <p:stCondLst>
                                            <p:cond delay="1808"/>
                                          </p:stCondLst>
                                        </p:cTn>
                                        <p:tgtEl>
                                          <p:spTgt spid="12294"/>
                                        </p:tgtEl>
                                      </p:cBhvr>
                                      <p:to x="100000" y="95000"/>
                                    </p:animScale>
                                    <p:animScale>
                                      <p:cBhvr>
                                        <p:cTn id="35" dur="166" decel="50000">
                                          <p:stCondLst>
                                            <p:cond delay="1834"/>
                                          </p:stCondLst>
                                        </p:cTn>
                                        <p:tgtEl>
                                          <p:spTgt spid="12294"/>
                                        </p:tgtEl>
                                      </p:cBhvr>
                                      <p:to x="100000" y="100000"/>
                                    </p:animScale>
                                  </p:childTnLst>
                                </p:cTn>
                              </p:par>
                            </p:childTnLst>
                          </p:cTn>
                        </p:par>
                      </p:childTnLst>
                    </p:cTn>
                  </p:par>
                  <p:par>
                    <p:cTn id="36" fill="hold">
                      <p:stCondLst>
                        <p:cond delay="indefinite"/>
                      </p:stCondLst>
                      <p:childTnLst>
                        <p:par>
                          <p:cTn id="37" fill="hold">
                            <p:stCondLst>
                              <p:cond delay="0"/>
                            </p:stCondLst>
                            <p:childTnLst>
                              <p:par>
                                <p:cTn id="38" presetID="8" presetClass="entr" presetSubtype="16" fill="hold" grpId="0" nodeType="clickEffect">
                                  <p:stCondLst>
                                    <p:cond delay="0"/>
                                  </p:stCondLst>
                                  <p:childTnLst>
                                    <p:set>
                                      <p:cBhvr>
                                        <p:cTn id="39" dur="1" fill="hold">
                                          <p:stCondLst>
                                            <p:cond delay="0"/>
                                          </p:stCondLst>
                                        </p:cTn>
                                        <p:tgtEl>
                                          <p:spTgt spid="3">
                                            <p:txEl>
                                              <p:pRg st="0" end="0"/>
                                            </p:txEl>
                                          </p:spTgt>
                                        </p:tgtEl>
                                        <p:attrNameLst>
                                          <p:attrName>style.visibility</p:attrName>
                                        </p:attrNameLst>
                                      </p:cBhvr>
                                      <p:to>
                                        <p:strVal val="visible"/>
                                      </p:to>
                                    </p:set>
                                    <p:animEffect transition="in" filter="diamond(in)">
                                      <p:cBhvr>
                                        <p:cTn id="40"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1026" name="AutoShape 2" descr="data:image/jpeg;base64,/9j/4AAQSkZJRgABAQAAAQABAAD/2wBDAAkGBwgHBgkIBwgKCgkLDRYPDQwMDRsUFRAWIB0iIiAdHx8kKDQsJCYxJx8fLT0tMTU3Ojo6Iys/RD84QzQ5Ojf/2wBDAQoKCg0MDRoPDxo3JR8lNzc3Nzc3Nzc3Nzc3Nzc3Nzc3Nzc3Nzc3Nzc3Nzc3Nzc3Nzc3Nzc3Nzc3Nzc3Nzc3Nzf/wAARCACfAHsDASIAAhEBAxEB/8QAGwAAAQUBAQAAAAAAAAAAAAAABQECAwQGAAf/xAA4EAABAwMDAgMGBAUEAwAAAAABAgMRAAQhBRIxQVEGInETIzJhgZEUobHBB0LR4fAVM1JiJIKS/8QAFAEBAAAAAAAAAAAAAAAAAAAAAP/EABQRAQAAAAAAAAAAAAAAAAAAAAD/2gAMAwEAAhEDEQA/APPQkkia4pznmnzESOlLt9flQMjqaUJxTkpqxaWb924G7dtSz2AwPWgrlOOKXbmKPu6CLVsqubtCikgLS0JifnVnTtM0h58+0W8toECFnZ+lBlynFRQeeTXpdn4f0JZCggESBtKzIznrU1x4U0q5ccK0JYSfhU2SD9uKDy0pMfOkAORNbnV/4f31tbquLB1FwgJ3FHCx6d6xZbIMUEUdjNOgxTgnNOiARQRgEU8pjIMU/b1PaujM96CNIOZqdPw800jk05IMUEeTGelP6DrXHaImakBSRgGPnQT2Fiq7dVghCSN5HIo2w8NNtihpkLVKog5HHP0/SoLP/wAK2C0j3imyraaq3Dy1KS0gTPmJBzJ+dAx9SwVrUsFW4gp7TmaS3d2srCsjkd5qK7Kg7KxPA/tVnR7M392GwDt52igRm8fQFQowoySc0d07xA657m5IB3p24wrv+VFkabbtoDYbSUgdRzVVzRbUvJUElISdwSmg2NtfMhKFhRKdwAUrg/L6Vi/GnhhKNT/GWaSLe7IgIT8Kz+laXRk2zqjbXAACo2fI0SvLMpYVa3EKCE72yTG4DNB4etG15SDkpJEj1ppBPapbt3214+7j3jilYEdaYrAoOHrSx2FRhQ6U8K47CgUjgRTgMYpsz6Dil3+tBEoEGpmQXFAAcmoyCRjipm5QJHI4oLl/dhZU0geUHqZiP2NV23ilTcTI4+War7pmQTNObnHbvQSr3KEmSSZJOa0Pg21m6VcSUhIiRQGQvAwgHpWp0Fz8P5UJhPOTzQHzhZESKRTZIkmTUs+QKgjvVgwUkbUxGAKAUolpwEEggyCOlbO1UNY0kJAT+IQghJVwFR+hrK3DQWklAOBWj8OWvsGA808FpcgmB8J7UHhTiFofWhwbXEqIUOxByPvTVzBg1pf4haeLDxbeJbENvbX0/wDtz+YNZtc0EY4yM0okJzSjmnBMx0oEkRFOHH9qbHSaUmDEUD08z9qlSnc2oDmkSkRgfWrLKCUwKAaowckyO9ErXTLxxoOBgncNyUyJI7xM1XuGg1cIdcG5oKBV6TkV6A+LcXClpStbLzSfZezEkqORHoI9KDGsafdOKCHGy2onhXNaTQbRZQfboCdnAPJogsDVbAubALhgQsjkEcg11mtKkyowo80F0YxNc5dpbB3SVAYxTkj2nlGcVCth5KlqR7NJ580mftQDnNZetZF9bKAPwrbGCPmDRjSdR2IUthRLa+h7+lDH2rm7uG0PrQLeQFIQiCoetFnrRp62XaohpCuCBxQVfGbOl67pn4s3IZu7NBAV/KoH+VX7V5csA9MRWj8VuN2iW9JQQXGnC69tIhKiICCB1Aj71neB14oI9uJ70uSBSqA7/SumOKBAklVcqZxApwndOIppOaC2hMwBV22bKkDvVdhOBRG1T5eKCJy3DidqhIjiKK+Hb11habJ9SfIPcqUYMdh3x0qJDQM8cV1xZe3tVFB2raBWhQ5BFBp7UJYcWtrdscIDhMBP270PbRtXCZySDBoRpuo3jluPxS9zRgDGT8zRq1O8gq4oLTRW05KSTVwul0GQB8xUCMHar6VOkDdERFArDKUS66oT0J6VIh0LSQhJOeoqu77x3ar4AOO5qo60pCkpQ69vOEAKwfUdfrQZ7x5ZJTdMX6Bl33Lw/wC4Eg/VP6VlY8pov4g1depPlpKA2024YgyVESJ+1CSJTigjVMAmK4mEiuVECukAQc+lB27MdKRQyfLXJndTiBPWgKMp2gccxRKzTKMkTQ9oyExgzRfTmHrk+ztm1OK6hP70FhtvpiiGn2oeUyFyGnFFtcDoQakZ05ttsquXVKjlDMHPaTRHSmT7AtgRkKyeDQZZqyVaFVo/IW3KFDvB5q/avKCPZqiRWpu9Kt9SaSpSgh9IhLo7dldxQK90y4slxcNx2WMpV6Gge0sE/F5qsBZTMn+9D0qCCJBxU4vE9AZ+dA95q5V7wOtoH/EoJIHrNUbq7ctrJ+5duUqLQKW4bKSVHEfmKMIuWwgSORk1HdeGrzxJpbKUPotkNPKWkuJJC5A4ig8sUCIHNcSAJreu/wAMNVA3N39ms9iFD9qBav4M17TEFx2xW62Mldud6fyz+VBmzEARSEfkaU8kdjB+Rpu0xNAuN1coicj867ceDMA4pFSTzQbyw0zT7UJW825drjKXDsQP/nJ+9F0vJWj2SGm2WejTQ2j+9Um/gGI9ambKkZIBE9KC2pKAAduQcVO2ShO4gSe1V2yCowqQaewqUAyCB1oClo7s8w460abWl1soWkKBGQRINZ9gwCo0TsHspSuRPwn9qCrqHh+3cBctvdGMoPwn07UBt7D8VcC3ZTtWTwpQAOOB371qNeuxa6cpWdzhDafU0NRpSLgKd9otOwgNrQcpWM75/wA60F620+10/Vre1WyHVra3lSsgGYOPtWhI82PtQG6uFKuLa4XBcQNio6/5Ao4XAQCOImg5xQGRgVK2uMgzVF53BKTuHanWzsiKCHVtC0bWQP8AULBl5Q4XG1Q+ozXlPjrwi3oqUX2mb16e4YIWZLKuxPY9DXryVhDxQTzxNDfYM6haPWF0kKYfCm1pPTsaDwLaIOOaaZmruo2TthdvWr6FBxlwoJUImDz9eaqT8qD0RlXkq+mCncIz0ofao9zJJJA+4q0wvG089KCYpCBKOuYpiFJA3IO1ZMED+b1H70rilJUJphAHvE8zxQEW358pEdhV9lc+XEUKQ4FoHTsant3CFFKjmaAjcqVcMgvjc0JQvGFA/oaj0Rzaj2TkKQry7gfMk9MUtm6hSl272WXRtP8AX1qBds7ZuKacSXYylxGFx3/yPSgsauFNNtrGNjiQsT0mP3oxbOldo0oScUC1B8XNlvCgpRQpJxB3ASJHfH5Ve0S6C2ilXXzJ9DQX3kAuBYMYOO9NtzCziFflSuK2pUTxNI6IIWnigdeDCXUnKaFpuQm6dzEOTRdcLZUD/wASRWbbMvuDEqEzQL478PNa3pirq2QBqDCNyFAf7iRyk/tXjQEiQT9q93b1RouIbTO7ggisRqP8Orl+/fesr1lu3cWVIQpBlIOYoJGJS0k9RIIFTqiCpJqBpXu5O3IwqmoWEPlo/CoSDQXXRLKSTn50xtQ27TxTlSbcATKap2zpUqDyDFBeZy5tVwrnFXrxhywUguStheUrHI+VVmdiXQTkda0jZavrUsLJ2kYI5SehFAIt3EKbSsKnsQZoqQjUbUQB7doSlQ5+Y+tZl60ubS4cTbFLdwg+Ztf+278/kT3FFfD2p29y6tpLare8Rl23cPmH/ZJ6igpXI3o9okhXTeOvyUP8+lT6G8Wm2Ao/CgIOe2Kua1apBN02SjeYWoDE9J+RqhpqkNPuMXLPkJyPXqPrQaC/WfwS1IA6frS2bvtWoPNNTbbLZ1pKittSTtJ5TQ+xuQlYBMA/rQGAqMK6VmrqWNQCegJSaPlwHI6is/rC9t026Z2qAPH0oOswlNyHnOmcnpWmYellBMSR1rLNpCloDmEkjdB4FaUTA2gERg0HnNoVsIDbh3J6GuulKbWhQ4CwPoanaKCwNw4pHChSFz14oLaH/MIIPSqChF6ojygnipbVwKSggcjNVnnALwwKAs126R1q1aXTzSgQSBxE0OS4SAT1pyHyFeag0V82dQs0vswX2hkDlQ6igTzCbxCHWnCzcsmWXkfEg/0+VXtNvQw6mCQk812qtJtLtt5rDVxJ29ldaCxomvIvVHT9UQlq+AgpOEXA7p/pQ/UUO6ZqrYcPuHJShQyI5H9Kr31uzdIAXunlKhhSD0INON07fW/+jaqrddRutLtP85GYUBwcelBr9OfD9uk7p6Gs0Cpp9WYhRB+9d4Y1MrUgLBG8QR2VTNSJF2+BmFmPrQGipUNrmEgcATQ/WWkqsmnEKBCVgEz3p+mvldqJJlODU1+zv0q4UIJ27hjqM0AxlSUNmCDJ4qVOsXTKQ2iClOBIoKLyCnHP5UxdydxxQf/Z"/>
          <p:cNvSpPr>
            <a:spLocks noChangeAspect="1" noChangeArrowheads="1"/>
          </p:cNvSpPr>
          <p:nvPr/>
        </p:nvSpPr>
        <p:spPr bwMode="auto">
          <a:xfrm>
            <a:off x="155575" y="-1165225"/>
            <a:ext cx="1876425" cy="242887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data:image/jpeg;base64,/9j/4AAQSkZJRgABAQAAAQABAAD/2wBDAAkGBwgHBgkIBwgKCgkLDRYPDQwMDRsUFRAWIB0iIiAdHx8kKDQsJCYxJx8fLT0tMTU3Ojo6Iys/RD84QzQ5Ojf/2wBDAQoKCg0MDRoPDxo3JR8lNzc3Nzc3Nzc3Nzc3Nzc3Nzc3Nzc3Nzc3Nzc3Nzc3Nzc3Nzc3Nzc3Nzc3Nzc3Nzc3Nzf/wAARCACfAHsDASIAAhEBAxEB/8QAGwAAAQUBAQAAAAAAAAAAAAAABQECAwQGAAf/xAA4EAABAwMDAgMGBAUEAwAAAAABAgMRAAQhBRIxQVEGInETIzJhgZEUobHBB0LR4fAVM1JiJIKS/8QAFAEBAAAAAAAAAAAAAAAAAAAAAP/EABQRAQAAAAAAAAAAAAAAAAAAAAD/2gAMAwEAAhEDEQA/APPQkkia4pznmnzESOlLt9flQMjqaUJxTkpqxaWb924G7dtSz2AwPWgrlOOKXbmKPu6CLVsqubtCikgLS0JifnVnTtM0h58+0W8toECFnZ+lBlynFRQeeTXpdn4f0JZCggESBtKzIznrU1x4U0q5ccK0JYSfhU2SD9uKDy0pMfOkAORNbnV/4f31tbquLB1FwgJ3FHCx6d6xZbIMUEUdjNOgxTgnNOiARQRgEU8pjIMU/b1PaujM96CNIOZqdPw800jk05IMUEeTGelP6DrXHaImakBSRgGPnQT2Fiq7dVghCSN5HIo2w8NNtihpkLVKog5HHP0/SoLP/wAK2C0j3imyraaq3Dy1KS0gTPmJBzJ+dAx9SwVrUsFW4gp7TmaS3d2srCsjkd5qK7Kg7KxPA/tVnR7M392GwDt52igRm8fQFQowoySc0d07xA657m5IB3p24wrv+VFkabbtoDYbSUgdRzVVzRbUvJUElISdwSmg2NtfMhKFhRKdwAUrg/L6Vi/GnhhKNT/GWaSLe7IgIT8Kz+laXRk2zqjbXAACo2fI0SvLMpYVa3EKCE72yTG4DNB4etG15SDkpJEj1ppBPapbt3214+7j3jilYEdaYrAoOHrSx2FRhQ6U8K47CgUjgRTgMYpsz6Dil3+tBEoEGpmQXFAAcmoyCRjipm5QJHI4oLl/dhZU0geUHqZiP2NV23ilTcTI4+War7pmQTNObnHbvQSr3KEmSSZJOa0Pg21m6VcSUhIiRQGQvAwgHpWp0Fz8P5UJhPOTzQHzhZESKRTZIkmTUs+QKgjvVgwUkbUxGAKAUolpwEEggyCOlbO1UNY0kJAT+IQghJVwFR+hrK3DQWklAOBWj8OWvsGA808FpcgmB8J7UHhTiFofWhwbXEqIUOxByPvTVzBg1pf4haeLDxbeJbENvbX0/wDtz+YNZtc0EY4yM0okJzSjmnBMx0oEkRFOHH9qbHSaUmDEUD08z9qlSnc2oDmkSkRgfWrLKCUwKAaowckyO9ErXTLxxoOBgncNyUyJI7xM1XuGg1cIdcG5oKBV6TkV6A+LcXClpStbLzSfZezEkqORHoI9KDGsafdOKCHGy2onhXNaTQbRZQfboCdnAPJogsDVbAubALhgQsjkEcg11mtKkyowo80F0YxNc5dpbB3SVAYxTkj2nlGcVCth5KlqR7NJ580mftQDnNZetZF9bKAPwrbGCPmDRjSdR2IUthRLa+h7+lDH2rm7uG0PrQLeQFIQiCoetFnrRp62XaohpCuCBxQVfGbOl67pn4s3IZu7NBAV/KoH+VX7V5csA9MRWj8VuN2iW9JQQXGnC69tIhKiICCB1Aj71neB14oI9uJ70uSBSqA7/SumOKBAklVcqZxApwndOIppOaC2hMwBV22bKkDvVdhOBRG1T5eKCJy3DidqhIjiKK+Hb11habJ9SfIPcqUYMdh3x0qJDQM8cV1xZe3tVFB2raBWhQ5BFBp7UJYcWtrdscIDhMBP270PbRtXCZySDBoRpuo3jluPxS9zRgDGT8zRq1O8gq4oLTRW05KSTVwul0GQB8xUCMHar6VOkDdERFArDKUS66oT0J6VIh0LSQhJOeoqu77x3ar4AOO5qo60pCkpQ69vOEAKwfUdfrQZ7x5ZJTdMX6Bl33Lw/wC4Eg/VP6VlY8pov4g1depPlpKA2024YgyVESJ+1CSJTigjVMAmK4mEiuVECukAQc+lB27MdKRQyfLXJndTiBPWgKMp2gccxRKzTKMkTQ9oyExgzRfTmHrk+ztm1OK6hP70FhtvpiiGn2oeUyFyGnFFtcDoQakZ05ttsquXVKjlDMHPaTRHSmT7AtgRkKyeDQZZqyVaFVo/IW3KFDvB5q/avKCPZqiRWpu9Kt9SaSpSgh9IhLo7dldxQK90y4slxcNx2WMpV6Gge0sE/F5qsBZTMn+9D0qCCJBxU4vE9AZ+dA95q5V7wOtoH/EoJIHrNUbq7ctrJ+5duUqLQKW4bKSVHEfmKMIuWwgSORk1HdeGrzxJpbKUPotkNPKWkuJJC5A4ig8sUCIHNcSAJreu/wAMNVA3N39ms9iFD9qBav4M17TEFx2xW62Mldud6fyz+VBmzEARSEfkaU8kdjB+Rpu0xNAuN1coicj867ceDMA4pFSTzQbyw0zT7UJW825drjKXDsQP/nJ+9F0vJWj2SGm2WejTQ2j+9Um/gGI9ambKkZIBE9KC2pKAAduQcVO2ShO4gSe1V2yCowqQaewqUAyCB1oClo7s8w460abWl1soWkKBGQRINZ9gwCo0TsHspSuRPwn9qCrqHh+3cBctvdGMoPwn07UBt7D8VcC3ZTtWTwpQAOOB371qNeuxa6cpWdzhDafU0NRpSLgKd9otOwgNrQcpWM75/wA60F620+10/Vre1WyHVra3lSsgGYOPtWhI82PtQG6uFKuLa4XBcQNio6/5Ao4XAQCOImg5xQGRgVK2uMgzVF53BKTuHanWzsiKCHVtC0bWQP8AULBl5Q4XG1Q+ozXlPjrwi3oqUX2mb16e4YIWZLKuxPY9DXryVhDxQTzxNDfYM6haPWF0kKYfCm1pPTsaDwLaIOOaaZmruo2TthdvWr6FBxlwoJUImDz9eaqT8qD0RlXkq+mCncIz0ofao9zJJJA+4q0wvG089KCYpCBKOuYpiFJA3IO1ZMED+b1H70rilJUJphAHvE8zxQEW358pEdhV9lc+XEUKQ4FoHTsant3CFFKjmaAjcqVcMgvjc0JQvGFA/oaj0Rzaj2TkKQry7gfMk9MUtm6hSl272WXRtP8AX1qBds7ZuKacSXYylxGFx3/yPSgsauFNNtrGNjiQsT0mP3oxbOldo0oScUC1B8XNlvCgpRQpJxB3ASJHfH5Ve0S6C2ilXXzJ9DQX3kAuBYMYOO9NtzCziFflSuK2pUTxNI6IIWnigdeDCXUnKaFpuQm6dzEOTRdcLZUD/wASRWbbMvuDEqEzQL478PNa3pirq2QBqDCNyFAf7iRyk/tXjQEiQT9q93b1RouIbTO7ggisRqP8Orl+/fesr1lu3cWVIQpBlIOYoJGJS0k9RIIFTqiCpJqBpXu5O3IwqmoWEPlo/CoSDQXXRLKSTn50xtQ27TxTlSbcATKap2zpUqDyDFBeZy5tVwrnFXrxhywUguStheUrHI+VVmdiXQTkda0jZavrUsLJ2kYI5SehFAIt3EKbSsKnsQZoqQjUbUQB7doSlQ5+Y+tZl60ubS4cTbFLdwg+Ztf+278/kT3FFfD2p29y6tpLare8Rl23cPmH/ZJ6igpXI3o9okhXTeOvyUP8+lT6G8Wm2Ao/CgIOe2Kua1apBN02SjeYWoDE9J+RqhpqkNPuMXLPkJyPXqPrQaC/WfwS1IA6frS2bvtWoPNNTbbLZ1pKittSTtJ5TQ+xuQlYBMA/rQGAqMK6VmrqWNQCegJSaPlwHI6is/rC9t026Z2qAPH0oOswlNyHnOmcnpWmYellBMSR1rLNpCloDmEkjdB4FaUTA2gERg0HnNoVsIDbh3J6GuulKbWhQ4CwPoanaKCwNw4pHChSFz14oLaH/MIIPSqChF6ojygnipbVwKSggcjNVnnALwwKAs126R1q1aXTzSgQSBxE0OS4SAT1pyHyFeag0V82dQs0vswX2hkDlQ6igTzCbxCHWnCzcsmWXkfEg/0+VXtNvQw6mCQk812qtJtLtt5rDVxJ29ldaCxomvIvVHT9UQlq+AgpOEXA7p/pQ/UUO6ZqrYcPuHJShQyI5H9Kr31uzdIAXunlKhhSD0INON07fW/+jaqrddRutLtP85GYUBwcelBr9OfD9uk7p6Gs0Cpp9WYhRB+9d4Y1MrUgLBG8QR2VTNSJF2+BmFmPrQGipUNrmEgcATQ/WWkqsmnEKBCVgEz3p+mvldqJJlODU1+zv0q4UIJ27hjqM0AxlSUNmCDJ4qVOsXTKQ2iClOBIoKLyCnHP5UxdydxxQf/Z"/>
          <p:cNvSpPr>
            <a:spLocks noChangeAspect="1" noChangeArrowheads="1"/>
          </p:cNvSpPr>
          <p:nvPr/>
        </p:nvSpPr>
        <p:spPr bwMode="auto">
          <a:xfrm>
            <a:off x="155575" y="-1165225"/>
            <a:ext cx="1876425" cy="242887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3" name="AutoShape 9" descr="data:image/jpeg;base64,/9j/4AAQSkZJRgABAQAAAQABAAD/2wCEAAkGBhMSERUUEhQUFRUUFhgaFRUYGBcaHBkXFxgcHBcYHBoYHCYeGhokHhwUHy8gJCcpLCwsFR4xNTAqNSYrLCkBCQoKDgwOGg8PGiwkHxwsLCwqLSwpKSkpKSwqLCwpLCksLCkpLCksKiwsLCksKSopLCwsLCwsLCwpLCwpKSk2Kf/AABEIAKAAeAMBIgACEQEDEQH/xAAcAAABBQEBAQAAAAAAAAAAAAAFAgMEBgcAAQj/xAA9EAABAgQEBAQDBgUCBwAAAAABAhEAAwQhBRIxQQZRYXETIoGRobHBBzJC0eHwFCMzUnJiohUWJENjc7L/xAAZAQACAwEAAAAAAAAAAAAAAAACAwABBAX/xAAiEQACAgIDAQACAwAAAAAAAAAAAQIRAyESMUEEMlETIoH/2gAMAwEAAhEDEQA/ANtaPY6I9XViWkqVp9eUAWOzpwSHJgRX8QBCXHm7QNr8Q8S6/ugWEV6qQZigElg977Q2OP1gXfQSPEi5xYEltQn6w8KdW5GsN0slMlLIDH+7cxIRN3gm14MUB0Ai4hSC9oYm1DWt2hCpvOBsZ/GPqqbk6Q8Kt+3e8DJ8xrn2/WGJVbeIg/4UGjVkB3ghQYq+pcfWK8J76h3iFX50Jzy3KQ+ZOtxuGi+KejPKDjs0BKn/AEhaYpuA8TEtm0Itq8W2nqQoOIVKLQKdjwEdHPHQIRxMVbFa7xJuXVKPYqiw10xkKPIRT5CXuTr23vDccQJMiYjU5bMB2MIoCAMzXhNalGbXT1hKZiU3HOx/T6w19DcUb2TVz9bw/nYWINttoDmeSSTf5iH0KcWLW0aFo0uKJ4U19XPtCjNYG4EQZcgiznpf4w5PHSK7ILTOcdNu8R5qRrpzhSJQ3Fu8MTFA2a19SbmL6DTofSqzCHZc9m0fnEBTg3VY7MLRyZ5DP7wSBlGz2pkiUrMiyVlyATZXPoIs2B1zFnsde8AUKCkkHcXhrDCtBYfhOmp6QdWjFOPF6NIQY6IGGzyoX5x5GZqiWKxtR8GY2rGKcSyW9mi7Yj/TX/iYz+uqMvmt0h2PYFDEyWCpgL7m/qAOX5Q0sMyXsTc9tOsdSTitiDq/wh6aRtZ+e794KZsxiEoc205wRkzWFufvESnYlomLCE6qvC6GSHQx03hRlAsH30iEutQCHJHfSONakMUqBcttr9InRFEmrkO1rM/7+MNmQ6YZlVnn1/CHvzLD6wzIrwUpALnRud4lolMdmSojzmFvz2hc8KG1jvbUwz4RO9+WkWW3odlzG5H1iTKluoF2f5QxLk2DtpEiULke0FEzZNlrwXSOhOA3HaOhUuxCWghVIdChzBjJMSqlmeUfeyj0HftFr40+0iXQr8NipXIdYotcv+NClSJvhlZucps+ovccvWLxZI3xHrBPjzrQRpZhSQLvsCeY2bbf1glVyWAH4ecV4cGnKAayoKxZwUjsG94g1vCjsZkyomAbeKfyaDn2Nhvosxrcv4CSQ7Df9IjyqyZMICkMNhv6MCTAnC/5eZJKy2UJuLBnYk6xNqsIn1KbzvCTyljzN1V+kTp0i6/Y/WFAPnmZbaKKC3PWBYUBeSZExIPmDKB9ClYf2gd/yHKS6s61HNfMX7vCqaiRJUcgBWNHNn6tDlftC6aWglhGIzlKmZJI8pDqdbF7gpJJ6WiBV8QqlTFSlyZodRLoWLbkjOGb1gvwlhQXLVMmByXAubBy5AGm3tAPiCgUJ65aVKyhIWEv1bftCuOxvlhOjxiYsAJFQQTbMmWzcnzRYE+KfNkmD0H0OkZuikrM38mapOU/cBa3s0WbAcfrJc0CoSpSP7kJuB/qGjdYNrVpASUky3SScozZQeQI+WsOTCQAekITVSpwzS1pKc2o13d7CPcPqUzl+EkupJOcDYBTA+toEVK/S0cKFRSSdDpHQVw2k8NATHQmT2KRg32q0x/4jMN75W6eXbnEbh2SqQFKB8qiH7xcPtTwgmoTMZgtAYi90kuPa8VHGivJLlSVMZhSBycm/wCfpCnGnyR28clkwxivLLRQ1TEubljpzictWZuj9jAapGSaU2LJTfTQCH01Tjfoem8NbM6giTTUCVTFsxPlNtA4Y+sSxQq1DvzH5xBpDkTZV3JHr9OkSJeI1KnZMtQ5qcfK0EpAPGxuZhk5epsDYO4gVjGDBIZJKlzLJfc+v4RzgtX4pUS0lSvBTbmpVugaBuD0qpyv4idNJLeRKbDKOQ6wXLZaxtqw/g+G+DJQh3YB29z8SfRoruPUf/US16BYXLPc3Bf3ixIxQEfeSwYa6+kCMeT4kpfhkEpOYCzt9SCxgr0FwISEGSWWh7llDl6QW8cFGZJLcjf35CB+EcSoWB4wMsvdRBKFHm+gPQtBqWqQoOFS7m2UgQN6Akq8A9FJImLI0U2ZtOWneDXDATKRNqEAJWtS/OQLpBZL+xMR6pCcpCCFK0Q2z2JLcoj4vLKKdElCmcBAO5ABc+8S6QjjydBjhz7ThNq006yVFRYEJAD9C8eRReAMIK8SlMP6ZKj0Zzr1j2EQUq2xn2YseOajH9Gy8T4IKmSU/iF0Ft9x6iMmn4cSEywwnSZlkGxIexD62f2jclC0UrjTB8q/4pIcgZSdCn/U+4Z7doMX8+Xi+LKDNWVLuGN8w7fSJUqWbMPWIM2YRPUAc2Zl3uwVbbtE2WspdtzY8hvA3eze41piqkmwZ4nSpmVgIhqUCoAHa/SFVNWlCSeQcmJZadg/HpxmqEr8Iuv6CK/jHDE+xkzVhKRZLkN0F4t2F0z+ZViq5+ntBCZLQxFtPjDOCq2DLJS4oy+mrZ0khK82bexII5vBOhnVQmBUtghhmcFy+pi1zsHc201H721h2VQsNPy94kYIp5WBMDqDInqlKcoW6g/U3HeLBOpJRchKR2ADH0gTjVGEhM3dBv2VaJ0tRMlR3a8VqLoKdONofw6vCgLu3L2hrHlOqWon7qST6WiNgFOwfrBE4SqqrJcjKRLIBWvbKm5ETwzqoz34HfstwLKldQoMZlkf47mPYvNLThCQlIASAwHKOijDknzk5MfhqokhYKVMQoMQdCDsYcjjEAMp4n+z80wm1EheZAZRQp8yANgrdNzFew+dmIOusbfWUwmIUhVwtJBHcNHz9LX4ayjQoUQrs/eAejfgyOWmWamlutm0H6RDxOnUoBvuhQc8+kLkVfmB5j0ifWKCZQSP+4oMeW7+kVF2aLaKtjXFSZAJAL6BPXrygBT8STKlWVc9cp1AAJRmDdSkWi8zqFCUlC0JUhWpXd20PWJmGU0qWgCWES0guE233hqSfbEy5v8AEpK6ZSAvw8QBCBmDnUsSxiLh/HcyUvLNUJiXbONIu1bRSJhOdUpSi34A9ur3iCrhCiTfIhydTvfRtoiinuy3zQqsrk1EhQCgc6SwGj6iHuGgpdOp/wC0e6dY8l4RLkLStCQkOHQNB1YxMo5XhTJgFkqzEDoYGXaL5aaF4XYer9vSNB4VwooBmKDFbZQdh+sUbBabxJqEJ3UAfn8I1hKP38oJdGXPLdCjHR6BHRDNZ0JJj0x4dYopiX7xgnGNDkqpwTqmYr1BL+hjacextFNKK1EObITupRLBveMt45pyirXmN1pSfcXHvvEa1bNHyv8AvQBpqh8vT9mCdLVePPlpBYS8y/gwgHdIB2OvSPcLrxKmqLu+UDtyhPTN1/svU7D3Bzv0OsDJnCWe+YgbOSD7QRpcYSUDl8oZnYmRooKbclm6Q9JWSKbBh4QQLE/7jEiVg/hvbsTeFnGQQT1Y8vSJlDigOrM9iN4JxQUougNjEtSJKlLsp079YX/G5khWpKQO77CPOMqxJl+GNV5fZwY7BadyjkCD7QvjbEyerNF4P4Z8FImTP6ihYf2g6+ukWkQ1IVYdhDgMF2c1ysUI6Ojoogl4H4zjUunQVTDfZO5O3p1gBjXHiE+WQMx3WdB25xRq/FZk5ZXMUVHZ9PbaNOPBKXYmeVLofxbFplVVys1805AAewGblB/7SMH8SUmcm5RY/wCJ0+MVDAS+IU4/8gL9g4jXZsgLSUKDpIIIfYwz6IpJRRPnyNPkYaEEpUCLt6QBq0KCgdv3vF24m4eXSzmYlBcpXdiN0/5CK9NoXUU7HTvGBxo7PJT2iHIxZUu1/naIdRiKwzL8ruA+nINDOK05zMDpA8oUlQJDgetjv6RbaLTlHaYdlYpa6r7h7d4JUNeUMoKBHbU7NAzDqMTFh2bm3xiWtJKmADO1th2guWiNyZMkS11E7Muwswi3U2Hq8CoVLcCVKWQdswGg669ogcLYOZqxLS7aqLaARpFdTIRSzUJACRKXpr9w39YbjXpizZaTiiqcCccZZaUTiSlmCtcu931EaTInhQCkkEHQjSPnThypsN9PaLZQcRzZB8iyOm3sY15PlvcTmQz1+RssdFLwD7RZM3yTv5Uz/aer7do6MLxyTqjSpJ7TM+Skl9urnvCSkwtIv68xo2kelQ6e/wBI7ZzbIuGVXh19OtzaakN3LfUxtiTaMCqqgJnIPKYhzf8AuEbxRTc6ARuBGP641xZqwPTGMSoZdRLVLmJzJPo3UHaMu4j4eXSLBuqSpVpg/D0Xy77xsBlCI9VRhaSkgFJsUnQjkRyjFpo2QyODPnXEpKszgHf22gdU1DqDg9TreNO4s+zyahKl0hKgxPhFiR0QWuRyO0UeRSlKEomypqVc/DW5J125wp4peLR0YZoSXZMwaUQFEJJ8rDuR+kGcLwRU1QCEuR7CCfCnCKpqHmZkIJBbRRAFh0GsaRQ4aiUAmWkJA5fnDuCj2Zsn0JOokTBMHTIl5Rcn7ytyfyjuIVkU83/1r/8AkwXaBOOIeVM6pPyg4P8AsjBPez594annKhz0PvFomqNi7tqflFYwmXkVl+7lJ+el4sACco0t8zyjrpUkc+XbZGnC7tfoBeOhRI6d7m0dBf4DbP/Z"/>
          <p:cNvSpPr>
            <a:spLocks noChangeAspect="1" noChangeArrowheads="1"/>
          </p:cNvSpPr>
          <p:nvPr/>
        </p:nvSpPr>
        <p:spPr bwMode="auto">
          <a:xfrm>
            <a:off x="155575" y="-731838"/>
            <a:ext cx="1143000" cy="152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5" name="AutoShape 11" descr="data:image/jpeg;base64,/9j/4AAQSkZJRgABAQAAAQABAAD/2wCEAAkGBhMSERUUEhQUFRUUFhgaFRUYGBcaHBkXFxgcHBcYHBoYHCYeGhokHhwUHy8gJCcpLCwsFR4xNTAqNSYrLCkBCQoKDgwOGg8PGiwkHxwsLCwqLSwpKSkpKSwqLCwpLCksLCkpLCksKiwsLCksKSopLCwsLCwsLCwpLCwpKSk2Kf/AABEIAKAAeAMBIgACEQEDEQH/xAAcAAABBQEBAQAAAAAAAAAAAAAFAgMEBgcAAQj/xAA9EAABAgQEBAQDBgUCBwAAAAABAhEAAwQhBRIxQQZRYXETIoGRobHBBzJC0eHwFCMzUnJiohUWJENjc7L/xAAZAQACAwEAAAAAAAAAAAAAAAACAwABBAX/xAAiEQACAgIDAQACAwAAAAAAAAAAAQIRAyESMUEEMlETIoH/2gAMAwEAAhEDEQA/ANtaPY6I9XViWkqVp9eUAWOzpwSHJgRX8QBCXHm7QNr8Q8S6/ugWEV6qQZigElg977Q2OP1gXfQSPEi5xYEltQn6w8KdW5GsN0slMlLIDH+7cxIRN3gm14MUB0Ai4hSC9oYm1DWt2hCpvOBsZ/GPqqbk6Q8Kt+3e8DJ8xrn2/WGJVbeIg/4UGjVkB3ghQYq+pcfWK8J76h3iFX50Jzy3KQ+ZOtxuGi+KejPKDjs0BKn/AEhaYpuA8TEtm0Itq8W2nqQoOIVKLQKdjwEdHPHQIRxMVbFa7xJuXVKPYqiw10xkKPIRT5CXuTr23vDccQJMiYjU5bMB2MIoCAMzXhNalGbXT1hKZiU3HOx/T6w19DcUb2TVz9bw/nYWINttoDmeSSTf5iH0KcWLW0aFo0uKJ4U19XPtCjNYG4EQZcgiznpf4w5PHSK7ILTOcdNu8R5qRrpzhSJQ3Fu8MTFA2a19SbmL6DTofSqzCHZc9m0fnEBTg3VY7MLRyZ5DP7wSBlGz2pkiUrMiyVlyATZXPoIs2B1zFnsde8AUKCkkHcXhrDCtBYfhOmp6QdWjFOPF6NIQY6IGGzyoX5x5GZqiWKxtR8GY2rGKcSyW9mi7Yj/TX/iYz+uqMvmt0h2PYFDEyWCpgL7m/qAOX5Q0sMyXsTc9tOsdSTitiDq/wh6aRtZ+e794KZsxiEoc205wRkzWFufvESnYlomLCE6qvC6GSHQx03hRlAsH30iEutQCHJHfSONakMUqBcttr9InRFEmrkO1rM/7+MNmQ6YZlVnn1/CHvzLD6wzIrwUpALnRud4lolMdmSojzmFvz2hc8KG1jvbUwz4RO9+WkWW3odlzG5H1iTKluoF2f5QxLk2DtpEiULke0FEzZNlrwXSOhOA3HaOhUuxCWghVIdChzBjJMSqlmeUfeyj0HftFr40+0iXQr8NipXIdYotcv+NClSJvhlZucps+ovccvWLxZI3xHrBPjzrQRpZhSQLvsCeY2bbf1glVyWAH4ecV4cGnKAayoKxZwUjsG94g1vCjsZkyomAbeKfyaDn2Nhvosxrcv4CSQ7Df9IjyqyZMICkMNhv6MCTAnC/5eZJKy2UJuLBnYk6xNqsIn1KbzvCTyljzN1V+kTp0i6/Y/WFAPnmZbaKKC3PWBYUBeSZExIPmDKB9ClYf2gd/yHKS6s61HNfMX7vCqaiRJUcgBWNHNn6tDlftC6aWglhGIzlKmZJI8pDqdbF7gpJJ6WiBV8QqlTFSlyZodRLoWLbkjOGb1gvwlhQXLVMmByXAubBy5AGm3tAPiCgUJ65aVKyhIWEv1bftCuOxvlhOjxiYsAJFQQTbMmWzcnzRYE+KfNkmD0H0OkZuikrM38mapOU/cBa3s0WbAcfrJc0CoSpSP7kJuB/qGjdYNrVpASUky3SScozZQeQI+WsOTCQAekITVSpwzS1pKc2o13d7CPcPqUzl+EkupJOcDYBTA+toEVK/S0cKFRSSdDpHQVw2k8NATHQmT2KRg32q0x/4jMN75W6eXbnEbh2SqQFKB8qiH7xcPtTwgmoTMZgtAYi90kuPa8VHGivJLlSVMZhSBycm/wCfpCnGnyR28clkwxivLLRQ1TEubljpzictWZuj9jAapGSaU2LJTfTQCH01Tjfoem8NbM6giTTUCVTFsxPlNtA4Y+sSxQq1DvzH5xBpDkTZV3JHr9OkSJeI1KnZMtQ5qcfK0EpAPGxuZhk5epsDYO4gVjGDBIZJKlzLJfc+v4RzgtX4pUS0lSvBTbmpVugaBuD0qpyv4idNJLeRKbDKOQ6wXLZaxtqw/g+G+DJQh3YB29z8SfRoruPUf/US16BYXLPc3Bf3ixIxQEfeSwYa6+kCMeT4kpfhkEpOYCzt9SCxgr0FwISEGSWWh7llDl6QW8cFGZJLcjf35CB+EcSoWB4wMsvdRBKFHm+gPQtBqWqQoOFS7m2UgQN6Akq8A9FJImLI0U2ZtOWneDXDATKRNqEAJWtS/OQLpBZL+xMR6pCcpCCFK0Q2z2JLcoj4vLKKdElCmcBAO5ABc+8S6QjjydBjhz7ThNq006yVFRYEJAD9C8eRReAMIK8SlMP6ZKj0Zzr1j2EQUq2xn2YseOajH9Gy8T4IKmSU/iF0Ft9x6iMmn4cSEywwnSZlkGxIexD62f2jclC0UrjTB8q/4pIcgZSdCn/U+4Z7doMX8+Xi+LKDNWVLuGN8w7fSJUqWbMPWIM2YRPUAc2Zl3uwVbbtE2WspdtzY8hvA3eze41piqkmwZ4nSpmVgIhqUCoAHa/SFVNWlCSeQcmJZadg/HpxmqEr8Iuv6CK/jHDE+xkzVhKRZLkN0F4t2F0z+ZViq5+ntBCZLQxFtPjDOCq2DLJS4oy+mrZ0khK82bexII5vBOhnVQmBUtghhmcFy+pi1zsHc201H721h2VQsNPy94kYIp5WBMDqDInqlKcoW6g/U3HeLBOpJRchKR2ADH0gTjVGEhM3dBv2VaJ0tRMlR3a8VqLoKdONofw6vCgLu3L2hrHlOqWon7qST6WiNgFOwfrBE4SqqrJcjKRLIBWvbKm5ETwzqoz34HfstwLKldQoMZlkf47mPYvNLThCQlIASAwHKOijDknzk5MfhqokhYKVMQoMQdCDsYcjjEAMp4n+z80wm1EheZAZRQp8yANgrdNzFew+dmIOusbfWUwmIUhVwtJBHcNHz9LX4ayjQoUQrs/eAejfgyOWmWamlutm0H6RDxOnUoBvuhQc8+kLkVfmB5j0ifWKCZQSP+4oMeW7+kVF2aLaKtjXFSZAJAL6BPXrygBT8STKlWVc9cp1AAJRmDdSkWi8zqFCUlC0JUhWpXd20PWJmGU0qWgCWES0guE233hqSfbEy5v8AEpK6ZSAvw8QBCBmDnUsSxiLh/HcyUvLNUJiXbONIu1bRSJhOdUpSi34A9ur3iCrhCiTfIhydTvfRtoiinuy3zQqsrk1EhQCgc6SwGj6iHuGgpdOp/wC0e6dY8l4RLkLStCQkOHQNB1YxMo5XhTJgFkqzEDoYGXaL5aaF4XYer9vSNB4VwooBmKDFbZQdh+sUbBabxJqEJ3UAfn8I1hKP38oJdGXPLdCjHR6BHRDNZ0JJj0x4dYopiX7xgnGNDkqpwTqmYr1BL+hjacextFNKK1EObITupRLBveMt45pyirXmN1pSfcXHvvEa1bNHyv8AvQBpqh8vT9mCdLVePPlpBYS8y/gwgHdIB2OvSPcLrxKmqLu+UDtyhPTN1/svU7D3Bzv0OsDJnCWe+YgbOSD7QRpcYSUDl8oZnYmRooKbclm6Q9JWSKbBh4QQLE/7jEiVg/hvbsTeFnGQQT1Y8vSJlDigOrM9iN4JxQUougNjEtSJKlLsp079YX/G5khWpKQO77CPOMqxJl+GNV5fZwY7BadyjkCD7QvjbEyerNF4P4Z8FImTP6ihYf2g6+ukWkQ1IVYdhDgMF2c1ysUI6Ojoogl4H4zjUunQVTDfZO5O3p1gBjXHiE+WQMx3WdB25xRq/FZk5ZXMUVHZ9PbaNOPBKXYmeVLofxbFplVVys1805AAewGblB/7SMH8SUmcm5RY/wCJ0+MVDAS+IU4/8gL9g4jXZsgLSUKDpIIIfYwz6IpJRRPnyNPkYaEEpUCLt6QBq0KCgdv3vF24m4eXSzmYlBcpXdiN0/5CK9NoXUU7HTvGBxo7PJT2iHIxZUu1/naIdRiKwzL8ruA+nINDOK05zMDpA8oUlQJDgetjv6RbaLTlHaYdlYpa6r7h7d4JUNeUMoKBHbU7NAzDqMTFh2bm3xiWtJKmADO1th2guWiNyZMkS11E7Muwswi3U2Hq8CoVLcCVKWQdswGg669ogcLYOZqxLS7aqLaARpFdTIRSzUJACRKXpr9w39YbjXpizZaTiiqcCccZZaUTiSlmCtcu931EaTInhQCkkEHQjSPnThypsN9PaLZQcRzZB8iyOm3sY15PlvcTmQz1+RssdFLwD7RZM3yTv5Uz/aer7do6MLxyTqjSpJ7TM+Skl9urnvCSkwtIv68xo2kelQ6e/wBI7ZzbIuGVXh19OtzaakN3LfUxtiTaMCqqgJnIPKYhzf8AuEbxRTc6ARuBGP641xZqwPTGMSoZdRLVLmJzJPo3UHaMu4j4eXSLBuqSpVpg/D0Xy77xsBlCI9VRhaSkgFJsUnQjkRyjFpo2QyODPnXEpKszgHf22gdU1DqDg9TreNO4s+zyahKl0hKgxPhFiR0QWuRyO0UeRSlKEomypqVc/DW5J125wp4peLR0YZoSXZMwaUQFEJJ8rDuR+kGcLwRU1QCEuR7CCfCnCKpqHmZkIJBbRRAFh0GsaRQ4aiUAmWkJA5fnDuCj2Zsn0JOokTBMHTIl5Rcn7ytyfyjuIVkU83/1r/8AkwXaBOOIeVM6pPyg4P8AsjBPez594annKhz0PvFomqNi7tqflFYwmXkVl+7lJ+el4sACco0t8zyjrpUkc+XbZGnC7tfoBeOhRI6d7m0dBf4DbP/Z"/>
          <p:cNvSpPr>
            <a:spLocks noChangeAspect="1" noChangeArrowheads="1"/>
          </p:cNvSpPr>
          <p:nvPr/>
        </p:nvSpPr>
        <p:spPr bwMode="auto">
          <a:xfrm>
            <a:off x="155575" y="-731838"/>
            <a:ext cx="1143000" cy="152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7" name="AutoShape 13" descr="data:image/jpeg;base64,/9j/4AAQSkZJRgABAQAAAQABAAD/2wCEAAkGBhMSERUUEhQUFRUUFhgaFRUYGBcaHBkXFxgcHBcYHBoYHCYeGhokHhwUHy8gJCcpLCwsFR4xNTAqNSYrLCkBCQoKDgwOGg8PGiwkHxwsLCwqLSwpKSkpKSwqLCwpLCksLCkpLCksKiwsLCksKSopLCwsLCwsLCwpLCwpKSk2Kf/AABEIAKAAeAMBIgACEQEDEQH/xAAcAAABBQEBAQAAAAAAAAAAAAAFAgMEBgcAAQj/xAA9EAABAgQEBAQDBgUCBwAAAAABAhEAAwQhBRIxQQZRYXETIoGRobHBBzJC0eHwFCMzUnJiohUWJENjc7L/xAAZAQACAwEAAAAAAAAAAAAAAAACAwABBAX/xAAiEQACAgIDAQACAwAAAAAAAAAAAQIRAyESMUEEMlETIoH/2gAMAwEAAhEDEQA/ANtaPY6I9XViWkqVp9eUAWOzpwSHJgRX8QBCXHm7QNr8Q8S6/ugWEV6qQZigElg977Q2OP1gXfQSPEi5xYEltQn6w8KdW5GsN0slMlLIDH+7cxIRN3gm14MUB0Ai4hSC9oYm1DWt2hCpvOBsZ/GPqqbk6Q8Kt+3e8DJ8xrn2/WGJVbeIg/4UGjVkB3ghQYq+pcfWK8J76h3iFX50Jzy3KQ+ZOtxuGi+KejPKDjs0BKn/AEhaYpuA8TEtm0Itq8W2nqQoOIVKLQKdjwEdHPHQIRxMVbFa7xJuXVKPYqiw10xkKPIRT5CXuTr23vDccQJMiYjU5bMB2MIoCAMzXhNalGbXT1hKZiU3HOx/T6w19DcUb2TVz9bw/nYWINttoDmeSSTf5iH0KcWLW0aFo0uKJ4U19XPtCjNYG4EQZcgiznpf4w5PHSK7ILTOcdNu8R5qRrpzhSJQ3Fu8MTFA2a19SbmL6DTofSqzCHZc9m0fnEBTg3VY7MLRyZ5DP7wSBlGz2pkiUrMiyVlyATZXPoIs2B1zFnsde8AUKCkkHcXhrDCtBYfhOmp6QdWjFOPF6NIQY6IGGzyoX5x5GZqiWKxtR8GY2rGKcSyW9mi7Yj/TX/iYz+uqMvmt0h2PYFDEyWCpgL7m/qAOX5Q0sMyXsTc9tOsdSTitiDq/wh6aRtZ+e794KZsxiEoc205wRkzWFufvESnYlomLCE6qvC6GSHQx03hRlAsH30iEutQCHJHfSONakMUqBcttr9InRFEmrkO1rM/7+MNmQ6YZlVnn1/CHvzLD6wzIrwUpALnRud4lolMdmSojzmFvz2hc8KG1jvbUwz4RO9+WkWW3odlzG5H1iTKluoF2f5QxLk2DtpEiULke0FEzZNlrwXSOhOA3HaOhUuxCWghVIdChzBjJMSqlmeUfeyj0HftFr40+0iXQr8NipXIdYotcv+NClSJvhlZucps+ovccvWLxZI3xHrBPjzrQRpZhSQLvsCeY2bbf1glVyWAH4ecV4cGnKAayoKxZwUjsG94g1vCjsZkyomAbeKfyaDn2Nhvosxrcv4CSQ7Df9IjyqyZMICkMNhv6MCTAnC/5eZJKy2UJuLBnYk6xNqsIn1KbzvCTyljzN1V+kTp0i6/Y/WFAPnmZbaKKC3PWBYUBeSZExIPmDKB9ClYf2gd/yHKS6s61HNfMX7vCqaiRJUcgBWNHNn6tDlftC6aWglhGIzlKmZJI8pDqdbF7gpJJ6WiBV8QqlTFSlyZodRLoWLbkjOGb1gvwlhQXLVMmByXAubBy5AGm3tAPiCgUJ65aVKyhIWEv1bftCuOxvlhOjxiYsAJFQQTbMmWzcnzRYE+KfNkmD0H0OkZuikrM38mapOU/cBa3s0WbAcfrJc0CoSpSP7kJuB/qGjdYNrVpASUky3SScozZQeQI+WsOTCQAekITVSpwzS1pKc2o13d7CPcPqUzl+EkupJOcDYBTA+toEVK/S0cKFRSSdDpHQVw2k8NATHQmT2KRg32q0x/4jMN75W6eXbnEbh2SqQFKB8qiH7xcPtTwgmoTMZgtAYi90kuPa8VHGivJLlSVMZhSBycm/wCfpCnGnyR28clkwxivLLRQ1TEubljpzictWZuj9jAapGSaU2LJTfTQCH01Tjfoem8NbM6giTTUCVTFsxPlNtA4Y+sSxQq1DvzH5xBpDkTZV3JHr9OkSJeI1KnZMtQ5qcfK0EpAPGxuZhk5epsDYO4gVjGDBIZJKlzLJfc+v4RzgtX4pUS0lSvBTbmpVugaBuD0qpyv4idNJLeRKbDKOQ6wXLZaxtqw/g+G+DJQh3YB29z8SfRoruPUf/US16BYXLPc3Bf3ixIxQEfeSwYa6+kCMeT4kpfhkEpOYCzt9SCxgr0FwISEGSWWh7llDl6QW8cFGZJLcjf35CB+EcSoWB4wMsvdRBKFHm+gPQtBqWqQoOFS7m2UgQN6Akq8A9FJImLI0U2ZtOWneDXDATKRNqEAJWtS/OQLpBZL+xMR6pCcpCCFK0Q2z2JLcoj4vLKKdElCmcBAO5ABc+8S6QjjydBjhz7ThNq006yVFRYEJAD9C8eRReAMIK8SlMP6ZKj0Zzr1j2EQUq2xn2YseOajH9Gy8T4IKmSU/iF0Ft9x6iMmn4cSEywwnSZlkGxIexD62f2jclC0UrjTB8q/4pIcgZSdCn/U+4Z7doMX8+Xi+LKDNWVLuGN8w7fSJUqWbMPWIM2YRPUAc2Zl3uwVbbtE2WspdtzY8hvA3eze41piqkmwZ4nSpmVgIhqUCoAHa/SFVNWlCSeQcmJZadg/HpxmqEr8Iuv6CK/jHDE+xkzVhKRZLkN0F4t2F0z+ZViq5+ntBCZLQxFtPjDOCq2DLJS4oy+mrZ0khK82bexII5vBOhnVQmBUtghhmcFy+pi1zsHc201H721h2VQsNPy94kYIp5WBMDqDInqlKcoW6g/U3HeLBOpJRchKR2ADH0gTjVGEhM3dBv2VaJ0tRMlR3a8VqLoKdONofw6vCgLu3L2hrHlOqWon7qST6WiNgFOwfrBE4SqqrJcjKRLIBWvbKm5ETwzqoz34HfstwLKldQoMZlkf47mPYvNLThCQlIASAwHKOijDknzk5MfhqokhYKVMQoMQdCDsYcjjEAMp4n+z80wm1EheZAZRQp8yANgrdNzFew+dmIOusbfWUwmIUhVwtJBHcNHz9LX4ayjQoUQrs/eAejfgyOWmWamlutm0H6RDxOnUoBvuhQc8+kLkVfmB5j0ifWKCZQSP+4oMeW7+kVF2aLaKtjXFSZAJAL6BPXrygBT8STKlWVc9cp1AAJRmDdSkWi8zqFCUlC0JUhWpXd20PWJmGU0qWgCWES0guE233hqSfbEy5v8AEpK6ZSAvw8QBCBmDnUsSxiLh/HcyUvLNUJiXbONIu1bRSJhOdUpSi34A9ur3iCrhCiTfIhydTvfRtoiinuy3zQqsrk1EhQCgc6SwGj6iHuGgpdOp/wC0e6dY8l4RLkLStCQkOHQNB1YxMo5XhTJgFkqzEDoYGXaL5aaF4XYer9vSNB4VwooBmKDFbZQdh+sUbBabxJqEJ3UAfn8I1hKP38oJdGXPLdCjHR6BHRDNZ0JJj0x4dYopiX7xgnGNDkqpwTqmYr1BL+hjacextFNKK1EObITupRLBveMt45pyirXmN1pSfcXHvvEa1bNHyv8AvQBpqh8vT9mCdLVePPlpBYS8y/gwgHdIB2OvSPcLrxKmqLu+UDtyhPTN1/svU7D3Bzv0OsDJnCWe+YgbOSD7QRpcYSUDl8oZnYmRooKbclm6Q9JWSKbBh4QQLE/7jEiVg/hvbsTeFnGQQT1Y8vSJlDigOrM9iN4JxQUougNjEtSJKlLsp079YX/G5khWpKQO77CPOMqxJl+GNV5fZwY7BadyjkCD7QvjbEyerNF4P4Z8FImTP6ihYf2g6+ukWkQ1IVYdhDgMF2c1ysUI6Ojoogl4H4zjUunQVTDfZO5O3p1gBjXHiE+WQMx3WdB25xRq/FZk5ZXMUVHZ9PbaNOPBKXYmeVLofxbFplVVys1805AAewGblB/7SMH8SUmcm5RY/wCJ0+MVDAS+IU4/8gL9g4jXZsgLSUKDpIIIfYwz6IpJRRPnyNPkYaEEpUCLt6QBq0KCgdv3vF24m4eXSzmYlBcpXdiN0/5CK9NoXUU7HTvGBxo7PJT2iHIxZUu1/naIdRiKwzL8ruA+nINDOK05zMDpA8oUlQJDgetjv6RbaLTlHaYdlYpa6r7h7d4JUNeUMoKBHbU7NAzDqMTFh2bm3xiWtJKmADO1th2guWiNyZMkS11E7Muwswi3U2Hq8CoVLcCVKWQdswGg669ogcLYOZqxLS7aqLaARpFdTIRSzUJACRKXpr9w39YbjXpizZaTiiqcCccZZaUTiSlmCtcu931EaTInhQCkkEHQjSPnThypsN9PaLZQcRzZB8iyOm3sY15PlvcTmQz1+RssdFLwD7RZM3yTv5Uz/aer7do6MLxyTqjSpJ7TM+Skl9urnvCSkwtIv68xo2kelQ6e/wBI7ZzbIuGVXh19OtzaakN3LfUxtiTaMCqqgJnIPKYhzf8AuEbxRTc6ARuBGP641xZqwPTGMSoZdRLVLmJzJPo3UHaMu4j4eXSLBuqSpVpg/D0Xy77xsBlCI9VRhaSkgFJsUnQjkRyjFpo2QyODPnXEpKszgHf22gdU1DqDg9TreNO4s+zyahKl0hKgxPhFiR0QWuRyO0UeRSlKEomypqVc/DW5J125wp4peLR0YZoSXZMwaUQFEJJ8rDuR+kGcLwRU1QCEuR7CCfCnCKpqHmZkIJBbRRAFh0GsaRQ4aiUAmWkJA5fnDuCj2Zsn0JOokTBMHTIl5Rcn7ytyfyjuIVkU83/1r/8AkwXaBOOIeVM6pPyg4P8AsjBPez594annKhz0PvFomqNi7tqflFYwmXkVl+7lJ+el4sACco0t8zyjrpUkc+XbZGnC7tfoBeOhRI6d7m0dBf4DbP/Z"/>
          <p:cNvSpPr>
            <a:spLocks noChangeAspect="1" noChangeArrowheads="1"/>
          </p:cNvSpPr>
          <p:nvPr/>
        </p:nvSpPr>
        <p:spPr bwMode="auto">
          <a:xfrm>
            <a:off x="155575" y="-731838"/>
            <a:ext cx="1143000" cy="152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43" name="AutoShape 19" descr="http://t1.gstatic.com/images?q=tbn:ANd9GcStOvOgUJYw1-1xjUr7VSqygv6LzizcB2jPTQ1EP9EvNqtaU3sr"/>
          <p:cNvSpPr>
            <a:spLocks noChangeAspect="1" noChangeArrowheads="1"/>
          </p:cNvSpPr>
          <p:nvPr/>
        </p:nvSpPr>
        <p:spPr bwMode="auto">
          <a:xfrm>
            <a:off x="155575" y="-1241425"/>
            <a:ext cx="1762125" cy="2590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7410" name="AutoShape 2" descr="data:image/jpeg;base64,/9j/4AAQSkZJRgABAQAAAQABAAD/2wBDAAkGBwgHBgkIBwgKCgkLDRYPDQwMDRsUFRAWIB0iIiAdHx8kKDQsJCYxJx8fLT0tMTU3Ojo6Iys/RD84QzQ5Ojf/2wBDAQoKCg0MDRoPDxo3JR8lNzc3Nzc3Nzc3Nzc3Nzc3Nzc3Nzc3Nzc3Nzc3Nzc3Nzc3Nzc3Nzc3Nzc3Nzc3Nzc3Nzf/wAARCACOALYDASIAAhEBAxEB/8QAGwABAAIDAQEAAAAAAAAAAAAAAAUGAQMEBwL/xABPEAABAwMDAQQGBQIRDAMAAAABAgMEAAURBhIhMRNBUWEHFCIygZEVI0JxsTNSFiQ1Q1NVYnJ1kpWhsrPB0fAXJjQ2VHOCk6KjtNPC4eP/xAAZAQEAAwEBAAAAAAAAAAAAAAAAAQIEAwX/xAArEQEAAgEDAgMHBQAAAAAAAAAAAQIRAyExBBIiUcETFEFhcZGhBTKx0fH/2gAMAwEAAhEDEQA/APcaUpQKUpQKUpQKUpQKUpQKUqC1BqmFYX48Z+PPkypCVLaYhRVvLUlJAJ4GOCR394oJ2lVr9EF6fkdlD0rMSjGe2mSWmknnwSpR8+QO+vgK1nMKxiy2tO72VEuSl456p9gA9D1P3UFnzTcKrC7JeXw0Z+q5jZTjtEQ2GWULP3lKlD+NXyjSlleuDvrkuZcHynLjEq4OLRtIxy0CEkHzGKJxKcuF5tltbU5cLhFjIT1LzyU/iahjr3Tq1pRDlvT1KTuHqEV2RxnB9xJ/wR41IwdN2O3pUmBaIEdKzlQajpTk/KpNKUpASgBKR3CiFfN/ubsktxNL3EoGfrpDjLSFAdCPbKufMA+NYac1dKaXmJZ7co/k1LeckkfekBA+SjVhNQVsvra2Zr8x9CWW56ozSsYzyAB5nORUTaI5Xpp2vEzWOHybNfpTaBN1I4yrcCsW+KhoHnoCveRx5/KuZ62Kslzt083W4SO1fEZ4S31LSpKwQnahOEhW/b7WOmatdQ2rGyqzl5HZhcV5qQFOdE7HEqJ/ig1KiYHSlE9OKUGaUpQKUpQKUrU/IajNLdkOIabQMqWtQSAPMmg20rlt9xhXOMmTbpTEqOokB1hwLSSDg8g105oM0rAOazQKr96WYup7BIDeUvF+IpYTkp3I3gZxwCWh/NVgqta6DzcS1zI+N8W6RlKyCRsWvs1H4Bwn4ZoLGBlPSuC9xJsyF2VtuHqD+4HtuxDmB3jB4+NSA93isHpSYzC1bTS0Wj+/5eYwLE5P1nOtOoZcu4R2Y6HWi48UhWcZOEnGM7hjyrpu9+j6Z1ddH3WVOqEBlLDLR5VgnqceyPE/jUnZostHpFv0l5lwMLYZDLqgdpG0ZCT06g/4NfF10xNlTNTSUhsmdEQzFyrkkA5zxx3Vk7ZivhjfMve9vpW1sa8+HsrtG0Zntzxx5ymLxezGtUV2MUJkztojpdPCcjJUrySnJP3VXjfbzcdAS7mzLYalIU4rtWUYw0gkHAOeTtPzroXpCbd7VaG7vPLb0RRU6lpOPYKcdmkg8ccZ5zzUhb9GQYVil2gPPKblE9o4ThW0nhI8AP7Se+rzGpaflhmrbo9GkRnNot5ZjETPphX9I3e4u6pbau0lxDKrUhTTbywCSVpAKhwN5OfgRUFGkPW2eq5XZh6baItykdi0wASiQVnC1A48eOfCvSjpm1qvTV2UwTKaQEIO47QAMA48cHFd7ECLGbW0ww02hay4pISMFZOSo+eeaiNG07TK8/qWjW0zWm0xETHHnnE+e/LZCdcfisuutFpbiApTec7SR0zWi+w27hZp8J5JU3IjONLSDgkKSR17utd46Vg1peNO8uKxzEXGywJzSVpRJjNupSse0ApIOD580ri0e4g2RLLbhc9VffjKJ8W3VJP4UohN0pSgUpSgV5feX5mpXpsuBCRdfUZy4aLUt1Oxotk5cWnIBUtSQAVZ2jBHU16a66hptbjiglCAVKJ7gKrWhosZ2LJ1A1HZbdvTvrO5tIB7LGGwTgHO32jn7S1d2KD5c0kFXeXIjTFwLdKaQl6FAT2JdWnflanByMhQHs4J2DnqKxJsLVuZfd0uFIuTaSEhclxbYJTkb0bsK6DAOOvUVq9Jus29G2Aym0ocnPK7OM0rkbsZ3EZHA/tFPRfFfY0bDmTnS/PuIM2U+eVOKXynP3J2j4ccUHxBvl2tPZuagiyFszpjbSHPq09gpYSkJCAd2zfnnk85PHS5CqHcdQWi7XSf6uETYVljuvXCUoFbbPsKGxsdCsp3ZVg4GR9ricladylDtjuUy2OgJ2pQ4XGCkfZLSspAPinafOgsBOBVA13fk3iFddM2S2T7pMU2pp1yO3tajrwCMrUQCoZScA94qWb1JLtMhuLqyK3G7ZaWmZ8YlUd5Z6JI95snng5H7omswLY6/EmRrdNn21gzHJDUhtpKFq7Qla0kOpVkBalHOBwQB0NBy27WlxNwt8K+6Xm2tU53sWnC826nftUrHsnOMJPOPvxVyIBqnejuC0/amL1PadcvawuPLkSXC4sLbWULCeSEpKkE4TgdOKuVB84GeKx0rJ4JrzuVqiXp3UV7avMpxyOGu2gtqSBu8k4Hnjnwql9SKctHTdLfqZmNPmN8ee/w+/2ehgg9MVmqfaZb1h05FcmsvSrlcHC96ukjepawVkDJ4CQD8q3P6sKzZ3IcQri3F0NqfWsDslc5TjruG0+X4VEakY3Xno9TumKbxmYz9P8AJWd1YaaWs9EgmuLT90F6s8W4obLSZCdwQo5Kear8e7Tr9p7UKmWW1Ft16PEDPJcSBgd/JOfKpzS8JVv09b4jiQlxphKVjGPaxzStptbbhGpoRpacxb90TEfjf0S1YPUVmldGVEWUPtTbw0+psoEzeyEdQhTaDz57t9K0R/qtaT0JKtr0Bh1Q4xuC3E+GemO+lBPUpTOOtArBOK1S5LEOM7IlPNssNJK3HHFBKUJHUknpVYnXKfeozjkB9VnsyELL10kJCVrQB7zSVe6nqe0V4cAgg0Gv0g3pH0NcbLa0PTLzJirQ3GicraCkkb1H7IHPJxnoOaz6PNU2q9WG3RI0tj6QZhoD8QK+sbKAEqyk84B/GvI9X+kGNamXLFoRlyCzu3SrgsfXSVn7W45Jz13Hk92KpWg78LBrG33WS4vsm3j268FR2KBCj4nrmgvXpgIvGtpRkvKMOAylhttOffxuVjzyrGe/A8KirPcdbXeJbtGQbgpLTyCgoQnCmmR13rHO0D+6rjerFH1Xd5V709d7W7bHVpXKefeKTFUAAolOORgZHI/tqa05edC6LjuswLn9KXJ9Q7ZcZvtnnjnASAngAdwH41xr7TvnPD0te3R+7UjTjx439c+kO29Wu36C9E10hRcY9TcbU6oAKddcG3cfirjyAFRmnvSmjVMx2BCZkW9DTSdqkMmRIdzwQhKeE4OPaOQO/HWu56y3H0jvtP6hiyLZpxk749uWdkiQvpudx7oHcB41erRZrbZowj2uBHitAY2tNhOfv8a7PNV62xL5JDa0MJgBKQBKuKhJmLBGCdqSENk8Hgkd23pXLedF3JxSJcDUd3kSWmyksyZim0OHcVAgtBISrnGSlScdUnrV6rGAaCq+jkPs2WTClNSW3Ys55BEpxK3TuPaZUU8E/Wd3dirXVetawzq+9xEqwHGo8vaRjBUFIJH/ACh8asNBg15xNYTrDXqG220epWZWH3O9xWc7fmnHwNehSZUaK0p6VIaZaT7y3FhKR8TUI1qHTrLjnqEll9xxW5aYKC8pR8TsBql6d+Inhq6Xqfd5taseKYxE+WeZ+zj1tDuq3rXOsscSJEVxwBBUBje2pAVnwGa4rhpCaqz2O3wZIaXEdKn5AOFDck7lJ8ySfnU0rUalpUqHYr1KSOMiMlnJ+55SD/NjwrEmZqV0fpCyQmyVcKmTiMJx3hCFc9OB86rOlEzMz8V9PrtXTrWtceH888/TMuKw6Sfs7FwYYua2mn1L9XSyjAYCjnPOcqwAM+VWWG05GitNOvLfcQgBTqwAVnxOOKjTE1A66kuXWGwzt5SxCJXu/fKWRj/hzWprT0klSpmoLtIWonlK0NJA8AEJFXrSK8OGtr6mtM2vOZn5J7dgZPSoyZqSyQkkyrtBawraQqQnOfDGa5ho+xKY7CVAE1vIJ9edXJJI78uFXjUnFtkCHt9UhR2downs2kpwPgKs4q4m4euawYlW0Ovw3La4lx0NL7MKS4go2qxtOQtfTrt8qVbcDwpQZJxUbcbs1FfbiMoVImu/k47Yyeh9pZ+wnj3j9wyeKruvdYSLEWYNrievT3klamWnQHG28KwvBBAG4AZIxnjBJrpYXfLMhLn0MxLafO55MSQVSA4pWOSvAWBnkkpwBwMACg+5jLUJv6Z1VLS4WgkNRWwSy2sngIR1ccJwASM8eyE5OY24qdnOx5N9aeO5Rctun2VJDjxTyFPc4JHBIzsTkZJPNd0hid680XnWZF6eS4uKlaT6vBQCAVYHKlDckZPKjnG0Zwvk+3aHsU69z1qkS1Ab3HD7cl3ACUj80cDhPA5PjQeIekiFdnpEi+azbZgzH0hq3W1hSCoJB6rUn7KR39SSBwOK8476lNSX2dqG9SLpcnN77yun2UJ7kpHgB/f1qS0BpN7V2o2Le2FCMk9pKdH2Gx1+J6D/AOqD0L0L+jeLdbe5fNQMqejPHZGiqUpKHAlQO9QBG4ZGADwcHIPFe02yyWy1J2W23RIiepDDKUZPwFdUGKxCiNRYjSWo7KAhttA4SkDAArfQYFZpSgUpSghbrYnJ1zYuEW6Sre+00plRjoaV2iCQrB3oV0Ke7HU1zuaSjScquFyu0pZ7zPcZHyaKRVipQVGd6PrItyNLtUZm3XKJuLEpDQXkqGD2iVflAe/JzySCCc11wLw7bnW4F/jIiOq4RMZTiK+eg5/W1Hj2VeOElWKsdaZCGVsLRJShTShhSXMFJHgQetBtSc1mqyGH7ElKrG8mVb0Aldvcd3KSOT9Ssnjw2HjgY298taLxCvDCnYLwX2a9jzZ4WyvvQtPVKvI0EhSlKBSlKBSlKDz3U8ZD2pJlxQyhTkddqilfO9I9bDi+n2cFBz+5OelWS8TEWy+2uQ6VBmWpUJSifYStXtN58yUlI81Ad/MffrSZ+pDEZf8AV03K2qRLWEBSlIacSEhOfdV9ev2ueg44qQ+gHZv1V8mJuEVv8k0pgIO7uWpQPKx3EAYJz1xgI9Nhjo1MoyJk7tXGnFwlpluAobKklxvr0CikjyUAPdrk1R6M7fqgsi53a8KSyVbE+spIGcc4Uk88dasFssPqNxcnP3KbPcLfZMiWUHsE5yQnakdcJyTk+yOamaDx6Z6ArQv/AEK8z2v98hDn4balNE+j7UGikvotV1tTyZDgU6p+EveoAYA3BfQdceZr02sE4FBVETdbx1OLk2azy2kg7UxZy23F+GAtBTnyJA561kaukR2Eu3XTN5h8hKihlMgA+P1alHHwqau14hWpDZlLV2jqtjLLaStx5R7kpHJ/AAEnAGaiEw75qBpty5SHrJFUrJhRHB26k56LeHu5GMhGCPzqDdG1vph8PEXyG0WVbXUSHOxUg+aV4I+VR7PpFs1wlPRNPtyby+0BvTFSEp5OOFOFIPwNS1s0hp61uh6FaIaJAzl9TQU6c9SVnkk/fXbOs1suDSGp0CNIQg7kBxpJ2nGMjjg8nkUEOqbq+QW/V7NbIba8FRlTlOLQMd6EIxkHwWRW9EHUrrpVIvMFhvoG40Ek58dylnz4x8a+zbblbiF2iaX2faK4k9xTgPUjY6SVJ5I67hjgAVtgagjPyEw5iFwLgUb/AFSSUhRTnGUkEpWM490nGRnFB9i1SVOFT14nrQU7ezHZIGfHKUA5+NfKrC0rG+ddFAEHAnOJz8QQal6UEKdMWpZUXWHnVE5JdlOqJPxVWt/RunpLRak2xt5s9UOLUpJ+BNT1KCtR9A6SjOdo1p63BWCPaYChg8Hg5Fc+n7XAt+s7z9GxmYyBDiocbZbCQpe51W4+JwoD4CrbUHZlNu36/OtrCih9phacEFKktJV8eHBQTlKUoFKUoFKUoIST/rnb/wCDJX9ZHqbqEkg/ozt57vo2V/WR6m6BSlcN4usGzW92fc5LceKyMrccPHkB4nyoO3I8ar8i9S7i+uHp1lLuNyHbg6PqGTju/ZDnjCTgEHJFczTc3VQWqa2/AspI7JgnY9LGc5c70IPHsdSPe7xVljx2ozLbEdtDTLaQlDaBhKQOgAoI+02SPAX6y6pUu4KbDbk6QAXVgd3AwlOedowOc9alaUoFKUoMYFcd0tkK6MBifGQ+gKCk7hyhQ6KSeqVDuI5FdtKCqPSLzplQL4fvFnGSp5KcyooznkD8qnHgNwxzuzxYLZcIl0htzbfJbkRnRlDjZyDXXVUumnJUCW5dtJONRpayVSYLg/S8z7wPcX+7HxB7gtdKhNOajh3tLzKEOxbhGO2VBkAJdYPdkd4PUKHBBFTdAquaV/VfVX8LJ/8AGYqx1B2CKqNdNQKKwoP3BLox3fpdkY/6aCcpSlApSlApSlBBKZS9rWO+l0bo1sdQprHOHHWyD/2iKnarcCU29r27sp5VHt0ULJ7ipbxx8sH41t1HflQXGrda2ky71KBMeOchKUgjLjhHuoGeT39BkkCg26g1HFsyUM7VyrhIymLBYG515Q8B3AZGVHgDk1HWzTci4TWrvqxxEma052kWE0o9hC4xgD9cWMn21DqeAK7NOacTa3nrjNeVNvEsD1mUvIGASQlCckISMnAHxzU/QYAxWaUoFKUoFKUoFKUoFYIz1rNKCA1LpxF27OTDkLgXaOCYs5lIKkE9ygeFoOBlJ4NfOnb89JfNovTaY16jtguoTw3IH7IyT7yc9R1B6joTYajbtaGLmhpTg2SY6u0jSUj22V+I8u4joRwaCSPSou2OpN2u7IPtpebWfuLSAP6JrXY7lJdK4N3bS1cmAN+wENvj9kb8j4dU9D3E/ETKNW3NAIKVxIzmMd+51P8A8aCbpSlApSlApSlB5vO1ObNe9RIiW+ZIuEia0y0BGWttADKBvUUg+yMk46nBwKmNPP2+3NPuttXSdPkrCpUo290KdX0wNyQEpHcOgHxq37Rzx161nFBDfTMwqw1p+5LSDjcVMp/mU4K0OX66pWUo0ldVgfaD8QA/N6p/Apigrjd81C89sb0k80jHvyp7KfHuQV/4Nb/pDUX7QRv5R/8AzqdwKUEF9Iai/aCN/KI/9dDdL40hS3tPbwBwiNOQtZP3LCBj41O0xQVz9EF3yP8AM+7Yx/tMT/3VsRf54QS9pi7NKH2dzC8jx9lw/LrU/WMCgqjuumI7iUSrFf2twzn6PWv+jmvr/KBZEN732rqwBnPa2uQMDxzs6VacChAIweRQViN6Q9IyPdv0NsYzl9RaHzUAM+VSkPUVlnK2wrtAfVt3YakoVx48HzFSBZaIwW0EfvaiZWkdNTHlvStP2t11ZypxcNsqUfM4yaCXQ6hedi0qx+ac19VXVaH02lzfHtjcRWQcxFqZ6dPcIrI0s0y52sO73uOrkfqgt5OPDa7uSPgKCQvFt9eabWw76vMYVvjvpTkoV3gjvSRwR3jw4NQlqliRrFTjjDjMxyAY8tsg7WlMuBSdpxyFB8kHvA7iCK6hZr0y4pUXU8lwKT7k2K04E892wIPzzXzFss9OpI90nOW955thbHrLLCmnVNnnYRuII3AEHqMH840FlpSlApSlApSlB//Z"/>
          <p:cNvSpPr>
            <a:spLocks noChangeAspect="1" noChangeArrowheads="1"/>
          </p:cNvSpPr>
          <p:nvPr/>
        </p:nvSpPr>
        <p:spPr bwMode="auto">
          <a:xfrm>
            <a:off x="155575" y="-898525"/>
            <a:ext cx="2419350" cy="18859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7412" name="AutoShape 4" descr="data:image/jpeg;base64,/9j/4AAQSkZJRgABAQAAAQABAAD/2wBDAAkGBwgHBgkIBwgKCgkLDRYPDQwMDRsUFRAWIB0iIiAdHx8kKDQsJCYxJx8fLT0tMTU3Ojo6Iys/RD84QzQ5Ojf/2wBDAQoKCg0MDRoPDxo3JR8lNzc3Nzc3Nzc3Nzc3Nzc3Nzc3Nzc3Nzc3Nzc3Nzc3Nzc3Nzc3Nzc3Nzc3Nzc3Nzc3Nzf/wAARCACOALYDASIAAhEBAxEB/8QAGwABAAIDAQEAAAAAAAAAAAAAAAUGAQMEBwL/xABPEAABAwMDAQQGBQIRDAMAAAABAgMEAAURBhIhMRNBUWEHFCIygZEVI0JxsTNSFiQ1Q1NVYnJ1kpWhsrPB0fAXJjQ2VHOCk6KjtNPC4eP/xAAZAQEAAwEBAAAAAAAAAAAAAAAAAQIEAwX/xAArEQEAAgEDAgMHBQAAAAAAAAAAAQIRAyExBBIiUcETFEFhcZGhBTKx0fH/2gAMAwEAAhEDEQA/APcaUpQKUpQKUpQKUpQKUpQKUqC1BqmFYX48Z+PPkypCVLaYhRVvLUlJAJ4GOCR394oJ2lVr9EF6fkdlD0rMSjGe2mSWmknnwSpR8+QO+vgK1nMKxiy2tO72VEuSl456p9gA9D1P3UFnzTcKrC7JeXw0Z+q5jZTjtEQ2GWULP3lKlD+NXyjSlleuDvrkuZcHynLjEq4OLRtIxy0CEkHzGKJxKcuF5tltbU5cLhFjIT1LzyU/iahjr3Tq1pRDlvT1KTuHqEV2RxnB9xJ/wR41IwdN2O3pUmBaIEdKzlQajpTk/KpNKUpASgBKR3CiFfN/ubsktxNL3EoGfrpDjLSFAdCPbKufMA+NYac1dKaXmJZ7co/k1LeckkfekBA+SjVhNQVsvra2Zr8x9CWW56ozSsYzyAB5nORUTaI5Xpp2vEzWOHybNfpTaBN1I4yrcCsW+KhoHnoCveRx5/KuZ62Kslzt083W4SO1fEZ4S31LSpKwQnahOEhW/b7WOmatdQ2rGyqzl5HZhcV5qQFOdE7HEqJ/ig1KiYHSlE9OKUGaUpQKUpQKUrU/IajNLdkOIabQMqWtQSAPMmg20rlt9xhXOMmTbpTEqOokB1hwLSSDg8g105oM0rAOazQKr96WYup7BIDeUvF+IpYTkp3I3gZxwCWh/NVgqta6DzcS1zI+N8W6RlKyCRsWvs1H4Bwn4ZoLGBlPSuC9xJsyF2VtuHqD+4HtuxDmB3jB4+NSA93isHpSYzC1bTS0Wj+/5eYwLE5P1nOtOoZcu4R2Y6HWi48UhWcZOEnGM7hjyrpu9+j6Z1ddH3WVOqEBlLDLR5VgnqceyPE/jUnZostHpFv0l5lwMLYZDLqgdpG0ZCT06g/4NfF10xNlTNTSUhsmdEQzFyrkkA5zxx3Vk7ZivhjfMve9vpW1sa8+HsrtG0Zntzxx5ymLxezGtUV2MUJkztojpdPCcjJUrySnJP3VXjfbzcdAS7mzLYalIU4rtWUYw0gkHAOeTtPzroXpCbd7VaG7vPLb0RRU6lpOPYKcdmkg8ccZ5zzUhb9GQYVil2gPPKblE9o4ThW0nhI8AP7Se+rzGpaflhmrbo9GkRnNot5ZjETPphX9I3e4u6pbau0lxDKrUhTTbywCSVpAKhwN5OfgRUFGkPW2eq5XZh6baItykdi0wASiQVnC1A48eOfCvSjpm1qvTV2UwTKaQEIO47QAMA48cHFd7ECLGbW0ww02hay4pISMFZOSo+eeaiNG07TK8/qWjW0zWm0xETHHnnE+e/LZCdcfisuutFpbiApTec7SR0zWi+w27hZp8J5JU3IjONLSDgkKSR17utd46Vg1peNO8uKxzEXGywJzSVpRJjNupSse0ApIOD580ri0e4g2RLLbhc9VffjKJ8W3VJP4UohN0pSgUpSgV5feX5mpXpsuBCRdfUZy4aLUt1Oxotk5cWnIBUtSQAVZ2jBHU16a66hptbjiglCAVKJ7gKrWhosZ2LJ1A1HZbdvTvrO5tIB7LGGwTgHO32jn7S1d2KD5c0kFXeXIjTFwLdKaQl6FAT2JdWnflanByMhQHs4J2DnqKxJsLVuZfd0uFIuTaSEhclxbYJTkb0bsK6DAOOvUVq9Jus29G2Aym0ocnPK7OM0rkbsZ3EZHA/tFPRfFfY0bDmTnS/PuIM2U+eVOKXynP3J2j4ccUHxBvl2tPZuagiyFszpjbSHPq09gpYSkJCAd2zfnnk85PHS5CqHcdQWi7XSf6uETYVljuvXCUoFbbPsKGxsdCsp3ZVg4GR9ricladylDtjuUy2OgJ2pQ4XGCkfZLSspAPinafOgsBOBVA13fk3iFddM2S2T7pMU2pp1yO3tajrwCMrUQCoZScA94qWb1JLtMhuLqyK3G7ZaWmZ8YlUd5Z6JI95snng5H7omswLY6/EmRrdNn21gzHJDUhtpKFq7Qla0kOpVkBalHOBwQB0NBy27WlxNwt8K+6Xm2tU53sWnC826nftUrHsnOMJPOPvxVyIBqnejuC0/amL1PadcvawuPLkSXC4sLbWULCeSEpKkE4TgdOKuVB84GeKx0rJ4JrzuVqiXp3UV7avMpxyOGu2gtqSBu8k4Hnjnwql9SKctHTdLfqZmNPmN8ee/w+/2ehgg9MVmqfaZb1h05FcmsvSrlcHC96ukjepawVkDJ4CQD8q3P6sKzZ3IcQri3F0NqfWsDslc5TjruG0+X4VEakY3Xno9TumKbxmYz9P8AJWd1YaaWs9EgmuLT90F6s8W4obLSZCdwQo5Kear8e7Tr9p7UKmWW1Ft16PEDPJcSBgd/JOfKpzS8JVv09b4jiQlxphKVjGPaxzStptbbhGpoRpacxb90TEfjf0S1YPUVmldGVEWUPtTbw0+psoEzeyEdQhTaDz57t9K0R/qtaT0JKtr0Bh1Q4xuC3E+GemO+lBPUpTOOtArBOK1S5LEOM7IlPNssNJK3HHFBKUJHUknpVYnXKfeozjkB9VnsyELL10kJCVrQB7zSVe6nqe0V4cAgg0Gv0g3pH0NcbLa0PTLzJirQ3GicraCkkb1H7IHPJxnoOaz6PNU2q9WG3RI0tj6QZhoD8QK+sbKAEqyk84B/GvI9X+kGNamXLFoRlyCzu3SrgsfXSVn7W45Jz13Hk92KpWg78LBrG33WS4vsm3j268FR2KBCj4nrmgvXpgIvGtpRkvKMOAylhttOffxuVjzyrGe/A8KirPcdbXeJbtGQbgpLTyCgoQnCmmR13rHO0D+6rjerFH1Xd5V709d7W7bHVpXKefeKTFUAAolOORgZHI/tqa05edC6LjuswLn9KXJ9Q7ZcZvtnnjnASAngAdwH41xr7TvnPD0te3R+7UjTjx439c+kO29Wu36C9E10hRcY9TcbU6oAKddcG3cfirjyAFRmnvSmjVMx2BCZkW9DTSdqkMmRIdzwQhKeE4OPaOQO/HWu56y3H0jvtP6hiyLZpxk749uWdkiQvpudx7oHcB41erRZrbZowj2uBHitAY2tNhOfv8a7PNV62xL5JDa0MJgBKQBKuKhJmLBGCdqSENk8Hgkd23pXLedF3JxSJcDUd3kSWmyksyZim0OHcVAgtBISrnGSlScdUnrV6rGAaCq+jkPs2WTClNSW3Ys55BEpxK3TuPaZUU8E/Wd3dirXVetawzq+9xEqwHGo8vaRjBUFIJH/ACh8asNBg15xNYTrDXqG220epWZWH3O9xWc7fmnHwNehSZUaK0p6VIaZaT7y3FhKR8TUI1qHTrLjnqEll9xxW5aYKC8pR8TsBql6d+Inhq6Xqfd5taseKYxE+WeZ+zj1tDuq3rXOsscSJEVxwBBUBje2pAVnwGa4rhpCaqz2O3wZIaXEdKn5AOFDck7lJ8ySfnU0rUalpUqHYr1KSOMiMlnJ+55SD/NjwrEmZqV0fpCyQmyVcKmTiMJx3hCFc9OB86rOlEzMz8V9PrtXTrWtceH888/TMuKw6Sfs7FwYYua2mn1L9XSyjAYCjnPOcqwAM+VWWG05GitNOvLfcQgBTqwAVnxOOKjTE1A66kuXWGwzt5SxCJXu/fKWRj/hzWprT0klSpmoLtIWonlK0NJA8AEJFXrSK8OGtr6mtM2vOZn5J7dgZPSoyZqSyQkkyrtBawraQqQnOfDGa5ho+xKY7CVAE1vIJ9edXJJI78uFXjUnFtkCHt9UhR2downs2kpwPgKs4q4m4euawYlW0Ovw3La4lx0NL7MKS4go2qxtOQtfTrt8qVbcDwpQZJxUbcbs1FfbiMoVImu/k47Yyeh9pZ+wnj3j9wyeKruvdYSLEWYNrievT3klamWnQHG28KwvBBAG4AZIxnjBJrpYXfLMhLn0MxLafO55MSQVSA4pWOSvAWBnkkpwBwMACg+5jLUJv6Z1VLS4WgkNRWwSy2sngIR1ccJwASM8eyE5OY24qdnOx5N9aeO5Rctun2VJDjxTyFPc4JHBIzsTkZJPNd0hid680XnWZF6eS4uKlaT6vBQCAVYHKlDckZPKjnG0Zwvk+3aHsU69z1qkS1Ab3HD7cl3ACUj80cDhPA5PjQeIekiFdnpEi+azbZgzH0hq3W1hSCoJB6rUn7KR39SSBwOK8476lNSX2dqG9SLpcnN77yun2UJ7kpHgB/f1qS0BpN7V2o2Le2FCMk9pKdH2Gx1+J6D/AOqD0L0L+jeLdbe5fNQMqejPHZGiqUpKHAlQO9QBG4ZGADwcHIPFe02yyWy1J2W23RIiepDDKUZPwFdUGKxCiNRYjSWo7KAhttA4SkDAArfQYFZpSgUpSghbrYnJ1zYuEW6Sre+00plRjoaV2iCQrB3oV0Ke7HU1zuaSjScquFyu0pZ7zPcZHyaKRVipQVGd6PrItyNLtUZm3XKJuLEpDQXkqGD2iVflAe/JzySCCc11wLw7bnW4F/jIiOq4RMZTiK+eg5/W1Hj2VeOElWKsdaZCGVsLRJShTShhSXMFJHgQetBtSc1mqyGH7ElKrG8mVb0Aldvcd3KSOT9Ssnjw2HjgY298taLxCvDCnYLwX2a9jzZ4WyvvQtPVKvI0EhSlKBSlKBSlKDz3U8ZD2pJlxQyhTkddqilfO9I9bDi+n2cFBz+5OelWS8TEWy+2uQ6VBmWpUJSifYStXtN58yUlI81Ad/MffrSZ+pDEZf8AV03K2qRLWEBSlIacSEhOfdV9ev2ueg44qQ+gHZv1V8mJuEVv8k0pgIO7uWpQPKx3EAYJz1xgI9Nhjo1MoyJk7tXGnFwlpluAobKklxvr0CikjyUAPdrk1R6M7fqgsi53a8KSyVbE+spIGcc4Uk88dasFssPqNxcnP3KbPcLfZMiWUHsE5yQnakdcJyTk+yOamaDx6Z6ArQv/AEK8z2v98hDn4balNE+j7UGikvotV1tTyZDgU6p+EveoAYA3BfQdceZr02sE4FBVETdbx1OLk2azy2kg7UxZy23F+GAtBTnyJA561kaukR2Eu3XTN5h8hKihlMgA+P1alHHwqau14hWpDZlLV2jqtjLLaStx5R7kpHJ/AAEnAGaiEw75qBpty5SHrJFUrJhRHB26k56LeHu5GMhGCPzqDdG1vph8PEXyG0WVbXUSHOxUg+aV4I+VR7PpFs1wlPRNPtyby+0BvTFSEp5OOFOFIPwNS1s0hp61uh6FaIaJAzl9TQU6c9SVnkk/fXbOs1suDSGp0CNIQg7kBxpJ2nGMjjg8nkUEOqbq+QW/V7NbIba8FRlTlOLQMd6EIxkHwWRW9EHUrrpVIvMFhvoG40Ek58dylnz4x8a+zbblbiF2iaX2faK4k9xTgPUjY6SVJ5I67hjgAVtgagjPyEw5iFwLgUb/AFSSUhRTnGUkEpWM490nGRnFB9i1SVOFT14nrQU7ezHZIGfHKUA5+NfKrC0rG+ddFAEHAnOJz8QQal6UEKdMWpZUXWHnVE5JdlOqJPxVWt/RunpLRak2xt5s9UOLUpJ+BNT1KCtR9A6SjOdo1p63BWCPaYChg8Hg5Fc+n7XAt+s7z9GxmYyBDiocbZbCQpe51W4+JwoD4CrbUHZlNu36/OtrCih9phacEFKktJV8eHBQTlKUoFKUoFKUoIST/rnb/wCDJX9ZHqbqEkg/ozt57vo2V/WR6m6BSlcN4usGzW92fc5LceKyMrccPHkB4nyoO3I8ar8i9S7i+uHp1lLuNyHbg6PqGTju/ZDnjCTgEHJFczTc3VQWqa2/AspI7JgnY9LGc5c70IPHsdSPe7xVljx2ozLbEdtDTLaQlDaBhKQOgAoI+02SPAX6y6pUu4KbDbk6QAXVgd3AwlOedowOc9alaUoFKUoMYFcd0tkK6MBifGQ+gKCk7hyhQ6KSeqVDuI5FdtKCqPSLzplQL4fvFnGSp5KcyooznkD8qnHgNwxzuzxYLZcIl0htzbfJbkRnRlDjZyDXXVUumnJUCW5dtJONRpayVSYLg/S8z7wPcX+7HxB7gtdKhNOajh3tLzKEOxbhGO2VBkAJdYPdkd4PUKHBBFTdAquaV/VfVX8LJ/8AGYqx1B2CKqNdNQKKwoP3BLox3fpdkY/6aCcpSlApSlApSlBBKZS9rWO+l0bo1sdQprHOHHWyD/2iKnarcCU29r27sp5VHt0ULJ7ipbxx8sH41t1HflQXGrda2ky71KBMeOchKUgjLjhHuoGeT39BkkCg26g1HFsyUM7VyrhIymLBYG515Q8B3AZGVHgDk1HWzTci4TWrvqxxEma052kWE0o9hC4xgD9cWMn21DqeAK7NOacTa3nrjNeVNvEsD1mUvIGASQlCckISMnAHxzU/QYAxWaUoFKUoFKUoFKUoFYIz1rNKCA1LpxF27OTDkLgXaOCYs5lIKkE9ygeFoOBlJ4NfOnb89JfNovTaY16jtguoTw3IH7IyT7yc9R1B6joTYajbtaGLmhpTg2SY6u0jSUj22V+I8u4joRwaCSPSou2OpN2u7IPtpebWfuLSAP6JrXY7lJdK4N3bS1cmAN+wENvj9kb8j4dU9D3E/ETKNW3NAIKVxIzmMd+51P8A8aCbpSlApSlApSlB5vO1ObNe9RIiW+ZIuEia0y0BGWttADKBvUUg+yMk46nBwKmNPP2+3NPuttXSdPkrCpUo290KdX0wNyQEpHcOgHxq37Rzx161nFBDfTMwqw1p+5LSDjcVMp/mU4K0OX66pWUo0ldVgfaD8QA/N6p/Apigrjd81C89sb0k80jHvyp7KfHuQV/4Nb/pDUX7QRv5R/8AzqdwKUEF9Iai/aCN/KI/9dDdL40hS3tPbwBwiNOQtZP3LCBj41O0xQVz9EF3yP8AM+7Yx/tMT/3VsRf54QS9pi7NKH2dzC8jx9lw/LrU/WMCgqjuumI7iUSrFf2twzn6PWv+jmvr/KBZEN732rqwBnPa2uQMDxzs6VacChAIweRQViN6Q9IyPdv0NsYzl9RaHzUAM+VSkPUVlnK2wrtAfVt3YakoVx48HzFSBZaIwW0EfvaiZWkdNTHlvStP2t11ZypxcNsqUfM4yaCXQ6hedi0qx+ac19VXVaH02lzfHtjcRWQcxFqZ6dPcIrI0s0y52sO73uOrkfqgt5OPDa7uSPgKCQvFt9eabWw76vMYVvjvpTkoV3gjvSRwR3jw4NQlqliRrFTjjDjMxyAY8tsg7WlMuBSdpxyFB8kHvA7iCK6hZr0y4pUXU8lwKT7k2K04E892wIPzzXzFss9OpI90nOW955thbHrLLCmnVNnnYRuII3AEHqMH840FlpSlApSlApSlB//Z"/>
          <p:cNvSpPr>
            <a:spLocks noChangeAspect="1" noChangeArrowheads="1"/>
          </p:cNvSpPr>
          <p:nvPr/>
        </p:nvSpPr>
        <p:spPr bwMode="auto">
          <a:xfrm>
            <a:off x="155575" y="-898525"/>
            <a:ext cx="2419350" cy="18859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7414" name="AutoShape 6" descr="data:image/jpeg;base64,/9j/4AAQSkZJRgABAQAAAQABAAD/2wBDAAkGBwgHBgkIBwgKCgkLDRYPDQwMDRsUFRAWIB0iIiAdHx8kKDQsJCYxJx8fLT0tMTU3Ojo6Iys/RD84QzQ5Ojf/2wBDAQoKCg0MDRoPDxo3JR8lNzc3Nzc3Nzc3Nzc3Nzc3Nzc3Nzc3Nzc3Nzc3Nzc3Nzc3Nzc3Nzc3Nzc3Nzc3Nzc3Nzf/wAARCACOALYDASIAAhEBAxEB/8QAGwABAAIDAQEAAAAAAAAAAAAAAAUGAQMEBwL/xABPEAABAwMDAQQGBQIRDAMAAAABAgMEAAURBhIhMRNBUWEHFCIygZEVI0JxsTNSFiQ1Q1NVYnJ1kpWhsrPB0fAXJjQ2VHOCk6KjtNPC4eP/xAAZAQEAAwEBAAAAAAAAAAAAAAAAAQIEAwX/xAArEQEAAgEDAgMHBQAAAAAAAAAAAQIRAyExBBIiUcETFEFhcZGhBTKx0fH/2gAMAwEAAhEDEQA/APcaUpQKUpQKUpQKUpQKUpQKUqC1BqmFYX48Z+PPkypCVLaYhRVvLUlJAJ4GOCR394oJ2lVr9EF6fkdlD0rMSjGe2mSWmknnwSpR8+QO+vgK1nMKxiy2tO72VEuSl456p9gA9D1P3UFnzTcKrC7JeXw0Z+q5jZTjtEQ2GWULP3lKlD+NXyjSlleuDvrkuZcHynLjEq4OLRtIxy0CEkHzGKJxKcuF5tltbU5cLhFjIT1LzyU/iahjr3Tq1pRDlvT1KTuHqEV2RxnB9xJ/wR41IwdN2O3pUmBaIEdKzlQajpTk/KpNKUpASgBKR3CiFfN/ubsktxNL3EoGfrpDjLSFAdCPbKufMA+NYac1dKaXmJZ7co/k1LeckkfekBA+SjVhNQVsvra2Zr8x9CWW56ozSsYzyAB5nORUTaI5Xpp2vEzWOHybNfpTaBN1I4yrcCsW+KhoHnoCveRx5/KuZ62Kslzt083W4SO1fEZ4S31LSpKwQnahOEhW/b7WOmatdQ2rGyqzl5HZhcV5qQFOdE7HEqJ/ig1KiYHSlE9OKUGaUpQKUpQKUrU/IajNLdkOIabQMqWtQSAPMmg20rlt9xhXOMmTbpTEqOokB1hwLSSDg8g105oM0rAOazQKr96WYup7BIDeUvF+IpYTkp3I3gZxwCWh/NVgqta6DzcS1zI+N8W6RlKyCRsWvs1H4Bwn4ZoLGBlPSuC9xJsyF2VtuHqD+4HtuxDmB3jB4+NSA93isHpSYzC1bTS0Wj+/5eYwLE5P1nOtOoZcu4R2Y6HWi48UhWcZOEnGM7hjyrpu9+j6Z1ddH3WVOqEBlLDLR5VgnqceyPE/jUnZostHpFv0l5lwMLYZDLqgdpG0ZCT06g/4NfF10xNlTNTSUhsmdEQzFyrkkA5zxx3Vk7ZivhjfMve9vpW1sa8+HsrtG0Zntzxx5ymLxezGtUV2MUJkztojpdPCcjJUrySnJP3VXjfbzcdAS7mzLYalIU4rtWUYw0gkHAOeTtPzroXpCbd7VaG7vPLb0RRU6lpOPYKcdmkg8ccZ5zzUhb9GQYVil2gPPKblE9o4ThW0nhI8AP7Se+rzGpaflhmrbo9GkRnNot5ZjETPphX9I3e4u6pbau0lxDKrUhTTbywCSVpAKhwN5OfgRUFGkPW2eq5XZh6baItykdi0wASiQVnC1A48eOfCvSjpm1qvTV2UwTKaQEIO47QAMA48cHFd7ECLGbW0ww02hay4pISMFZOSo+eeaiNG07TK8/qWjW0zWm0xETHHnnE+e/LZCdcfisuutFpbiApTec7SR0zWi+w27hZp8J5JU3IjONLSDgkKSR17utd46Vg1peNO8uKxzEXGywJzSVpRJjNupSse0ApIOD580ri0e4g2RLLbhc9VffjKJ8W3VJP4UohN0pSgUpSgV5feX5mpXpsuBCRdfUZy4aLUt1Oxotk5cWnIBUtSQAVZ2jBHU16a66hptbjiglCAVKJ7gKrWhosZ2LJ1A1HZbdvTvrO5tIB7LGGwTgHO32jn7S1d2KD5c0kFXeXIjTFwLdKaQl6FAT2JdWnflanByMhQHs4J2DnqKxJsLVuZfd0uFIuTaSEhclxbYJTkb0bsK6DAOOvUVq9Jus29G2Aym0ocnPK7OM0rkbsZ3EZHA/tFPRfFfY0bDmTnS/PuIM2U+eVOKXynP3J2j4ccUHxBvl2tPZuagiyFszpjbSHPq09gpYSkJCAd2zfnnk85PHS5CqHcdQWi7XSf6uETYVljuvXCUoFbbPsKGxsdCsp3ZVg4GR9ricladylDtjuUy2OgJ2pQ4XGCkfZLSspAPinafOgsBOBVA13fk3iFddM2S2T7pMU2pp1yO3tajrwCMrUQCoZScA94qWb1JLtMhuLqyK3G7ZaWmZ8YlUd5Z6JI95snng5H7omswLY6/EmRrdNn21gzHJDUhtpKFq7Qla0kOpVkBalHOBwQB0NBy27WlxNwt8K+6Xm2tU53sWnC826nftUrHsnOMJPOPvxVyIBqnejuC0/amL1PadcvawuPLkSXC4sLbWULCeSEpKkE4TgdOKuVB84GeKx0rJ4JrzuVqiXp3UV7avMpxyOGu2gtqSBu8k4Hnjnwql9SKctHTdLfqZmNPmN8ee/w+/2ehgg9MVmqfaZb1h05FcmsvSrlcHC96ukjepawVkDJ4CQD8q3P6sKzZ3IcQri3F0NqfWsDslc5TjruG0+X4VEakY3Xno9TumKbxmYz9P8AJWd1YaaWs9EgmuLT90F6s8W4obLSZCdwQo5Kear8e7Tr9p7UKmWW1Ft16PEDPJcSBgd/JOfKpzS8JVv09b4jiQlxphKVjGPaxzStptbbhGpoRpacxb90TEfjf0S1YPUVmldGVEWUPtTbw0+psoEzeyEdQhTaDz57t9K0R/qtaT0JKtr0Bh1Q4xuC3E+GemO+lBPUpTOOtArBOK1S5LEOM7IlPNssNJK3HHFBKUJHUknpVYnXKfeozjkB9VnsyELL10kJCVrQB7zSVe6nqe0V4cAgg0Gv0g3pH0NcbLa0PTLzJirQ3GicraCkkb1H7IHPJxnoOaz6PNU2q9WG3RI0tj6QZhoD8QK+sbKAEqyk84B/GvI9X+kGNamXLFoRlyCzu3SrgsfXSVn7W45Jz13Hk92KpWg78LBrG33WS4vsm3j268FR2KBCj4nrmgvXpgIvGtpRkvKMOAylhttOffxuVjzyrGe/A8KirPcdbXeJbtGQbgpLTyCgoQnCmmR13rHO0D+6rjerFH1Xd5V709d7W7bHVpXKefeKTFUAAolOORgZHI/tqa05edC6LjuswLn9KXJ9Q7ZcZvtnnjnASAngAdwH41xr7TvnPD0te3R+7UjTjx439c+kO29Wu36C9E10hRcY9TcbU6oAKddcG3cfirjyAFRmnvSmjVMx2BCZkW9DTSdqkMmRIdzwQhKeE4OPaOQO/HWu56y3H0jvtP6hiyLZpxk749uWdkiQvpudx7oHcB41erRZrbZowj2uBHitAY2tNhOfv8a7PNV62xL5JDa0MJgBKQBKuKhJmLBGCdqSENk8Hgkd23pXLedF3JxSJcDUd3kSWmyksyZim0OHcVAgtBISrnGSlScdUnrV6rGAaCq+jkPs2WTClNSW3Ys55BEpxK3TuPaZUU8E/Wd3dirXVetawzq+9xEqwHGo8vaRjBUFIJH/ACh8asNBg15xNYTrDXqG220epWZWH3O9xWc7fmnHwNehSZUaK0p6VIaZaT7y3FhKR8TUI1qHTrLjnqEll9xxW5aYKC8pR8TsBql6d+Inhq6Xqfd5taseKYxE+WeZ+zj1tDuq3rXOsscSJEVxwBBUBje2pAVnwGa4rhpCaqz2O3wZIaXEdKn5AOFDck7lJ8ySfnU0rUalpUqHYr1KSOMiMlnJ+55SD/NjwrEmZqV0fpCyQmyVcKmTiMJx3hCFc9OB86rOlEzMz8V9PrtXTrWtceH888/TMuKw6Sfs7FwYYua2mn1L9XSyjAYCjnPOcqwAM+VWWG05GitNOvLfcQgBTqwAVnxOOKjTE1A66kuXWGwzt5SxCJXu/fKWRj/hzWprT0klSpmoLtIWonlK0NJA8AEJFXrSK8OGtr6mtM2vOZn5J7dgZPSoyZqSyQkkyrtBawraQqQnOfDGa5ho+xKY7CVAE1vIJ9edXJJI78uFXjUnFtkCHt9UhR2downs2kpwPgKs4q4m4euawYlW0Ovw3La4lx0NL7MKS4go2qxtOQtfTrt8qVbcDwpQZJxUbcbs1FfbiMoVImu/k47Yyeh9pZ+wnj3j9wyeKruvdYSLEWYNrievT3klamWnQHG28KwvBBAG4AZIxnjBJrpYXfLMhLn0MxLafO55MSQVSA4pWOSvAWBnkkpwBwMACg+5jLUJv6Z1VLS4WgkNRWwSy2sngIR1ccJwASM8eyE5OY24qdnOx5N9aeO5Rctun2VJDjxTyFPc4JHBIzsTkZJPNd0hid680XnWZF6eS4uKlaT6vBQCAVYHKlDckZPKjnG0Zwvk+3aHsU69z1qkS1Ab3HD7cl3ACUj80cDhPA5PjQeIekiFdnpEi+azbZgzH0hq3W1hSCoJB6rUn7KR39SSBwOK8476lNSX2dqG9SLpcnN77yun2UJ7kpHgB/f1qS0BpN7V2o2Le2FCMk9pKdH2Gx1+J6D/AOqD0L0L+jeLdbe5fNQMqejPHZGiqUpKHAlQO9QBG4ZGADwcHIPFe02yyWy1J2W23RIiepDDKUZPwFdUGKxCiNRYjSWo7KAhttA4SkDAArfQYFZpSgUpSghbrYnJ1zYuEW6Sre+00plRjoaV2iCQrB3oV0Ke7HU1zuaSjScquFyu0pZ7zPcZHyaKRVipQVGd6PrItyNLtUZm3XKJuLEpDQXkqGD2iVflAe/JzySCCc11wLw7bnW4F/jIiOq4RMZTiK+eg5/W1Hj2VeOElWKsdaZCGVsLRJShTShhSXMFJHgQetBtSc1mqyGH7ElKrG8mVb0Aldvcd3KSOT9Ssnjw2HjgY298taLxCvDCnYLwX2a9jzZ4WyvvQtPVKvI0EhSlKBSlKBSlKDz3U8ZD2pJlxQyhTkddqilfO9I9bDi+n2cFBz+5OelWS8TEWy+2uQ6VBmWpUJSifYStXtN58yUlI81Ad/MffrSZ+pDEZf8AV03K2qRLWEBSlIacSEhOfdV9ev2ueg44qQ+gHZv1V8mJuEVv8k0pgIO7uWpQPKx3EAYJz1xgI9Nhjo1MoyJk7tXGnFwlpluAobKklxvr0CikjyUAPdrk1R6M7fqgsi53a8KSyVbE+spIGcc4Uk88dasFssPqNxcnP3KbPcLfZMiWUHsE5yQnakdcJyTk+yOamaDx6Z6ArQv/AEK8z2v98hDn4balNE+j7UGikvotV1tTyZDgU6p+EveoAYA3BfQdceZr02sE4FBVETdbx1OLk2azy2kg7UxZy23F+GAtBTnyJA561kaukR2Eu3XTN5h8hKihlMgA+P1alHHwqau14hWpDZlLV2jqtjLLaStx5R7kpHJ/AAEnAGaiEw75qBpty5SHrJFUrJhRHB26k56LeHu5GMhGCPzqDdG1vph8PEXyG0WVbXUSHOxUg+aV4I+VR7PpFs1wlPRNPtyby+0BvTFSEp5OOFOFIPwNS1s0hp61uh6FaIaJAzl9TQU6c9SVnkk/fXbOs1suDSGp0CNIQg7kBxpJ2nGMjjg8nkUEOqbq+QW/V7NbIba8FRlTlOLQMd6EIxkHwWRW9EHUrrpVIvMFhvoG40Ek58dylnz4x8a+zbblbiF2iaX2faK4k9xTgPUjY6SVJ5I67hjgAVtgagjPyEw5iFwLgUb/AFSSUhRTnGUkEpWM490nGRnFB9i1SVOFT14nrQU7ezHZIGfHKUA5+NfKrC0rG+ddFAEHAnOJz8QQal6UEKdMWpZUXWHnVE5JdlOqJPxVWt/RunpLRak2xt5s9UOLUpJ+BNT1KCtR9A6SjOdo1p63BWCPaYChg8Hg5Fc+n7XAt+s7z9GxmYyBDiocbZbCQpe51W4+JwoD4CrbUHZlNu36/OtrCih9phacEFKktJV8eHBQTlKUoFKUoFKUoIST/rnb/wCDJX9ZHqbqEkg/ozt57vo2V/WR6m6BSlcN4usGzW92fc5LceKyMrccPHkB4nyoO3I8ar8i9S7i+uHp1lLuNyHbg6PqGTju/ZDnjCTgEHJFczTc3VQWqa2/AspI7JgnY9LGc5c70IPHsdSPe7xVljx2ozLbEdtDTLaQlDaBhKQOgAoI+02SPAX6y6pUu4KbDbk6QAXVgd3AwlOedowOc9alaUoFKUoMYFcd0tkK6MBifGQ+gKCk7hyhQ6KSeqVDuI5FdtKCqPSLzplQL4fvFnGSp5KcyooznkD8qnHgNwxzuzxYLZcIl0htzbfJbkRnRlDjZyDXXVUumnJUCW5dtJONRpayVSYLg/S8z7wPcX+7HxB7gtdKhNOajh3tLzKEOxbhGO2VBkAJdYPdkd4PUKHBBFTdAquaV/VfVX8LJ/8AGYqx1B2CKqNdNQKKwoP3BLox3fpdkY/6aCcpSlApSlApSlBBKZS9rWO+l0bo1sdQprHOHHWyD/2iKnarcCU29r27sp5VHt0ULJ7ipbxx8sH41t1HflQXGrda2ky71KBMeOchKUgjLjhHuoGeT39BkkCg26g1HFsyUM7VyrhIymLBYG515Q8B3AZGVHgDk1HWzTci4TWrvqxxEma052kWE0o9hC4xgD9cWMn21DqeAK7NOacTa3nrjNeVNvEsD1mUvIGASQlCckISMnAHxzU/QYAxWaUoFKUoFKUoFKUoFYIz1rNKCA1LpxF27OTDkLgXaOCYs5lIKkE9ygeFoOBlJ4NfOnb89JfNovTaY16jtguoTw3IH7IyT7yc9R1B6joTYajbtaGLmhpTg2SY6u0jSUj22V+I8u4joRwaCSPSou2OpN2u7IPtpebWfuLSAP6JrXY7lJdK4N3bS1cmAN+wENvj9kb8j4dU9D3E/ETKNW3NAIKVxIzmMd+51P8A8aCbpSlApSlApSlB5vO1ObNe9RIiW+ZIuEia0y0BGWttADKBvUUg+yMk46nBwKmNPP2+3NPuttXSdPkrCpUo290KdX0wNyQEpHcOgHxq37Rzx161nFBDfTMwqw1p+5LSDjcVMp/mU4K0OX66pWUo0ldVgfaD8QA/N6p/Apigrjd81C89sb0k80jHvyp7KfHuQV/4Nb/pDUX7QRv5R/8AzqdwKUEF9Iai/aCN/KI/9dDdL40hS3tPbwBwiNOQtZP3LCBj41O0xQVz9EF3yP8AM+7Yx/tMT/3VsRf54QS9pi7NKH2dzC8jx9lw/LrU/WMCgqjuumI7iUSrFf2twzn6PWv+jmvr/KBZEN732rqwBnPa2uQMDxzs6VacChAIweRQViN6Q9IyPdv0NsYzl9RaHzUAM+VSkPUVlnK2wrtAfVt3YakoVx48HzFSBZaIwW0EfvaiZWkdNTHlvStP2t11ZypxcNsqUfM4yaCXQ6hedi0qx+ac19VXVaH02lzfHtjcRWQcxFqZ6dPcIrI0s0y52sO73uOrkfqgt5OPDa7uSPgKCQvFt9eabWw76vMYVvjvpTkoV3gjvSRwR3jw4NQlqliRrFTjjDjMxyAY8tsg7WlMuBSdpxyFB8kHvA7iCK6hZr0y4pUXU8lwKT7k2K04E892wIPzzXzFss9OpI90nOW955thbHrLLCmnVNnnYRuII3AEHqMH840FlpSlApSlApSlB//Z"/>
          <p:cNvSpPr>
            <a:spLocks noChangeAspect="1" noChangeArrowheads="1"/>
          </p:cNvSpPr>
          <p:nvPr/>
        </p:nvSpPr>
        <p:spPr bwMode="auto">
          <a:xfrm>
            <a:off x="155575" y="-898525"/>
            <a:ext cx="2419350" cy="18859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7416" name="AutoShape 8" descr="data:image/jpeg;base64,/9j/4AAQSkZJRgABAQAAAQABAAD/2wBDAAkGBwgHBgkIBwgKCgkLDRYPDQwMDRsUFRAWIB0iIiAdHx8kKDQsJCYxJx8fLT0tMTU3Ojo6Iys/RD84QzQ5Ojf/2wBDAQoKCg0MDRoPDxo3JR8lNzc3Nzc3Nzc3Nzc3Nzc3Nzc3Nzc3Nzc3Nzc3Nzc3Nzc3Nzc3Nzc3Nzc3Nzc3Nzc3Nzf/wAARCACOALYDASIAAhEBAxEB/8QAGwABAAIDAQEAAAAAAAAAAAAAAAUGAQMEBwL/xABPEAABAwMDAQQGBQIRDAMAAAABAgMEAAURBhIhMRNBUWEHFCIygZEVI0JxsTNSFiQ1Q1NVYnJ1kpWhsrPB0fAXJjQ2VHOCk6KjtNPC4eP/xAAZAQEAAwEBAAAAAAAAAAAAAAAAAQIEAwX/xAArEQEAAgEDAgMHBQAAAAAAAAAAAQIRAyExBBIiUcETFEFhcZGhBTKx0fH/2gAMAwEAAhEDEQA/APcaUpQKUpQKUpQKUpQKUpQKUqC1BqmFYX48Z+PPkypCVLaYhRVvLUlJAJ4GOCR394oJ2lVr9EF6fkdlD0rMSjGe2mSWmknnwSpR8+QO+vgK1nMKxiy2tO72VEuSl456p9gA9D1P3UFnzTcKrC7JeXw0Z+q5jZTjtEQ2GWULP3lKlD+NXyjSlleuDvrkuZcHynLjEq4OLRtIxy0CEkHzGKJxKcuF5tltbU5cLhFjIT1LzyU/iahjr3Tq1pRDlvT1KTuHqEV2RxnB9xJ/wR41IwdN2O3pUmBaIEdKzlQajpTk/KpNKUpASgBKR3CiFfN/ubsktxNL3EoGfrpDjLSFAdCPbKufMA+NYac1dKaXmJZ7co/k1LeckkfekBA+SjVhNQVsvra2Zr8x9CWW56ozSsYzyAB5nORUTaI5Xpp2vEzWOHybNfpTaBN1I4yrcCsW+KhoHnoCveRx5/KuZ62Kslzt083W4SO1fEZ4S31LSpKwQnahOEhW/b7WOmatdQ2rGyqzl5HZhcV5qQFOdE7HEqJ/ig1KiYHSlE9OKUGaUpQKUpQKUrU/IajNLdkOIabQMqWtQSAPMmg20rlt9xhXOMmTbpTEqOokB1hwLSSDg8g105oM0rAOazQKr96WYup7BIDeUvF+IpYTkp3I3gZxwCWh/NVgqta6DzcS1zI+N8W6RlKyCRsWvs1H4Bwn4ZoLGBlPSuC9xJsyF2VtuHqD+4HtuxDmB3jB4+NSA93isHpSYzC1bTS0Wj+/5eYwLE5P1nOtOoZcu4R2Y6HWi48UhWcZOEnGM7hjyrpu9+j6Z1ddH3WVOqEBlLDLR5VgnqceyPE/jUnZostHpFv0l5lwMLYZDLqgdpG0ZCT06g/4NfF10xNlTNTSUhsmdEQzFyrkkA5zxx3Vk7ZivhjfMve9vpW1sa8+HsrtG0Zntzxx5ymLxezGtUV2MUJkztojpdPCcjJUrySnJP3VXjfbzcdAS7mzLYalIU4rtWUYw0gkHAOeTtPzroXpCbd7VaG7vPLb0RRU6lpOPYKcdmkg8ccZ5zzUhb9GQYVil2gPPKblE9o4ThW0nhI8AP7Se+rzGpaflhmrbo9GkRnNot5ZjETPphX9I3e4u6pbau0lxDKrUhTTbywCSVpAKhwN5OfgRUFGkPW2eq5XZh6baItykdi0wASiQVnC1A48eOfCvSjpm1qvTV2UwTKaQEIO47QAMA48cHFd7ECLGbW0ww02hay4pISMFZOSo+eeaiNG07TK8/qWjW0zWm0xETHHnnE+e/LZCdcfisuutFpbiApTec7SR0zWi+w27hZp8J5JU3IjONLSDgkKSR17utd46Vg1peNO8uKxzEXGywJzSVpRJjNupSse0ApIOD580ri0e4g2RLLbhc9VffjKJ8W3VJP4UohN0pSgUpSgV5feX5mpXpsuBCRdfUZy4aLUt1Oxotk5cWnIBUtSQAVZ2jBHU16a66hptbjiglCAVKJ7gKrWhosZ2LJ1A1HZbdvTvrO5tIB7LGGwTgHO32jn7S1d2KD5c0kFXeXIjTFwLdKaQl6FAT2JdWnflanByMhQHs4J2DnqKxJsLVuZfd0uFIuTaSEhclxbYJTkb0bsK6DAOOvUVq9Jus29G2Aym0ocnPK7OM0rkbsZ3EZHA/tFPRfFfY0bDmTnS/PuIM2U+eVOKXynP3J2j4ccUHxBvl2tPZuagiyFszpjbSHPq09gpYSkJCAd2zfnnk85PHS5CqHcdQWi7XSf6uETYVljuvXCUoFbbPsKGxsdCsp3ZVg4GR9ricladylDtjuUy2OgJ2pQ4XGCkfZLSspAPinafOgsBOBVA13fk3iFddM2S2T7pMU2pp1yO3tajrwCMrUQCoZScA94qWb1JLtMhuLqyK3G7ZaWmZ8YlUd5Z6JI95snng5H7omswLY6/EmRrdNn21gzHJDUhtpKFq7Qla0kOpVkBalHOBwQB0NBy27WlxNwt8K+6Xm2tU53sWnC826nftUrHsnOMJPOPvxVyIBqnejuC0/amL1PadcvawuPLkSXC4sLbWULCeSEpKkE4TgdOKuVB84GeKx0rJ4JrzuVqiXp3UV7avMpxyOGu2gtqSBu8k4Hnjnwql9SKctHTdLfqZmNPmN8ee/w+/2ehgg9MVmqfaZb1h05FcmsvSrlcHC96ukjepawVkDJ4CQD8q3P6sKzZ3IcQri3F0NqfWsDslc5TjruG0+X4VEakY3Xno9TumKbxmYz9P8AJWd1YaaWs9EgmuLT90F6s8W4obLSZCdwQo5Kear8e7Tr9p7UKmWW1Ft16PEDPJcSBgd/JOfKpzS8JVv09b4jiQlxphKVjGPaxzStptbbhGpoRpacxb90TEfjf0S1YPUVmldGVEWUPtTbw0+psoEzeyEdQhTaDz57t9K0R/qtaT0JKtr0Bh1Q4xuC3E+GemO+lBPUpTOOtArBOK1S5LEOM7IlPNssNJK3HHFBKUJHUknpVYnXKfeozjkB9VnsyELL10kJCVrQB7zSVe6nqe0V4cAgg0Gv0g3pH0NcbLa0PTLzJirQ3GicraCkkb1H7IHPJxnoOaz6PNU2q9WG3RI0tj6QZhoD8QK+sbKAEqyk84B/GvI9X+kGNamXLFoRlyCzu3SrgsfXSVn7W45Jz13Hk92KpWg78LBrG33WS4vsm3j268FR2KBCj4nrmgvXpgIvGtpRkvKMOAylhttOffxuVjzyrGe/A8KirPcdbXeJbtGQbgpLTyCgoQnCmmR13rHO0D+6rjerFH1Xd5V709d7W7bHVpXKefeKTFUAAolOORgZHI/tqa05edC6LjuswLn9KXJ9Q7ZcZvtnnjnASAngAdwH41xr7TvnPD0te3R+7UjTjx439c+kO29Wu36C9E10hRcY9TcbU6oAKddcG3cfirjyAFRmnvSmjVMx2BCZkW9DTSdqkMmRIdzwQhKeE4OPaOQO/HWu56y3H0jvtP6hiyLZpxk749uWdkiQvpudx7oHcB41erRZrbZowj2uBHitAY2tNhOfv8a7PNV62xL5JDa0MJgBKQBKuKhJmLBGCdqSENk8Hgkd23pXLedF3JxSJcDUd3kSWmyksyZim0OHcVAgtBISrnGSlScdUnrV6rGAaCq+jkPs2WTClNSW3Ys55BEpxK3TuPaZUU8E/Wd3dirXVetawzq+9xEqwHGo8vaRjBUFIJH/ACh8asNBg15xNYTrDXqG220epWZWH3O9xWc7fmnHwNehSZUaK0p6VIaZaT7y3FhKR8TUI1qHTrLjnqEll9xxW5aYKC8pR8TsBql6d+Inhq6Xqfd5taseKYxE+WeZ+zj1tDuq3rXOsscSJEVxwBBUBje2pAVnwGa4rhpCaqz2O3wZIaXEdKn5AOFDck7lJ8ySfnU0rUalpUqHYr1KSOMiMlnJ+55SD/NjwrEmZqV0fpCyQmyVcKmTiMJx3hCFc9OB86rOlEzMz8V9PrtXTrWtceH888/TMuKw6Sfs7FwYYua2mn1L9XSyjAYCjnPOcqwAM+VWWG05GitNOvLfcQgBTqwAVnxOOKjTE1A66kuXWGwzt5SxCJXu/fKWRj/hzWprT0klSpmoLtIWonlK0NJA8AEJFXrSK8OGtr6mtM2vOZn5J7dgZPSoyZqSyQkkyrtBawraQqQnOfDGa5ho+xKY7CVAE1vIJ9edXJJI78uFXjUnFtkCHt9UhR2downs2kpwPgKs4q4m4euawYlW0Ovw3La4lx0NL7MKS4go2qxtOQtfTrt8qVbcDwpQZJxUbcbs1FfbiMoVImu/k47Yyeh9pZ+wnj3j9wyeKruvdYSLEWYNrievT3klamWnQHG28KwvBBAG4AZIxnjBJrpYXfLMhLn0MxLafO55MSQVSA4pWOSvAWBnkkpwBwMACg+5jLUJv6Z1VLS4WgkNRWwSy2sngIR1ccJwASM8eyE5OY24qdnOx5N9aeO5Rctun2VJDjxTyFPc4JHBIzsTkZJPNd0hid680XnWZF6eS4uKlaT6vBQCAVYHKlDckZPKjnG0Zwvk+3aHsU69z1qkS1Ab3HD7cl3ACUj80cDhPA5PjQeIekiFdnpEi+azbZgzH0hq3W1hSCoJB6rUn7KR39SSBwOK8476lNSX2dqG9SLpcnN77yun2UJ7kpHgB/f1qS0BpN7V2o2Le2FCMk9pKdH2Gx1+J6D/AOqD0L0L+jeLdbe5fNQMqejPHZGiqUpKHAlQO9QBG4ZGADwcHIPFe02yyWy1J2W23RIiepDDKUZPwFdUGKxCiNRYjSWo7KAhttA4SkDAArfQYFZpSgUpSghbrYnJ1zYuEW6Sre+00plRjoaV2iCQrB3oV0Ke7HU1zuaSjScquFyu0pZ7zPcZHyaKRVipQVGd6PrItyNLtUZm3XKJuLEpDQXkqGD2iVflAe/JzySCCc11wLw7bnW4F/jIiOq4RMZTiK+eg5/W1Hj2VeOElWKsdaZCGVsLRJShTShhSXMFJHgQetBtSc1mqyGH7ElKrG8mVb0Aldvcd3KSOT9Ssnjw2HjgY298taLxCvDCnYLwX2a9jzZ4WyvvQtPVKvI0EhSlKBSlKBSlKDz3U8ZD2pJlxQyhTkddqilfO9I9bDi+n2cFBz+5OelWS8TEWy+2uQ6VBmWpUJSifYStXtN58yUlI81Ad/MffrSZ+pDEZf8AV03K2qRLWEBSlIacSEhOfdV9ev2ueg44qQ+gHZv1V8mJuEVv8k0pgIO7uWpQPKx3EAYJz1xgI9Nhjo1MoyJk7tXGnFwlpluAobKklxvr0CikjyUAPdrk1R6M7fqgsi53a8KSyVbE+spIGcc4Uk88dasFssPqNxcnP3KbPcLfZMiWUHsE5yQnakdcJyTk+yOamaDx6Z6ArQv/AEK8z2v98hDn4balNE+j7UGikvotV1tTyZDgU6p+EveoAYA3BfQdceZr02sE4FBVETdbx1OLk2azy2kg7UxZy23F+GAtBTnyJA561kaukR2Eu3XTN5h8hKihlMgA+P1alHHwqau14hWpDZlLV2jqtjLLaStx5R7kpHJ/AAEnAGaiEw75qBpty5SHrJFUrJhRHB26k56LeHu5GMhGCPzqDdG1vph8PEXyG0WVbXUSHOxUg+aV4I+VR7PpFs1wlPRNPtyby+0BvTFSEp5OOFOFIPwNS1s0hp61uh6FaIaJAzl9TQU6c9SVnkk/fXbOs1suDSGp0CNIQg7kBxpJ2nGMjjg8nkUEOqbq+QW/V7NbIba8FRlTlOLQMd6EIxkHwWRW9EHUrrpVIvMFhvoG40Ek58dylnz4x8a+zbblbiF2iaX2faK4k9xTgPUjY6SVJ5I67hjgAVtgagjPyEw5iFwLgUb/AFSSUhRTnGUkEpWM490nGRnFB9i1SVOFT14nrQU7ezHZIGfHKUA5+NfKrC0rG+ddFAEHAnOJz8QQal6UEKdMWpZUXWHnVE5JdlOqJPxVWt/RunpLRak2xt5s9UOLUpJ+BNT1KCtR9A6SjOdo1p63BWCPaYChg8Hg5Fc+n7XAt+s7z9GxmYyBDiocbZbCQpe51W4+JwoD4CrbUHZlNu36/OtrCih9phacEFKktJV8eHBQTlKUoFKUoFKUoIST/rnb/wCDJX9ZHqbqEkg/ozt57vo2V/WR6m6BSlcN4usGzW92fc5LceKyMrccPHkB4nyoO3I8ar8i9S7i+uHp1lLuNyHbg6PqGTju/ZDnjCTgEHJFczTc3VQWqa2/AspI7JgnY9LGc5c70IPHsdSPe7xVljx2ozLbEdtDTLaQlDaBhKQOgAoI+02SPAX6y6pUu4KbDbk6QAXVgd3AwlOedowOc9alaUoFKUoMYFcd0tkK6MBifGQ+gKCk7hyhQ6KSeqVDuI5FdtKCqPSLzplQL4fvFnGSp5KcyooznkD8qnHgNwxzuzxYLZcIl0htzbfJbkRnRlDjZyDXXVUumnJUCW5dtJONRpayVSYLg/S8z7wPcX+7HxB7gtdKhNOajh3tLzKEOxbhGO2VBkAJdYPdkd4PUKHBBFTdAquaV/VfVX8LJ/8AGYqx1B2CKqNdNQKKwoP3BLox3fpdkY/6aCcpSlApSlApSlBBKZS9rWO+l0bo1sdQprHOHHWyD/2iKnarcCU29r27sp5VHt0ULJ7ipbxx8sH41t1HflQXGrda2ky71KBMeOchKUgjLjhHuoGeT39BkkCg26g1HFsyUM7VyrhIymLBYG515Q8B3AZGVHgDk1HWzTci4TWrvqxxEma052kWE0o9hC4xgD9cWMn21DqeAK7NOacTa3nrjNeVNvEsD1mUvIGASQlCckISMnAHxzU/QYAxWaUoFKUoFKUoFKUoFYIz1rNKCA1LpxF27OTDkLgXaOCYs5lIKkE9ygeFoOBlJ4NfOnb89JfNovTaY16jtguoTw3IH7IyT7yc9R1B6joTYajbtaGLmhpTg2SY6u0jSUj22V+I8u4joRwaCSPSou2OpN2u7IPtpebWfuLSAP6JrXY7lJdK4N3bS1cmAN+wENvj9kb8j4dU9D3E/ETKNW3NAIKVxIzmMd+51P8A8aCbpSlApSlApSlB5vO1ObNe9RIiW+ZIuEia0y0BGWttADKBvUUg+yMk46nBwKmNPP2+3NPuttXSdPkrCpUo290KdX0wNyQEpHcOgHxq37Rzx161nFBDfTMwqw1p+5LSDjcVMp/mU4K0OX66pWUo0ldVgfaD8QA/N6p/Apigrjd81C89sb0k80jHvyp7KfHuQV/4Nb/pDUX7QRv5R/8AzqdwKUEF9Iai/aCN/KI/9dDdL40hS3tPbwBwiNOQtZP3LCBj41O0xQVz9EF3yP8AM+7Yx/tMT/3VsRf54QS9pi7NKH2dzC8jx9lw/LrU/WMCgqjuumI7iUSrFf2twzn6PWv+jmvr/KBZEN732rqwBnPa2uQMDxzs6VacChAIweRQViN6Q9IyPdv0NsYzl9RaHzUAM+VSkPUVlnK2wrtAfVt3YakoVx48HzFSBZaIwW0EfvaiZWkdNTHlvStP2t11ZypxcNsqUfM4yaCXQ6hedi0qx+ac19VXVaH02lzfHtjcRWQcxFqZ6dPcIrI0s0y52sO73uOrkfqgt5OPDa7uSPgKCQvFt9eabWw76vMYVvjvpTkoV3gjvSRwR3jw4NQlqliRrFTjjDjMxyAY8tsg7WlMuBSdpxyFB8kHvA7iCK6hZr0y4pUXU8lwKT7k2K04E892wIPzzXzFss9OpI90nOW955thbHrLLCmnVNnnYRuII3AEHqMH840FlpSlApSlApSlB//Z"/>
          <p:cNvSpPr>
            <a:spLocks noChangeAspect="1" noChangeArrowheads="1"/>
          </p:cNvSpPr>
          <p:nvPr/>
        </p:nvSpPr>
        <p:spPr bwMode="auto">
          <a:xfrm>
            <a:off x="155575" y="-898525"/>
            <a:ext cx="2419350" cy="18859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7418" name="AutoShape 10" descr="data:image/jpeg;base64,/9j/4AAQSkZJRgABAQAAAQABAAD/2wBDAAkGBwgHBgkIBwgKCgkLDRYPDQwMDRsUFRAWIB0iIiAdHx8kKDQsJCYxJx8fLT0tMTU3Ojo6Iys/RD84QzQ5Ojf/2wBDAQoKCg0MDRoPDxo3JR8lNzc3Nzc3Nzc3Nzc3Nzc3Nzc3Nzc3Nzc3Nzc3Nzc3Nzc3Nzc3Nzc3Nzc3Nzc3Nzc3Nzf/wAARCACOALYDASIAAhEBAxEB/8QAGwABAAIDAQEAAAAAAAAAAAAAAAUGAQMEBwL/xABPEAABAwMDAQQGBQIRDAMAAAABAgMEAAURBhIhMRNBUWEHFCIygZEVI0JxsTNSFiQ1Q1NVYnJ1kpWhsrPB0fAXJjQ2VHOCk6KjtNPC4eP/xAAZAQEAAwEBAAAAAAAAAAAAAAAAAQIEAwX/xAArEQEAAgEDAgMHBQAAAAAAAAAAAQIRAyExBBIiUcETFEFhcZGhBTKx0fH/2gAMAwEAAhEDEQA/APcaUpQKUpQKUpQKUpQKUpQKUqC1BqmFYX48Z+PPkypCVLaYhRVvLUlJAJ4GOCR394oJ2lVr9EF6fkdlD0rMSjGe2mSWmknnwSpR8+QO+vgK1nMKxiy2tO72VEuSl456p9gA9D1P3UFnzTcKrC7JeXw0Z+q5jZTjtEQ2GWULP3lKlD+NXyjSlleuDvrkuZcHynLjEq4OLRtIxy0CEkHzGKJxKcuF5tltbU5cLhFjIT1LzyU/iahjr3Tq1pRDlvT1KTuHqEV2RxnB9xJ/wR41IwdN2O3pUmBaIEdKzlQajpTk/KpNKUpASgBKR3CiFfN/ubsktxNL3EoGfrpDjLSFAdCPbKufMA+NYac1dKaXmJZ7co/k1LeckkfekBA+SjVhNQVsvra2Zr8x9CWW56ozSsYzyAB5nORUTaI5Xpp2vEzWOHybNfpTaBN1I4yrcCsW+KhoHnoCveRx5/KuZ62Kslzt083W4SO1fEZ4S31LSpKwQnahOEhW/b7WOmatdQ2rGyqzl5HZhcV5qQFOdE7HEqJ/ig1KiYHSlE9OKUGaUpQKUpQKUrU/IajNLdkOIabQMqWtQSAPMmg20rlt9xhXOMmTbpTEqOokB1hwLSSDg8g105oM0rAOazQKr96WYup7BIDeUvF+IpYTkp3I3gZxwCWh/NVgqta6DzcS1zI+N8W6RlKyCRsWvs1H4Bwn4ZoLGBlPSuC9xJsyF2VtuHqD+4HtuxDmB3jB4+NSA93isHpSYzC1bTS0Wj+/5eYwLE5P1nOtOoZcu4R2Y6HWi48UhWcZOEnGM7hjyrpu9+j6Z1ddH3WVOqEBlLDLR5VgnqceyPE/jUnZostHpFv0l5lwMLYZDLqgdpG0ZCT06g/4NfF10xNlTNTSUhsmdEQzFyrkkA5zxx3Vk7ZivhjfMve9vpW1sa8+HsrtG0Zntzxx5ymLxezGtUV2MUJkztojpdPCcjJUrySnJP3VXjfbzcdAS7mzLYalIU4rtWUYw0gkHAOeTtPzroXpCbd7VaG7vPLb0RRU6lpOPYKcdmkg8ccZ5zzUhb9GQYVil2gPPKblE9o4ThW0nhI8AP7Se+rzGpaflhmrbo9GkRnNot5ZjETPphX9I3e4u6pbau0lxDKrUhTTbywCSVpAKhwN5OfgRUFGkPW2eq5XZh6baItykdi0wASiQVnC1A48eOfCvSjpm1qvTV2UwTKaQEIO47QAMA48cHFd7ECLGbW0ww02hay4pISMFZOSo+eeaiNG07TK8/qWjW0zWm0xETHHnnE+e/LZCdcfisuutFpbiApTec7SR0zWi+w27hZp8J5JU3IjONLSDgkKSR17utd46Vg1peNO8uKxzEXGywJzSVpRJjNupSse0ApIOD580ri0e4g2RLLbhc9VffjKJ8W3VJP4UohN0pSgUpSgV5feX5mpXpsuBCRdfUZy4aLUt1Oxotk5cWnIBUtSQAVZ2jBHU16a66hptbjiglCAVKJ7gKrWhosZ2LJ1A1HZbdvTvrO5tIB7LGGwTgHO32jn7S1d2KD5c0kFXeXIjTFwLdKaQl6FAT2JdWnflanByMhQHs4J2DnqKxJsLVuZfd0uFIuTaSEhclxbYJTkb0bsK6DAOOvUVq9Jus29G2Aym0ocnPK7OM0rkbsZ3EZHA/tFPRfFfY0bDmTnS/PuIM2U+eVOKXynP3J2j4ccUHxBvl2tPZuagiyFszpjbSHPq09gpYSkJCAd2zfnnk85PHS5CqHcdQWi7XSf6uETYVljuvXCUoFbbPsKGxsdCsp3ZVg4GR9ricladylDtjuUy2OgJ2pQ4XGCkfZLSspAPinafOgsBOBVA13fk3iFddM2S2T7pMU2pp1yO3tajrwCMrUQCoZScA94qWb1JLtMhuLqyK3G7ZaWmZ8YlUd5Z6JI95snng5H7omswLY6/EmRrdNn21gzHJDUhtpKFq7Qla0kOpVkBalHOBwQB0NBy27WlxNwt8K+6Xm2tU53sWnC826nftUrHsnOMJPOPvxVyIBqnejuC0/amL1PadcvawuPLkSXC4sLbWULCeSEpKkE4TgdOKuVB84GeKx0rJ4JrzuVqiXp3UV7avMpxyOGu2gtqSBu8k4Hnjnwql9SKctHTdLfqZmNPmN8ee/w+/2ehgg9MVmqfaZb1h05FcmsvSrlcHC96ukjepawVkDJ4CQD8q3P6sKzZ3IcQri3F0NqfWsDslc5TjruG0+X4VEakY3Xno9TumKbxmYz9P8AJWd1YaaWs9EgmuLT90F6s8W4obLSZCdwQo5Kear8e7Tr9p7UKmWW1Ft16PEDPJcSBgd/JOfKpzS8JVv09b4jiQlxphKVjGPaxzStptbbhGpoRpacxb90TEfjf0S1YPUVmldGVEWUPtTbw0+psoEzeyEdQhTaDz57t9K0R/qtaT0JKtr0Bh1Q4xuC3E+GemO+lBPUpTOOtArBOK1S5LEOM7IlPNssNJK3HHFBKUJHUknpVYnXKfeozjkB9VnsyELL10kJCVrQB7zSVe6nqe0V4cAgg0Gv0g3pH0NcbLa0PTLzJirQ3GicraCkkb1H7IHPJxnoOaz6PNU2q9WG3RI0tj6QZhoD8QK+sbKAEqyk84B/GvI9X+kGNamXLFoRlyCzu3SrgsfXSVn7W45Jz13Hk92KpWg78LBrG33WS4vsm3j268FR2KBCj4nrmgvXpgIvGtpRkvKMOAylhttOffxuVjzyrGe/A8KirPcdbXeJbtGQbgpLTyCgoQnCmmR13rHO0D+6rjerFH1Xd5V709d7W7bHVpXKefeKTFUAAolOORgZHI/tqa05edC6LjuswLn9KXJ9Q7ZcZvtnnjnASAngAdwH41xr7TvnPD0te3R+7UjTjx439c+kO29Wu36C9E10hRcY9TcbU6oAKddcG3cfirjyAFRmnvSmjVMx2BCZkW9DTSdqkMmRIdzwQhKeE4OPaOQO/HWu56y3H0jvtP6hiyLZpxk749uWdkiQvpudx7oHcB41erRZrbZowj2uBHitAY2tNhOfv8a7PNV62xL5JDa0MJgBKQBKuKhJmLBGCdqSENk8Hgkd23pXLedF3JxSJcDUd3kSWmyksyZim0OHcVAgtBISrnGSlScdUnrV6rGAaCq+jkPs2WTClNSW3Ys55BEpxK3TuPaZUU8E/Wd3dirXVetawzq+9xEqwHGo8vaRjBUFIJH/ACh8asNBg15xNYTrDXqG220epWZWH3O9xWc7fmnHwNehSZUaK0p6VIaZaT7y3FhKR8TUI1qHTrLjnqEll9xxW5aYKC8pR8TsBql6d+Inhq6Xqfd5taseKYxE+WeZ+zj1tDuq3rXOsscSJEVxwBBUBje2pAVnwGa4rhpCaqz2O3wZIaXEdKn5AOFDck7lJ8ySfnU0rUalpUqHYr1KSOMiMlnJ+55SD/NjwrEmZqV0fpCyQmyVcKmTiMJx3hCFc9OB86rOlEzMz8V9PrtXTrWtceH888/TMuKw6Sfs7FwYYua2mn1L9XSyjAYCjnPOcqwAM+VWWG05GitNOvLfcQgBTqwAVnxOOKjTE1A66kuXWGwzt5SxCJXu/fKWRj/hzWprT0klSpmoLtIWonlK0NJA8AEJFXrSK8OGtr6mtM2vOZn5J7dgZPSoyZqSyQkkyrtBawraQqQnOfDGa5ho+xKY7CVAE1vIJ9edXJJI78uFXjUnFtkCHt9UhR2downs2kpwPgKs4q4m4euawYlW0Ovw3La4lx0NL7MKS4go2qxtOQtfTrt8qVbcDwpQZJxUbcbs1FfbiMoVImu/k47Yyeh9pZ+wnj3j9wyeKruvdYSLEWYNrievT3klamWnQHG28KwvBBAG4AZIxnjBJrpYXfLMhLn0MxLafO55MSQVSA4pWOSvAWBnkkpwBwMACg+5jLUJv6Z1VLS4WgkNRWwSy2sngIR1ccJwASM8eyE5OY24qdnOx5N9aeO5Rctun2VJDjxTyFPc4JHBIzsTkZJPNd0hid680XnWZF6eS4uKlaT6vBQCAVYHKlDckZPKjnG0Zwvk+3aHsU69z1qkS1Ab3HD7cl3ACUj80cDhPA5PjQeIekiFdnpEi+azbZgzH0hq3W1hSCoJB6rUn7KR39SSBwOK8476lNSX2dqG9SLpcnN77yun2UJ7kpHgB/f1qS0BpN7V2o2Le2FCMk9pKdH2Gx1+J6D/AOqD0L0L+jeLdbe5fNQMqejPHZGiqUpKHAlQO9QBG4ZGADwcHIPFe02yyWy1J2W23RIiepDDKUZPwFdUGKxCiNRYjSWo7KAhttA4SkDAArfQYFZpSgUpSghbrYnJ1zYuEW6Sre+00plRjoaV2iCQrB3oV0Ke7HU1zuaSjScquFyu0pZ7zPcZHyaKRVipQVGd6PrItyNLtUZm3XKJuLEpDQXkqGD2iVflAe/JzySCCc11wLw7bnW4F/jIiOq4RMZTiK+eg5/W1Hj2VeOElWKsdaZCGVsLRJShTShhSXMFJHgQetBtSc1mqyGH7ElKrG8mVb0Aldvcd3KSOT9Ssnjw2HjgY298taLxCvDCnYLwX2a9jzZ4WyvvQtPVKvI0EhSlKBSlKBSlKDz3U8ZD2pJlxQyhTkddqilfO9I9bDi+n2cFBz+5OelWS8TEWy+2uQ6VBmWpUJSifYStXtN58yUlI81Ad/MffrSZ+pDEZf8AV03K2qRLWEBSlIacSEhOfdV9ev2ueg44qQ+gHZv1V8mJuEVv8k0pgIO7uWpQPKx3EAYJz1xgI9Nhjo1MoyJk7tXGnFwlpluAobKklxvr0CikjyUAPdrk1R6M7fqgsi53a8KSyVbE+spIGcc4Uk88dasFssPqNxcnP3KbPcLfZMiWUHsE5yQnakdcJyTk+yOamaDx6Z6ArQv/AEK8z2v98hDn4balNE+j7UGikvotV1tTyZDgU6p+EveoAYA3BfQdceZr02sE4FBVETdbx1OLk2azy2kg7UxZy23F+GAtBTnyJA561kaukR2Eu3XTN5h8hKihlMgA+P1alHHwqau14hWpDZlLV2jqtjLLaStx5R7kpHJ/AAEnAGaiEw75qBpty5SHrJFUrJhRHB26k56LeHu5GMhGCPzqDdG1vph8PEXyG0WVbXUSHOxUg+aV4I+VR7PpFs1wlPRNPtyby+0BvTFSEp5OOFOFIPwNS1s0hp61uh6FaIaJAzl9TQU6c9SVnkk/fXbOs1suDSGp0CNIQg7kBxpJ2nGMjjg8nkUEOqbq+QW/V7NbIba8FRlTlOLQMd6EIxkHwWRW9EHUrrpVIvMFhvoG40Ek58dylnz4x8a+zbblbiF2iaX2faK4k9xTgPUjY6SVJ5I67hjgAVtgagjPyEw5iFwLgUb/AFSSUhRTnGUkEpWM490nGRnFB9i1SVOFT14nrQU7ezHZIGfHKUA5+NfKrC0rG+ddFAEHAnOJz8QQal6UEKdMWpZUXWHnVE5JdlOqJPxVWt/RunpLRak2xt5s9UOLUpJ+BNT1KCtR9A6SjOdo1p63BWCPaYChg8Hg5Fc+n7XAt+s7z9GxmYyBDiocbZbCQpe51W4+JwoD4CrbUHZlNu36/OtrCih9phacEFKktJV8eHBQTlKUoFKUoFKUoIST/rnb/wCDJX9ZHqbqEkg/ozt57vo2V/WR6m6BSlcN4usGzW92fc5LceKyMrccPHkB4nyoO3I8ar8i9S7i+uHp1lLuNyHbg6PqGTju/ZDnjCTgEHJFczTc3VQWqa2/AspI7JgnY9LGc5c70IPHsdSPe7xVljx2ozLbEdtDTLaQlDaBhKQOgAoI+02SPAX6y6pUu4KbDbk6QAXVgd3AwlOedowOc9alaUoFKUoMYFcd0tkK6MBifGQ+gKCk7hyhQ6KSeqVDuI5FdtKCqPSLzplQL4fvFnGSp5KcyooznkD8qnHgNwxzuzxYLZcIl0htzbfJbkRnRlDjZyDXXVUumnJUCW5dtJONRpayVSYLg/S8z7wPcX+7HxB7gtdKhNOajh3tLzKEOxbhGO2VBkAJdYPdkd4PUKHBBFTdAquaV/VfVX8LJ/8AGYqx1B2CKqNdNQKKwoP3BLox3fpdkY/6aCcpSlApSlApSlBBKZS9rWO+l0bo1sdQprHOHHWyD/2iKnarcCU29r27sp5VHt0ULJ7ipbxx8sH41t1HflQXGrda2ky71KBMeOchKUgjLjhHuoGeT39BkkCg26g1HFsyUM7VyrhIymLBYG515Q8B3AZGVHgDk1HWzTci4TWrvqxxEma052kWE0o9hC4xgD9cWMn21DqeAK7NOacTa3nrjNeVNvEsD1mUvIGASQlCckISMnAHxzU/QYAxWaUoFKUoFKUoFKUoFYIz1rNKCA1LpxF27OTDkLgXaOCYs5lIKkE9ygeFoOBlJ4NfOnb89JfNovTaY16jtguoTw3IH7IyT7yc9R1B6joTYajbtaGLmhpTg2SY6u0jSUj22V+I8u4joRwaCSPSou2OpN2u7IPtpebWfuLSAP6JrXY7lJdK4N3bS1cmAN+wENvj9kb8j4dU9D3E/ETKNW3NAIKVxIzmMd+51P8A8aCbpSlApSlApSlB5vO1ObNe9RIiW+ZIuEia0y0BGWttADKBvUUg+yMk46nBwKmNPP2+3NPuttXSdPkrCpUo290KdX0wNyQEpHcOgHxq37Rzx161nFBDfTMwqw1p+5LSDjcVMp/mU4K0OX66pWUo0ldVgfaD8QA/N6p/Apigrjd81C89sb0k80jHvyp7KfHuQV/4Nb/pDUX7QRv5R/8AzqdwKUEF9Iai/aCN/KI/9dDdL40hS3tPbwBwiNOQtZP3LCBj41O0xQVz9EF3yP8AM+7Yx/tMT/3VsRf54QS9pi7NKH2dzC8jx9lw/LrU/WMCgqjuumI7iUSrFf2twzn6PWv+jmvr/KBZEN732rqwBnPa2uQMDxzs6VacChAIweRQViN6Q9IyPdv0NsYzl9RaHzUAM+VSkPUVlnK2wrtAfVt3YakoVx48HzFSBZaIwW0EfvaiZWkdNTHlvStP2t11ZypxcNsqUfM4yaCXQ6hedi0qx+ac19VXVaH02lzfHtjcRWQcxFqZ6dPcIrI0s0y52sO73uOrkfqgt5OPDa7uSPgKCQvFt9eabWw76vMYVvjvpTkoV3gjvSRwR3jw4NQlqliRrFTjjDjMxyAY8tsg7WlMuBSdpxyFB8kHvA7iCK6hZr0y4pUXU8lwKT7k2K04E892wIPzzXzFss9OpI90nOW955thbHrLLCmnVNnnYRuII3AEHqMH840FlpSlApSlApSlB//Z"/>
          <p:cNvSpPr>
            <a:spLocks noChangeAspect="1" noChangeArrowheads="1"/>
          </p:cNvSpPr>
          <p:nvPr/>
        </p:nvSpPr>
        <p:spPr bwMode="auto">
          <a:xfrm>
            <a:off x="155575" y="-898525"/>
            <a:ext cx="2419350" cy="18859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7420" name="Picture 12" descr="http://t0.gstatic.com/images?q=tbn:ANd9GcRJPMgvKgFwwOTJqELFwWNF2fAIgwJ1O5iZ7cTZCL2IdvPinjeL"/>
          <p:cNvPicPr>
            <a:picLocks noChangeAspect="1" noChangeArrowheads="1"/>
          </p:cNvPicPr>
          <p:nvPr/>
        </p:nvPicPr>
        <p:blipFill>
          <a:blip r:embed="rId3"/>
          <a:srcRect/>
          <a:stretch>
            <a:fillRect/>
          </a:stretch>
        </p:blipFill>
        <p:spPr bwMode="auto">
          <a:xfrm>
            <a:off x="1066800" y="1143000"/>
            <a:ext cx="6934200" cy="44196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228600"/>
            <a:ext cx="7772400" cy="914400"/>
          </a:xfrm>
        </p:spPr>
        <p:txBody>
          <a:bodyPr>
            <a:normAutofit fontScale="90000"/>
          </a:bodyPr>
          <a:lstStyle/>
          <a:p>
            <a:r>
              <a:rPr lang="en-US" b="1" dirty="0"/>
              <a:t/>
            </a:r>
            <a:br>
              <a:rPr lang="en-US" b="1" dirty="0"/>
            </a:br>
            <a:r>
              <a:rPr lang="en-US" b="1" dirty="0" smtClean="0">
                <a:solidFill>
                  <a:srgbClr val="FFC000"/>
                </a:solidFill>
              </a:rPr>
              <a:t>Equivalence </a:t>
            </a:r>
            <a:r>
              <a:rPr lang="en-US" b="1" dirty="0">
                <a:solidFill>
                  <a:srgbClr val="FFC000"/>
                </a:solidFill>
              </a:rPr>
              <a:t>and Equivalent Effect</a:t>
            </a:r>
            <a:r>
              <a:rPr lang="en-US" sz="3600" dirty="0">
                <a:solidFill>
                  <a:srgbClr val="FF0000"/>
                </a:solidFill>
              </a:rPr>
              <a:t/>
            </a:r>
            <a:br>
              <a:rPr lang="en-US" sz="3600" dirty="0">
                <a:solidFill>
                  <a:srgbClr val="FF0000"/>
                </a:solidFill>
              </a:rPr>
            </a:br>
            <a:endParaRPr lang="en-US" dirty="0">
              <a:solidFill>
                <a:srgbClr val="FF0000"/>
              </a:solidFill>
            </a:endParaRPr>
          </a:p>
        </p:txBody>
      </p:sp>
      <p:sp>
        <p:nvSpPr>
          <p:cNvPr id="4" name="Rectangle 3"/>
          <p:cNvSpPr/>
          <p:nvPr/>
        </p:nvSpPr>
        <p:spPr>
          <a:xfrm>
            <a:off x="2743200" y="1143000"/>
            <a:ext cx="3352800" cy="1692771"/>
          </a:xfrm>
          <a:prstGeom prst="rect">
            <a:avLst/>
          </a:prstGeom>
        </p:spPr>
        <p:txBody>
          <a:bodyPr wrap="square">
            <a:spAutoFit/>
          </a:bodyPr>
          <a:lstStyle/>
          <a:p>
            <a:pPr algn="ctr"/>
            <a:r>
              <a:rPr lang="en-US" sz="3200" b="1" dirty="0">
                <a:solidFill>
                  <a:schemeClr val="bg1"/>
                </a:solidFill>
                <a:latin typeface="Californian FB" pitchFamily="18" charset="0"/>
              </a:rPr>
              <a:t>Roman </a:t>
            </a:r>
            <a:r>
              <a:rPr lang="en-US" sz="3200" b="1" dirty="0" err="1">
                <a:solidFill>
                  <a:schemeClr val="bg1"/>
                </a:solidFill>
                <a:latin typeface="Californian FB" pitchFamily="18" charset="0"/>
              </a:rPr>
              <a:t>Jakobson</a:t>
            </a:r>
            <a:r>
              <a:rPr lang="en-US" sz="2400" b="1" dirty="0">
                <a:solidFill>
                  <a:schemeClr val="bg1"/>
                </a:solidFill>
                <a:latin typeface="Californian FB" pitchFamily="18" charset="0"/>
              </a:rPr>
              <a:t>: The Nature of Linguistic Meaning and Equivalence</a:t>
            </a:r>
          </a:p>
        </p:txBody>
      </p:sp>
      <p:sp>
        <p:nvSpPr>
          <p:cNvPr id="1026" name="AutoShape 2" descr="data:image/jpeg;base64,/9j/4AAQSkZJRgABAQAAAQABAAD/2wBDAAkGBwgHBgkIBwgKCgkLDRYPDQwMDRsUFRAWIB0iIiAdHx8kKDQsJCYxJx8fLT0tMTU3Ojo6Iys/RD84QzQ5Ojf/2wBDAQoKCg0MDRoPDxo3JR8lNzc3Nzc3Nzc3Nzc3Nzc3Nzc3Nzc3Nzc3Nzc3Nzc3Nzc3Nzc3Nzc3Nzc3Nzc3Nzc3Nzf/wAARCACfAHsDASIAAhEBAxEB/8QAGwAAAQUBAQAAAAAAAAAAAAAABQECAwQGAAf/xAA4EAABAwMDAgMGBAUEAwAAAAABAgMRAAQhBRIxQVEGInETIzJhgZEUobHBB0LR4fAVM1JiJIKS/8QAFAEBAAAAAAAAAAAAAAAAAAAAAP/EABQRAQAAAAAAAAAAAAAAAAAAAAD/2gAMAwEAAhEDEQA/APPQkkia4pznmnzESOlLt9flQMjqaUJxTkpqxaWb924G7dtSz2AwPWgrlOOKXbmKPu6CLVsqubtCikgLS0JifnVnTtM0h58+0W8toECFnZ+lBlynFRQeeTXpdn4f0JZCggESBtKzIznrU1x4U0q5ccK0JYSfhU2SD9uKDy0pMfOkAORNbnV/4f31tbquLB1FwgJ3FHCx6d6xZbIMUEUdjNOgxTgnNOiARQRgEU8pjIMU/b1PaujM96CNIOZqdPw800jk05IMUEeTGelP6DrXHaImakBSRgGPnQT2Fiq7dVghCSN5HIo2w8NNtihpkLVKog5HHP0/SoLP/wAK2C0j3imyraaq3Dy1KS0gTPmJBzJ+dAx9SwVrUsFW4gp7TmaS3d2srCsjkd5qK7Kg7KxPA/tVnR7M392GwDt52igRm8fQFQowoySc0d07xA657m5IB3p24wrv+VFkabbtoDYbSUgdRzVVzRbUvJUElISdwSmg2NtfMhKFhRKdwAUrg/L6Vi/GnhhKNT/GWaSLe7IgIT8Kz+laXRk2zqjbXAACo2fI0SvLMpYVa3EKCE72yTG4DNB4etG15SDkpJEj1ppBPapbt3214+7j3jilYEdaYrAoOHrSx2FRhQ6U8K47CgUjgRTgMYpsz6Dil3+tBEoEGpmQXFAAcmoyCRjipm5QJHI4oLl/dhZU0geUHqZiP2NV23ilTcTI4+War7pmQTNObnHbvQSr3KEmSSZJOa0Pg21m6VcSUhIiRQGQvAwgHpWp0Fz8P5UJhPOTzQHzhZESKRTZIkmTUs+QKgjvVgwUkbUxGAKAUolpwEEggyCOlbO1UNY0kJAT+IQghJVwFR+hrK3DQWklAOBWj8OWvsGA808FpcgmB8J7UHhTiFofWhwbXEqIUOxByPvTVzBg1pf4haeLDxbeJbENvbX0/wDtz+YNZtc0EY4yM0okJzSjmnBMx0oEkRFOHH9qbHSaUmDEUD08z9qlSnc2oDmkSkRgfWrLKCUwKAaowckyO9ErXTLxxoOBgncNyUyJI7xM1XuGg1cIdcG5oKBV6TkV6A+LcXClpStbLzSfZezEkqORHoI9KDGsafdOKCHGy2onhXNaTQbRZQfboCdnAPJogsDVbAubALhgQsjkEcg11mtKkyowo80F0YxNc5dpbB3SVAYxTkj2nlGcVCth5KlqR7NJ580mftQDnNZetZF9bKAPwrbGCPmDRjSdR2IUthRLa+h7+lDH2rm7uG0PrQLeQFIQiCoetFnrRp62XaohpCuCBxQVfGbOl67pn4s3IZu7NBAV/KoH+VX7V5csA9MRWj8VuN2iW9JQQXGnC69tIhKiICCB1Aj71neB14oI9uJ70uSBSqA7/SumOKBAklVcqZxApwndOIppOaC2hMwBV22bKkDvVdhOBRG1T5eKCJy3DidqhIjiKK+Hb11habJ9SfIPcqUYMdh3x0qJDQM8cV1xZe3tVFB2raBWhQ5BFBp7UJYcWtrdscIDhMBP270PbRtXCZySDBoRpuo3jluPxS9zRgDGT8zRq1O8gq4oLTRW05KSTVwul0GQB8xUCMHar6VOkDdERFArDKUS66oT0J6VIh0LSQhJOeoqu77x3ar4AOO5qo60pCkpQ69vOEAKwfUdfrQZ7x5ZJTdMX6Bl33Lw/wC4Eg/VP6VlY8pov4g1depPlpKA2024YgyVESJ+1CSJTigjVMAmK4mEiuVECukAQc+lB27MdKRQyfLXJndTiBPWgKMp2gccxRKzTKMkTQ9oyExgzRfTmHrk+ztm1OK6hP70FhtvpiiGn2oeUyFyGnFFtcDoQakZ05ttsquXVKjlDMHPaTRHSmT7AtgRkKyeDQZZqyVaFVo/IW3KFDvB5q/avKCPZqiRWpu9Kt9SaSpSgh9IhLo7dldxQK90y4slxcNx2WMpV6Gge0sE/F5qsBZTMn+9D0qCCJBxU4vE9AZ+dA95q5V7wOtoH/EoJIHrNUbq7ctrJ+5duUqLQKW4bKSVHEfmKMIuWwgSORk1HdeGrzxJpbKUPotkNPKWkuJJC5A4ig8sUCIHNcSAJreu/wAMNVA3N39ms9iFD9qBav4M17TEFx2xW62Mldud6fyz+VBmzEARSEfkaU8kdjB+Rpu0xNAuN1coicj867ceDMA4pFSTzQbyw0zT7UJW825drjKXDsQP/nJ+9F0vJWj2SGm2WejTQ2j+9Um/gGI9ambKkZIBE9KC2pKAAduQcVO2ShO4gSe1V2yCowqQaewqUAyCB1oClo7s8w460abWl1soWkKBGQRINZ9gwCo0TsHspSuRPwn9qCrqHh+3cBctvdGMoPwn07UBt7D8VcC3ZTtWTwpQAOOB371qNeuxa6cpWdzhDafU0NRpSLgKd9otOwgNrQcpWM75/wA60F620+10/Vre1WyHVra3lSsgGYOPtWhI82PtQG6uFKuLa4XBcQNio6/5Ao4XAQCOImg5xQGRgVK2uMgzVF53BKTuHanWzsiKCHVtC0bWQP8AULBl5Q4XG1Q+ozXlPjrwi3oqUX2mb16e4YIWZLKuxPY9DXryVhDxQTzxNDfYM6haPWF0kKYfCm1pPTsaDwLaIOOaaZmruo2TthdvWr6FBxlwoJUImDz9eaqT8qD0RlXkq+mCncIz0ofao9zJJJA+4q0wvG089KCYpCBKOuYpiFJA3IO1ZMED+b1H70rilJUJphAHvE8zxQEW358pEdhV9lc+XEUKQ4FoHTsant3CFFKjmaAjcqVcMgvjc0JQvGFA/oaj0Rzaj2TkKQry7gfMk9MUtm6hSl272WXRtP8AX1qBds7ZuKacSXYylxGFx3/yPSgsauFNNtrGNjiQsT0mP3oxbOldo0oScUC1B8XNlvCgpRQpJxB3ASJHfH5Ve0S6C2ilXXzJ9DQX3kAuBYMYOO9NtzCziFflSuK2pUTxNI6IIWnigdeDCXUnKaFpuQm6dzEOTRdcLZUD/wASRWbbMvuDEqEzQL478PNa3pirq2QBqDCNyFAf7iRyk/tXjQEiQT9q93b1RouIbTO7ggisRqP8Orl+/fesr1lu3cWVIQpBlIOYoJGJS0k9RIIFTqiCpJqBpXu5O3IwqmoWEPlo/CoSDQXXRLKSTn50xtQ27TxTlSbcATKap2zpUqDyDFBeZy5tVwrnFXrxhywUguStheUrHI+VVmdiXQTkda0jZavrUsLJ2kYI5SehFAIt3EKbSsKnsQZoqQjUbUQB7doSlQ5+Y+tZl60ubS4cTbFLdwg+Ztf+278/kT3FFfD2p29y6tpLare8Rl23cPmH/ZJ6igpXI3o9okhXTeOvyUP8+lT6G8Wm2Ao/CgIOe2Kua1apBN02SjeYWoDE9J+RqhpqkNPuMXLPkJyPXqPrQaC/WfwS1IA6frS2bvtWoPNNTbbLZ1pKittSTtJ5TQ+xuQlYBMA/rQGAqMK6VmrqWNQCegJSaPlwHI6is/rC9t026Z2qAPH0oOswlNyHnOmcnpWmYellBMSR1rLNpCloDmEkjdB4FaUTA2gERg0HnNoVsIDbh3J6GuulKbWhQ4CwPoanaKCwNw4pHChSFz14oLaH/MIIPSqChF6ojygnipbVwKSggcjNVnnALwwKAs126R1q1aXTzSgQSBxE0OS4SAT1pyHyFeag0V82dQs0vswX2hkDlQ6igTzCbxCHWnCzcsmWXkfEg/0+VXtNvQw6mCQk812qtJtLtt5rDVxJ29ldaCxomvIvVHT9UQlq+AgpOEXA7p/pQ/UUO6ZqrYcPuHJShQyI5H9Kr31uzdIAXunlKhhSD0INON07fW/+jaqrddRutLtP85GYUBwcelBr9OfD9uk7p6Gs0Cpp9WYhRB+9d4Y1MrUgLBG8QR2VTNSJF2+BmFmPrQGipUNrmEgcATQ/WWkqsmnEKBCVgEz3p+mvldqJJlODU1+zv0q4UIJ27hjqM0AxlSUNmCDJ4qVOsXTKQ2iClOBIoKLyCnHP5UxdydxxQf/Z"/>
          <p:cNvSpPr>
            <a:spLocks noChangeAspect="1" noChangeArrowheads="1"/>
          </p:cNvSpPr>
          <p:nvPr/>
        </p:nvSpPr>
        <p:spPr bwMode="auto">
          <a:xfrm>
            <a:off x="155575" y="-1165225"/>
            <a:ext cx="1876425" cy="242887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data:image/jpeg;base64,/9j/4AAQSkZJRgABAQAAAQABAAD/2wBDAAkGBwgHBgkIBwgKCgkLDRYPDQwMDRsUFRAWIB0iIiAdHx8kKDQsJCYxJx8fLT0tMTU3Ojo6Iys/RD84QzQ5Ojf/2wBDAQoKCg0MDRoPDxo3JR8lNzc3Nzc3Nzc3Nzc3Nzc3Nzc3Nzc3Nzc3Nzc3Nzc3Nzc3Nzc3Nzc3Nzc3Nzc3Nzc3Nzf/wAARCACfAHsDASIAAhEBAxEB/8QAGwAAAQUBAQAAAAAAAAAAAAAABQECAwQGAAf/xAA4EAABAwMDAgMGBAUEAwAAAAABAgMRAAQhBRIxQVEGInETIzJhgZEUobHBB0LR4fAVM1JiJIKS/8QAFAEBAAAAAAAAAAAAAAAAAAAAAP/EABQRAQAAAAAAAAAAAAAAAAAAAAD/2gAMAwEAAhEDEQA/APPQkkia4pznmnzESOlLt9flQMjqaUJxTkpqxaWb924G7dtSz2AwPWgrlOOKXbmKPu6CLVsqubtCikgLS0JifnVnTtM0h58+0W8toECFnZ+lBlynFRQeeTXpdn4f0JZCggESBtKzIznrU1x4U0q5ccK0JYSfhU2SD9uKDy0pMfOkAORNbnV/4f31tbquLB1FwgJ3FHCx6d6xZbIMUEUdjNOgxTgnNOiARQRgEU8pjIMU/b1PaujM96CNIOZqdPw800jk05IMUEeTGelP6DrXHaImakBSRgGPnQT2Fiq7dVghCSN5HIo2w8NNtihpkLVKog5HHP0/SoLP/wAK2C0j3imyraaq3Dy1KS0gTPmJBzJ+dAx9SwVrUsFW4gp7TmaS3d2srCsjkd5qK7Kg7KxPA/tVnR7M392GwDt52igRm8fQFQowoySc0d07xA657m5IB3p24wrv+VFkabbtoDYbSUgdRzVVzRbUvJUElISdwSmg2NtfMhKFhRKdwAUrg/L6Vi/GnhhKNT/GWaSLe7IgIT8Kz+laXRk2zqjbXAACo2fI0SvLMpYVa3EKCE72yTG4DNB4etG15SDkpJEj1ppBPapbt3214+7j3jilYEdaYrAoOHrSx2FRhQ6U8K47CgUjgRTgMYpsz6Dil3+tBEoEGpmQXFAAcmoyCRjipm5QJHI4oLl/dhZU0geUHqZiP2NV23ilTcTI4+War7pmQTNObnHbvQSr3KEmSSZJOa0Pg21m6VcSUhIiRQGQvAwgHpWp0Fz8P5UJhPOTzQHzhZESKRTZIkmTUs+QKgjvVgwUkbUxGAKAUolpwEEggyCOlbO1UNY0kJAT+IQghJVwFR+hrK3DQWklAOBWj8OWvsGA808FpcgmB8J7UHhTiFofWhwbXEqIUOxByPvTVzBg1pf4haeLDxbeJbENvbX0/wDtz+YNZtc0EY4yM0okJzSjmnBMx0oEkRFOHH9qbHSaUmDEUD08z9qlSnc2oDmkSkRgfWrLKCUwKAaowckyO9ErXTLxxoOBgncNyUyJI7xM1XuGg1cIdcG5oKBV6TkV6A+LcXClpStbLzSfZezEkqORHoI9KDGsafdOKCHGy2onhXNaTQbRZQfboCdnAPJogsDVbAubALhgQsjkEcg11mtKkyowo80F0YxNc5dpbB3SVAYxTkj2nlGcVCth5KlqR7NJ580mftQDnNZetZF9bKAPwrbGCPmDRjSdR2IUthRLa+h7+lDH2rm7uG0PrQLeQFIQiCoetFnrRp62XaohpCuCBxQVfGbOl67pn4s3IZu7NBAV/KoH+VX7V5csA9MRWj8VuN2iW9JQQXGnC69tIhKiICCB1Aj71neB14oI9uJ70uSBSqA7/SumOKBAklVcqZxApwndOIppOaC2hMwBV22bKkDvVdhOBRG1T5eKCJy3DidqhIjiKK+Hb11habJ9SfIPcqUYMdh3x0qJDQM8cV1xZe3tVFB2raBWhQ5BFBp7UJYcWtrdscIDhMBP270PbRtXCZySDBoRpuo3jluPxS9zRgDGT8zRq1O8gq4oLTRW05KSTVwul0GQB8xUCMHar6VOkDdERFArDKUS66oT0J6VIh0LSQhJOeoqu77x3ar4AOO5qo60pCkpQ69vOEAKwfUdfrQZ7x5ZJTdMX6Bl33Lw/wC4Eg/VP6VlY8pov4g1depPlpKA2024YgyVESJ+1CSJTigjVMAmK4mEiuVECukAQc+lB27MdKRQyfLXJndTiBPWgKMp2gccxRKzTKMkTQ9oyExgzRfTmHrk+ztm1OK6hP70FhtvpiiGn2oeUyFyGnFFtcDoQakZ05ttsquXVKjlDMHPaTRHSmT7AtgRkKyeDQZZqyVaFVo/IW3KFDvB5q/avKCPZqiRWpu9Kt9SaSpSgh9IhLo7dldxQK90y4slxcNx2WMpV6Gge0sE/F5qsBZTMn+9D0qCCJBxU4vE9AZ+dA95q5V7wOtoH/EoJIHrNUbq7ctrJ+5duUqLQKW4bKSVHEfmKMIuWwgSORk1HdeGrzxJpbKUPotkNPKWkuJJC5A4ig8sUCIHNcSAJreu/wAMNVA3N39ms9iFD9qBav4M17TEFx2xW62Mldud6fyz+VBmzEARSEfkaU8kdjB+Rpu0xNAuN1coicj867ceDMA4pFSTzQbyw0zT7UJW825drjKXDsQP/nJ+9F0vJWj2SGm2WejTQ2j+9Um/gGI9ambKkZIBE9KC2pKAAduQcVO2ShO4gSe1V2yCowqQaewqUAyCB1oClo7s8w460abWl1soWkKBGQRINZ9gwCo0TsHspSuRPwn9qCrqHh+3cBctvdGMoPwn07UBt7D8VcC3ZTtWTwpQAOOB371qNeuxa6cpWdzhDafU0NRpSLgKd9otOwgNrQcpWM75/wA60F620+10/Vre1WyHVra3lSsgGYOPtWhI82PtQG6uFKuLa4XBcQNio6/5Ao4XAQCOImg5xQGRgVK2uMgzVF53BKTuHanWzsiKCHVtC0bWQP8AULBl5Q4XG1Q+ozXlPjrwi3oqUX2mb16e4YIWZLKuxPY9DXryVhDxQTzxNDfYM6haPWF0kKYfCm1pPTsaDwLaIOOaaZmruo2TthdvWr6FBxlwoJUImDz9eaqT8qD0RlXkq+mCncIz0ofao9zJJJA+4q0wvG089KCYpCBKOuYpiFJA3IO1ZMED+b1H70rilJUJphAHvE8zxQEW358pEdhV9lc+XEUKQ4FoHTsant3CFFKjmaAjcqVcMgvjc0JQvGFA/oaj0Rzaj2TkKQry7gfMk9MUtm6hSl272WXRtP8AX1qBds7ZuKacSXYylxGFx3/yPSgsauFNNtrGNjiQsT0mP3oxbOldo0oScUC1B8XNlvCgpRQpJxB3ASJHfH5Ve0S6C2ilXXzJ9DQX3kAuBYMYOO9NtzCziFflSuK2pUTxNI6IIWnigdeDCXUnKaFpuQm6dzEOTRdcLZUD/wASRWbbMvuDEqEzQL478PNa3pirq2QBqDCNyFAf7iRyk/tXjQEiQT9q93b1RouIbTO7ggisRqP8Orl+/fesr1lu3cWVIQpBlIOYoJGJS0k9RIIFTqiCpJqBpXu5O3IwqmoWEPlo/CoSDQXXRLKSTn50xtQ27TxTlSbcATKap2zpUqDyDFBeZy5tVwrnFXrxhywUguStheUrHI+VVmdiXQTkda0jZavrUsLJ2kYI5SehFAIt3EKbSsKnsQZoqQjUbUQB7doSlQ5+Y+tZl60ubS4cTbFLdwg+Ztf+278/kT3FFfD2p29y6tpLare8Rl23cPmH/ZJ6igpXI3o9okhXTeOvyUP8+lT6G8Wm2Ao/CgIOe2Kua1apBN02SjeYWoDE9J+RqhpqkNPuMXLPkJyPXqPrQaC/WfwS1IA6frS2bvtWoPNNTbbLZ1pKittSTtJ5TQ+xuQlYBMA/rQGAqMK6VmrqWNQCegJSaPlwHI6is/rC9t026Z2qAPH0oOswlNyHnOmcnpWmYellBMSR1rLNpCloDmEkjdB4FaUTA2gERg0HnNoVsIDbh3J6GuulKbWhQ4CwPoanaKCwNw4pHChSFz14oLaH/MIIPSqChF6ojygnipbVwKSggcjNVnnALwwKAs126R1q1aXTzSgQSBxE0OS4SAT1pyHyFeag0V82dQs0vswX2hkDlQ6igTzCbxCHWnCzcsmWXkfEg/0+VXtNvQw6mCQk812qtJtLtt5rDVxJ29ldaCxomvIvVHT9UQlq+AgpOEXA7p/pQ/UUO6ZqrYcPuHJShQyI5H9Kr31uzdIAXunlKhhSD0INON07fW/+jaqrddRutLtP85GYUBwcelBr9OfD9uk7p6Gs0Cpp9WYhRB+9d4Y1MrUgLBG8QR2VTNSJF2+BmFmPrQGipUNrmEgcATQ/WWkqsmnEKBCVgEz3p+mvldqJJlODU1+zv0q4UIJ27hjqM0AxlSUNmCDJ4qVOsXTKQ2iClOBIoKLyCnHP5UxdydxxQf/Z"/>
          <p:cNvSpPr>
            <a:spLocks noChangeAspect="1" noChangeArrowheads="1"/>
          </p:cNvSpPr>
          <p:nvPr/>
        </p:nvSpPr>
        <p:spPr bwMode="auto">
          <a:xfrm>
            <a:off x="155575" y="-1165225"/>
            <a:ext cx="1876425" cy="2428875"/>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30" name="Picture 6" descr="http://t1.gstatic.com/images?q=tbn:ANd9GcRP9KDVI7jZpc6a5nFyif1hde_7-yTbWzhyxYJs1UV3ldywql4Y"/>
          <p:cNvPicPr>
            <a:picLocks noChangeAspect="1" noChangeArrowheads="1"/>
          </p:cNvPicPr>
          <p:nvPr/>
        </p:nvPicPr>
        <p:blipFill>
          <a:blip r:embed="rId3"/>
          <a:srcRect/>
          <a:stretch>
            <a:fillRect/>
          </a:stretch>
        </p:blipFill>
        <p:spPr bwMode="auto">
          <a:xfrm>
            <a:off x="381000" y="1219200"/>
            <a:ext cx="1828800" cy="14478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031" name="Rectangle 7"/>
          <p:cNvSpPr>
            <a:spLocks noChangeArrowheads="1"/>
          </p:cNvSpPr>
          <p:nvPr/>
        </p:nvSpPr>
        <p:spPr bwMode="auto">
          <a:xfrm>
            <a:off x="3124200" y="3124200"/>
            <a:ext cx="3581400" cy="169277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err="1" smtClean="0">
                <a:ln>
                  <a:noFill/>
                </a:ln>
                <a:solidFill>
                  <a:schemeClr val="bg1"/>
                </a:solidFill>
                <a:effectLst/>
                <a:latin typeface="Bradley Hand ITC" pitchFamily="66" charset="0"/>
                <a:ea typeface="Calibri" pitchFamily="34" charset="0"/>
                <a:cs typeface="Times New Roman" pitchFamily="18" charset="0"/>
              </a:rPr>
              <a:t>Nida</a:t>
            </a:r>
            <a:r>
              <a:rPr kumimoji="0" lang="en-US" sz="3200" b="1" i="0" u="none" strike="noStrike" cap="none" normalizeH="0" baseline="0" dirty="0" smtClean="0">
                <a:ln>
                  <a:noFill/>
                </a:ln>
                <a:solidFill>
                  <a:schemeClr val="bg1"/>
                </a:solidFill>
                <a:effectLst/>
                <a:latin typeface="Bradley Hand ITC" pitchFamily="66" charset="0"/>
                <a:ea typeface="Calibri" pitchFamily="34" charset="0"/>
                <a:cs typeface="Times New Roman" pitchFamily="18" charset="0"/>
              </a:rPr>
              <a:t> and the Science of Translating</a:t>
            </a:r>
            <a:endParaRPr kumimoji="0" lang="en-US" sz="4800" b="1" i="0" u="none" strike="noStrike" cap="none" normalizeH="0" baseline="0" dirty="0" smtClean="0">
              <a:ln>
                <a:noFill/>
              </a:ln>
              <a:solidFill>
                <a:schemeClr val="bg1"/>
              </a:solidFill>
              <a:effectLst/>
              <a:latin typeface="Bradley Hand ITC" pitchFamily="66" charset="0"/>
              <a:cs typeface="Arial" pitchFamily="34" charset="0"/>
            </a:endParaRPr>
          </a:p>
        </p:txBody>
      </p:sp>
      <p:sp>
        <p:nvSpPr>
          <p:cNvPr id="1033" name="AutoShape 9" descr="data:image/jpeg;base64,/9j/4AAQSkZJRgABAQAAAQABAAD/2wCEAAkGBhMSERUUEhQUFRUUFhgaFRUYGBcaHBkXFxgcHBcYHBoYHCYeGhokHhwUHy8gJCcpLCwsFR4xNTAqNSYrLCkBCQoKDgwOGg8PGiwkHxwsLCwqLSwpKSkpKSwqLCwpLCksLCkpLCksKiwsLCksKSopLCwsLCwsLCwpLCwpKSk2Kf/AABEIAKAAeAMBIgACEQEDEQH/xAAcAAABBQEBAQAAAAAAAAAAAAAFAgMEBgcAAQj/xAA9EAABAgQEBAQDBgUCBwAAAAABAhEAAwQhBRIxQQZRYXETIoGRobHBBzJC0eHwFCMzUnJiohUWJENjc7L/xAAZAQACAwEAAAAAAAAAAAAAAAACAwABBAX/xAAiEQACAgIDAQACAwAAAAAAAAAAAQIRAyESMUEEMlETIoH/2gAMAwEAAhEDEQA/ANtaPY6I9XViWkqVp9eUAWOzpwSHJgRX8QBCXHm7QNr8Q8S6/ugWEV6qQZigElg977Q2OP1gXfQSPEi5xYEltQn6w8KdW5GsN0slMlLIDH+7cxIRN3gm14MUB0Ai4hSC9oYm1DWt2hCpvOBsZ/GPqqbk6Q8Kt+3e8DJ8xrn2/WGJVbeIg/4UGjVkB3ghQYq+pcfWK8J76h3iFX50Jzy3KQ+ZOtxuGi+KejPKDjs0BKn/AEhaYpuA8TEtm0Itq8W2nqQoOIVKLQKdjwEdHPHQIRxMVbFa7xJuXVKPYqiw10xkKPIRT5CXuTr23vDccQJMiYjU5bMB2MIoCAMzXhNalGbXT1hKZiU3HOx/T6w19DcUb2TVz9bw/nYWINttoDmeSSTf5iH0KcWLW0aFo0uKJ4U19XPtCjNYG4EQZcgiznpf4w5PHSK7ILTOcdNu8R5qRrpzhSJQ3Fu8MTFA2a19SbmL6DTofSqzCHZc9m0fnEBTg3VY7MLRyZ5DP7wSBlGz2pkiUrMiyVlyATZXPoIs2B1zFnsde8AUKCkkHcXhrDCtBYfhOmp6QdWjFOPF6NIQY6IGGzyoX5x5GZqiWKxtR8GY2rGKcSyW9mi7Yj/TX/iYz+uqMvmt0h2PYFDEyWCpgL7m/qAOX5Q0sMyXsTc9tOsdSTitiDq/wh6aRtZ+e794KZsxiEoc205wRkzWFufvESnYlomLCE6qvC6GSHQx03hRlAsH30iEutQCHJHfSONakMUqBcttr9InRFEmrkO1rM/7+MNmQ6YZlVnn1/CHvzLD6wzIrwUpALnRud4lolMdmSojzmFvz2hc8KG1jvbUwz4RO9+WkWW3odlzG5H1iTKluoF2f5QxLk2DtpEiULke0FEzZNlrwXSOhOA3HaOhUuxCWghVIdChzBjJMSqlmeUfeyj0HftFr40+0iXQr8NipXIdYotcv+NClSJvhlZucps+ovccvWLxZI3xHrBPjzrQRpZhSQLvsCeY2bbf1glVyWAH4ecV4cGnKAayoKxZwUjsG94g1vCjsZkyomAbeKfyaDn2Nhvosxrcv4CSQ7Df9IjyqyZMICkMNhv6MCTAnC/5eZJKy2UJuLBnYk6xNqsIn1KbzvCTyljzN1V+kTp0i6/Y/WFAPnmZbaKKC3PWBYUBeSZExIPmDKB9ClYf2gd/yHKS6s61HNfMX7vCqaiRJUcgBWNHNn6tDlftC6aWglhGIzlKmZJI8pDqdbF7gpJJ6WiBV8QqlTFSlyZodRLoWLbkjOGb1gvwlhQXLVMmByXAubBy5AGm3tAPiCgUJ65aVKyhIWEv1bftCuOxvlhOjxiYsAJFQQTbMmWzcnzRYE+KfNkmD0H0OkZuikrM38mapOU/cBa3s0WbAcfrJc0CoSpSP7kJuB/qGjdYNrVpASUky3SScozZQeQI+WsOTCQAekITVSpwzS1pKc2o13d7CPcPqUzl+EkupJOcDYBTA+toEVK/S0cKFRSSdDpHQVw2k8NATHQmT2KRg32q0x/4jMN75W6eXbnEbh2SqQFKB8qiH7xcPtTwgmoTMZgtAYi90kuPa8VHGivJLlSVMZhSBycm/wCfpCnGnyR28clkwxivLLRQ1TEubljpzictWZuj9jAapGSaU2LJTfTQCH01Tjfoem8NbM6giTTUCVTFsxPlNtA4Y+sSxQq1DvzH5xBpDkTZV3JHr9OkSJeI1KnZMtQ5qcfK0EpAPGxuZhk5epsDYO4gVjGDBIZJKlzLJfc+v4RzgtX4pUS0lSvBTbmpVugaBuD0qpyv4idNJLeRKbDKOQ6wXLZaxtqw/g+G+DJQh3YB29z8SfRoruPUf/US16BYXLPc3Bf3ixIxQEfeSwYa6+kCMeT4kpfhkEpOYCzt9SCxgr0FwISEGSWWh7llDl6QW8cFGZJLcjf35CB+EcSoWB4wMsvdRBKFHm+gPQtBqWqQoOFS7m2UgQN6Akq8A9FJImLI0U2ZtOWneDXDATKRNqEAJWtS/OQLpBZL+xMR6pCcpCCFK0Q2z2JLcoj4vLKKdElCmcBAO5ABc+8S6QjjydBjhz7ThNq006yVFRYEJAD9C8eRReAMIK8SlMP6ZKj0Zzr1j2EQUq2xn2YseOajH9Gy8T4IKmSU/iF0Ft9x6iMmn4cSEywwnSZlkGxIexD62f2jclC0UrjTB8q/4pIcgZSdCn/U+4Z7doMX8+Xi+LKDNWVLuGN8w7fSJUqWbMPWIM2YRPUAc2Zl3uwVbbtE2WspdtzY8hvA3eze41piqkmwZ4nSpmVgIhqUCoAHa/SFVNWlCSeQcmJZadg/HpxmqEr8Iuv6CK/jHDE+xkzVhKRZLkN0F4t2F0z+ZViq5+ntBCZLQxFtPjDOCq2DLJS4oy+mrZ0khK82bexII5vBOhnVQmBUtghhmcFy+pi1zsHc201H721h2VQsNPy94kYIp5WBMDqDInqlKcoW6g/U3HeLBOpJRchKR2ADH0gTjVGEhM3dBv2VaJ0tRMlR3a8VqLoKdONofw6vCgLu3L2hrHlOqWon7qST6WiNgFOwfrBE4SqqrJcjKRLIBWvbKm5ETwzqoz34HfstwLKldQoMZlkf47mPYvNLThCQlIASAwHKOijDknzk5MfhqokhYKVMQoMQdCDsYcjjEAMp4n+z80wm1EheZAZRQp8yANgrdNzFew+dmIOusbfWUwmIUhVwtJBHcNHz9LX4ayjQoUQrs/eAejfgyOWmWamlutm0H6RDxOnUoBvuhQc8+kLkVfmB5j0ifWKCZQSP+4oMeW7+kVF2aLaKtjXFSZAJAL6BPXrygBT8STKlWVc9cp1AAJRmDdSkWi8zqFCUlC0JUhWpXd20PWJmGU0qWgCWES0guE233hqSfbEy5v8AEpK6ZSAvw8QBCBmDnUsSxiLh/HcyUvLNUJiXbONIu1bRSJhOdUpSi34A9ur3iCrhCiTfIhydTvfRtoiinuy3zQqsrk1EhQCgc6SwGj6iHuGgpdOp/wC0e6dY8l4RLkLStCQkOHQNB1YxMo5XhTJgFkqzEDoYGXaL5aaF4XYer9vSNB4VwooBmKDFbZQdh+sUbBabxJqEJ3UAfn8I1hKP38oJdGXPLdCjHR6BHRDNZ0JJj0x4dYopiX7xgnGNDkqpwTqmYr1BL+hjacextFNKK1EObITupRLBveMt45pyirXmN1pSfcXHvvEa1bNHyv8AvQBpqh8vT9mCdLVePPlpBYS8y/gwgHdIB2OvSPcLrxKmqLu+UDtyhPTN1/svU7D3Bzv0OsDJnCWe+YgbOSD7QRpcYSUDl8oZnYmRooKbclm6Q9JWSKbBh4QQLE/7jEiVg/hvbsTeFnGQQT1Y8vSJlDigOrM9iN4JxQUougNjEtSJKlLsp079YX/G5khWpKQO77CPOMqxJl+GNV5fZwY7BadyjkCD7QvjbEyerNF4P4Z8FImTP6ihYf2g6+ukWkQ1IVYdhDgMF2c1ysUI6Ojoogl4H4zjUunQVTDfZO5O3p1gBjXHiE+WQMx3WdB25xRq/FZk5ZXMUVHZ9PbaNOPBKXYmeVLofxbFplVVys1805AAewGblB/7SMH8SUmcm5RY/wCJ0+MVDAS+IU4/8gL9g4jXZsgLSUKDpIIIfYwz6IpJRRPnyNPkYaEEpUCLt6QBq0KCgdv3vF24m4eXSzmYlBcpXdiN0/5CK9NoXUU7HTvGBxo7PJT2iHIxZUu1/naIdRiKwzL8ruA+nINDOK05zMDpA8oUlQJDgetjv6RbaLTlHaYdlYpa6r7h7d4JUNeUMoKBHbU7NAzDqMTFh2bm3xiWtJKmADO1th2guWiNyZMkS11E7Muwswi3U2Hq8CoVLcCVKWQdswGg669ogcLYOZqxLS7aqLaARpFdTIRSzUJACRKXpr9w39YbjXpizZaTiiqcCccZZaUTiSlmCtcu931EaTInhQCkkEHQjSPnThypsN9PaLZQcRzZB8iyOm3sY15PlvcTmQz1+RssdFLwD7RZM3yTv5Uz/aer7do6MLxyTqjSpJ7TM+Skl9urnvCSkwtIv68xo2kelQ6e/wBI7ZzbIuGVXh19OtzaakN3LfUxtiTaMCqqgJnIPKYhzf8AuEbxRTc6ARuBGP641xZqwPTGMSoZdRLVLmJzJPo3UHaMu4j4eXSLBuqSpVpg/D0Xy77xsBlCI9VRhaSkgFJsUnQjkRyjFpo2QyODPnXEpKszgHf22gdU1DqDg9TreNO4s+zyahKl0hKgxPhFiR0QWuRyO0UeRSlKEomypqVc/DW5J125wp4peLR0YZoSXZMwaUQFEJJ8rDuR+kGcLwRU1QCEuR7CCfCnCKpqHmZkIJBbRRAFh0GsaRQ4aiUAmWkJA5fnDuCj2Zsn0JOokTBMHTIl5Rcn7ytyfyjuIVkU83/1r/8AkwXaBOOIeVM6pPyg4P8AsjBPez594annKhz0PvFomqNi7tqflFYwmXkVl+7lJ+el4sACco0t8zyjrpUkc+XbZGnC7tfoBeOhRI6d7m0dBf4DbP/Z"/>
          <p:cNvSpPr>
            <a:spLocks noChangeAspect="1" noChangeArrowheads="1"/>
          </p:cNvSpPr>
          <p:nvPr/>
        </p:nvSpPr>
        <p:spPr bwMode="auto">
          <a:xfrm>
            <a:off x="155575" y="-731838"/>
            <a:ext cx="1143000" cy="152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5" name="AutoShape 11" descr="data:image/jpeg;base64,/9j/4AAQSkZJRgABAQAAAQABAAD/2wCEAAkGBhMSERUUEhQUFRUUFhgaFRUYGBcaHBkXFxgcHBcYHBoYHCYeGhokHhwUHy8gJCcpLCwsFR4xNTAqNSYrLCkBCQoKDgwOGg8PGiwkHxwsLCwqLSwpKSkpKSwqLCwpLCksLCkpLCksKiwsLCksKSopLCwsLCwsLCwpLCwpKSk2Kf/AABEIAKAAeAMBIgACEQEDEQH/xAAcAAABBQEBAQAAAAAAAAAAAAAFAgMEBgcAAQj/xAA9EAABAgQEBAQDBgUCBwAAAAABAhEAAwQhBRIxQQZRYXETIoGRobHBBzJC0eHwFCMzUnJiohUWJENjc7L/xAAZAQACAwEAAAAAAAAAAAAAAAACAwABBAX/xAAiEQACAgIDAQACAwAAAAAAAAAAAQIRAyESMUEEMlETIoH/2gAMAwEAAhEDEQA/ANtaPY6I9XViWkqVp9eUAWOzpwSHJgRX8QBCXHm7QNr8Q8S6/ugWEV6qQZigElg977Q2OP1gXfQSPEi5xYEltQn6w8KdW5GsN0slMlLIDH+7cxIRN3gm14MUB0Ai4hSC9oYm1DWt2hCpvOBsZ/GPqqbk6Q8Kt+3e8DJ8xrn2/WGJVbeIg/4UGjVkB3ghQYq+pcfWK8J76h3iFX50Jzy3KQ+ZOtxuGi+KejPKDjs0BKn/AEhaYpuA8TEtm0Itq8W2nqQoOIVKLQKdjwEdHPHQIRxMVbFa7xJuXVKPYqiw10xkKPIRT5CXuTr23vDccQJMiYjU5bMB2MIoCAMzXhNalGbXT1hKZiU3HOx/T6w19DcUb2TVz9bw/nYWINttoDmeSSTf5iH0KcWLW0aFo0uKJ4U19XPtCjNYG4EQZcgiznpf4w5PHSK7ILTOcdNu8R5qRrpzhSJQ3Fu8MTFA2a19SbmL6DTofSqzCHZc9m0fnEBTg3VY7MLRyZ5DP7wSBlGz2pkiUrMiyVlyATZXPoIs2B1zFnsde8AUKCkkHcXhrDCtBYfhOmp6QdWjFOPF6NIQY6IGGzyoX5x5GZqiWKxtR8GY2rGKcSyW9mi7Yj/TX/iYz+uqMvmt0h2PYFDEyWCpgL7m/qAOX5Q0sMyXsTc9tOsdSTitiDq/wh6aRtZ+e794KZsxiEoc205wRkzWFufvESnYlomLCE6qvC6GSHQx03hRlAsH30iEutQCHJHfSONakMUqBcttr9InRFEmrkO1rM/7+MNmQ6YZlVnn1/CHvzLD6wzIrwUpALnRud4lolMdmSojzmFvz2hc8KG1jvbUwz4RO9+WkWW3odlzG5H1iTKluoF2f5QxLk2DtpEiULke0FEzZNlrwXSOhOA3HaOhUuxCWghVIdChzBjJMSqlmeUfeyj0HftFr40+0iXQr8NipXIdYotcv+NClSJvhlZucps+ovccvWLxZI3xHrBPjzrQRpZhSQLvsCeY2bbf1glVyWAH4ecV4cGnKAayoKxZwUjsG94g1vCjsZkyomAbeKfyaDn2Nhvosxrcv4CSQ7Df9IjyqyZMICkMNhv6MCTAnC/5eZJKy2UJuLBnYk6xNqsIn1KbzvCTyljzN1V+kTp0i6/Y/WFAPnmZbaKKC3PWBYUBeSZExIPmDKB9ClYf2gd/yHKS6s61HNfMX7vCqaiRJUcgBWNHNn6tDlftC6aWglhGIzlKmZJI8pDqdbF7gpJJ6WiBV8QqlTFSlyZodRLoWLbkjOGb1gvwlhQXLVMmByXAubBy5AGm3tAPiCgUJ65aVKyhIWEv1bftCuOxvlhOjxiYsAJFQQTbMmWzcnzRYE+KfNkmD0H0OkZuikrM38mapOU/cBa3s0WbAcfrJc0CoSpSP7kJuB/qGjdYNrVpASUky3SScozZQeQI+WsOTCQAekITVSpwzS1pKc2o13d7CPcPqUzl+EkupJOcDYBTA+toEVK/S0cKFRSSdDpHQVw2k8NATHQmT2KRg32q0x/4jMN75W6eXbnEbh2SqQFKB8qiH7xcPtTwgmoTMZgtAYi90kuPa8VHGivJLlSVMZhSBycm/wCfpCnGnyR28clkwxivLLRQ1TEubljpzictWZuj9jAapGSaU2LJTfTQCH01Tjfoem8NbM6giTTUCVTFsxPlNtA4Y+sSxQq1DvzH5xBpDkTZV3JHr9OkSJeI1KnZMtQ5qcfK0EpAPGxuZhk5epsDYO4gVjGDBIZJKlzLJfc+v4RzgtX4pUS0lSvBTbmpVugaBuD0qpyv4idNJLeRKbDKOQ6wXLZaxtqw/g+G+DJQh3YB29z8SfRoruPUf/US16BYXLPc3Bf3ixIxQEfeSwYa6+kCMeT4kpfhkEpOYCzt9SCxgr0FwISEGSWWh7llDl6QW8cFGZJLcjf35CB+EcSoWB4wMsvdRBKFHm+gPQtBqWqQoOFS7m2UgQN6Akq8A9FJImLI0U2ZtOWneDXDATKRNqEAJWtS/OQLpBZL+xMR6pCcpCCFK0Q2z2JLcoj4vLKKdElCmcBAO5ABc+8S6QjjydBjhz7ThNq006yVFRYEJAD9C8eRReAMIK8SlMP6ZKj0Zzr1j2EQUq2xn2YseOajH9Gy8T4IKmSU/iF0Ft9x6iMmn4cSEywwnSZlkGxIexD62f2jclC0UrjTB8q/4pIcgZSdCn/U+4Z7doMX8+Xi+LKDNWVLuGN8w7fSJUqWbMPWIM2YRPUAc2Zl3uwVbbtE2WspdtzY8hvA3eze41piqkmwZ4nSpmVgIhqUCoAHa/SFVNWlCSeQcmJZadg/HpxmqEr8Iuv6CK/jHDE+xkzVhKRZLkN0F4t2F0z+ZViq5+ntBCZLQxFtPjDOCq2DLJS4oy+mrZ0khK82bexII5vBOhnVQmBUtghhmcFy+pi1zsHc201H721h2VQsNPy94kYIp5WBMDqDInqlKcoW6g/U3HeLBOpJRchKR2ADH0gTjVGEhM3dBv2VaJ0tRMlR3a8VqLoKdONofw6vCgLu3L2hrHlOqWon7qST6WiNgFOwfrBE4SqqrJcjKRLIBWvbKm5ETwzqoz34HfstwLKldQoMZlkf47mPYvNLThCQlIASAwHKOijDknzk5MfhqokhYKVMQoMQdCDsYcjjEAMp4n+z80wm1EheZAZRQp8yANgrdNzFew+dmIOusbfWUwmIUhVwtJBHcNHz9LX4ayjQoUQrs/eAejfgyOWmWamlutm0H6RDxOnUoBvuhQc8+kLkVfmB5j0ifWKCZQSP+4oMeW7+kVF2aLaKtjXFSZAJAL6BPXrygBT8STKlWVc9cp1AAJRmDdSkWi8zqFCUlC0JUhWpXd20PWJmGU0qWgCWES0guE233hqSfbEy5v8AEpK6ZSAvw8QBCBmDnUsSxiLh/HcyUvLNUJiXbONIu1bRSJhOdUpSi34A9ur3iCrhCiTfIhydTvfRtoiinuy3zQqsrk1EhQCgc6SwGj6iHuGgpdOp/wC0e6dY8l4RLkLStCQkOHQNB1YxMo5XhTJgFkqzEDoYGXaL5aaF4XYer9vSNB4VwooBmKDFbZQdh+sUbBabxJqEJ3UAfn8I1hKP38oJdGXPLdCjHR6BHRDNZ0JJj0x4dYopiX7xgnGNDkqpwTqmYr1BL+hjacextFNKK1EObITupRLBveMt45pyirXmN1pSfcXHvvEa1bNHyv8AvQBpqh8vT9mCdLVePPlpBYS8y/gwgHdIB2OvSPcLrxKmqLu+UDtyhPTN1/svU7D3Bzv0OsDJnCWe+YgbOSD7QRpcYSUDl8oZnYmRooKbclm6Q9JWSKbBh4QQLE/7jEiVg/hvbsTeFnGQQT1Y8vSJlDigOrM9iN4JxQUougNjEtSJKlLsp079YX/G5khWpKQO77CPOMqxJl+GNV5fZwY7BadyjkCD7QvjbEyerNF4P4Z8FImTP6ihYf2g6+ukWkQ1IVYdhDgMF2c1ysUI6Ojoogl4H4zjUunQVTDfZO5O3p1gBjXHiE+WQMx3WdB25xRq/FZk5ZXMUVHZ9PbaNOPBKXYmeVLofxbFplVVys1805AAewGblB/7SMH8SUmcm5RY/wCJ0+MVDAS+IU4/8gL9g4jXZsgLSUKDpIIIfYwz6IpJRRPnyNPkYaEEpUCLt6QBq0KCgdv3vF24m4eXSzmYlBcpXdiN0/5CK9NoXUU7HTvGBxo7PJT2iHIxZUu1/naIdRiKwzL8ruA+nINDOK05zMDpA8oUlQJDgetjv6RbaLTlHaYdlYpa6r7h7d4JUNeUMoKBHbU7NAzDqMTFh2bm3xiWtJKmADO1th2guWiNyZMkS11E7Muwswi3U2Hq8CoVLcCVKWQdswGg669ogcLYOZqxLS7aqLaARpFdTIRSzUJACRKXpr9w39YbjXpizZaTiiqcCccZZaUTiSlmCtcu931EaTInhQCkkEHQjSPnThypsN9PaLZQcRzZB8iyOm3sY15PlvcTmQz1+RssdFLwD7RZM3yTv5Uz/aer7do6MLxyTqjSpJ7TM+Skl9urnvCSkwtIv68xo2kelQ6e/wBI7ZzbIuGVXh19OtzaakN3LfUxtiTaMCqqgJnIPKYhzf8AuEbxRTc6ARuBGP641xZqwPTGMSoZdRLVLmJzJPo3UHaMu4j4eXSLBuqSpVpg/D0Xy77xsBlCI9VRhaSkgFJsUnQjkRyjFpo2QyODPnXEpKszgHf22gdU1DqDg9TreNO4s+zyahKl0hKgxPhFiR0QWuRyO0UeRSlKEomypqVc/DW5J125wp4peLR0YZoSXZMwaUQFEJJ8rDuR+kGcLwRU1QCEuR7CCfCnCKpqHmZkIJBbRRAFh0GsaRQ4aiUAmWkJA5fnDuCj2Zsn0JOokTBMHTIl5Rcn7ytyfyjuIVkU83/1r/8AkwXaBOOIeVM6pPyg4P8AsjBPez594annKhz0PvFomqNi7tqflFYwmXkVl+7lJ+el4sACco0t8zyjrpUkc+XbZGnC7tfoBeOhRI6d7m0dBf4DbP/Z"/>
          <p:cNvSpPr>
            <a:spLocks noChangeAspect="1" noChangeArrowheads="1"/>
          </p:cNvSpPr>
          <p:nvPr/>
        </p:nvSpPr>
        <p:spPr bwMode="auto">
          <a:xfrm>
            <a:off x="155575" y="-731838"/>
            <a:ext cx="1143000" cy="152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7" name="AutoShape 13" descr="data:image/jpeg;base64,/9j/4AAQSkZJRgABAQAAAQABAAD/2wCEAAkGBhMSERUUEhQUFRUUFhgaFRUYGBcaHBkXFxgcHBcYHBoYHCYeGhokHhwUHy8gJCcpLCwsFR4xNTAqNSYrLCkBCQoKDgwOGg8PGiwkHxwsLCwqLSwpKSkpKSwqLCwpLCksLCkpLCksKiwsLCksKSopLCwsLCwsLCwpLCwpKSk2Kf/AABEIAKAAeAMBIgACEQEDEQH/xAAcAAABBQEBAQAAAAAAAAAAAAAFAgMEBgcAAQj/xAA9EAABAgQEBAQDBgUCBwAAAAABAhEAAwQhBRIxQQZRYXETIoGRobHBBzJC0eHwFCMzUnJiohUWJENjc7L/xAAZAQACAwEAAAAAAAAAAAAAAAACAwABBAX/xAAiEQACAgIDAQACAwAAAAAAAAAAAQIRAyESMUEEMlETIoH/2gAMAwEAAhEDEQA/ANtaPY6I9XViWkqVp9eUAWOzpwSHJgRX8QBCXHm7QNr8Q8S6/ugWEV6qQZigElg977Q2OP1gXfQSPEi5xYEltQn6w8KdW5GsN0slMlLIDH+7cxIRN3gm14MUB0Ai4hSC9oYm1DWt2hCpvOBsZ/GPqqbk6Q8Kt+3e8DJ8xrn2/WGJVbeIg/4UGjVkB3ghQYq+pcfWK8J76h3iFX50Jzy3KQ+ZOtxuGi+KejPKDjs0BKn/AEhaYpuA8TEtm0Itq8W2nqQoOIVKLQKdjwEdHPHQIRxMVbFa7xJuXVKPYqiw10xkKPIRT5CXuTr23vDccQJMiYjU5bMB2MIoCAMzXhNalGbXT1hKZiU3HOx/T6w19DcUb2TVz9bw/nYWINttoDmeSSTf5iH0KcWLW0aFo0uKJ4U19XPtCjNYG4EQZcgiznpf4w5PHSK7ILTOcdNu8R5qRrpzhSJQ3Fu8MTFA2a19SbmL6DTofSqzCHZc9m0fnEBTg3VY7MLRyZ5DP7wSBlGz2pkiUrMiyVlyATZXPoIs2B1zFnsde8AUKCkkHcXhrDCtBYfhOmp6QdWjFOPF6NIQY6IGGzyoX5x5GZqiWKxtR8GY2rGKcSyW9mi7Yj/TX/iYz+uqMvmt0h2PYFDEyWCpgL7m/qAOX5Q0sMyXsTc9tOsdSTitiDq/wh6aRtZ+e794KZsxiEoc205wRkzWFufvESnYlomLCE6qvC6GSHQx03hRlAsH30iEutQCHJHfSONakMUqBcttr9InRFEmrkO1rM/7+MNmQ6YZlVnn1/CHvzLD6wzIrwUpALnRud4lolMdmSojzmFvz2hc8KG1jvbUwz4RO9+WkWW3odlzG5H1iTKluoF2f5QxLk2DtpEiULke0FEzZNlrwXSOhOA3HaOhUuxCWghVIdChzBjJMSqlmeUfeyj0HftFr40+0iXQr8NipXIdYotcv+NClSJvhlZucps+ovccvWLxZI3xHrBPjzrQRpZhSQLvsCeY2bbf1glVyWAH4ecV4cGnKAayoKxZwUjsG94g1vCjsZkyomAbeKfyaDn2Nhvosxrcv4CSQ7Df9IjyqyZMICkMNhv6MCTAnC/5eZJKy2UJuLBnYk6xNqsIn1KbzvCTyljzN1V+kTp0i6/Y/WFAPnmZbaKKC3PWBYUBeSZExIPmDKB9ClYf2gd/yHKS6s61HNfMX7vCqaiRJUcgBWNHNn6tDlftC6aWglhGIzlKmZJI8pDqdbF7gpJJ6WiBV8QqlTFSlyZodRLoWLbkjOGb1gvwlhQXLVMmByXAubBy5AGm3tAPiCgUJ65aVKyhIWEv1bftCuOxvlhOjxiYsAJFQQTbMmWzcnzRYE+KfNkmD0H0OkZuikrM38mapOU/cBa3s0WbAcfrJc0CoSpSP7kJuB/qGjdYNrVpASUky3SScozZQeQI+WsOTCQAekITVSpwzS1pKc2o13d7CPcPqUzl+EkupJOcDYBTA+toEVK/S0cKFRSSdDpHQVw2k8NATHQmT2KRg32q0x/4jMN75W6eXbnEbh2SqQFKB8qiH7xcPtTwgmoTMZgtAYi90kuPa8VHGivJLlSVMZhSBycm/wCfpCnGnyR28clkwxivLLRQ1TEubljpzictWZuj9jAapGSaU2LJTfTQCH01Tjfoem8NbM6giTTUCVTFsxPlNtA4Y+sSxQq1DvzH5xBpDkTZV3JHr9OkSJeI1KnZMtQ5qcfK0EpAPGxuZhk5epsDYO4gVjGDBIZJKlzLJfc+v4RzgtX4pUS0lSvBTbmpVugaBuD0qpyv4idNJLeRKbDKOQ6wXLZaxtqw/g+G+DJQh3YB29z8SfRoruPUf/US16BYXLPc3Bf3ixIxQEfeSwYa6+kCMeT4kpfhkEpOYCzt9SCxgr0FwISEGSWWh7llDl6QW8cFGZJLcjf35CB+EcSoWB4wMsvdRBKFHm+gPQtBqWqQoOFS7m2UgQN6Akq8A9FJImLI0U2ZtOWneDXDATKRNqEAJWtS/OQLpBZL+xMR6pCcpCCFK0Q2z2JLcoj4vLKKdElCmcBAO5ABc+8S6QjjydBjhz7ThNq006yVFRYEJAD9C8eRReAMIK8SlMP6ZKj0Zzr1j2EQUq2xn2YseOajH9Gy8T4IKmSU/iF0Ft9x6iMmn4cSEywwnSZlkGxIexD62f2jclC0UrjTB8q/4pIcgZSdCn/U+4Z7doMX8+Xi+LKDNWVLuGN8w7fSJUqWbMPWIM2YRPUAc2Zl3uwVbbtE2WspdtzY8hvA3eze41piqkmwZ4nSpmVgIhqUCoAHa/SFVNWlCSeQcmJZadg/HpxmqEr8Iuv6CK/jHDE+xkzVhKRZLkN0F4t2F0z+ZViq5+ntBCZLQxFtPjDOCq2DLJS4oy+mrZ0khK82bexII5vBOhnVQmBUtghhmcFy+pi1zsHc201H721h2VQsNPy94kYIp5WBMDqDInqlKcoW6g/U3HeLBOpJRchKR2ADH0gTjVGEhM3dBv2VaJ0tRMlR3a8VqLoKdONofw6vCgLu3L2hrHlOqWon7qST6WiNgFOwfrBE4SqqrJcjKRLIBWvbKm5ETwzqoz34HfstwLKldQoMZlkf47mPYvNLThCQlIASAwHKOijDknzk5MfhqokhYKVMQoMQdCDsYcjjEAMp4n+z80wm1EheZAZRQp8yANgrdNzFew+dmIOusbfWUwmIUhVwtJBHcNHz9LX4ayjQoUQrs/eAejfgyOWmWamlutm0H6RDxOnUoBvuhQc8+kLkVfmB5j0ifWKCZQSP+4oMeW7+kVF2aLaKtjXFSZAJAL6BPXrygBT8STKlWVc9cp1AAJRmDdSkWi8zqFCUlC0JUhWpXd20PWJmGU0qWgCWES0guE233hqSfbEy5v8AEpK6ZSAvw8QBCBmDnUsSxiLh/HcyUvLNUJiXbONIu1bRSJhOdUpSi34A9ur3iCrhCiTfIhydTvfRtoiinuy3zQqsrk1EhQCgc6SwGj6iHuGgpdOp/wC0e6dY8l4RLkLStCQkOHQNB1YxMo5XhTJgFkqzEDoYGXaL5aaF4XYer9vSNB4VwooBmKDFbZQdh+sUbBabxJqEJ3UAfn8I1hKP38oJdGXPLdCjHR6BHRDNZ0JJj0x4dYopiX7xgnGNDkqpwTqmYr1BL+hjacextFNKK1EObITupRLBveMt45pyirXmN1pSfcXHvvEa1bNHyv8AvQBpqh8vT9mCdLVePPlpBYS8y/gwgHdIB2OvSPcLrxKmqLu+UDtyhPTN1/svU7D3Bzv0OsDJnCWe+YgbOSD7QRpcYSUDl8oZnYmRooKbclm6Q9JWSKbBh4QQLE/7jEiVg/hvbsTeFnGQQT1Y8vSJlDigOrM9iN4JxQUougNjEtSJKlLsp079YX/G5khWpKQO77CPOMqxJl+GNV5fZwY7BadyjkCD7QvjbEyerNF4P4Z8FImTP6ihYf2g6+ukWkQ1IVYdhDgMF2c1ysUI6Ojoogl4H4zjUunQVTDfZO5O3p1gBjXHiE+WQMx3WdB25xRq/FZk5ZXMUVHZ9PbaNOPBKXYmeVLofxbFplVVys1805AAewGblB/7SMH8SUmcm5RY/wCJ0+MVDAS+IU4/8gL9g4jXZsgLSUKDpIIIfYwz6IpJRRPnyNPkYaEEpUCLt6QBq0KCgdv3vF24m4eXSzmYlBcpXdiN0/5CK9NoXUU7HTvGBxo7PJT2iHIxZUu1/naIdRiKwzL8ruA+nINDOK05zMDpA8oUlQJDgetjv6RbaLTlHaYdlYpa6r7h7d4JUNeUMoKBHbU7NAzDqMTFh2bm3xiWtJKmADO1th2guWiNyZMkS11E7Muwswi3U2Hq8CoVLcCVKWQdswGg669ogcLYOZqxLS7aqLaARpFdTIRSzUJACRKXpr9w39YbjXpizZaTiiqcCccZZaUTiSlmCtcu931EaTInhQCkkEHQjSPnThypsN9PaLZQcRzZB8iyOm3sY15PlvcTmQz1+RssdFLwD7RZM3yTv5Uz/aer7do6MLxyTqjSpJ7TM+Skl9urnvCSkwtIv68xo2kelQ6e/wBI7ZzbIuGVXh19OtzaakN3LfUxtiTaMCqqgJnIPKYhzf8AuEbxRTc6ARuBGP641xZqwPTGMSoZdRLVLmJzJPo3UHaMu4j4eXSLBuqSpVpg/D0Xy77xsBlCI9VRhaSkgFJsUnQjkRyjFpo2QyODPnXEpKszgHf22gdU1DqDg9TreNO4s+zyahKl0hKgxPhFiR0QWuRyO0UeRSlKEomypqVc/DW5J125wp4peLR0YZoSXZMwaUQFEJJ8rDuR+kGcLwRU1QCEuR7CCfCnCKpqHmZkIJBbRRAFh0GsaRQ4aiUAmWkJA5fnDuCj2Zsn0JOokTBMHTIl5Rcn7ytyfyjuIVkU83/1r/8AkwXaBOOIeVM6pPyg4P8AsjBPez594annKhz0PvFomqNi7tqflFYwmXkVl+7lJ+el4sACco0t8zyjrpUkc+XbZGnC7tfoBeOhRI6d7m0dBf4DbP/Z"/>
          <p:cNvSpPr>
            <a:spLocks noChangeAspect="1" noChangeArrowheads="1"/>
          </p:cNvSpPr>
          <p:nvPr/>
        </p:nvSpPr>
        <p:spPr bwMode="auto">
          <a:xfrm>
            <a:off x="155575" y="-731838"/>
            <a:ext cx="1143000" cy="152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9" name="AutoShape 15" descr="data:image/jpeg;base64,/9j/4AAQSkZJRgABAQAAAQABAAD/2wCEAAkGBhMSERUUEhQUFRUUFhgaFRUYGBcaHBkXFxgcHBcYHBoYHCYeGhokHhwUHy8gJCcpLCwsFR4xNTAqNSYrLCkBCQoKDgwOGg8PGiwkHxwsLCwqLSwpKSkpKSwqLCwpLCksLCkpLCksKiwsLCksKSopLCwsLCwsLCwpLCwpKSk2Kf/AABEIAKAAeAMBIgACEQEDEQH/xAAcAAABBQEBAQAAAAAAAAAAAAAFAgMEBgcAAQj/xAA9EAABAgQEBAQDBgUCBwAAAAABAhEAAwQhBRIxQQZRYXETIoGRobHBBzJC0eHwFCMzUnJiohUWJENjc7L/xAAZAQACAwEAAAAAAAAAAAAAAAACAwABBAX/xAAiEQACAgIDAQACAwAAAAAAAAAAAQIRAyESMUEEMlETIoH/2gAMAwEAAhEDEQA/ANtaPY6I9XViWkqVp9eUAWOzpwSHJgRX8QBCXHm7QNr8Q8S6/ugWEV6qQZigElg977Q2OP1gXfQSPEi5xYEltQn6w8KdW5GsN0slMlLIDH+7cxIRN3gm14MUB0Ai4hSC9oYm1DWt2hCpvOBsZ/GPqqbk6Q8Kt+3e8DJ8xrn2/WGJVbeIg/4UGjVkB3ghQYq+pcfWK8J76h3iFX50Jzy3KQ+ZOtxuGi+KejPKDjs0BKn/AEhaYpuA8TEtm0Itq8W2nqQoOIVKLQKdjwEdHPHQIRxMVbFa7xJuXVKPYqiw10xkKPIRT5CXuTr23vDccQJMiYjU5bMB2MIoCAMzXhNalGbXT1hKZiU3HOx/T6w19DcUb2TVz9bw/nYWINttoDmeSSTf5iH0KcWLW0aFo0uKJ4U19XPtCjNYG4EQZcgiznpf4w5PHSK7ILTOcdNu8R5qRrpzhSJQ3Fu8MTFA2a19SbmL6DTofSqzCHZc9m0fnEBTg3VY7MLRyZ5DP7wSBlGz2pkiUrMiyVlyATZXPoIs2B1zFnsde8AUKCkkHcXhrDCtBYfhOmp6QdWjFOPF6NIQY6IGGzyoX5x5GZqiWKxtR8GY2rGKcSyW9mi7Yj/TX/iYz+uqMvmt0h2PYFDEyWCpgL7m/qAOX5Q0sMyXsTc9tOsdSTitiDq/wh6aRtZ+e794KZsxiEoc205wRkzWFufvESnYlomLCE6qvC6GSHQx03hRlAsH30iEutQCHJHfSONakMUqBcttr9InRFEmrkO1rM/7+MNmQ6YZlVnn1/CHvzLD6wzIrwUpALnRud4lolMdmSojzmFvz2hc8KG1jvbUwz4RO9+WkWW3odlzG5H1iTKluoF2f5QxLk2DtpEiULke0FEzZNlrwXSOhOA3HaOhUuxCWghVIdChzBjJMSqlmeUfeyj0HftFr40+0iXQr8NipXIdYotcv+NClSJvhlZucps+ovccvWLxZI3xHrBPjzrQRpZhSQLvsCeY2bbf1glVyWAH4ecV4cGnKAayoKxZwUjsG94g1vCjsZkyomAbeKfyaDn2Nhvosxrcv4CSQ7Df9IjyqyZMICkMNhv6MCTAnC/5eZJKy2UJuLBnYk6xNqsIn1KbzvCTyljzN1V+kTp0i6/Y/WFAPnmZbaKKC3PWBYUBeSZExIPmDKB9ClYf2gd/yHKS6s61HNfMX7vCqaiRJUcgBWNHNn6tDlftC6aWglhGIzlKmZJI8pDqdbF7gpJJ6WiBV8QqlTFSlyZodRLoWLbkjOGb1gvwlhQXLVMmByXAubBy5AGm3tAPiCgUJ65aVKyhIWEv1bftCuOxvlhOjxiYsAJFQQTbMmWzcnzRYE+KfNkmD0H0OkZuikrM38mapOU/cBa3s0WbAcfrJc0CoSpSP7kJuB/qGjdYNrVpASUky3SScozZQeQI+WsOTCQAekITVSpwzS1pKc2o13d7CPcPqUzl+EkupJOcDYBTA+toEVK/S0cKFRSSdDpHQVw2k8NATHQmT2KRg32q0x/4jMN75W6eXbnEbh2SqQFKB8qiH7xcPtTwgmoTMZgtAYi90kuPa8VHGivJLlSVMZhSBycm/wCfpCnGnyR28clkwxivLLRQ1TEubljpzictWZuj9jAapGSaU2LJTfTQCH01Tjfoem8NbM6giTTUCVTFsxPlNtA4Y+sSxQq1DvzH5xBpDkTZV3JHr9OkSJeI1KnZMtQ5qcfK0EpAPGxuZhk5epsDYO4gVjGDBIZJKlzLJfc+v4RzgtX4pUS0lSvBTbmpVugaBuD0qpyv4idNJLeRKbDKOQ6wXLZaxtqw/g+G+DJQh3YB29z8SfRoruPUf/US16BYXLPc3Bf3ixIxQEfeSwYa6+kCMeT4kpfhkEpOYCzt9SCxgr0FwISEGSWWh7llDl6QW8cFGZJLcjf35CB+EcSoWB4wMsvdRBKFHm+gPQtBqWqQoOFS7m2UgQN6Akq8A9FJImLI0U2ZtOWneDXDATKRNqEAJWtS/OQLpBZL+xMR6pCcpCCFK0Q2z2JLcoj4vLKKdElCmcBAO5ABc+8S6QjjydBjhz7ThNq006yVFRYEJAD9C8eRReAMIK8SlMP6ZKj0Zzr1j2EQUq2xn2YseOajH9Gy8T4IKmSU/iF0Ft9x6iMmn4cSEywwnSZlkGxIexD62f2jclC0UrjTB8q/4pIcgZSdCn/U+4Z7doMX8+Xi+LKDNWVLuGN8w7fSJUqWbMPWIM2YRPUAc2Zl3uwVbbtE2WspdtzY8hvA3eze41piqkmwZ4nSpmVgIhqUCoAHa/SFVNWlCSeQcmJZadg/HpxmqEr8Iuv6CK/jHDE+xkzVhKRZLkN0F4t2F0z+ZViq5+ntBCZLQxFtPjDOCq2DLJS4oy+mrZ0khK82bexII5vBOhnVQmBUtghhmcFy+pi1zsHc201H721h2VQsNPy94kYIp5WBMDqDInqlKcoW6g/U3HeLBOpJRchKR2ADH0gTjVGEhM3dBv2VaJ0tRMlR3a8VqLoKdONofw6vCgLu3L2hrHlOqWon7qST6WiNgFOwfrBE4SqqrJcjKRLIBWvbKm5ETwzqoz34HfstwLKldQoMZlkf47mPYvNLThCQlIASAwHKOijDknzk5MfhqokhYKVMQoMQdCDsYcjjEAMp4n+z80wm1EheZAZRQp8yANgrdNzFew+dmIOusbfWUwmIUhVwtJBHcNHz9LX4ayjQoUQrs/eAejfgyOWmWamlutm0H6RDxOnUoBvuhQc8+kLkVfmB5j0ifWKCZQSP+4oMeW7+kVF2aLaKtjXFSZAJAL6BPXrygBT8STKlWVc9cp1AAJRmDdSkWi8zqFCUlC0JUhWpXd20PWJmGU0qWgCWES0guE233hqSfbEy5v8AEpK6ZSAvw8QBCBmDnUsSxiLh/HcyUvLNUJiXbONIu1bRSJhOdUpSi34A9ur3iCrhCiTfIhydTvfRtoiinuy3zQqsrk1EhQCgc6SwGj6iHuGgpdOp/wC0e6dY8l4RLkLStCQkOHQNB1YxMo5XhTJgFkqzEDoYGXaL5aaF4XYer9vSNB4VwooBmKDFbZQdh+sUbBabxJqEJ3UAfn8I1hKP38oJdGXPLdCjHR6BHRDNZ0JJj0x4dYopiX7xgnGNDkqpwTqmYr1BL+hjacextFNKK1EObITupRLBveMt45pyirXmN1pSfcXHvvEa1bNHyv8AvQBpqh8vT9mCdLVePPlpBYS8y/gwgHdIB2OvSPcLrxKmqLu+UDtyhPTN1/svU7D3Bzv0OsDJnCWe+YgbOSD7QRpcYSUDl8oZnYmRooKbclm6Q9JWSKbBh4QQLE/7jEiVg/hvbsTeFnGQQT1Y8vSJlDigOrM9iN4JxQUougNjEtSJKlLsp079YX/G5khWpKQO77CPOMqxJl+GNV5fZwY7BadyjkCD7QvjbEyerNF4P4Z8FImTP6ihYf2g6+ukWkQ1IVYdhDgMF2c1ysUI6Ojoogl4H4zjUunQVTDfZO5O3p1gBjXHiE+WQMx3WdB25xRq/FZk5ZXMUVHZ9PbaNOPBKXYmeVLofxbFplVVys1805AAewGblB/7SMH8SUmcm5RY/wCJ0+MVDAS+IU4/8gL9g4jXZsgLSUKDpIIIfYwz6IpJRRPnyNPkYaEEpUCLt6QBq0KCgdv3vF24m4eXSzmYlBcpXdiN0/5CK9NoXUU7HTvGBxo7PJT2iHIxZUu1/naIdRiKwzL8ruA+nINDOK05zMDpA8oUlQJDgetjv6RbaLTlHaYdlYpa6r7h7d4JUNeUMoKBHbU7NAzDqMTFh2bm3xiWtJKmADO1th2guWiNyZMkS11E7Muwswi3U2Hq8CoVLcCVKWQdswGg669ogcLYOZqxLS7aqLaARpFdTIRSzUJACRKXpr9w39YbjXpizZaTiiqcCccZZaUTiSlmCtcu931EaTInhQCkkEHQjSPnThypsN9PaLZQcRzZB8iyOm3sY15PlvcTmQz1+RssdFLwD7RZM3yTv5Uz/aer7do6MLxyTqjSpJ7TM+Skl9urnvCSkwtIv68xo2kelQ6e/wBI7ZzbIuGVXh19OtzaakN3LfUxtiTaMCqqgJnIPKYhzf8AuEbxRTc6ARuBGP641xZqwPTGMSoZdRLVLmJzJPo3UHaMu4j4eXSLBuqSpVpg/D0Xy77xsBlCI9VRhaSkgFJsUnQjkRyjFpo2QyODPnXEpKszgHf22gdU1DqDg9TreNO4s+zyahKl0hKgxPhFiR0QWuRyO0UeRSlKEomypqVc/DW5J125wp4peLR0YZoSXZMwaUQFEJJ8rDuR+kGcLwRU1QCEuR7CCfCnCKpqHmZkIJBbRRAFh0GsaRQ4aiUAmWkJA5fnDuCj2Zsn0JOokTBMHTIl5Rcn7ytyfyjuIVkU83/1r/8AkwXaBOOIeVM6pPyg4P8AsjBPez594annKhz0PvFomqNi7tqflFYwmXkVl+7lJ+el4sACco0t8zyjrpUkc+XbZGnC7tfoBeOhRI6d7m0dBf4DbP/Z"/>
          <p:cNvSpPr>
            <a:spLocks noChangeAspect="1" noChangeArrowheads="1"/>
          </p:cNvSpPr>
          <p:nvPr/>
        </p:nvSpPr>
        <p:spPr bwMode="auto">
          <a:xfrm>
            <a:off x="155575" y="-731838"/>
            <a:ext cx="1143000" cy="152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41" name="Picture 17" descr="http://t0.gstatic.com/images?q=tbn:ANd9GcTC2VACvkCdOYgaMjhSiii8tOOl9wmnnaJ1pRaaYymS6RxbZxWw"/>
          <p:cNvPicPr>
            <a:picLocks noChangeAspect="1" noChangeArrowheads="1"/>
          </p:cNvPicPr>
          <p:nvPr/>
        </p:nvPicPr>
        <p:blipFill>
          <a:blip r:embed="rId4"/>
          <a:srcRect/>
          <a:stretch>
            <a:fillRect/>
          </a:stretch>
        </p:blipFill>
        <p:spPr bwMode="auto">
          <a:xfrm>
            <a:off x="304800" y="2971800"/>
            <a:ext cx="1981200" cy="1676400"/>
          </a:xfrm>
          <a:prstGeom prst="rect">
            <a:avLst/>
          </a:prstGeom>
          <a:noFill/>
        </p:spPr>
      </p:pic>
      <p:sp>
        <p:nvSpPr>
          <p:cNvPr id="1043" name="AutoShape 19" descr="http://t1.gstatic.com/images?q=tbn:ANd9GcStOvOgUJYw1-1xjUr7VSqygv6LzizcB2jPTQ1EP9EvNqtaU3sr"/>
          <p:cNvSpPr>
            <a:spLocks noChangeAspect="1" noChangeArrowheads="1"/>
          </p:cNvSpPr>
          <p:nvPr/>
        </p:nvSpPr>
        <p:spPr bwMode="auto">
          <a:xfrm>
            <a:off x="155575" y="-1241425"/>
            <a:ext cx="1762125" cy="2590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45" name="Picture 21" descr="http://t1.gstatic.com/images?q=tbn:ANd9GcStOvOgUJYw1-1xjUr7VSqygv6LzizcB2jPTQ1EP9EvNqtaU3sr"/>
          <p:cNvPicPr>
            <a:picLocks noChangeAspect="1" noChangeArrowheads="1"/>
          </p:cNvPicPr>
          <p:nvPr/>
        </p:nvPicPr>
        <p:blipFill>
          <a:blip r:embed="rId5"/>
          <a:srcRect/>
          <a:stretch>
            <a:fillRect/>
          </a:stretch>
        </p:blipFill>
        <p:spPr bwMode="auto">
          <a:xfrm>
            <a:off x="304800" y="4953000"/>
            <a:ext cx="2057400" cy="1676400"/>
          </a:xfrm>
          <a:prstGeom prst="rect">
            <a:avLst/>
          </a:prstGeom>
          <a:noFill/>
        </p:spPr>
      </p:pic>
      <p:sp>
        <p:nvSpPr>
          <p:cNvPr id="16" name="Rectangle 15"/>
          <p:cNvSpPr/>
          <p:nvPr/>
        </p:nvSpPr>
        <p:spPr>
          <a:xfrm>
            <a:off x="3352800" y="5105400"/>
            <a:ext cx="2819399" cy="1384995"/>
          </a:xfrm>
          <a:prstGeom prst="rect">
            <a:avLst/>
          </a:prstGeom>
        </p:spPr>
        <p:txBody>
          <a:bodyPr wrap="square">
            <a:spAutoFit/>
          </a:bodyPr>
          <a:lstStyle/>
          <a:p>
            <a:pPr algn="ctr"/>
            <a:r>
              <a:rPr lang="en-US" sz="2800" b="1" dirty="0">
                <a:solidFill>
                  <a:schemeClr val="bg1"/>
                </a:solidFill>
              </a:rPr>
              <a:t>Semantic and Communicative translation</a:t>
            </a:r>
          </a:p>
        </p:txBody>
      </p:sp>
      <p:pic>
        <p:nvPicPr>
          <p:cNvPr id="1047" name="Picture 23" descr="http://t2.gstatic.com/images?q=tbn:ANd9GcRbfQXgUXKw2rTtKU73vBtwjogecmKQzhPTYMHHBHwSQB7NauroDQ"/>
          <p:cNvPicPr>
            <a:picLocks noChangeAspect="1" noChangeArrowheads="1"/>
          </p:cNvPicPr>
          <p:nvPr/>
        </p:nvPicPr>
        <p:blipFill>
          <a:blip r:embed="rId6"/>
          <a:srcRect/>
          <a:stretch>
            <a:fillRect/>
          </a:stretch>
        </p:blipFill>
        <p:spPr bwMode="auto">
          <a:xfrm>
            <a:off x="6629400" y="1219200"/>
            <a:ext cx="2011142" cy="1905000"/>
          </a:xfrm>
          <a:prstGeom prst="rect">
            <a:avLst/>
          </a:prstGeom>
          <a:noFill/>
        </p:spPr>
      </p:pic>
      <p:sp>
        <p:nvSpPr>
          <p:cNvPr id="18" name="Rectangle 17"/>
          <p:cNvSpPr/>
          <p:nvPr/>
        </p:nvSpPr>
        <p:spPr>
          <a:xfrm>
            <a:off x="6311466" y="3810000"/>
            <a:ext cx="2832534" cy="1446550"/>
          </a:xfrm>
          <a:prstGeom prst="rect">
            <a:avLst/>
          </a:prstGeom>
        </p:spPr>
        <p:txBody>
          <a:bodyPr wrap="square">
            <a:spAutoFit/>
          </a:bodyPr>
          <a:lstStyle/>
          <a:p>
            <a:pPr algn="ctr"/>
            <a:r>
              <a:rPr lang="en-US" sz="4000" b="1" dirty="0" err="1" smtClean="0">
                <a:solidFill>
                  <a:schemeClr val="bg1"/>
                </a:solidFill>
              </a:rPr>
              <a:t>Koller</a:t>
            </a:r>
            <a:endParaRPr lang="en-US" sz="4000" b="1" dirty="0" smtClean="0">
              <a:solidFill>
                <a:schemeClr val="bg1"/>
              </a:solidFill>
            </a:endParaRPr>
          </a:p>
          <a:p>
            <a:pPr algn="ctr"/>
            <a:r>
              <a:rPr lang="en-US" sz="2400" b="1" dirty="0" err="1" smtClean="0">
                <a:solidFill>
                  <a:schemeClr val="bg1"/>
                </a:solidFill>
              </a:rPr>
              <a:t>Korrespondenz</a:t>
            </a:r>
            <a:r>
              <a:rPr lang="en-US" sz="2400" b="1" dirty="0" smtClean="0">
                <a:solidFill>
                  <a:schemeClr val="bg1"/>
                </a:solidFill>
              </a:rPr>
              <a:t> </a:t>
            </a:r>
            <a:r>
              <a:rPr lang="en-US" sz="2400" b="1" dirty="0">
                <a:solidFill>
                  <a:schemeClr val="bg1"/>
                </a:solidFill>
              </a:rPr>
              <a:t>and </a:t>
            </a:r>
            <a:r>
              <a:rPr lang="en-US" sz="2400" b="1" dirty="0" err="1">
                <a:solidFill>
                  <a:schemeClr val="bg1"/>
                </a:solidFill>
              </a:rPr>
              <a:t>Aquivalenz</a:t>
            </a:r>
            <a:endParaRPr lang="en-US" sz="2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1030"/>
                                        </p:tgtEl>
                                        <p:attrNameLst>
                                          <p:attrName>style.visibility</p:attrName>
                                        </p:attrNameLst>
                                      </p:cBhvr>
                                      <p:to>
                                        <p:strVal val="visible"/>
                                      </p:to>
                                    </p:set>
                                    <p:animEffect transition="in" filter="blinds(horizontal)">
                                      <p:cBhvr>
                                        <p:cTn id="25" dur="500"/>
                                        <p:tgtEl>
                                          <p:spTgt spid="1030"/>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blinds(horizontal)">
                                      <p:cBhvr>
                                        <p:cTn id="30" dur="5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nodeType="clickEffect">
                                  <p:stCondLst>
                                    <p:cond delay="0"/>
                                  </p:stCondLst>
                                  <p:childTnLst>
                                    <p:set>
                                      <p:cBhvr>
                                        <p:cTn id="34" dur="1" fill="hold">
                                          <p:stCondLst>
                                            <p:cond delay="0"/>
                                          </p:stCondLst>
                                        </p:cTn>
                                        <p:tgtEl>
                                          <p:spTgt spid="1041"/>
                                        </p:tgtEl>
                                        <p:attrNameLst>
                                          <p:attrName>style.visibility</p:attrName>
                                        </p:attrNameLst>
                                      </p:cBhvr>
                                      <p:to>
                                        <p:strVal val="visible"/>
                                      </p:to>
                                    </p:set>
                                    <p:animEffect transition="in" filter="wipe(down)">
                                      <p:cBhvr>
                                        <p:cTn id="35" dur="580">
                                          <p:stCondLst>
                                            <p:cond delay="0"/>
                                          </p:stCondLst>
                                        </p:cTn>
                                        <p:tgtEl>
                                          <p:spTgt spid="1041"/>
                                        </p:tgtEl>
                                      </p:cBhvr>
                                    </p:animEffect>
                                    <p:anim calcmode="lin" valueType="num">
                                      <p:cBhvr>
                                        <p:cTn id="36" dur="1822" tmFilter="0,0; 0.14,0.36; 0.43,0.73; 0.71,0.91; 1.0,1.0">
                                          <p:stCondLst>
                                            <p:cond delay="0"/>
                                          </p:stCondLst>
                                        </p:cTn>
                                        <p:tgtEl>
                                          <p:spTgt spid="1041"/>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041"/>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041"/>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041"/>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041"/>
                                        </p:tgtEl>
                                        <p:attrNameLst>
                                          <p:attrName>ppt_y</p:attrName>
                                        </p:attrNameLst>
                                      </p:cBhvr>
                                      <p:tavLst>
                                        <p:tav tm="0" fmla="#ppt_y-sin(pi*$)/81">
                                          <p:val>
                                            <p:fltVal val="0"/>
                                          </p:val>
                                        </p:tav>
                                        <p:tav tm="100000">
                                          <p:val>
                                            <p:fltVal val="1"/>
                                          </p:val>
                                        </p:tav>
                                      </p:tavLst>
                                    </p:anim>
                                    <p:animScale>
                                      <p:cBhvr>
                                        <p:cTn id="41" dur="26">
                                          <p:stCondLst>
                                            <p:cond delay="650"/>
                                          </p:stCondLst>
                                        </p:cTn>
                                        <p:tgtEl>
                                          <p:spTgt spid="1041"/>
                                        </p:tgtEl>
                                      </p:cBhvr>
                                      <p:to x="100000" y="60000"/>
                                    </p:animScale>
                                    <p:animScale>
                                      <p:cBhvr>
                                        <p:cTn id="42" dur="166" decel="50000">
                                          <p:stCondLst>
                                            <p:cond delay="676"/>
                                          </p:stCondLst>
                                        </p:cTn>
                                        <p:tgtEl>
                                          <p:spTgt spid="1041"/>
                                        </p:tgtEl>
                                      </p:cBhvr>
                                      <p:to x="100000" y="100000"/>
                                    </p:animScale>
                                    <p:animScale>
                                      <p:cBhvr>
                                        <p:cTn id="43" dur="26">
                                          <p:stCondLst>
                                            <p:cond delay="1312"/>
                                          </p:stCondLst>
                                        </p:cTn>
                                        <p:tgtEl>
                                          <p:spTgt spid="1041"/>
                                        </p:tgtEl>
                                      </p:cBhvr>
                                      <p:to x="100000" y="80000"/>
                                    </p:animScale>
                                    <p:animScale>
                                      <p:cBhvr>
                                        <p:cTn id="44" dur="166" decel="50000">
                                          <p:stCondLst>
                                            <p:cond delay="1338"/>
                                          </p:stCondLst>
                                        </p:cTn>
                                        <p:tgtEl>
                                          <p:spTgt spid="1041"/>
                                        </p:tgtEl>
                                      </p:cBhvr>
                                      <p:to x="100000" y="100000"/>
                                    </p:animScale>
                                    <p:animScale>
                                      <p:cBhvr>
                                        <p:cTn id="45" dur="26">
                                          <p:stCondLst>
                                            <p:cond delay="1642"/>
                                          </p:stCondLst>
                                        </p:cTn>
                                        <p:tgtEl>
                                          <p:spTgt spid="1041"/>
                                        </p:tgtEl>
                                      </p:cBhvr>
                                      <p:to x="100000" y="90000"/>
                                    </p:animScale>
                                    <p:animScale>
                                      <p:cBhvr>
                                        <p:cTn id="46" dur="166" decel="50000">
                                          <p:stCondLst>
                                            <p:cond delay="1668"/>
                                          </p:stCondLst>
                                        </p:cTn>
                                        <p:tgtEl>
                                          <p:spTgt spid="1041"/>
                                        </p:tgtEl>
                                      </p:cBhvr>
                                      <p:to x="100000" y="100000"/>
                                    </p:animScale>
                                    <p:animScale>
                                      <p:cBhvr>
                                        <p:cTn id="47" dur="26">
                                          <p:stCondLst>
                                            <p:cond delay="1808"/>
                                          </p:stCondLst>
                                        </p:cTn>
                                        <p:tgtEl>
                                          <p:spTgt spid="1041"/>
                                        </p:tgtEl>
                                      </p:cBhvr>
                                      <p:to x="100000" y="95000"/>
                                    </p:animScale>
                                    <p:animScale>
                                      <p:cBhvr>
                                        <p:cTn id="48" dur="166" decel="50000">
                                          <p:stCondLst>
                                            <p:cond delay="1834"/>
                                          </p:stCondLst>
                                        </p:cTn>
                                        <p:tgtEl>
                                          <p:spTgt spid="1041"/>
                                        </p:tgtEl>
                                      </p:cBhvr>
                                      <p:to x="100000" y="100000"/>
                                    </p:animScale>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1031"/>
                                        </p:tgtEl>
                                        <p:attrNameLst>
                                          <p:attrName>style.visibility</p:attrName>
                                        </p:attrNameLst>
                                      </p:cBhvr>
                                      <p:to>
                                        <p:strVal val="visible"/>
                                      </p:to>
                                    </p:set>
                                    <p:animEffect transition="in" filter="blinds(horizontal)">
                                      <p:cBhvr>
                                        <p:cTn id="53" dur="500"/>
                                        <p:tgtEl>
                                          <p:spTgt spid="1031"/>
                                        </p:tgtEl>
                                      </p:cBhvr>
                                    </p:animEffect>
                                  </p:childTnLst>
                                </p:cTn>
                              </p:par>
                            </p:childTnLst>
                          </p:cTn>
                        </p:par>
                      </p:childTnLst>
                    </p:cTn>
                  </p:par>
                  <p:par>
                    <p:cTn id="54" fill="hold">
                      <p:stCondLst>
                        <p:cond delay="indefinite"/>
                      </p:stCondLst>
                      <p:childTnLst>
                        <p:par>
                          <p:cTn id="55" fill="hold">
                            <p:stCondLst>
                              <p:cond delay="0"/>
                            </p:stCondLst>
                            <p:childTnLst>
                              <p:par>
                                <p:cTn id="56" presetID="8" presetClass="entr" presetSubtype="16" fill="hold" nodeType="clickEffect">
                                  <p:stCondLst>
                                    <p:cond delay="0"/>
                                  </p:stCondLst>
                                  <p:childTnLst>
                                    <p:set>
                                      <p:cBhvr>
                                        <p:cTn id="57" dur="1" fill="hold">
                                          <p:stCondLst>
                                            <p:cond delay="0"/>
                                          </p:stCondLst>
                                        </p:cTn>
                                        <p:tgtEl>
                                          <p:spTgt spid="1045"/>
                                        </p:tgtEl>
                                        <p:attrNameLst>
                                          <p:attrName>style.visibility</p:attrName>
                                        </p:attrNameLst>
                                      </p:cBhvr>
                                      <p:to>
                                        <p:strVal val="visible"/>
                                      </p:to>
                                    </p:set>
                                    <p:animEffect transition="in" filter="diamond(in)">
                                      <p:cBhvr>
                                        <p:cTn id="58" dur="2000"/>
                                        <p:tgtEl>
                                          <p:spTgt spid="1045"/>
                                        </p:tgtEl>
                                      </p:cBhvr>
                                    </p:animEffect>
                                  </p:childTnLst>
                                </p:cTn>
                              </p:par>
                            </p:childTnLst>
                          </p:cTn>
                        </p:par>
                      </p:childTnLst>
                    </p:cTn>
                  </p:par>
                  <p:par>
                    <p:cTn id="59" fill="hold">
                      <p:stCondLst>
                        <p:cond delay="indefinite"/>
                      </p:stCondLst>
                      <p:childTnLst>
                        <p:par>
                          <p:cTn id="60" fill="hold">
                            <p:stCondLst>
                              <p:cond delay="0"/>
                            </p:stCondLst>
                            <p:childTnLst>
                              <p:par>
                                <p:cTn id="61" presetID="6" presetClass="entr" presetSubtype="16"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circle(in)">
                                      <p:cBhvr>
                                        <p:cTn id="63" dur="2000"/>
                                        <p:tgtEl>
                                          <p:spTgt spid="16"/>
                                        </p:tgtEl>
                                      </p:cBhvr>
                                    </p:animEffect>
                                  </p:childTnLst>
                                </p:cTn>
                              </p:par>
                            </p:childTnLst>
                          </p:cTn>
                        </p:par>
                      </p:childTnLst>
                    </p:cTn>
                  </p:par>
                  <p:par>
                    <p:cTn id="64" fill="hold">
                      <p:stCondLst>
                        <p:cond delay="indefinite"/>
                      </p:stCondLst>
                      <p:childTnLst>
                        <p:par>
                          <p:cTn id="65" fill="hold">
                            <p:stCondLst>
                              <p:cond delay="0"/>
                            </p:stCondLst>
                            <p:childTnLst>
                              <p:par>
                                <p:cTn id="66" presetID="29" presetClass="entr" presetSubtype="0" fill="hold" nodeType="clickEffect">
                                  <p:stCondLst>
                                    <p:cond delay="0"/>
                                  </p:stCondLst>
                                  <p:childTnLst>
                                    <p:set>
                                      <p:cBhvr>
                                        <p:cTn id="67" dur="1" fill="hold">
                                          <p:stCondLst>
                                            <p:cond delay="0"/>
                                          </p:stCondLst>
                                        </p:cTn>
                                        <p:tgtEl>
                                          <p:spTgt spid="1047"/>
                                        </p:tgtEl>
                                        <p:attrNameLst>
                                          <p:attrName>style.visibility</p:attrName>
                                        </p:attrNameLst>
                                      </p:cBhvr>
                                      <p:to>
                                        <p:strVal val="visible"/>
                                      </p:to>
                                    </p:set>
                                    <p:anim calcmode="lin" valueType="num">
                                      <p:cBhvr>
                                        <p:cTn id="68" dur="1000" fill="hold"/>
                                        <p:tgtEl>
                                          <p:spTgt spid="1047"/>
                                        </p:tgtEl>
                                        <p:attrNameLst>
                                          <p:attrName>ppt_x</p:attrName>
                                        </p:attrNameLst>
                                      </p:cBhvr>
                                      <p:tavLst>
                                        <p:tav tm="0">
                                          <p:val>
                                            <p:strVal val="#ppt_x-.2"/>
                                          </p:val>
                                        </p:tav>
                                        <p:tav tm="100000">
                                          <p:val>
                                            <p:strVal val="#ppt_x"/>
                                          </p:val>
                                        </p:tav>
                                      </p:tavLst>
                                    </p:anim>
                                    <p:anim calcmode="lin" valueType="num">
                                      <p:cBhvr>
                                        <p:cTn id="69" dur="1000" fill="hold"/>
                                        <p:tgtEl>
                                          <p:spTgt spid="1047"/>
                                        </p:tgtEl>
                                        <p:attrNameLst>
                                          <p:attrName>ppt_y</p:attrName>
                                        </p:attrNameLst>
                                      </p:cBhvr>
                                      <p:tavLst>
                                        <p:tav tm="0">
                                          <p:val>
                                            <p:strVal val="#ppt_y"/>
                                          </p:val>
                                        </p:tav>
                                        <p:tav tm="100000">
                                          <p:val>
                                            <p:strVal val="#ppt_y"/>
                                          </p:val>
                                        </p:tav>
                                      </p:tavLst>
                                    </p:anim>
                                    <p:animEffect transition="in" filter="wipe(right)" prLst="gradientSize: 0.1">
                                      <p:cBhvr>
                                        <p:cTn id="70" dur="1000"/>
                                        <p:tgtEl>
                                          <p:spTgt spid="1047"/>
                                        </p:tgtEl>
                                      </p:cBhvr>
                                    </p:animEffect>
                                  </p:childTnLst>
                                </p:cTn>
                              </p:par>
                            </p:childTnLst>
                          </p:cTn>
                        </p:par>
                      </p:childTnLst>
                    </p:cTn>
                  </p:par>
                  <p:par>
                    <p:cTn id="71" fill="hold">
                      <p:stCondLst>
                        <p:cond delay="indefinite"/>
                      </p:stCondLst>
                      <p:childTnLst>
                        <p:par>
                          <p:cTn id="72" fill="hold">
                            <p:stCondLst>
                              <p:cond delay="0"/>
                            </p:stCondLst>
                            <p:childTnLst>
                              <p:par>
                                <p:cTn id="73" presetID="6" presetClass="entr" presetSubtype="16" fill="hold" grpId="0" nodeType="clickEffect">
                                  <p:stCondLst>
                                    <p:cond delay="0"/>
                                  </p:stCondLst>
                                  <p:childTnLst>
                                    <p:set>
                                      <p:cBhvr>
                                        <p:cTn id="74" dur="1" fill="hold">
                                          <p:stCondLst>
                                            <p:cond delay="0"/>
                                          </p:stCondLst>
                                        </p:cTn>
                                        <p:tgtEl>
                                          <p:spTgt spid="18"/>
                                        </p:tgtEl>
                                        <p:attrNameLst>
                                          <p:attrName>style.visibility</p:attrName>
                                        </p:attrNameLst>
                                      </p:cBhvr>
                                      <p:to>
                                        <p:strVal val="visible"/>
                                      </p:to>
                                    </p:set>
                                    <p:animEffect transition="in" filter="circle(in)">
                                      <p:cBhvr>
                                        <p:cTn id="75"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1031" grpId="0"/>
      <p:bldP spid="16"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Rectangle 3"/>
          <p:cNvSpPr/>
          <p:nvPr/>
        </p:nvSpPr>
        <p:spPr>
          <a:xfrm>
            <a:off x="2971800" y="304800"/>
            <a:ext cx="5715000" cy="1569660"/>
          </a:xfrm>
          <a:prstGeom prst="rect">
            <a:avLst/>
          </a:prstGeom>
        </p:spPr>
        <p:txBody>
          <a:bodyPr wrap="square">
            <a:spAutoFit/>
          </a:bodyPr>
          <a:lstStyle/>
          <a:p>
            <a:pPr algn="ctr"/>
            <a:r>
              <a:rPr lang="en-US" sz="3200" b="1" dirty="0">
                <a:solidFill>
                  <a:schemeClr val="bg1"/>
                </a:solidFill>
                <a:latin typeface="Californian FB" pitchFamily="18" charset="0"/>
              </a:rPr>
              <a:t>Roman </a:t>
            </a:r>
            <a:r>
              <a:rPr lang="en-US" sz="3200" b="1" dirty="0" err="1">
                <a:solidFill>
                  <a:schemeClr val="bg1"/>
                </a:solidFill>
                <a:latin typeface="Californian FB" pitchFamily="18" charset="0"/>
              </a:rPr>
              <a:t>Jakobson</a:t>
            </a:r>
            <a:r>
              <a:rPr lang="en-US" sz="3200" b="1" dirty="0">
                <a:solidFill>
                  <a:schemeClr val="bg1"/>
                </a:solidFill>
                <a:latin typeface="Californian FB" pitchFamily="18" charset="0"/>
              </a:rPr>
              <a:t>: The Nature of Linguistic Meaning and Equivalence</a:t>
            </a:r>
          </a:p>
        </p:txBody>
      </p:sp>
      <p:sp>
        <p:nvSpPr>
          <p:cNvPr id="1026" name="AutoShape 2" descr="data:image/jpeg;base64,/9j/4AAQSkZJRgABAQAAAQABAAD/2wBDAAkGBwgHBgkIBwgKCgkLDRYPDQwMDRsUFRAWIB0iIiAdHx8kKDQsJCYxJx8fLT0tMTU3Ojo6Iys/RD84QzQ5Ojf/2wBDAQoKCg0MDRoPDxo3JR8lNzc3Nzc3Nzc3Nzc3Nzc3Nzc3Nzc3Nzc3Nzc3Nzc3Nzc3Nzc3Nzc3Nzc3Nzc3Nzc3Nzf/wAARCACfAHsDASIAAhEBAxEB/8QAGwAAAQUBAQAAAAAAAAAAAAAABQECAwQGAAf/xAA4EAABAwMDAgMGBAUEAwAAAAABAgMRAAQhBRIxQVEGInETIzJhgZEUobHBB0LR4fAVM1JiJIKS/8QAFAEBAAAAAAAAAAAAAAAAAAAAAP/EABQRAQAAAAAAAAAAAAAAAAAAAAD/2gAMAwEAAhEDEQA/APPQkkia4pznmnzESOlLt9flQMjqaUJxTkpqxaWb924G7dtSz2AwPWgrlOOKXbmKPu6CLVsqubtCikgLS0JifnVnTtM0h58+0W8toECFnZ+lBlynFRQeeTXpdn4f0JZCggESBtKzIznrU1x4U0q5ccK0JYSfhU2SD9uKDy0pMfOkAORNbnV/4f31tbquLB1FwgJ3FHCx6d6xZbIMUEUdjNOgxTgnNOiARQRgEU8pjIMU/b1PaujM96CNIOZqdPw800jk05IMUEeTGelP6DrXHaImakBSRgGPnQT2Fiq7dVghCSN5HIo2w8NNtihpkLVKog5HHP0/SoLP/wAK2C0j3imyraaq3Dy1KS0gTPmJBzJ+dAx9SwVrUsFW4gp7TmaS3d2srCsjkd5qK7Kg7KxPA/tVnR7M392GwDt52igRm8fQFQowoySc0d07xA657m5IB3p24wrv+VFkabbtoDYbSUgdRzVVzRbUvJUElISdwSmg2NtfMhKFhRKdwAUrg/L6Vi/GnhhKNT/GWaSLe7IgIT8Kz+laXRk2zqjbXAACo2fI0SvLMpYVa3EKCE72yTG4DNB4etG15SDkpJEj1ppBPapbt3214+7j3jilYEdaYrAoOHrSx2FRhQ6U8K47CgUjgRTgMYpsz6Dil3+tBEoEGpmQXFAAcmoyCRjipm5QJHI4oLl/dhZU0geUHqZiP2NV23ilTcTI4+War7pmQTNObnHbvQSr3KEmSSZJOa0Pg21m6VcSUhIiRQGQvAwgHpWp0Fz8P5UJhPOTzQHzhZESKRTZIkmTUs+QKgjvVgwUkbUxGAKAUolpwEEggyCOlbO1UNY0kJAT+IQghJVwFR+hrK3DQWklAOBWj8OWvsGA808FpcgmB8J7UHhTiFofWhwbXEqIUOxByPvTVzBg1pf4haeLDxbeJbENvbX0/wDtz+YNZtc0EY4yM0okJzSjmnBMx0oEkRFOHH9qbHSaUmDEUD08z9qlSnc2oDmkSkRgfWrLKCUwKAaowckyO9ErXTLxxoOBgncNyUyJI7xM1XuGg1cIdcG5oKBV6TkV6A+LcXClpStbLzSfZezEkqORHoI9KDGsafdOKCHGy2onhXNaTQbRZQfboCdnAPJogsDVbAubALhgQsjkEcg11mtKkyowo80F0YxNc5dpbB3SVAYxTkj2nlGcVCth5KlqR7NJ580mftQDnNZetZF9bKAPwrbGCPmDRjSdR2IUthRLa+h7+lDH2rm7uG0PrQLeQFIQiCoetFnrRp62XaohpCuCBxQVfGbOl67pn4s3IZu7NBAV/KoH+VX7V5csA9MRWj8VuN2iW9JQQXGnC69tIhKiICCB1Aj71neB14oI9uJ70uSBSqA7/SumOKBAklVcqZxApwndOIppOaC2hMwBV22bKkDvVdhOBRG1T5eKCJy3DidqhIjiKK+Hb11habJ9SfIPcqUYMdh3x0qJDQM8cV1xZe3tVFB2raBWhQ5BFBp7UJYcWtrdscIDhMBP270PbRtXCZySDBoRpuo3jluPxS9zRgDGT8zRq1O8gq4oLTRW05KSTVwul0GQB8xUCMHar6VOkDdERFArDKUS66oT0J6VIh0LSQhJOeoqu77x3ar4AOO5qo60pCkpQ69vOEAKwfUdfrQZ7x5ZJTdMX6Bl33Lw/wC4Eg/VP6VlY8pov4g1depPlpKA2024YgyVESJ+1CSJTigjVMAmK4mEiuVECukAQc+lB27MdKRQyfLXJndTiBPWgKMp2gccxRKzTKMkTQ9oyExgzRfTmHrk+ztm1OK6hP70FhtvpiiGn2oeUyFyGnFFtcDoQakZ05ttsquXVKjlDMHPaTRHSmT7AtgRkKyeDQZZqyVaFVo/IW3KFDvB5q/avKCPZqiRWpu9Kt9SaSpSgh9IhLo7dldxQK90y4slxcNx2WMpV6Gge0sE/F5qsBZTMn+9D0qCCJBxU4vE9AZ+dA95q5V7wOtoH/EoJIHrNUbq7ctrJ+5duUqLQKW4bKSVHEfmKMIuWwgSORk1HdeGrzxJpbKUPotkNPKWkuJJC5A4ig8sUCIHNcSAJreu/wAMNVA3N39ms9iFD9qBav4M17TEFx2xW62Mldud6fyz+VBmzEARSEfkaU8kdjB+Rpu0xNAuN1coicj867ceDMA4pFSTzQbyw0zT7UJW825drjKXDsQP/nJ+9F0vJWj2SGm2WejTQ2j+9Um/gGI9ambKkZIBE9KC2pKAAduQcVO2ShO4gSe1V2yCowqQaewqUAyCB1oClo7s8w460abWl1soWkKBGQRINZ9gwCo0TsHspSuRPwn9qCrqHh+3cBctvdGMoPwn07UBt7D8VcC3ZTtWTwpQAOOB371qNeuxa6cpWdzhDafU0NRpSLgKd9otOwgNrQcpWM75/wA60F620+10/Vre1WyHVra3lSsgGYOPtWhI82PtQG6uFKuLa4XBcQNio6/5Ao4XAQCOImg5xQGRgVK2uMgzVF53BKTuHanWzsiKCHVtC0bWQP8AULBl5Q4XG1Q+ozXlPjrwi3oqUX2mb16e4YIWZLKuxPY9DXryVhDxQTzxNDfYM6haPWF0kKYfCm1pPTsaDwLaIOOaaZmruo2TthdvWr6FBxlwoJUImDz9eaqT8qD0RlXkq+mCncIz0ofao9zJJJA+4q0wvG089KCYpCBKOuYpiFJA3IO1ZMED+b1H70rilJUJphAHvE8zxQEW358pEdhV9lc+XEUKQ4FoHTsant3CFFKjmaAjcqVcMgvjc0JQvGFA/oaj0Rzaj2TkKQry7gfMk9MUtm6hSl272WXRtP8AX1qBds7ZuKacSXYylxGFx3/yPSgsauFNNtrGNjiQsT0mP3oxbOldo0oScUC1B8XNlvCgpRQpJxB3ASJHfH5Ve0S6C2ilXXzJ9DQX3kAuBYMYOO9NtzCziFflSuK2pUTxNI6IIWnigdeDCXUnKaFpuQm6dzEOTRdcLZUD/wASRWbbMvuDEqEzQL478PNa3pirq2QBqDCNyFAf7iRyk/tXjQEiQT9q93b1RouIbTO7ggisRqP8Orl+/fesr1lu3cWVIQpBlIOYoJGJS0k9RIIFTqiCpJqBpXu5O3IwqmoWEPlo/CoSDQXXRLKSTn50xtQ27TxTlSbcATKap2zpUqDyDFBeZy5tVwrnFXrxhywUguStheUrHI+VVmdiXQTkda0jZavrUsLJ2kYI5SehFAIt3EKbSsKnsQZoqQjUbUQB7doSlQ5+Y+tZl60ubS4cTbFLdwg+Ztf+278/kT3FFfD2p29y6tpLare8Rl23cPmH/ZJ6igpXI3o9okhXTeOvyUP8+lT6G8Wm2Ao/CgIOe2Kua1apBN02SjeYWoDE9J+RqhpqkNPuMXLPkJyPXqPrQaC/WfwS1IA6frS2bvtWoPNNTbbLZ1pKittSTtJ5TQ+xuQlYBMA/rQGAqMK6VmrqWNQCegJSaPlwHI6is/rC9t026Z2qAPH0oOswlNyHnOmcnpWmYellBMSR1rLNpCloDmEkjdB4FaUTA2gERg0HnNoVsIDbh3J6GuulKbWhQ4CwPoanaKCwNw4pHChSFz14oLaH/MIIPSqChF6ojygnipbVwKSggcjNVnnALwwKAs126R1q1aXTzSgQSBxE0OS4SAT1pyHyFeag0V82dQs0vswX2hkDlQ6igTzCbxCHWnCzcsmWXkfEg/0+VXtNvQw6mCQk812qtJtLtt5rDVxJ29ldaCxomvIvVHT9UQlq+AgpOEXA7p/pQ/UUO6ZqrYcPuHJShQyI5H9Kr31uzdIAXunlKhhSD0INON07fW/+jaqrddRutLtP85GYUBwcelBr9OfD9uk7p6Gs0Cpp9WYhRB+9d4Y1MrUgLBG8QR2VTNSJF2+BmFmPrQGipUNrmEgcATQ/WWkqsmnEKBCVgEz3p+mvldqJJlODU1+zv0q4UIJ27hjqM0AxlSUNmCDJ4qVOsXTKQ2iClOBIoKLyCnHP5UxdydxxQf/Z"/>
          <p:cNvSpPr>
            <a:spLocks noChangeAspect="1" noChangeArrowheads="1"/>
          </p:cNvSpPr>
          <p:nvPr/>
        </p:nvSpPr>
        <p:spPr bwMode="auto">
          <a:xfrm>
            <a:off x="155575" y="-1165225"/>
            <a:ext cx="1876425" cy="242887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data:image/jpeg;base64,/9j/4AAQSkZJRgABAQAAAQABAAD/2wBDAAkGBwgHBgkIBwgKCgkLDRYPDQwMDRsUFRAWIB0iIiAdHx8kKDQsJCYxJx8fLT0tMTU3Ojo6Iys/RD84QzQ5Ojf/2wBDAQoKCg0MDRoPDxo3JR8lNzc3Nzc3Nzc3Nzc3Nzc3Nzc3Nzc3Nzc3Nzc3Nzc3Nzc3Nzc3Nzc3Nzc3Nzc3Nzc3Nzf/wAARCACfAHsDASIAAhEBAxEB/8QAGwAAAQUBAQAAAAAAAAAAAAAABQECAwQGAAf/xAA4EAABAwMDAgMGBAUEAwAAAAABAgMRAAQhBRIxQVEGInETIzJhgZEUobHBB0LR4fAVM1JiJIKS/8QAFAEBAAAAAAAAAAAAAAAAAAAAAP/EABQRAQAAAAAAAAAAAAAAAAAAAAD/2gAMAwEAAhEDEQA/APPQkkia4pznmnzESOlLt9flQMjqaUJxTkpqxaWb924G7dtSz2AwPWgrlOOKXbmKPu6CLVsqubtCikgLS0JifnVnTtM0h58+0W8toECFnZ+lBlynFRQeeTXpdn4f0JZCggESBtKzIznrU1x4U0q5ccK0JYSfhU2SD9uKDy0pMfOkAORNbnV/4f31tbquLB1FwgJ3FHCx6d6xZbIMUEUdjNOgxTgnNOiARQRgEU8pjIMU/b1PaujM96CNIOZqdPw800jk05IMUEeTGelP6DrXHaImakBSRgGPnQT2Fiq7dVghCSN5HIo2w8NNtihpkLVKog5HHP0/SoLP/wAK2C0j3imyraaq3Dy1KS0gTPmJBzJ+dAx9SwVrUsFW4gp7TmaS3d2srCsjkd5qK7Kg7KxPA/tVnR7M392GwDt52igRm8fQFQowoySc0d07xA657m5IB3p24wrv+VFkabbtoDYbSUgdRzVVzRbUvJUElISdwSmg2NtfMhKFhRKdwAUrg/L6Vi/GnhhKNT/GWaSLe7IgIT8Kz+laXRk2zqjbXAACo2fI0SvLMpYVa3EKCE72yTG4DNB4etG15SDkpJEj1ppBPapbt3214+7j3jilYEdaYrAoOHrSx2FRhQ6U8K47CgUjgRTgMYpsz6Dil3+tBEoEGpmQXFAAcmoyCRjipm5QJHI4oLl/dhZU0geUHqZiP2NV23ilTcTI4+War7pmQTNObnHbvQSr3KEmSSZJOa0Pg21m6VcSUhIiRQGQvAwgHpWp0Fz8P5UJhPOTzQHzhZESKRTZIkmTUs+QKgjvVgwUkbUxGAKAUolpwEEggyCOlbO1UNY0kJAT+IQghJVwFR+hrK3DQWklAOBWj8OWvsGA808FpcgmB8J7UHhTiFofWhwbXEqIUOxByPvTVzBg1pf4haeLDxbeJbENvbX0/wDtz+YNZtc0EY4yM0okJzSjmnBMx0oEkRFOHH9qbHSaUmDEUD08z9qlSnc2oDmkSkRgfWrLKCUwKAaowckyO9ErXTLxxoOBgncNyUyJI7xM1XuGg1cIdcG5oKBV6TkV6A+LcXClpStbLzSfZezEkqORHoI9KDGsafdOKCHGy2onhXNaTQbRZQfboCdnAPJogsDVbAubALhgQsjkEcg11mtKkyowo80F0YxNc5dpbB3SVAYxTkj2nlGcVCth5KlqR7NJ580mftQDnNZetZF9bKAPwrbGCPmDRjSdR2IUthRLa+h7+lDH2rm7uG0PrQLeQFIQiCoetFnrRp62XaohpCuCBxQVfGbOl67pn4s3IZu7NBAV/KoH+VX7V5csA9MRWj8VuN2iW9JQQXGnC69tIhKiICCB1Aj71neB14oI9uJ70uSBSqA7/SumOKBAklVcqZxApwndOIppOaC2hMwBV22bKkDvVdhOBRG1T5eKCJy3DidqhIjiKK+Hb11habJ9SfIPcqUYMdh3x0qJDQM8cV1xZe3tVFB2raBWhQ5BFBp7UJYcWtrdscIDhMBP270PbRtXCZySDBoRpuo3jluPxS9zRgDGT8zRq1O8gq4oLTRW05KSTVwul0GQB8xUCMHar6VOkDdERFArDKUS66oT0J6VIh0LSQhJOeoqu77x3ar4AOO5qo60pCkpQ69vOEAKwfUdfrQZ7x5ZJTdMX6Bl33Lw/wC4Eg/VP6VlY8pov4g1depPlpKA2024YgyVESJ+1CSJTigjVMAmK4mEiuVECukAQc+lB27MdKRQyfLXJndTiBPWgKMp2gccxRKzTKMkTQ9oyExgzRfTmHrk+ztm1OK6hP70FhtvpiiGn2oeUyFyGnFFtcDoQakZ05ttsquXVKjlDMHPaTRHSmT7AtgRkKyeDQZZqyVaFVo/IW3KFDvB5q/avKCPZqiRWpu9Kt9SaSpSgh9IhLo7dldxQK90y4slxcNx2WMpV6Gge0sE/F5qsBZTMn+9D0qCCJBxU4vE9AZ+dA95q5V7wOtoH/EoJIHrNUbq7ctrJ+5duUqLQKW4bKSVHEfmKMIuWwgSORk1HdeGrzxJpbKUPotkNPKWkuJJC5A4ig8sUCIHNcSAJreu/wAMNVA3N39ms9iFD9qBav4M17TEFx2xW62Mldud6fyz+VBmzEARSEfkaU8kdjB+Rpu0xNAuN1coicj867ceDMA4pFSTzQbyw0zT7UJW825drjKXDsQP/nJ+9F0vJWj2SGm2WejTQ2j+9Um/gGI9ambKkZIBE9KC2pKAAduQcVO2ShO4gSe1V2yCowqQaewqUAyCB1oClo7s8w460abWl1soWkKBGQRINZ9gwCo0TsHspSuRPwn9qCrqHh+3cBctvdGMoPwn07UBt7D8VcC3ZTtWTwpQAOOB371qNeuxa6cpWdzhDafU0NRpSLgKd9otOwgNrQcpWM75/wA60F620+10/Vre1WyHVra3lSsgGYOPtWhI82PtQG6uFKuLa4XBcQNio6/5Ao4XAQCOImg5xQGRgVK2uMgzVF53BKTuHanWzsiKCHVtC0bWQP8AULBl5Q4XG1Q+ozXlPjrwi3oqUX2mb16e4YIWZLKuxPY9DXryVhDxQTzxNDfYM6haPWF0kKYfCm1pPTsaDwLaIOOaaZmruo2TthdvWr6FBxlwoJUImDz9eaqT8qD0RlXkq+mCncIz0ofao9zJJJA+4q0wvG089KCYpCBKOuYpiFJA3IO1ZMED+b1H70rilJUJphAHvE8zxQEW358pEdhV9lc+XEUKQ4FoHTsant3CFFKjmaAjcqVcMgvjc0JQvGFA/oaj0Rzaj2TkKQry7gfMk9MUtm6hSl272WXRtP8AX1qBds7ZuKacSXYylxGFx3/yPSgsauFNNtrGNjiQsT0mP3oxbOldo0oScUC1B8XNlvCgpRQpJxB3ASJHfH5Ve0S6C2ilXXzJ9DQX3kAuBYMYOO9NtzCziFflSuK2pUTxNI6IIWnigdeDCXUnKaFpuQm6dzEOTRdcLZUD/wASRWbbMvuDEqEzQL478PNa3pirq2QBqDCNyFAf7iRyk/tXjQEiQT9q93b1RouIbTO7ggisRqP8Orl+/fesr1lu3cWVIQpBlIOYoJGJS0k9RIIFTqiCpJqBpXu5O3IwqmoWEPlo/CoSDQXXRLKSTn50xtQ27TxTlSbcATKap2zpUqDyDFBeZy5tVwrnFXrxhywUguStheUrHI+VVmdiXQTkda0jZavrUsLJ2kYI5SehFAIt3EKbSsKnsQZoqQjUbUQB7doSlQ5+Y+tZl60ubS4cTbFLdwg+Ztf+278/kT3FFfD2p29y6tpLare8Rl23cPmH/ZJ6igpXI3o9okhXTeOvyUP8+lT6G8Wm2Ao/CgIOe2Kua1apBN02SjeYWoDE9J+RqhpqkNPuMXLPkJyPXqPrQaC/WfwS1IA6frS2bvtWoPNNTbbLZ1pKittSTtJ5TQ+xuQlYBMA/rQGAqMK6VmrqWNQCegJSaPlwHI6is/rC9t026Z2qAPH0oOswlNyHnOmcnpWmYellBMSR1rLNpCloDmEkjdB4FaUTA2gERg0HnNoVsIDbh3J6GuulKbWhQ4CwPoanaKCwNw4pHChSFz14oLaH/MIIPSqChF6ojygnipbVwKSggcjNVnnALwwKAs126R1q1aXTzSgQSBxE0OS4SAT1pyHyFeag0V82dQs0vswX2hkDlQ6igTzCbxCHWnCzcsmWXkfEg/0+VXtNvQw6mCQk812qtJtLtt5rDVxJ29ldaCxomvIvVHT9UQlq+AgpOEXA7p/pQ/UUO6ZqrYcPuHJShQyI5H9Kr31uzdIAXunlKhhSD0INON07fW/+jaqrddRutLtP85GYUBwcelBr9OfD9uk7p6Gs0Cpp9WYhRB+9d4Y1MrUgLBG8QR2VTNSJF2+BmFmPrQGipUNrmEgcATQ/WWkqsmnEKBCVgEz3p+mvldqJJlODU1+zv0q4UIJ27hjqM0AxlSUNmCDJ4qVOsXTKQ2iClOBIoKLyCnHP5UxdydxxQf/Z"/>
          <p:cNvSpPr>
            <a:spLocks noChangeAspect="1" noChangeArrowheads="1"/>
          </p:cNvSpPr>
          <p:nvPr/>
        </p:nvSpPr>
        <p:spPr bwMode="auto">
          <a:xfrm>
            <a:off x="155575" y="-1165225"/>
            <a:ext cx="1876425" cy="2428875"/>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30" name="Picture 6" descr="http://t1.gstatic.com/images?q=tbn:ANd9GcRP9KDVI7jZpc6a5nFyif1hde_7-yTbWzhyxYJs1UV3ldywql4Y"/>
          <p:cNvPicPr>
            <a:picLocks noChangeAspect="1" noChangeArrowheads="1"/>
          </p:cNvPicPr>
          <p:nvPr/>
        </p:nvPicPr>
        <p:blipFill>
          <a:blip r:embed="rId3"/>
          <a:srcRect/>
          <a:stretch>
            <a:fillRect/>
          </a:stretch>
        </p:blipFill>
        <p:spPr bwMode="auto">
          <a:xfrm>
            <a:off x="304800" y="381000"/>
            <a:ext cx="1828800" cy="14478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033" name="AutoShape 9" descr="data:image/jpeg;base64,/9j/4AAQSkZJRgABAQAAAQABAAD/2wCEAAkGBhMSERUUEhQUFRUUFhgaFRUYGBcaHBkXFxgcHBcYHBoYHCYeGhokHhwUHy8gJCcpLCwsFR4xNTAqNSYrLCkBCQoKDgwOGg8PGiwkHxwsLCwqLSwpKSkpKSwqLCwpLCksLCkpLCksKiwsLCksKSopLCwsLCwsLCwpLCwpKSk2Kf/AABEIAKAAeAMBIgACEQEDEQH/xAAcAAABBQEBAQAAAAAAAAAAAAAFAgMEBgcAAQj/xAA9EAABAgQEBAQDBgUCBwAAAAABAhEAAwQhBRIxQQZRYXETIoGRobHBBzJC0eHwFCMzUnJiohUWJENjc7L/xAAZAQACAwEAAAAAAAAAAAAAAAACAwABBAX/xAAiEQACAgIDAQACAwAAAAAAAAAAAQIRAyESMUEEMlETIoH/2gAMAwEAAhEDEQA/ANtaPY6I9XViWkqVp9eUAWOzpwSHJgRX8QBCXHm7QNr8Q8S6/ugWEV6qQZigElg977Q2OP1gXfQSPEi5xYEltQn6w8KdW5GsN0slMlLIDH+7cxIRN3gm14MUB0Ai4hSC9oYm1DWt2hCpvOBsZ/GPqqbk6Q8Kt+3e8DJ8xrn2/WGJVbeIg/4UGjVkB3ghQYq+pcfWK8J76h3iFX50Jzy3KQ+ZOtxuGi+KejPKDjs0BKn/AEhaYpuA8TEtm0Itq8W2nqQoOIVKLQKdjwEdHPHQIRxMVbFa7xJuXVKPYqiw10xkKPIRT5CXuTr23vDccQJMiYjU5bMB2MIoCAMzXhNalGbXT1hKZiU3HOx/T6w19DcUb2TVz9bw/nYWINttoDmeSSTf5iH0KcWLW0aFo0uKJ4U19XPtCjNYG4EQZcgiznpf4w5PHSK7ILTOcdNu8R5qRrpzhSJQ3Fu8MTFA2a19SbmL6DTofSqzCHZc9m0fnEBTg3VY7MLRyZ5DP7wSBlGz2pkiUrMiyVlyATZXPoIs2B1zFnsde8AUKCkkHcXhrDCtBYfhOmp6QdWjFOPF6NIQY6IGGzyoX5x5GZqiWKxtR8GY2rGKcSyW9mi7Yj/TX/iYz+uqMvmt0h2PYFDEyWCpgL7m/qAOX5Q0sMyXsTc9tOsdSTitiDq/wh6aRtZ+e794KZsxiEoc205wRkzWFufvESnYlomLCE6qvC6GSHQx03hRlAsH30iEutQCHJHfSONakMUqBcttr9InRFEmrkO1rM/7+MNmQ6YZlVnn1/CHvzLD6wzIrwUpALnRud4lolMdmSojzmFvz2hc8KG1jvbUwz4RO9+WkWW3odlzG5H1iTKluoF2f5QxLk2DtpEiULke0FEzZNlrwXSOhOA3HaOhUuxCWghVIdChzBjJMSqlmeUfeyj0HftFr40+0iXQr8NipXIdYotcv+NClSJvhlZucps+ovccvWLxZI3xHrBPjzrQRpZhSQLvsCeY2bbf1glVyWAH4ecV4cGnKAayoKxZwUjsG94g1vCjsZkyomAbeKfyaDn2Nhvosxrcv4CSQ7Df9IjyqyZMICkMNhv6MCTAnC/5eZJKy2UJuLBnYk6xNqsIn1KbzvCTyljzN1V+kTp0i6/Y/WFAPnmZbaKKC3PWBYUBeSZExIPmDKB9ClYf2gd/yHKS6s61HNfMX7vCqaiRJUcgBWNHNn6tDlftC6aWglhGIzlKmZJI8pDqdbF7gpJJ6WiBV8QqlTFSlyZodRLoWLbkjOGb1gvwlhQXLVMmByXAubBy5AGm3tAPiCgUJ65aVKyhIWEv1bftCuOxvlhOjxiYsAJFQQTbMmWzcnzRYE+KfNkmD0H0OkZuikrM38mapOU/cBa3s0WbAcfrJc0CoSpSP7kJuB/qGjdYNrVpASUky3SScozZQeQI+WsOTCQAekITVSpwzS1pKc2o13d7CPcPqUzl+EkupJOcDYBTA+toEVK/S0cKFRSSdDpHQVw2k8NATHQmT2KRg32q0x/4jMN75W6eXbnEbh2SqQFKB8qiH7xcPtTwgmoTMZgtAYi90kuPa8VHGivJLlSVMZhSBycm/wCfpCnGnyR28clkwxivLLRQ1TEubljpzictWZuj9jAapGSaU2LJTfTQCH01Tjfoem8NbM6giTTUCVTFsxPlNtA4Y+sSxQq1DvzH5xBpDkTZV3JHr9OkSJeI1KnZMtQ5qcfK0EpAPGxuZhk5epsDYO4gVjGDBIZJKlzLJfc+v4RzgtX4pUS0lSvBTbmpVugaBuD0qpyv4idNJLeRKbDKOQ6wXLZaxtqw/g+G+DJQh3YB29z8SfRoruPUf/US16BYXLPc3Bf3ixIxQEfeSwYa6+kCMeT4kpfhkEpOYCzt9SCxgr0FwISEGSWWh7llDl6QW8cFGZJLcjf35CB+EcSoWB4wMsvdRBKFHm+gPQtBqWqQoOFS7m2UgQN6Akq8A9FJImLI0U2ZtOWneDXDATKRNqEAJWtS/OQLpBZL+xMR6pCcpCCFK0Q2z2JLcoj4vLKKdElCmcBAO5ABc+8S6QjjydBjhz7ThNq006yVFRYEJAD9C8eRReAMIK8SlMP6ZKj0Zzr1j2EQUq2xn2YseOajH9Gy8T4IKmSU/iF0Ft9x6iMmn4cSEywwnSZlkGxIexD62f2jclC0UrjTB8q/4pIcgZSdCn/U+4Z7doMX8+Xi+LKDNWVLuGN8w7fSJUqWbMPWIM2YRPUAc2Zl3uwVbbtE2WspdtzY8hvA3eze41piqkmwZ4nSpmVgIhqUCoAHa/SFVNWlCSeQcmJZadg/HpxmqEr8Iuv6CK/jHDE+xkzVhKRZLkN0F4t2F0z+ZViq5+ntBCZLQxFtPjDOCq2DLJS4oy+mrZ0khK82bexII5vBOhnVQmBUtghhmcFy+pi1zsHc201H721h2VQsNPy94kYIp5WBMDqDInqlKcoW6g/U3HeLBOpJRchKR2ADH0gTjVGEhM3dBv2VaJ0tRMlR3a8VqLoKdONofw6vCgLu3L2hrHlOqWon7qST6WiNgFOwfrBE4SqqrJcjKRLIBWvbKm5ETwzqoz34HfstwLKldQoMZlkf47mPYvNLThCQlIASAwHKOijDknzk5MfhqokhYKVMQoMQdCDsYcjjEAMp4n+z80wm1EheZAZRQp8yANgrdNzFew+dmIOusbfWUwmIUhVwtJBHcNHz9LX4ayjQoUQrs/eAejfgyOWmWamlutm0H6RDxOnUoBvuhQc8+kLkVfmB5j0ifWKCZQSP+4oMeW7+kVF2aLaKtjXFSZAJAL6BPXrygBT8STKlWVc9cp1AAJRmDdSkWi8zqFCUlC0JUhWpXd20PWJmGU0qWgCWES0guE233hqSfbEy5v8AEpK6ZSAvw8QBCBmDnUsSxiLh/HcyUvLNUJiXbONIu1bRSJhOdUpSi34A9ur3iCrhCiTfIhydTvfRtoiinuy3zQqsrk1EhQCgc6SwGj6iHuGgpdOp/wC0e6dY8l4RLkLStCQkOHQNB1YxMo5XhTJgFkqzEDoYGXaL5aaF4XYer9vSNB4VwooBmKDFbZQdh+sUbBabxJqEJ3UAfn8I1hKP38oJdGXPLdCjHR6BHRDNZ0JJj0x4dYopiX7xgnGNDkqpwTqmYr1BL+hjacextFNKK1EObITupRLBveMt45pyirXmN1pSfcXHvvEa1bNHyv8AvQBpqh8vT9mCdLVePPlpBYS8y/gwgHdIB2OvSPcLrxKmqLu+UDtyhPTN1/svU7D3Bzv0OsDJnCWe+YgbOSD7QRpcYSUDl8oZnYmRooKbclm6Q9JWSKbBh4QQLE/7jEiVg/hvbsTeFnGQQT1Y8vSJlDigOrM9iN4JxQUougNjEtSJKlLsp079YX/G5khWpKQO77CPOMqxJl+GNV5fZwY7BadyjkCD7QvjbEyerNF4P4Z8FImTP6ihYf2g6+ukWkQ1IVYdhDgMF2c1ysUI6Ojoogl4H4zjUunQVTDfZO5O3p1gBjXHiE+WQMx3WdB25xRq/FZk5ZXMUVHZ9PbaNOPBKXYmeVLofxbFplVVys1805AAewGblB/7SMH8SUmcm5RY/wCJ0+MVDAS+IU4/8gL9g4jXZsgLSUKDpIIIfYwz6IpJRRPnyNPkYaEEpUCLt6QBq0KCgdv3vF24m4eXSzmYlBcpXdiN0/5CK9NoXUU7HTvGBxo7PJT2iHIxZUu1/naIdRiKwzL8ruA+nINDOK05zMDpA8oUlQJDgetjv6RbaLTlHaYdlYpa6r7h7d4JUNeUMoKBHbU7NAzDqMTFh2bm3xiWtJKmADO1th2guWiNyZMkS11E7Muwswi3U2Hq8CoVLcCVKWQdswGg669ogcLYOZqxLS7aqLaARpFdTIRSzUJACRKXpr9w39YbjXpizZaTiiqcCccZZaUTiSlmCtcu931EaTInhQCkkEHQjSPnThypsN9PaLZQcRzZB8iyOm3sY15PlvcTmQz1+RssdFLwD7RZM3yTv5Uz/aer7do6MLxyTqjSpJ7TM+Skl9urnvCSkwtIv68xo2kelQ6e/wBI7ZzbIuGVXh19OtzaakN3LfUxtiTaMCqqgJnIPKYhzf8AuEbxRTc6ARuBGP641xZqwPTGMSoZdRLVLmJzJPo3UHaMu4j4eXSLBuqSpVpg/D0Xy77xsBlCI9VRhaSkgFJsUnQjkRyjFpo2QyODPnXEpKszgHf22gdU1DqDg9TreNO4s+zyahKl0hKgxPhFiR0QWuRyO0UeRSlKEomypqVc/DW5J125wp4peLR0YZoSXZMwaUQFEJJ8rDuR+kGcLwRU1QCEuR7CCfCnCKpqHmZkIJBbRRAFh0GsaRQ4aiUAmWkJA5fnDuCj2Zsn0JOokTBMHTIl5Rcn7ytyfyjuIVkU83/1r/8AkwXaBOOIeVM6pPyg4P8AsjBPez594annKhz0PvFomqNi7tqflFYwmXkVl+7lJ+el4sACco0t8zyjrpUkc+XbZGnC7tfoBeOhRI6d7m0dBf4DbP/Z"/>
          <p:cNvSpPr>
            <a:spLocks noChangeAspect="1" noChangeArrowheads="1"/>
          </p:cNvSpPr>
          <p:nvPr/>
        </p:nvSpPr>
        <p:spPr bwMode="auto">
          <a:xfrm>
            <a:off x="155575" y="-731838"/>
            <a:ext cx="1143000" cy="152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5" name="AutoShape 11" descr="data:image/jpeg;base64,/9j/4AAQSkZJRgABAQAAAQABAAD/2wCEAAkGBhMSERUUEhQUFRUUFhgaFRUYGBcaHBkXFxgcHBcYHBoYHCYeGhokHhwUHy8gJCcpLCwsFR4xNTAqNSYrLCkBCQoKDgwOGg8PGiwkHxwsLCwqLSwpKSkpKSwqLCwpLCksLCkpLCksKiwsLCksKSopLCwsLCwsLCwpLCwpKSk2Kf/AABEIAKAAeAMBIgACEQEDEQH/xAAcAAABBQEBAQAAAAAAAAAAAAAFAgMEBgcAAQj/xAA9EAABAgQEBAQDBgUCBwAAAAABAhEAAwQhBRIxQQZRYXETIoGRobHBBzJC0eHwFCMzUnJiohUWJENjc7L/xAAZAQACAwEAAAAAAAAAAAAAAAACAwABBAX/xAAiEQACAgIDAQACAwAAAAAAAAAAAQIRAyESMUEEMlETIoH/2gAMAwEAAhEDEQA/ANtaPY6I9XViWkqVp9eUAWOzpwSHJgRX8QBCXHm7QNr8Q8S6/ugWEV6qQZigElg977Q2OP1gXfQSPEi5xYEltQn6w8KdW5GsN0slMlLIDH+7cxIRN3gm14MUB0Ai4hSC9oYm1DWt2hCpvOBsZ/GPqqbk6Q8Kt+3e8DJ8xrn2/WGJVbeIg/4UGjVkB3ghQYq+pcfWK8J76h3iFX50Jzy3KQ+ZOtxuGi+KejPKDjs0BKn/AEhaYpuA8TEtm0Itq8W2nqQoOIVKLQKdjwEdHPHQIRxMVbFa7xJuXVKPYqiw10xkKPIRT5CXuTr23vDccQJMiYjU5bMB2MIoCAMzXhNalGbXT1hKZiU3HOx/T6w19DcUb2TVz9bw/nYWINttoDmeSSTf5iH0KcWLW0aFo0uKJ4U19XPtCjNYG4EQZcgiznpf4w5PHSK7ILTOcdNu8R5qRrpzhSJQ3Fu8MTFA2a19SbmL6DTofSqzCHZc9m0fnEBTg3VY7MLRyZ5DP7wSBlGz2pkiUrMiyVlyATZXPoIs2B1zFnsde8AUKCkkHcXhrDCtBYfhOmp6QdWjFOPF6NIQY6IGGzyoX5x5GZqiWKxtR8GY2rGKcSyW9mi7Yj/TX/iYz+uqMvmt0h2PYFDEyWCpgL7m/qAOX5Q0sMyXsTc9tOsdSTitiDq/wh6aRtZ+e794KZsxiEoc205wRkzWFufvESnYlomLCE6qvC6GSHQx03hRlAsH30iEutQCHJHfSONakMUqBcttr9InRFEmrkO1rM/7+MNmQ6YZlVnn1/CHvzLD6wzIrwUpALnRud4lolMdmSojzmFvz2hc8KG1jvbUwz4RO9+WkWW3odlzG5H1iTKluoF2f5QxLk2DtpEiULke0FEzZNlrwXSOhOA3HaOhUuxCWghVIdChzBjJMSqlmeUfeyj0HftFr40+0iXQr8NipXIdYotcv+NClSJvhlZucps+ovccvWLxZI3xHrBPjzrQRpZhSQLvsCeY2bbf1glVyWAH4ecV4cGnKAayoKxZwUjsG94g1vCjsZkyomAbeKfyaDn2Nhvosxrcv4CSQ7Df9IjyqyZMICkMNhv6MCTAnC/5eZJKy2UJuLBnYk6xNqsIn1KbzvCTyljzN1V+kTp0i6/Y/WFAPnmZbaKKC3PWBYUBeSZExIPmDKB9ClYf2gd/yHKS6s61HNfMX7vCqaiRJUcgBWNHNn6tDlftC6aWglhGIzlKmZJI8pDqdbF7gpJJ6WiBV8QqlTFSlyZodRLoWLbkjOGb1gvwlhQXLVMmByXAubBy5AGm3tAPiCgUJ65aVKyhIWEv1bftCuOxvlhOjxiYsAJFQQTbMmWzcnzRYE+KfNkmD0H0OkZuikrM38mapOU/cBa3s0WbAcfrJc0CoSpSP7kJuB/qGjdYNrVpASUky3SScozZQeQI+WsOTCQAekITVSpwzS1pKc2o13d7CPcPqUzl+EkupJOcDYBTA+toEVK/S0cKFRSSdDpHQVw2k8NATHQmT2KRg32q0x/4jMN75W6eXbnEbh2SqQFKB8qiH7xcPtTwgmoTMZgtAYi90kuPa8VHGivJLlSVMZhSBycm/wCfpCnGnyR28clkwxivLLRQ1TEubljpzictWZuj9jAapGSaU2LJTfTQCH01Tjfoem8NbM6giTTUCVTFsxPlNtA4Y+sSxQq1DvzH5xBpDkTZV3JHr9OkSJeI1KnZMtQ5qcfK0EpAPGxuZhk5epsDYO4gVjGDBIZJKlzLJfc+v4RzgtX4pUS0lSvBTbmpVugaBuD0qpyv4idNJLeRKbDKOQ6wXLZaxtqw/g+G+DJQh3YB29z8SfRoruPUf/US16BYXLPc3Bf3ixIxQEfeSwYa6+kCMeT4kpfhkEpOYCzt9SCxgr0FwISEGSWWh7llDl6QW8cFGZJLcjf35CB+EcSoWB4wMsvdRBKFHm+gPQtBqWqQoOFS7m2UgQN6Akq8A9FJImLI0U2ZtOWneDXDATKRNqEAJWtS/OQLpBZL+xMR6pCcpCCFK0Q2z2JLcoj4vLKKdElCmcBAO5ABc+8S6QjjydBjhz7ThNq006yVFRYEJAD9C8eRReAMIK8SlMP6ZKj0Zzr1j2EQUq2xn2YseOajH9Gy8T4IKmSU/iF0Ft9x6iMmn4cSEywwnSZlkGxIexD62f2jclC0UrjTB8q/4pIcgZSdCn/U+4Z7doMX8+Xi+LKDNWVLuGN8w7fSJUqWbMPWIM2YRPUAc2Zl3uwVbbtE2WspdtzY8hvA3eze41piqkmwZ4nSpmVgIhqUCoAHa/SFVNWlCSeQcmJZadg/HpxmqEr8Iuv6CK/jHDE+xkzVhKRZLkN0F4t2F0z+ZViq5+ntBCZLQxFtPjDOCq2DLJS4oy+mrZ0khK82bexII5vBOhnVQmBUtghhmcFy+pi1zsHc201H721h2VQsNPy94kYIp5WBMDqDInqlKcoW6g/U3HeLBOpJRchKR2ADH0gTjVGEhM3dBv2VaJ0tRMlR3a8VqLoKdONofw6vCgLu3L2hrHlOqWon7qST6WiNgFOwfrBE4SqqrJcjKRLIBWvbKm5ETwzqoz34HfstwLKldQoMZlkf47mPYvNLThCQlIASAwHKOijDknzk5MfhqokhYKVMQoMQdCDsYcjjEAMp4n+z80wm1EheZAZRQp8yANgrdNzFew+dmIOusbfWUwmIUhVwtJBHcNHz9LX4ayjQoUQrs/eAejfgyOWmWamlutm0H6RDxOnUoBvuhQc8+kLkVfmB5j0ifWKCZQSP+4oMeW7+kVF2aLaKtjXFSZAJAL6BPXrygBT8STKlWVc9cp1AAJRmDdSkWi8zqFCUlC0JUhWpXd20PWJmGU0qWgCWES0guE233hqSfbEy5v8AEpK6ZSAvw8QBCBmDnUsSxiLh/HcyUvLNUJiXbONIu1bRSJhOdUpSi34A9ur3iCrhCiTfIhydTvfRtoiinuy3zQqsrk1EhQCgc6SwGj6iHuGgpdOp/wC0e6dY8l4RLkLStCQkOHQNB1YxMo5XhTJgFkqzEDoYGXaL5aaF4XYer9vSNB4VwooBmKDFbZQdh+sUbBabxJqEJ3UAfn8I1hKP38oJdGXPLdCjHR6BHRDNZ0JJj0x4dYopiX7xgnGNDkqpwTqmYr1BL+hjacextFNKK1EObITupRLBveMt45pyirXmN1pSfcXHvvEa1bNHyv8AvQBpqh8vT9mCdLVePPlpBYS8y/gwgHdIB2OvSPcLrxKmqLu+UDtyhPTN1/svU7D3Bzv0OsDJnCWe+YgbOSD7QRpcYSUDl8oZnYmRooKbclm6Q9JWSKbBh4QQLE/7jEiVg/hvbsTeFnGQQT1Y8vSJlDigOrM9iN4JxQUougNjEtSJKlLsp079YX/G5khWpKQO77CPOMqxJl+GNV5fZwY7BadyjkCD7QvjbEyerNF4P4Z8FImTP6ihYf2g6+ukWkQ1IVYdhDgMF2c1ysUI6Ojoogl4H4zjUunQVTDfZO5O3p1gBjXHiE+WQMx3WdB25xRq/FZk5ZXMUVHZ9PbaNOPBKXYmeVLofxbFplVVys1805AAewGblB/7SMH8SUmcm5RY/wCJ0+MVDAS+IU4/8gL9g4jXZsgLSUKDpIIIfYwz6IpJRRPnyNPkYaEEpUCLt6QBq0KCgdv3vF24m4eXSzmYlBcpXdiN0/5CK9NoXUU7HTvGBxo7PJT2iHIxZUu1/naIdRiKwzL8ruA+nINDOK05zMDpA8oUlQJDgetjv6RbaLTlHaYdlYpa6r7h7d4JUNeUMoKBHbU7NAzDqMTFh2bm3xiWtJKmADO1th2guWiNyZMkS11E7Muwswi3U2Hq8CoVLcCVKWQdswGg669ogcLYOZqxLS7aqLaARpFdTIRSzUJACRKXpr9w39YbjXpizZaTiiqcCccZZaUTiSlmCtcu931EaTInhQCkkEHQjSPnThypsN9PaLZQcRzZB8iyOm3sY15PlvcTmQz1+RssdFLwD7RZM3yTv5Uz/aer7do6MLxyTqjSpJ7TM+Skl9urnvCSkwtIv68xo2kelQ6e/wBI7ZzbIuGVXh19OtzaakN3LfUxtiTaMCqqgJnIPKYhzf8AuEbxRTc6ARuBGP641xZqwPTGMSoZdRLVLmJzJPo3UHaMu4j4eXSLBuqSpVpg/D0Xy77xsBlCI9VRhaSkgFJsUnQjkRyjFpo2QyODPnXEpKszgHf22gdU1DqDg9TreNO4s+zyahKl0hKgxPhFiR0QWuRyO0UeRSlKEomypqVc/DW5J125wp4peLR0YZoSXZMwaUQFEJJ8rDuR+kGcLwRU1QCEuR7CCfCnCKpqHmZkIJBbRRAFh0GsaRQ4aiUAmWkJA5fnDuCj2Zsn0JOokTBMHTIl5Rcn7ytyfyjuIVkU83/1r/8AkwXaBOOIeVM6pPyg4P8AsjBPez594annKhz0PvFomqNi7tqflFYwmXkVl+7lJ+el4sACco0t8zyjrpUkc+XbZGnC7tfoBeOhRI6d7m0dBf4DbP/Z"/>
          <p:cNvSpPr>
            <a:spLocks noChangeAspect="1" noChangeArrowheads="1"/>
          </p:cNvSpPr>
          <p:nvPr/>
        </p:nvSpPr>
        <p:spPr bwMode="auto">
          <a:xfrm>
            <a:off x="155575" y="-731838"/>
            <a:ext cx="1143000" cy="152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7" name="AutoShape 13" descr="data:image/jpeg;base64,/9j/4AAQSkZJRgABAQAAAQABAAD/2wCEAAkGBhMSERUUEhQUFRUUFhgaFRUYGBcaHBkXFxgcHBcYHBoYHCYeGhokHhwUHy8gJCcpLCwsFR4xNTAqNSYrLCkBCQoKDgwOGg8PGiwkHxwsLCwqLSwpKSkpKSwqLCwpLCksLCkpLCksKiwsLCksKSopLCwsLCwsLCwpLCwpKSk2Kf/AABEIAKAAeAMBIgACEQEDEQH/xAAcAAABBQEBAQAAAAAAAAAAAAAFAgMEBgcAAQj/xAA9EAABAgQEBAQDBgUCBwAAAAABAhEAAwQhBRIxQQZRYXETIoGRobHBBzJC0eHwFCMzUnJiohUWJENjc7L/xAAZAQACAwEAAAAAAAAAAAAAAAACAwABBAX/xAAiEQACAgIDAQACAwAAAAAAAAAAAQIRAyESMUEEMlETIoH/2gAMAwEAAhEDEQA/ANtaPY6I9XViWkqVp9eUAWOzpwSHJgRX8QBCXHm7QNr8Q8S6/ugWEV6qQZigElg977Q2OP1gXfQSPEi5xYEltQn6w8KdW5GsN0slMlLIDH+7cxIRN3gm14MUB0Ai4hSC9oYm1DWt2hCpvOBsZ/GPqqbk6Q8Kt+3e8DJ8xrn2/WGJVbeIg/4UGjVkB3ghQYq+pcfWK8J76h3iFX50Jzy3KQ+ZOtxuGi+KejPKDjs0BKn/AEhaYpuA8TEtm0Itq8W2nqQoOIVKLQKdjwEdHPHQIRxMVbFa7xJuXVKPYqiw10xkKPIRT5CXuTr23vDccQJMiYjU5bMB2MIoCAMzXhNalGbXT1hKZiU3HOx/T6w19DcUb2TVz9bw/nYWINttoDmeSSTf5iH0KcWLW0aFo0uKJ4U19XPtCjNYG4EQZcgiznpf4w5PHSK7ILTOcdNu8R5qRrpzhSJQ3Fu8MTFA2a19SbmL6DTofSqzCHZc9m0fnEBTg3VY7MLRyZ5DP7wSBlGz2pkiUrMiyVlyATZXPoIs2B1zFnsde8AUKCkkHcXhrDCtBYfhOmp6QdWjFOPF6NIQY6IGGzyoX5x5GZqiWKxtR8GY2rGKcSyW9mi7Yj/TX/iYz+uqMvmt0h2PYFDEyWCpgL7m/qAOX5Q0sMyXsTc9tOsdSTitiDq/wh6aRtZ+e794KZsxiEoc205wRkzWFufvESnYlomLCE6qvC6GSHQx03hRlAsH30iEutQCHJHfSONakMUqBcttr9InRFEmrkO1rM/7+MNmQ6YZlVnn1/CHvzLD6wzIrwUpALnRud4lolMdmSojzmFvz2hc8KG1jvbUwz4RO9+WkWW3odlzG5H1iTKluoF2f5QxLk2DtpEiULke0FEzZNlrwXSOhOA3HaOhUuxCWghVIdChzBjJMSqlmeUfeyj0HftFr40+0iXQr8NipXIdYotcv+NClSJvhlZucps+ovccvWLxZI3xHrBPjzrQRpZhSQLvsCeY2bbf1glVyWAH4ecV4cGnKAayoKxZwUjsG94g1vCjsZkyomAbeKfyaDn2Nhvosxrcv4CSQ7Df9IjyqyZMICkMNhv6MCTAnC/5eZJKy2UJuLBnYk6xNqsIn1KbzvCTyljzN1V+kTp0i6/Y/WFAPnmZbaKKC3PWBYUBeSZExIPmDKB9ClYf2gd/yHKS6s61HNfMX7vCqaiRJUcgBWNHNn6tDlftC6aWglhGIzlKmZJI8pDqdbF7gpJJ6WiBV8QqlTFSlyZodRLoWLbkjOGb1gvwlhQXLVMmByXAubBy5AGm3tAPiCgUJ65aVKyhIWEv1bftCuOxvlhOjxiYsAJFQQTbMmWzcnzRYE+KfNkmD0H0OkZuikrM38mapOU/cBa3s0WbAcfrJc0CoSpSP7kJuB/qGjdYNrVpASUky3SScozZQeQI+WsOTCQAekITVSpwzS1pKc2o13d7CPcPqUzl+EkupJOcDYBTA+toEVK/S0cKFRSSdDpHQVw2k8NATHQmT2KRg32q0x/4jMN75W6eXbnEbh2SqQFKB8qiH7xcPtTwgmoTMZgtAYi90kuPa8VHGivJLlSVMZhSBycm/wCfpCnGnyR28clkwxivLLRQ1TEubljpzictWZuj9jAapGSaU2LJTfTQCH01Tjfoem8NbM6giTTUCVTFsxPlNtA4Y+sSxQq1DvzH5xBpDkTZV3JHr9OkSJeI1KnZMtQ5qcfK0EpAPGxuZhk5epsDYO4gVjGDBIZJKlzLJfc+v4RzgtX4pUS0lSvBTbmpVugaBuD0qpyv4idNJLeRKbDKOQ6wXLZaxtqw/g+G+DJQh3YB29z8SfRoruPUf/US16BYXLPc3Bf3ixIxQEfeSwYa6+kCMeT4kpfhkEpOYCzt9SCxgr0FwISEGSWWh7llDl6QW8cFGZJLcjf35CB+EcSoWB4wMsvdRBKFHm+gPQtBqWqQoOFS7m2UgQN6Akq8A9FJImLI0U2ZtOWneDXDATKRNqEAJWtS/OQLpBZL+xMR6pCcpCCFK0Q2z2JLcoj4vLKKdElCmcBAO5ABc+8S6QjjydBjhz7ThNq006yVFRYEJAD9C8eRReAMIK8SlMP6ZKj0Zzr1j2EQUq2xn2YseOajH9Gy8T4IKmSU/iF0Ft9x6iMmn4cSEywwnSZlkGxIexD62f2jclC0UrjTB8q/4pIcgZSdCn/U+4Z7doMX8+Xi+LKDNWVLuGN8w7fSJUqWbMPWIM2YRPUAc2Zl3uwVbbtE2WspdtzY8hvA3eze41piqkmwZ4nSpmVgIhqUCoAHa/SFVNWlCSeQcmJZadg/HpxmqEr8Iuv6CK/jHDE+xkzVhKRZLkN0F4t2F0z+ZViq5+ntBCZLQxFtPjDOCq2DLJS4oy+mrZ0khK82bexII5vBOhnVQmBUtghhmcFy+pi1zsHc201H721h2VQsNPy94kYIp5WBMDqDInqlKcoW6g/U3HeLBOpJRchKR2ADH0gTjVGEhM3dBv2VaJ0tRMlR3a8VqLoKdONofw6vCgLu3L2hrHlOqWon7qST6WiNgFOwfrBE4SqqrJcjKRLIBWvbKm5ETwzqoz34HfstwLKldQoMZlkf47mPYvNLThCQlIASAwHKOijDknzk5MfhqokhYKVMQoMQdCDsYcjjEAMp4n+z80wm1EheZAZRQp8yANgrdNzFew+dmIOusbfWUwmIUhVwtJBHcNHz9LX4ayjQoUQrs/eAejfgyOWmWamlutm0H6RDxOnUoBvuhQc8+kLkVfmB5j0ifWKCZQSP+4oMeW7+kVF2aLaKtjXFSZAJAL6BPXrygBT8STKlWVc9cp1AAJRmDdSkWi8zqFCUlC0JUhWpXd20PWJmGU0qWgCWES0guE233hqSfbEy5v8AEpK6ZSAvw8QBCBmDnUsSxiLh/HcyUvLNUJiXbONIu1bRSJhOdUpSi34A9ur3iCrhCiTfIhydTvfRtoiinuy3zQqsrk1EhQCgc6SwGj6iHuGgpdOp/wC0e6dY8l4RLkLStCQkOHQNB1YxMo5XhTJgFkqzEDoYGXaL5aaF4XYer9vSNB4VwooBmKDFbZQdh+sUbBabxJqEJ3UAfn8I1hKP38oJdGXPLdCjHR6BHRDNZ0JJj0x4dYopiX7xgnGNDkqpwTqmYr1BL+hjacextFNKK1EObITupRLBveMt45pyirXmN1pSfcXHvvEa1bNHyv8AvQBpqh8vT9mCdLVePPlpBYS8y/gwgHdIB2OvSPcLrxKmqLu+UDtyhPTN1/svU7D3Bzv0OsDJnCWe+YgbOSD7QRpcYSUDl8oZnYmRooKbclm6Q9JWSKbBh4QQLE/7jEiVg/hvbsTeFnGQQT1Y8vSJlDigOrM9iN4JxQUougNjEtSJKlLsp079YX/G5khWpKQO77CPOMqxJl+GNV5fZwY7BadyjkCD7QvjbEyerNF4P4Z8FImTP6ihYf2g6+ukWkQ1IVYdhDgMF2c1ysUI6Ojoogl4H4zjUunQVTDfZO5O3p1gBjXHiE+WQMx3WdB25xRq/FZk5ZXMUVHZ9PbaNOPBKXYmeVLofxbFplVVys1805AAewGblB/7SMH8SUmcm5RY/wCJ0+MVDAS+IU4/8gL9g4jXZsgLSUKDpIIIfYwz6IpJRRPnyNPkYaEEpUCLt6QBq0KCgdv3vF24m4eXSzmYlBcpXdiN0/5CK9NoXUU7HTvGBxo7PJT2iHIxZUu1/naIdRiKwzL8ruA+nINDOK05zMDpA8oUlQJDgetjv6RbaLTlHaYdlYpa6r7h7d4JUNeUMoKBHbU7NAzDqMTFh2bm3xiWtJKmADO1th2guWiNyZMkS11E7Muwswi3U2Hq8CoVLcCVKWQdswGg669ogcLYOZqxLS7aqLaARpFdTIRSzUJACRKXpr9w39YbjXpizZaTiiqcCccZZaUTiSlmCtcu931EaTInhQCkkEHQjSPnThypsN9PaLZQcRzZB8iyOm3sY15PlvcTmQz1+RssdFLwD7RZM3yTv5Uz/aer7do6MLxyTqjSpJ7TM+Skl9urnvCSkwtIv68xo2kelQ6e/wBI7ZzbIuGVXh19OtzaakN3LfUxtiTaMCqqgJnIPKYhzf8AuEbxRTc6ARuBGP641xZqwPTGMSoZdRLVLmJzJPo3UHaMu4j4eXSLBuqSpVpg/D0Xy77xsBlCI9VRhaSkgFJsUnQjkRyjFpo2QyODPnXEpKszgHf22gdU1DqDg9TreNO4s+zyahKl0hKgxPhFiR0QWuRyO0UeRSlKEomypqVc/DW5J125wp4peLR0YZoSXZMwaUQFEJJ8rDuR+kGcLwRU1QCEuR7CCfCnCKpqHmZkIJBbRRAFh0GsaRQ4aiUAmWkJA5fnDuCj2Zsn0JOokTBMHTIl5Rcn7ytyfyjuIVkU83/1r/8AkwXaBOOIeVM6pPyg4P8AsjBPez594annKhz0PvFomqNi7tqflFYwmXkVl+7lJ+el4sACco0t8zyjrpUkc+XbZGnC7tfoBeOhRI6d7m0dBf4DbP/Z"/>
          <p:cNvSpPr>
            <a:spLocks noChangeAspect="1" noChangeArrowheads="1"/>
          </p:cNvSpPr>
          <p:nvPr/>
        </p:nvSpPr>
        <p:spPr bwMode="auto">
          <a:xfrm>
            <a:off x="155575" y="-731838"/>
            <a:ext cx="1143000" cy="152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43" name="AutoShape 19" descr="http://t1.gstatic.com/images?q=tbn:ANd9GcStOvOgUJYw1-1xjUr7VSqygv6LzizcB2jPTQ1EP9EvNqtaU3sr"/>
          <p:cNvSpPr>
            <a:spLocks noChangeAspect="1" noChangeArrowheads="1"/>
          </p:cNvSpPr>
          <p:nvPr/>
        </p:nvSpPr>
        <p:spPr bwMode="auto">
          <a:xfrm>
            <a:off x="155575" y="-1241425"/>
            <a:ext cx="1762125" cy="2590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 name="Rectangle 17"/>
          <p:cNvSpPr/>
          <p:nvPr/>
        </p:nvSpPr>
        <p:spPr>
          <a:xfrm>
            <a:off x="533400" y="2895600"/>
            <a:ext cx="2899448" cy="523220"/>
          </a:xfrm>
          <a:prstGeom prst="rect">
            <a:avLst/>
          </a:prstGeom>
        </p:spPr>
        <p:txBody>
          <a:bodyPr wrap="none">
            <a:spAutoFit/>
          </a:bodyPr>
          <a:lstStyle/>
          <a:p>
            <a:r>
              <a:rPr lang="en-US" sz="2800" b="1" dirty="0" err="1" smtClean="0">
                <a:solidFill>
                  <a:srgbClr val="FFC000"/>
                </a:solidFill>
                <a:latin typeface="Copperplate Gothic Bold" pitchFamily="34" charset="0"/>
              </a:rPr>
              <a:t>intralingual</a:t>
            </a:r>
            <a:r>
              <a:rPr lang="en-US" sz="2800" b="1" dirty="0" smtClean="0">
                <a:solidFill>
                  <a:srgbClr val="FFC000"/>
                </a:solidFill>
                <a:latin typeface="Copperplate Gothic Bold" pitchFamily="34" charset="0"/>
              </a:rPr>
              <a:t> </a:t>
            </a:r>
            <a:endParaRPr lang="en-US" sz="2800" b="1" dirty="0">
              <a:solidFill>
                <a:srgbClr val="FFC000"/>
              </a:solidFill>
              <a:latin typeface="Copperplate Gothic Bold" pitchFamily="34" charset="0"/>
            </a:endParaRPr>
          </a:p>
        </p:txBody>
      </p:sp>
      <p:sp>
        <p:nvSpPr>
          <p:cNvPr id="19" name="Rectangle 18"/>
          <p:cNvSpPr/>
          <p:nvPr/>
        </p:nvSpPr>
        <p:spPr>
          <a:xfrm>
            <a:off x="457200" y="3810000"/>
            <a:ext cx="3657600" cy="584775"/>
          </a:xfrm>
          <a:prstGeom prst="rect">
            <a:avLst/>
          </a:prstGeom>
        </p:spPr>
        <p:txBody>
          <a:bodyPr wrap="square">
            <a:spAutoFit/>
          </a:bodyPr>
          <a:lstStyle/>
          <a:p>
            <a:r>
              <a:rPr lang="en-US" sz="3200" dirty="0" err="1" smtClean="0">
                <a:solidFill>
                  <a:srgbClr val="FFC000"/>
                </a:solidFill>
                <a:latin typeface="Copperplate Gothic Bold" pitchFamily="34" charset="0"/>
              </a:rPr>
              <a:t>interlingual</a:t>
            </a:r>
            <a:r>
              <a:rPr lang="en-US" sz="3200" dirty="0" smtClean="0">
                <a:solidFill>
                  <a:srgbClr val="FFC000"/>
                </a:solidFill>
                <a:latin typeface="Copperplate Gothic Bold" pitchFamily="34" charset="0"/>
              </a:rPr>
              <a:t>, </a:t>
            </a:r>
            <a:endParaRPr lang="en-US" sz="3200" dirty="0">
              <a:solidFill>
                <a:srgbClr val="FFC000"/>
              </a:solidFill>
              <a:latin typeface="Copperplate Gothic Bold" pitchFamily="34" charset="0"/>
            </a:endParaRPr>
          </a:p>
        </p:txBody>
      </p:sp>
      <p:sp>
        <p:nvSpPr>
          <p:cNvPr id="20" name="Rectangle 19"/>
          <p:cNvSpPr/>
          <p:nvPr/>
        </p:nvSpPr>
        <p:spPr>
          <a:xfrm>
            <a:off x="533400" y="4724400"/>
            <a:ext cx="2978957" cy="769441"/>
          </a:xfrm>
          <a:prstGeom prst="rect">
            <a:avLst/>
          </a:prstGeom>
        </p:spPr>
        <p:txBody>
          <a:bodyPr wrap="none">
            <a:spAutoFit/>
          </a:bodyPr>
          <a:lstStyle/>
          <a:p>
            <a:r>
              <a:rPr lang="en-US" sz="4400" b="1" dirty="0" err="1" smtClean="0">
                <a:solidFill>
                  <a:srgbClr val="FFC000"/>
                </a:solidFill>
              </a:rPr>
              <a:t>intersmiotic</a:t>
            </a:r>
            <a:endParaRPr lang="en-US" sz="4400" b="1" dirty="0">
              <a:solidFill>
                <a:srgbClr val="FFC000"/>
              </a:solidFill>
            </a:endParaRPr>
          </a:p>
        </p:txBody>
      </p:sp>
      <p:sp>
        <p:nvSpPr>
          <p:cNvPr id="21" name="Rectangle 20"/>
          <p:cNvSpPr/>
          <p:nvPr/>
        </p:nvSpPr>
        <p:spPr>
          <a:xfrm>
            <a:off x="4191000" y="2057400"/>
            <a:ext cx="4572000" cy="3970318"/>
          </a:xfrm>
          <a:prstGeom prst="rect">
            <a:avLst/>
          </a:prstGeom>
        </p:spPr>
        <p:txBody>
          <a:bodyPr>
            <a:spAutoFit/>
          </a:bodyPr>
          <a:lstStyle/>
          <a:p>
            <a:pPr lvl="0">
              <a:buFont typeface="Arial" pitchFamily="34" charset="0"/>
              <a:buChar char="•"/>
            </a:pPr>
            <a:r>
              <a:rPr lang="en-US" b="1" dirty="0" smtClean="0">
                <a:solidFill>
                  <a:schemeClr val="bg2"/>
                </a:solidFill>
              </a:rPr>
              <a:t>The </a:t>
            </a:r>
            <a:r>
              <a:rPr lang="en-US" b="1" dirty="0">
                <a:solidFill>
                  <a:schemeClr val="bg2"/>
                </a:solidFill>
              </a:rPr>
              <a:t>level of gender: house is feminine in </a:t>
            </a:r>
            <a:r>
              <a:rPr lang="en-US" b="1" dirty="0" smtClean="0">
                <a:solidFill>
                  <a:schemeClr val="bg2"/>
                </a:solidFill>
              </a:rPr>
              <a:t>Romance </a:t>
            </a:r>
            <a:r>
              <a:rPr lang="en-US" b="1" dirty="0">
                <a:solidFill>
                  <a:schemeClr val="bg2"/>
                </a:solidFill>
              </a:rPr>
              <a:t>languages, neuter in German and English; honey is masculine in French, German and Italian, feminine in Spanish, neuter in English.</a:t>
            </a:r>
          </a:p>
          <a:p>
            <a:pPr lvl="0">
              <a:buFont typeface="Arial" pitchFamily="34" charset="0"/>
              <a:buChar char="•"/>
            </a:pPr>
            <a:r>
              <a:rPr lang="en-US" b="1" dirty="0">
                <a:solidFill>
                  <a:srgbClr val="FFC000"/>
                </a:solidFill>
              </a:rPr>
              <a:t>The level of aspect: in Russian, the verb morphology varies according to whether the action has been completed or not;</a:t>
            </a:r>
          </a:p>
          <a:p>
            <a:pPr lvl="0">
              <a:buFont typeface="Arial" pitchFamily="34" charset="0"/>
              <a:buChar char="•"/>
            </a:pPr>
            <a:r>
              <a:rPr lang="en-US" b="1" dirty="0">
                <a:solidFill>
                  <a:schemeClr val="bg2"/>
                </a:solidFill>
              </a:rPr>
              <a:t>The level of semantic fields: the German </a:t>
            </a:r>
            <a:r>
              <a:rPr lang="en-US" b="1" dirty="0" err="1">
                <a:solidFill>
                  <a:schemeClr val="bg2"/>
                </a:solidFill>
              </a:rPr>
              <a:t>Geschwister</a:t>
            </a:r>
            <a:r>
              <a:rPr lang="en-US" b="1" dirty="0">
                <a:solidFill>
                  <a:schemeClr val="bg2"/>
                </a:solidFill>
              </a:rPr>
              <a:t> is normally explicated in English as brothers and sisters, and the English children in the statement ‘I have got two children’ is translated as gender specific </a:t>
            </a:r>
            <a:r>
              <a:rPr lang="en-US" b="1" dirty="0" err="1">
                <a:solidFill>
                  <a:schemeClr val="bg2"/>
                </a:solidFill>
              </a:rPr>
              <a:t>hijas</a:t>
            </a:r>
            <a:r>
              <a:rPr lang="en-US" b="1" dirty="0">
                <a:solidFill>
                  <a:schemeClr val="bg2"/>
                </a:solidFill>
              </a:rPr>
              <a:t> in Spanish  if both children are female</a:t>
            </a:r>
            <a:r>
              <a:rPr lang="en-US" dirty="0">
                <a:solidFill>
                  <a:schemeClr val="bg2"/>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animEffect transition="in" filter="blinds(horizontal)">
                                      <p:cBhvr>
                                        <p:cTn id="7" dur="500"/>
                                        <p:tgtEl>
                                          <p:spTgt spid="1030"/>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80">
                                          <p:stCondLst>
                                            <p:cond delay="0"/>
                                          </p:stCondLst>
                                        </p:cTn>
                                        <p:tgtEl>
                                          <p:spTgt spid="4"/>
                                        </p:tgtEl>
                                      </p:cBhvr>
                                    </p:animEffect>
                                    <p:anim calcmode="lin" valueType="num">
                                      <p:cBhvr>
                                        <p:cTn id="13"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8" dur="26">
                                          <p:stCondLst>
                                            <p:cond delay="650"/>
                                          </p:stCondLst>
                                        </p:cTn>
                                        <p:tgtEl>
                                          <p:spTgt spid="4"/>
                                        </p:tgtEl>
                                      </p:cBhvr>
                                      <p:to x="100000" y="60000"/>
                                    </p:animScale>
                                    <p:animScale>
                                      <p:cBhvr>
                                        <p:cTn id="19" dur="166" decel="50000">
                                          <p:stCondLst>
                                            <p:cond delay="676"/>
                                          </p:stCondLst>
                                        </p:cTn>
                                        <p:tgtEl>
                                          <p:spTgt spid="4"/>
                                        </p:tgtEl>
                                      </p:cBhvr>
                                      <p:to x="100000" y="100000"/>
                                    </p:animScale>
                                    <p:animScale>
                                      <p:cBhvr>
                                        <p:cTn id="20" dur="26">
                                          <p:stCondLst>
                                            <p:cond delay="1312"/>
                                          </p:stCondLst>
                                        </p:cTn>
                                        <p:tgtEl>
                                          <p:spTgt spid="4"/>
                                        </p:tgtEl>
                                      </p:cBhvr>
                                      <p:to x="100000" y="80000"/>
                                    </p:animScale>
                                    <p:animScale>
                                      <p:cBhvr>
                                        <p:cTn id="21" dur="166" decel="50000">
                                          <p:stCondLst>
                                            <p:cond delay="1338"/>
                                          </p:stCondLst>
                                        </p:cTn>
                                        <p:tgtEl>
                                          <p:spTgt spid="4"/>
                                        </p:tgtEl>
                                      </p:cBhvr>
                                      <p:to x="100000" y="100000"/>
                                    </p:animScale>
                                    <p:animScale>
                                      <p:cBhvr>
                                        <p:cTn id="22" dur="26">
                                          <p:stCondLst>
                                            <p:cond delay="1642"/>
                                          </p:stCondLst>
                                        </p:cTn>
                                        <p:tgtEl>
                                          <p:spTgt spid="4"/>
                                        </p:tgtEl>
                                      </p:cBhvr>
                                      <p:to x="100000" y="90000"/>
                                    </p:animScale>
                                    <p:animScale>
                                      <p:cBhvr>
                                        <p:cTn id="23" dur="166" decel="50000">
                                          <p:stCondLst>
                                            <p:cond delay="1668"/>
                                          </p:stCondLst>
                                        </p:cTn>
                                        <p:tgtEl>
                                          <p:spTgt spid="4"/>
                                        </p:tgtEl>
                                      </p:cBhvr>
                                      <p:to x="100000" y="100000"/>
                                    </p:animScale>
                                    <p:animScale>
                                      <p:cBhvr>
                                        <p:cTn id="24" dur="26">
                                          <p:stCondLst>
                                            <p:cond delay="1808"/>
                                          </p:stCondLst>
                                        </p:cTn>
                                        <p:tgtEl>
                                          <p:spTgt spid="4"/>
                                        </p:tgtEl>
                                      </p:cBhvr>
                                      <p:to x="100000" y="95000"/>
                                    </p:animScale>
                                    <p:animScale>
                                      <p:cBhvr>
                                        <p:cTn id="25" dur="166" decel="50000">
                                          <p:stCondLst>
                                            <p:cond delay="1834"/>
                                          </p:stCondLst>
                                        </p:cTn>
                                        <p:tgtEl>
                                          <p:spTgt spid="4"/>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circle(in)">
                                      <p:cBhvr>
                                        <p:cTn id="30" dur="20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circle(in)">
                                      <p:cBhvr>
                                        <p:cTn id="35" dur="2000"/>
                                        <p:tgtEl>
                                          <p:spTgt spid="19"/>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circle(in)">
                                      <p:cBhvr>
                                        <p:cTn id="40"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8" grpId="0"/>
      <p:bldP spid="19" grpId="0"/>
      <p:bldP spid="2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1026" name="AutoShape 2" descr="data:image/jpeg;base64,/9j/4AAQSkZJRgABAQAAAQABAAD/2wBDAAkGBwgHBgkIBwgKCgkLDRYPDQwMDRsUFRAWIB0iIiAdHx8kKDQsJCYxJx8fLT0tMTU3Ojo6Iys/RD84QzQ5Ojf/2wBDAQoKCg0MDRoPDxo3JR8lNzc3Nzc3Nzc3Nzc3Nzc3Nzc3Nzc3Nzc3Nzc3Nzc3Nzc3Nzc3Nzc3Nzc3Nzc3Nzc3Nzf/wAARCACfAHsDASIAAhEBAxEB/8QAGwAAAQUBAQAAAAAAAAAAAAAABQECAwQGAAf/xAA4EAABAwMDAgMGBAUEAwAAAAABAgMRAAQhBRIxQVEGInETIzJhgZEUobHBB0LR4fAVM1JiJIKS/8QAFAEBAAAAAAAAAAAAAAAAAAAAAP/EABQRAQAAAAAAAAAAAAAAAAAAAAD/2gAMAwEAAhEDEQA/APPQkkia4pznmnzESOlLt9flQMjqaUJxTkpqxaWb924G7dtSz2AwPWgrlOOKXbmKPu6CLVsqubtCikgLS0JifnVnTtM0h58+0W8toECFnZ+lBlynFRQeeTXpdn4f0JZCggESBtKzIznrU1x4U0q5ccK0JYSfhU2SD9uKDy0pMfOkAORNbnV/4f31tbquLB1FwgJ3FHCx6d6xZbIMUEUdjNOgxTgnNOiARQRgEU8pjIMU/b1PaujM96CNIOZqdPw800jk05IMUEeTGelP6DrXHaImakBSRgGPnQT2Fiq7dVghCSN5HIo2w8NNtihpkLVKog5HHP0/SoLP/wAK2C0j3imyraaq3Dy1KS0gTPmJBzJ+dAx9SwVrUsFW4gp7TmaS3d2srCsjkd5qK7Kg7KxPA/tVnR7M392GwDt52igRm8fQFQowoySc0d07xA657m5IB3p24wrv+VFkabbtoDYbSUgdRzVVzRbUvJUElISdwSmg2NtfMhKFhRKdwAUrg/L6Vi/GnhhKNT/GWaSLe7IgIT8Kz+laXRk2zqjbXAACo2fI0SvLMpYVa3EKCE72yTG4DNB4etG15SDkpJEj1ppBPapbt3214+7j3jilYEdaYrAoOHrSx2FRhQ6U8K47CgUjgRTgMYpsz6Dil3+tBEoEGpmQXFAAcmoyCRjipm5QJHI4oLl/dhZU0geUHqZiP2NV23ilTcTI4+War7pmQTNObnHbvQSr3KEmSSZJOa0Pg21m6VcSUhIiRQGQvAwgHpWp0Fz8P5UJhPOTzQHzhZESKRTZIkmTUs+QKgjvVgwUkbUxGAKAUolpwEEggyCOlbO1UNY0kJAT+IQghJVwFR+hrK3DQWklAOBWj8OWvsGA808FpcgmB8J7UHhTiFofWhwbXEqIUOxByPvTVzBg1pf4haeLDxbeJbENvbX0/wDtz+YNZtc0EY4yM0okJzSjmnBMx0oEkRFOHH9qbHSaUmDEUD08z9qlSnc2oDmkSkRgfWrLKCUwKAaowckyO9ErXTLxxoOBgncNyUyJI7xM1XuGg1cIdcG5oKBV6TkV6A+LcXClpStbLzSfZezEkqORHoI9KDGsafdOKCHGy2onhXNaTQbRZQfboCdnAPJogsDVbAubALhgQsjkEcg11mtKkyowo80F0YxNc5dpbB3SVAYxTkj2nlGcVCth5KlqR7NJ580mftQDnNZetZF9bKAPwrbGCPmDRjSdR2IUthRLa+h7+lDH2rm7uG0PrQLeQFIQiCoetFnrRp62XaohpCuCBxQVfGbOl67pn4s3IZu7NBAV/KoH+VX7V5csA9MRWj8VuN2iW9JQQXGnC69tIhKiICCB1Aj71neB14oI9uJ70uSBSqA7/SumOKBAklVcqZxApwndOIppOaC2hMwBV22bKkDvVdhOBRG1T5eKCJy3DidqhIjiKK+Hb11habJ9SfIPcqUYMdh3x0qJDQM8cV1xZe3tVFB2raBWhQ5BFBp7UJYcWtrdscIDhMBP270PbRtXCZySDBoRpuo3jluPxS9zRgDGT8zRq1O8gq4oLTRW05KSTVwul0GQB8xUCMHar6VOkDdERFArDKUS66oT0J6VIh0LSQhJOeoqu77x3ar4AOO5qo60pCkpQ69vOEAKwfUdfrQZ7x5ZJTdMX6Bl33Lw/wC4Eg/VP6VlY8pov4g1depPlpKA2024YgyVESJ+1CSJTigjVMAmK4mEiuVECukAQc+lB27MdKRQyfLXJndTiBPWgKMp2gccxRKzTKMkTQ9oyExgzRfTmHrk+ztm1OK6hP70FhtvpiiGn2oeUyFyGnFFtcDoQakZ05ttsquXVKjlDMHPaTRHSmT7AtgRkKyeDQZZqyVaFVo/IW3KFDvB5q/avKCPZqiRWpu9Kt9SaSpSgh9IhLo7dldxQK90y4slxcNx2WMpV6Gge0sE/F5qsBZTMn+9D0qCCJBxU4vE9AZ+dA95q5V7wOtoH/EoJIHrNUbq7ctrJ+5duUqLQKW4bKSVHEfmKMIuWwgSORk1HdeGrzxJpbKUPotkNPKWkuJJC5A4ig8sUCIHNcSAJreu/wAMNVA3N39ms9iFD9qBav4M17TEFx2xW62Mldud6fyz+VBmzEARSEfkaU8kdjB+Rpu0xNAuN1coicj867ceDMA4pFSTzQbyw0zT7UJW825drjKXDsQP/nJ+9F0vJWj2SGm2WejTQ2j+9Um/gGI9ambKkZIBE9KC2pKAAduQcVO2ShO4gSe1V2yCowqQaewqUAyCB1oClo7s8w460abWl1soWkKBGQRINZ9gwCo0TsHspSuRPwn9qCrqHh+3cBctvdGMoPwn07UBt7D8VcC3ZTtWTwpQAOOB371qNeuxa6cpWdzhDafU0NRpSLgKd9otOwgNrQcpWM75/wA60F620+10/Vre1WyHVra3lSsgGYOPtWhI82PtQG6uFKuLa4XBcQNio6/5Ao4XAQCOImg5xQGRgVK2uMgzVF53BKTuHanWzsiKCHVtC0bWQP8AULBl5Q4XG1Q+ozXlPjrwi3oqUX2mb16e4YIWZLKuxPY9DXryVhDxQTzxNDfYM6haPWF0kKYfCm1pPTsaDwLaIOOaaZmruo2TthdvWr6FBxlwoJUImDz9eaqT8qD0RlXkq+mCncIz0ofao9zJJJA+4q0wvG089KCYpCBKOuYpiFJA3IO1ZMED+b1H70rilJUJphAHvE8zxQEW358pEdhV9lc+XEUKQ4FoHTsant3CFFKjmaAjcqVcMgvjc0JQvGFA/oaj0Rzaj2TkKQry7gfMk9MUtm6hSl272WXRtP8AX1qBds7ZuKacSXYylxGFx3/yPSgsauFNNtrGNjiQsT0mP3oxbOldo0oScUC1B8XNlvCgpRQpJxB3ASJHfH5Ve0S6C2ilXXzJ9DQX3kAuBYMYOO9NtzCziFflSuK2pUTxNI6IIWnigdeDCXUnKaFpuQm6dzEOTRdcLZUD/wASRWbbMvuDEqEzQL478PNa3pirq2QBqDCNyFAf7iRyk/tXjQEiQT9q93b1RouIbTO7ggisRqP8Orl+/fesr1lu3cWVIQpBlIOYoJGJS0k9RIIFTqiCpJqBpXu5O3IwqmoWEPlo/CoSDQXXRLKSTn50xtQ27TxTlSbcATKap2zpUqDyDFBeZy5tVwrnFXrxhywUguStheUrHI+VVmdiXQTkda0jZavrUsLJ2kYI5SehFAIt3EKbSsKnsQZoqQjUbUQB7doSlQ5+Y+tZl60ubS4cTbFLdwg+Ztf+278/kT3FFfD2p29y6tpLare8Rl23cPmH/ZJ6igpXI3o9okhXTeOvyUP8+lT6G8Wm2Ao/CgIOe2Kua1apBN02SjeYWoDE9J+RqhpqkNPuMXLPkJyPXqPrQaC/WfwS1IA6frS2bvtWoPNNTbbLZ1pKittSTtJ5TQ+xuQlYBMA/rQGAqMK6VmrqWNQCegJSaPlwHI6is/rC9t026Z2qAPH0oOswlNyHnOmcnpWmYellBMSR1rLNpCloDmEkjdB4FaUTA2gERg0HnNoVsIDbh3J6GuulKbWhQ4CwPoanaKCwNw4pHChSFz14oLaH/MIIPSqChF6ojygnipbVwKSggcjNVnnALwwKAs126R1q1aXTzSgQSBxE0OS4SAT1pyHyFeag0V82dQs0vswX2hkDlQ6igTzCbxCHWnCzcsmWXkfEg/0+VXtNvQw6mCQk812qtJtLtt5rDVxJ29ldaCxomvIvVHT9UQlq+AgpOEXA7p/pQ/UUO6ZqrYcPuHJShQyI5H9Kr31uzdIAXunlKhhSD0INON07fW/+jaqrddRutLtP85GYUBwcelBr9OfD9uk7p6Gs0Cpp9WYhRB+9d4Y1MrUgLBG8QR2VTNSJF2+BmFmPrQGipUNrmEgcATQ/WWkqsmnEKBCVgEz3p+mvldqJJlODU1+zv0q4UIJ27hjqM0AxlSUNmCDJ4qVOsXTKQ2iClOBIoKLyCnHP5UxdydxxQf/Z"/>
          <p:cNvSpPr>
            <a:spLocks noChangeAspect="1" noChangeArrowheads="1"/>
          </p:cNvSpPr>
          <p:nvPr/>
        </p:nvSpPr>
        <p:spPr bwMode="auto">
          <a:xfrm>
            <a:off x="155575" y="-1165225"/>
            <a:ext cx="1876425" cy="242887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data:image/jpeg;base64,/9j/4AAQSkZJRgABAQAAAQABAAD/2wBDAAkGBwgHBgkIBwgKCgkLDRYPDQwMDRsUFRAWIB0iIiAdHx8kKDQsJCYxJx8fLT0tMTU3Ojo6Iys/RD84QzQ5Ojf/2wBDAQoKCg0MDRoPDxo3JR8lNzc3Nzc3Nzc3Nzc3Nzc3Nzc3Nzc3Nzc3Nzc3Nzc3Nzc3Nzc3Nzc3Nzc3Nzc3Nzc3Nzf/wAARCACfAHsDASIAAhEBAxEB/8QAGwAAAQUBAQAAAAAAAAAAAAAABQECAwQGAAf/xAA4EAABAwMDAgMGBAUEAwAAAAABAgMRAAQhBRIxQVEGInETIzJhgZEUobHBB0LR4fAVM1JiJIKS/8QAFAEBAAAAAAAAAAAAAAAAAAAAAP/EABQRAQAAAAAAAAAAAAAAAAAAAAD/2gAMAwEAAhEDEQA/APPQkkia4pznmnzESOlLt9flQMjqaUJxTkpqxaWb924G7dtSz2AwPWgrlOOKXbmKPu6CLVsqubtCikgLS0JifnVnTtM0h58+0W8toECFnZ+lBlynFRQeeTXpdn4f0JZCggESBtKzIznrU1x4U0q5ccK0JYSfhU2SD9uKDy0pMfOkAORNbnV/4f31tbquLB1FwgJ3FHCx6d6xZbIMUEUdjNOgxTgnNOiARQRgEU8pjIMU/b1PaujM96CNIOZqdPw800jk05IMUEeTGelP6DrXHaImakBSRgGPnQT2Fiq7dVghCSN5HIo2w8NNtihpkLVKog5HHP0/SoLP/wAK2C0j3imyraaq3Dy1KS0gTPmJBzJ+dAx9SwVrUsFW4gp7TmaS3d2srCsjkd5qK7Kg7KxPA/tVnR7M392GwDt52igRm8fQFQowoySc0d07xA657m5IB3p24wrv+VFkabbtoDYbSUgdRzVVzRbUvJUElISdwSmg2NtfMhKFhRKdwAUrg/L6Vi/GnhhKNT/GWaSLe7IgIT8Kz+laXRk2zqjbXAACo2fI0SvLMpYVa3EKCE72yTG4DNB4etG15SDkpJEj1ppBPapbt3214+7j3jilYEdaYrAoOHrSx2FRhQ6U8K47CgUjgRTgMYpsz6Dil3+tBEoEGpmQXFAAcmoyCRjipm5QJHI4oLl/dhZU0geUHqZiP2NV23ilTcTI4+War7pmQTNObnHbvQSr3KEmSSZJOa0Pg21m6VcSUhIiRQGQvAwgHpWp0Fz8P5UJhPOTzQHzhZESKRTZIkmTUs+QKgjvVgwUkbUxGAKAUolpwEEggyCOlbO1UNY0kJAT+IQghJVwFR+hrK3DQWklAOBWj8OWvsGA808FpcgmB8J7UHhTiFofWhwbXEqIUOxByPvTVzBg1pf4haeLDxbeJbENvbX0/wDtz+YNZtc0EY4yM0okJzSjmnBMx0oEkRFOHH9qbHSaUmDEUD08z9qlSnc2oDmkSkRgfWrLKCUwKAaowckyO9ErXTLxxoOBgncNyUyJI7xM1XuGg1cIdcG5oKBV6TkV6A+LcXClpStbLzSfZezEkqORHoI9KDGsafdOKCHGy2onhXNaTQbRZQfboCdnAPJogsDVbAubALhgQsjkEcg11mtKkyowo80F0YxNc5dpbB3SVAYxTkj2nlGcVCth5KlqR7NJ580mftQDnNZetZF9bKAPwrbGCPmDRjSdR2IUthRLa+h7+lDH2rm7uG0PrQLeQFIQiCoetFnrRp62XaohpCuCBxQVfGbOl67pn4s3IZu7NBAV/KoH+VX7V5csA9MRWj8VuN2iW9JQQXGnC69tIhKiICCB1Aj71neB14oI9uJ70uSBSqA7/SumOKBAklVcqZxApwndOIppOaC2hMwBV22bKkDvVdhOBRG1T5eKCJy3DidqhIjiKK+Hb11habJ9SfIPcqUYMdh3x0qJDQM8cV1xZe3tVFB2raBWhQ5BFBp7UJYcWtrdscIDhMBP270PbRtXCZySDBoRpuo3jluPxS9zRgDGT8zRq1O8gq4oLTRW05KSTVwul0GQB8xUCMHar6VOkDdERFArDKUS66oT0J6VIh0LSQhJOeoqu77x3ar4AOO5qo60pCkpQ69vOEAKwfUdfrQZ7x5ZJTdMX6Bl33Lw/wC4Eg/VP6VlY8pov4g1depPlpKA2024YgyVESJ+1CSJTigjVMAmK4mEiuVECukAQc+lB27MdKRQyfLXJndTiBPWgKMp2gccxRKzTKMkTQ9oyExgzRfTmHrk+ztm1OK6hP70FhtvpiiGn2oeUyFyGnFFtcDoQakZ05ttsquXVKjlDMHPaTRHSmT7AtgRkKyeDQZZqyVaFVo/IW3KFDvB5q/avKCPZqiRWpu9Kt9SaSpSgh9IhLo7dldxQK90y4slxcNx2WMpV6Gge0sE/F5qsBZTMn+9D0qCCJBxU4vE9AZ+dA95q5V7wOtoH/EoJIHrNUbq7ctrJ+5duUqLQKW4bKSVHEfmKMIuWwgSORk1HdeGrzxJpbKUPotkNPKWkuJJC5A4ig8sUCIHNcSAJreu/wAMNVA3N39ms9iFD9qBav4M17TEFx2xW62Mldud6fyz+VBmzEARSEfkaU8kdjB+Rpu0xNAuN1coicj867ceDMA4pFSTzQbyw0zT7UJW825drjKXDsQP/nJ+9F0vJWj2SGm2WejTQ2j+9Um/gGI9ambKkZIBE9KC2pKAAduQcVO2ShO4gSe1V2yCowqQaewqUAyCB1oClo7s8w460abWl1soWkKBGQRINZ9gwCo0TsHspSuRPwn9qCrqHh+3cBctvdGMoPwn07UBt7D8VcC3ZTtWTwpQAOOB371qNeuxa6cpWdzhDafU0NRpSLgKd9otOwgNrQcpWM75/wA60F620+10/Vre1WyHVra3lSsgGYOPtWhI82PtQG6uFKuLa4XBcQNio6/5Ao4XAQCOImg5xQGRgVK2uMgzVF53BKTuHanWzsiKCHVtC0bWQP8AULBl5Q4XG1Q+ozXlPjrwi3oqUX2mb16e4YIWZLKuxPY9DXryVhDxQTzxNDfYM6haPWF0kKYfCm1pPTsaDwLaIOOaaZmruo2TthdvWr6FBxlwoJUImDz9eaqT8qD0RlXkq+mCncIz0ofao9zJJJA+4q0wvG089KCYpCBKOuYpiFJA3IO1ZMED+b1H70rilJUJphAHvE8zxQEW358pEdhV9lc+XEUKQ4FoHTsant3CFFKjmaAjcqVcMgvjc0JQvGFA/oaj0Rzaj2TkKQry7gfMk9MUtm6hSl272WXRtP8AX1qBds7ZuKacSXYylxGFx3/yPSgsauFNNtrGNjiQsT0mP3oxbOldo0oScUC1B8XNlvCgpRQpJxB3ASJHfH5Ve0S6C2ilXXzJ9DQX3kAuBYMYOO9NtzCziFflSuK2pUTxNI6IIWnigdeDCXUnKaFpuQm6dzEOTRdcLZUD/wASRWbbMvuDEqEzQL478PNa3pirq2QBqDCNyFAf7iRyk/tXjQEiQT9q93b1RouIbTO7ggisRqP8Orl+/fesr1lu3cWVIQpBlIOYoJGJS0k9RIIFTqiCpJqBpXu5O3IwqmoWEPlo/CoSDQXXRLKSTn50xtQ27TxTlSbcATKap2zpUqDyDFBeZy5tVwrnFXrxhywUguStheUrHI+VVmdiXQTkda0jZavrUsLJ2kYI5SehFAIt3EKbSsKnsQZoqQjUbUQB7doSlQ5+Y+tZl60ubS4cTbFLdwg+Ztf+278/kT3FFfD2p29y6tpLare8Rl23cPmH/ZJ6igpXI3o9okhXTeOvyUP8+lT6G8Wm2Ao/CgIOe2Kua1apBN02SjeYWoDE9J+RqhpqkNPuMXLPkJyPXqPrQaC/WfwS1IA6frS2bvtWoPNNTbbLZ1pKittSTtJ5TQ+xuQlYBMA/rQGAqMK6VmrqWNQCegJSaPlwHI6is/rC9t026Z2qAPH0oOswlNyHnOmcnpWmYellBMSR1rLNpCloDmEkjdB4FaUTA2gERg0HnNoVsIDbh3J6GuulKbWhQ4CwPoanaKCwNw4pHChSFz14oLaH/MIIPSqChF6ojygnipbVwKSggcjNVnnALwwKAs126R1q1aXTzSgQSBxE0OS4SAT1pyHyFeag0V82dQs0vswX2hkDlQ6igTzCbxCHWnCzcsmWXkfEg/0+VXtNvQw6mCQk812qtJtLtt5rDVxJ29ldaCxomvIvVHT9UQlq+AgpOEXA7p/pQ/UUO6ZqrYcPuHJShQyI5H9Kr31uzdIAXunlKhhSD0INON07fW/+jaqrddRutLtP85GYUBwcelBr9OfD9uk7p6Gs0Cpp9WYhRB+9d4Y1MrUgLBG8QR2VTNSJF2+BmFmPrQGipUNrmEgcATQ/WWkqsmnEKBCVgEz3p+mvldqJJlODU1+zv0q4UIJ27hjqM0AxlSUNmCDJ4qVOsXTKQ2iClOBIoKLyCnHP5UxdydxxQf/Z"/>
          <p:cNvSpPr>
            <a:spLocks noChangeAspect="1" noChangeArrowheads="1"/>
          </p:cNvSpPr>
          <p:nvPr/>
        </p:nvSpPr>
        <p:spPr bwMode="auto">
          <a:xfrm>
            <a:off x="155575" y="-1165225"/>
            <a:ext cx="1876425" cy="242887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3" name="AutoShape 9" descr="data:image/jpeg;base64,/9j/4AAQSkZJRgABAQAAAQABAAD/2wCEAAkGBhMSERUUEhQUFRUUFhgaFRUYGBcaHBkXFxgcHBcYHBoYHCYeGhokHhwUHy8gJCcpLCwsFR4xNTAqNSYrLCkBCQoKDgwOGg8PGiwkHxwsLCwqLSwpKSkpKSwqLCwpLCksLCkpLCksKiwsLCksKSopLCwsLCwsLCwpLCwpKSk2Kf/AABEIAKAAeAMBIgACEQEDEQH/xAAcAAABBQEBAQAAAAAAAAAAAAAFAgMEBgcAAQj/xAA9EAABAgQEBAQDBgUCBwAAAAABAhEAAwQhBRIxQQZRYXETIoGRobHBBzJC0eHwFCMzUnJiohUWJENjc7L/xAAZAQACAwEAAAAAAAAAAAAAAAACAwABBAX/xAAiEQACAgIDAQACAwAAAAAAAAAAAQIRAyESMUEEMlETIoH/2gAMAwEAAhEDEQA/ANtaPY6I9XViWkqVp9eUAWOzpwSHJgRX8QBCXHm7QNr8Q8S6/ugWEV6qQZigElg977Q2OP1gXfQSPEi5xYEltQn6w8KdW5GsN0slMlLIDH+7cxIRN3gm14MUB0Ai4hSC9oYm1DWt2hCpvOBsZ/GPqqbk6Q8Kt+3e8DJ8xrn2/WGJVbeIg/4UGjVkB3ghQYq+pcfWK8J76h3iFX50Jzy3KQ+ZOtxuGi+KejPKDjs0BKn/AEhaYpuA8TEtm0Itq8W2nqQoOIVKLQKdjwEdHPHQIRxMVbFa7xJuXVKPYqiw10xkKPIRT5CXuTr23vDccQJMiYjU5bMB2MIoCAMzXhNalGbXT1hKZiU3HOx/T6w19DcUb2TVz9bw/nYWINttoDmeSSTf5iH0KcWLW0aFo0uKJ4U19XPtCjNYG4EQZcgiznpf4w5PHSK7ILTOcdNu8R5qRrpzhSJQ3Fu8MTFA2a19SbmL6DTofSqzCHZc9m0fnEBTg3VY7MLRyZ5DP7wSBlGz2pkiUrMiyVlyATZXPoIs2B1zFnsde8AUKCkkHcXhrDCtBYfhOmp6QdWjFOPF6NIQY6IGGzyoX5x5GZqiWKxtR8GY2rGKcSyW9mi7Yj/TX/iYz+uqMvmt0h2PYFDEyWCpgL7m/qAOX5Q0sMyXsTc9tOsdSTitiDq/wh6aRtZ+e794KZsxiEoc205wRkzWFufvESnYlomLCE6qvC6GSHQx03hRlAsH30iEutQCHJHfSONakMUqBcttr9InRFEmrkO1rM/7+MNmQ6YZlVnn1/CHvzLD6wzIrwUpALnRud4lolMdmSojzmFvz2hc8KG1jvbUwz4RO9+WkWW3odlzG5H1iTKluoF2f5QxLk2DtpEiULke0FEzZNlrwXSOhOA3HaOhUuxCWghVIdChzBjJMSqlmeUfeyj0HftFr40+0iXQr8NipXIdYotcv+NClSJvhlZucps+ovccvWLxZI3xHrBPjzrQRpZhSQLvsCeY2bbf1glVyWAH4ecV4cGnKAayoKxZwUjsG94g1vCjsZkyomAbeKfyaDn2Nhvosxrcv4CSQ7Df9IjyqyZMICkMNhv6MCTAnC/5eZJKy2UJuLBnYk6xNqsIn1KbzvCTyljzN1V+kTp0i6/Y/WFAPnmZbaKKC3PWBYUBeSZExIPmDKB9ClYf2gd/yHKS6s61HNfMX7vCqaiRJUcgBWNHNn6tDlftC6aWglhGIzlKmZJI8pDqdbF7gpJJ6WiBV8QqlTFSlyZodRLoWLbkjOGb1gvwlhQXLVMmByXAubBy5AGm3tAPiCgUJ65aVKyhIWEv1bftCuOxvlhOjxiYsAJFQQTbMmWzcnzRYE+KfNkmD0H0OkZuikrM38mapOU/cBa3s0WbAcfrJc0CoSpSP7kJuB/qGjdYNrVpASUky3SScozZQeQI+WsOTCQAekITVSpwzS1pKc2o13d7CPcPqUzl+EkupJOcDYBTA+toEVK/S0cKFRSSdDpHQVw2k8NATHQmT2KRg32q0x/4jMN75W6eXbnEbh2SqQFKB8qiH7xcPtTwgmoTMZgtAYi90kuPa8VHGivJLlSVMZhSBycm/wCfpCnGnyR28clkwxivLLRQ1TEubljpzictWZuj9jAapGSaU2LJTfTQCH01Tjfoem8NbM6giTTUCVTFsxPlNtA4Y+sSxQq1DvzH5xBpDkTZV3JHr9OkSJeI1KnZMtQ5qcfK0EpAPGxuZhk5epsDYO4gVjGDBIZJKlzLJfc+v4RzgtX4pUS0lSvBTbmpVugaBuD0qpyv4idNJLeRKbDKOQ6wXLZaxtqw/g+G+DJQh3YB29z8SfRoruPUf/US16BYXLPc3Bf3ixIxQEfeSwYa6+kCMeT4kpfhkEpOYCzt9SCxgr0FwISEGSWWh7llDl6QW8cFGZJLcjf35CB+EcSoWB4wMsvdRBKFHm+gPQtBqWqQoOFS7m2UgQN6Akq8A9FJImLI0U2ZtOWneDXDATKRNqEAJWtS/OQLpBZL+xMR6pCcpCCFK0Q2z2JLcoj4vLKKdElCmcBAO5ABc+8S6QjjydBjhz7ThNq006yVFRYEJAD9C8eRReAMIK8SlMP6ZKj0Zzr1j2EQUq2xn2YseOajH9Gy8T4IKmSU/iF0Ft9x6iMmn4cSEywwnSZlkGxIexD62f2jclC0UrjTB8q/4pIcgZSdCn/U+4Z7doMX8+Xi+LKDNWVLuGN8w7fSJUqWbMPWIM2YRPUAc2Zl3uwVbbtE2WspdtzY8hvA3eze41piqkmwZ4nSpmVgIhqUCoAHa/SFVNWlCSeQcmJZadg/HpxmqEr8Iuv6CK/jHDE+xkzVhKRZLkN0F4t2F0z+ZViq5+ntBCZLQxFtPjDOCq2DLJS4oy+mrZ0khK82bexII5vBOhnVQmBUtghhmcFy+pi1zsHc201H721h2VQsNPy94kYIp5WBMDqDInqlKcoW6g/U3HeLBOpJRchKR2ADH0gTjVGEhM3dBv2VaJ0tRMlR3a8VqLoKdONofw6vCgLu3L2hrHlOqWon7qST6WiNgFOwfrBE4SqqrJcjKRLIBWvbKm5ETwzqoz34HfstwLKldQoMZlkf47mPYvNLThCQlIASAwHKOijDknzk5MfhqokhYKVMQoMQdCDsYcjjEAMp4n+z80wm1EheZAZRQp8yANgrdNzFew+dmIOusbfWUwmIUhVwtJBHcNHz9LX4ayjQoUQrs/eAejfgyOWmWamlutm0H6RDxOnUoBvuhQc8+kLkVfmB5j0ifWKCZQSP+4oMeW7+kVF2aLaKtjXFSZAJAL6BPXrygBT8STKlWVc9cp1AAJRmDdSkWi8zqFCUlC0JUhWpXd20PWJmGU0qWgCWES0guE233hqSfbEy5v8AEpK6ZSAvw8QBCBmDnUsSxiLh/HcyUvLNUJiXbONIu1bRSJhOdUpSi34A9ur3iCrhCiTfIhydTvfRtoiinuy3zQqsrk1EhQCgc6SwGj6iHuGgpdOp/wC0e6dY8l4RLkLStCQkOHQNB1YxMo5XhTJgFkqzEDoYGXaL5aaF4XYer9vSNB4VwooBmKDFbZQdh+sUbBabxJqEJ3UAfn8I1hKP38oJdGXPLdCjHR6BHRDNZ0JJj0x4dYopiX7xgnGNDkqpwTqmYr1BL+hjacextFNKK1EObITupRLBveMt45pyirXmN1pSfcXHvvEa1bNHyv8AvQBpqh8vT9mCdLVePPlpBYS8y/gwgHdIB2OvSPcLrxKmqLu+UDtyhPTN1/svU7D3Bzv0OsDJnCWe+YgbOSD7QRpcYSUDl8oZnYmRooKbclm6Q9JWSKbBh4QQLE/7jEiVg/hvbsTeFnGQQT1Y8vSJlDigOrM9iN4JxQUougNjEtSJKlLsp079YX/G5khWpKQO77CPOMqxJl+GNV5fZwY7BadyjkCD7QvjbEyerNF4P4Z8FImTP6ihYf2g6+ukWkQ1IVYdhDgMF2c1ysUI6Ojoogl4H4zjUunQVTDfZO5O3p1gBjXHiE+WQMx3WdB25xRq/FZk5ZXMUVHZ9PbaNOPBKXYmeVLofxbFplVVys1805AAewGblB/7SMH8SUmcm5RY/wCJ0+MVDAS+IU4/8gL9g4jXZsgLSUKDpIIIfYwz6IpJRRPnyNPkYaEEpUCLt6QBq0KCgdv3vF24m4eXSzmYlBcpXdiN0/5CK9NoXUU7HTvGBxo7PJT2iHIxZUu1/naIdRiKwzL8ruA+nINDOK05zMDpA8oUlQJDgetjv6RbaLTlHaYdlYpa6r7h7d4JUNeUMoKBHbU7NAzDqMTFh2bm3xiWtJKmADO1th2guWiNyZMkS11E7Muwswi3U2Hq8CoVLcCVKWQdswGg669ogcLYOZqxLS7aqLaARpFdTIRSzUJACRKXpr9w39YbjXpizZaTiiqcCccZZaUTiSlmCtcu931EaTInhQCkkEHQjSPnThypsN9PaLZQcRzZB8iyOm3sY15PlvcTmQz1+RssdFLwD7RZM3yTv5Uz/aer7do6MLxyTqjSpJ7TM+Skl9urnvCSkwtIv68xo2kelQ6e/wBI7ZzbIuGVXh19OtzaakN3LfUxtiTaMCqqgJnIPKYhzf8AuEbxRTc6ARuBGP641xZqwPTGMSoZdRLVLmJzJPo3UHaMu4j4eXSLBuqSpVpg/D0Xy77xsBlCI9VRhaSkgFJsUnQjkRyjFpo2QyODPnXEpKszgHf22gdU1DqDg9TreNO4s+zyahKl0hKgxPhFiR0QWuRyO0UeRSlKEomypqVc/DW5J125wp4peLR0YZoSXZMwaUQFEJJ8rDuR+kGcLwRU1QCEuR7CCfCnCKpqHmZkIJBbRRAFh0GsaRQ4aiUAmWkJA5fnDuCj2Zsn0JOokTBMHTIl5Rcn7ytyfyjuIVkU83/1r/8AkwXaBOOIeVM6pPyg4P8AsjBPez594annKhz0PvFomqNi7tqflFYwmXkVl+7lJ+el4sACco0t8zyjrpUkc+XbZGnC7tfoBeOhRI6d7m0dBf4DbP/Z"/>
          <p:cNvSpPr>
            <a:spLocks noChangeAspect="1" noChangeArrowheads="1"/>
          </p:cNvSpPr>
          <p:nvPr/>
        </p:nvSpPr>
        <p:spPr bwMode="auto">
          <a:xfrm>
            <a:off x="155575" y="-731838"/>
            <a:ext cx="1143000" cy="152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5" name="AutoShape 11" descr="data:image/jpeg;base64,/9j/4AAQSkZJRgABAQAAAQABAAD/2wCEAAkGBhMSERUUEhQUFRUUFhgaFRUYGBcaHBkXFxgcHBcYHBoYHCYeGhokHhwUHy8gJCcpLCwsFR4xNTAqNSYrLCkBCQoKDgwOGg8PGiwkHxwsLCwqLSwpKSkpKSwqLCwpLCksLCkpLCksKiwsLCksKSopLCwsLCwsLCwpLCwpKSk2Kf/AABEIAKAAeAMBIgACEQEDEQH/xAAcAAABBQEBAQAAAAAAAAAAAAAFAgMEBgcAAQj/xAA9EAABAgQEBAQDBgUCBwAAAAABAhEAAwQhBRIxQQZRYXETIoGRobHBBzJC0eHwFCMzUnJiohUWJENjc7L/xAAZAQACAwEAAAAAAAAAAAAAAAACAwABBAX/xAAiEQACAgIDAQACAwAAAAAAAAAAAQIRAyESMUEEMlETIoH/2gAMAwEAAhEDEQA/ANtaPY6I9XViWkqVp9eUAWOzpwSHJgRX8QBCXHm7QNr8Q8S6/ugWEV6qQZigElg977Q2OP1gXfQSPEi5xYEltQn6w8KdW5GsN0slMlLIDH+7cxIRN3gm14MUB0Ai4hSC9oYm1DWt2hCpvOBsZ/GPqqbk6Q8Kt+3e8DJ8xrn2/WGJVbeIg/4UGjVkB3ghQYq+pcfWK8J76h3iFX50Jzy3KQ+ZOtxuGi+KejPKDjs0BKn/AEhaYpuA8TEtm0Itq8W2nqQoOIVKLQKdjwEdHPHQIRxMVbFa7xJuXVKPYqiw10xkKPIRT5CXuTr23vDccQJMiYjU5bMB2MIoCAMzXhNalGbXT1hKZiU3HOx/T6w19DcUb2TVz9bw/nYWINttoDmeSSTf5iH0KcWLW0aFo0uKJ4U19XPtCjNYG4EQZcgiznpf4w5PHSK7ILTOcdNu8R5qRrpzhSJQ3Fu8MTFA2a19SbmL6DTofSqzCHZc9m0fnEBTg3VY7MLRyZ5DP7wSBlGz2pkiUrMiyVlyATZXPoIs2B1zFnsde8AUKCkkHcXhrDCtBYfhOmp6QdWjFOPF6NIQY6IGGzyoX5x5GZqiWKxtR8GY2rGKcSyW9mi7Yj/TX/iYz+uqMvmt0h2PYFDEyWCpgL7m/qAOX5Q0sMyXsTc9tOsdSTitiDq/wh6aRtZ+e794KZsxiEoc205wRkzWFufvESnYlomLCE6qvC6GSHQx03hRlAsH30iEutQCHJHfSONakMUqBcttr9InRFEmrkO1rM/7+MNmQ6YZlVnn1/CHvzLD6wzIrwUpALnRud4lolMdmSojzmFvz2hc8KG1jvbUwz4RO9+WkWW3odlzG5H1iTKluoF2f5QxLk2DtpEiULke0FEzZNlrwXSOhOA3HaOhUuxCWghVIdChzBjJMSqlmeUfeyj0HftFr40+0iXQr8NipXIdYotcv+NClSJvhlZucps+ovccvWLxZI3xHrBPjzrQRpZhSQLvsCeY2bbf1glVyWAH4ecV4cGnKAayoKxZwUjsG94g1vCjsZkyomAbeKfyaDn2Nhvosxrcv4CSQ7Df9IjyqyZMICkMNhv6MCTAnC/5eZJKy2UJuLBnYk6xNqsIn1KbzvCTyljzN1V+kTp0i6/Y/WFAPnmZbaKKC3PWBYUBeSZExIPmDKB9ClYf2gd/yHKS6s61HNfMX7vCqaiRJUcgBWNHNn6tDlftC6aWglhGIzlKmZJI8pDqdbF7gpJJ6WiBV8QqlTFSlyZodRLoWLbkjOGb1gvwlhQXLVMmByXAubBy5AGm3tAPiCgUJ65aVKyhIWEv1bftCuOxvlhOjxiYsAJFQQTbMmWzcnzRYE+KfNkmD0H0OkZuikrM38mapOU/cBa3s0WbAcfrJc0CoSpSP7kJuB/qGjdYNrVpASUky3SScozZQeQI+WsOTCQAekITVSpwzS1pKc2o13d7CPcPqUzl+EkupJOcDYBTA+toEVK/S0cKFRSSdDpHQVw2k8NATHQmT2KRg32q0x/4jMN75W6eXbnEbh2SqQFKB8qiH7xcPtTwgmoTMZgtAYi90kuPa8VHGivJLlSVMZhSBycm/wCfpCnGnyR28clkwxivLLRQ1TEubljpzictWZuj9jAapGSaU2LJTfTQCH01Tjfoem8NbM6giTTUCVTFsxPlNtA4Y+sSxQq1DvzH5xBpDkTZV3JHr9OkSJeI1KnZMtQ5qcfK0EpAPGxuZhk5epsDYO4gVjGDBIZJKlzLJfc+v4RzgtX4pUS0lSvBTbmpVugaBuD0qpyv4idNJLeRKbDKOQ6wXLZaxtqw/g+G+DJQh3YB29z8SfRoruPUf/US16BYXLPc3Bf3ixIxQEfeSwYa6+kCMeT4kpfhkEpOYCzt9SCxgr0FwISEGSWWh7llDl6QW8cFGZJLcjf35CB+EcSoWB4wMsvdRBKFHm+gPQtBqWqQoOFS7m2UgQN6Akq8A9FJImLI0U2ZtOWneDXDATKRNqEAJWtS/OQLpBZL+xMR6pCcpCCFK0Q2z2JLcoj4vLKKdElCmcBAO5ABc+8S6QjjydBjhz7ThNq006yVFRYEJAD9C8eRReAMIK8SlMP6ZKj0Zzr1j2EQUq2xn2YseOajH9Gy8T4IKmSU/iF0Ft9x6iMmn4cSEywwnSZlkGxIexD62f2jclC0UrjTB8q/4pIcgZSdCn/U+4Z7doMX8+Xi+LKDNWVLuGN8w7fSJUqWbMPWIM2YRPUAc2Zl3uwVbbtE2WspdtzY8hvA3eze41piqkmwZ4nSpmVgIhqUCoAHa/SFVNWlCSeQcmJZadg/HpxmqEr8Iuv6CK/jHDE+xkzVhKRZLkN0F4t2F0z+ZViq5+ntBCZLQxFtPjDOCq2DLJS4oy+mrZ0khK82bexII5vBOhnVQmBUtghhmcFy+pi1zsHc201H721h2VQsNPy94kYIp5WBMDqDInqlKcoW6g/U3HeLBOpJRchKR2ADH0gTjVGEhM3dBv2VaJ0tRMlR3a8VqLoKdONofw6vCgLu3L2hrHlOqWon7qST6WiNgFOwfrBE4SqqrJcjKRLIBWvbKm5ETwzqoz34HfstwLKldQoMZlkf47mPYvNLThCQlIASAwHKOijDknzk5MfhqokhYKVMQoMQdCDsYcjjEAMp4n+z80wm1EheZAZRQp8yANgrdNzFew+dmIOusbfWUwmIUhVwtJBHcNHz9LX4ayjQoUQrs/eAejfgyOWmWamlutm0H6RDxOnUoBvuhQc8+kLkVfmB5j0ifWKCZQSP+4oMeW7+kVF2aLaKtjXFSZAJAL6BPXrygBT8STKlWVc9cp1AAJRmDdSkWi8zqFCUlC0JUhWpXd20PWJmGU0qWgCWES0guE233hqSfbEy5v8AEpK6ZSAvw8QBCBmDnUsSxiLh/HcyUvLNUJiXbONIu1bRSJhOdUpSi34A9ur3iCrhCiTfIhydTvfRtoiinuy3zQqsrk1EhQCgc6SwGj6iHuGgpdOp/wC0e6dY8l4RLkLStCQkOHQNB1YxMo5XhTJgFkqzEDoYGXaL5aaF4XYer9vSNB4VwooBmKDFbZQdh+sUbBabxJqEJ3UAfn8I1hKP38oJdGXPLdCjHR6BHRDNZ0JJj0x4dYopiX7xgnGNDkqpwTqmYr1BL+hjacextFNKK1EObITupRLBveMt45pyirXmN1pSfcXHvvEa1bNHyv8AvQBpqh8vT9mCdLVePPlpBYS8y/gwgHdIB2OvSPcLrxKmqLu+UDtyhPTN1/svU7D3Bzv0OsDJnCWe+YgbOSD7QRpcYSUDl8oZnYmRooKbclm6Q9JWSKbBh4QQLE/7jEiVg/hvbsTeFnGQQT1Y8vSJlDigOrM9iN4JxQUougNjEtSJKlLsp079YX/G5khWpKQO77CPOMqxJl+GNV5fZwY7BadyjkCD7QvjbEyerNF4P4Z8FImTP6ihYf2g6+ukWkQ1IVYdhDgMF2c1ysUI6Ojoogl4H4zjUunQVTDfZO5O3p1gBjXHiE+WQMx3WdB25xRq/FZk5ZXMUVHZ9PbaNOPBKXYmeVLofxbFplVVys1805AAewGblB/7SMH8SUmcm5RY/wCJ0+MVDAS+IU4/8gL9g4jXZsgLSUKDpIIIfYwz6IpJRRPnyNPkYaEEpUCLt6QBq0KCgdv3vF24m4eXSzmYlBcpXdiN0/5CK9NoXUU7HTvGBxo7PJT2iHIxZUu1/naIdRiKwzL8ruA+nINDOK05zMDpA8oUlQJDgetjv6RbaLTlHaYdlYpa6r7h7d4JUNeUMoKBHbU7NAzDqMTFh2bm3xiWtJKmADO1th2guWiNyZMkS11E7Muwswi3U2Hq8CoVLcCVKWQdswGg669ogcLYOZqxLS7aqLaARpFdTIRSzUJACRKXpr9w39YbjXpizZaTiiqcCccZZaUTiSlmCtcu931EaTInhQCkkEHQjSPnThypsN9PaLZQcRzZB8iyOm3sY15PlvcTmQz1+RssdFLwD7RZM3yTv5Uz/aer7do6MLxyTqjSpJ7TM+Skl9urnvCSkwtIv68xo2kelQ6e/wBI7ZzbIuGVXh19OtzaakN3LfUxtiTaMCqqgJnIPKYhzf8AuEbxRTc6ARuBGP641xZqwPTGMSoZdRLVLmJzJPo3UHaMu4j4eXSLBuqSpVpg/D0Xy77xsBlCI9VRhaSkgFJsUnQjkRyjFpo2QyODPnXEpKszgHf22gdU1DqDg9TreNO4s+zyahKl0hKgxPhFiR0QWuRyO0UeRSlKEomypqVc/DW5J125wp4peLR0YZoSXZMwaUQFEJJ8rDuR+kGcLwRU1QCEuR7CCfCnCKpqHmZkIJBbRRAFh0GsaRQ4aiUAmWkJA5fnDuCj2Zsn0JOokTBMHTIl5Rcn7ytyfyjuIVkU83/1r/8AkwXaBOOIeVM6pPyg4P8AsjBPez594annKhz0PvFomqNi7tqflFYwmXkVl+7lJ+el4sACco0t8zyjrpUkc+XbZGnC7tfoBeOhRI6d7m0dBf4DbP/Z"/>
          <p:cNvSpPr>
            <a:spLocks noChangeAspect="1" noChangeArrowheads="1"/>
          </p:cNvSpPr>
          <p:nvPr/>
        </p:nvSpPr>
        <p:spPr bwMode="auto">
          <a:xfrm>
            <a:off x="155575" y="-731838"/>
            <a:ext cx="1143000" cy="152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7" name="AutoShape 13" descr="data:image/jpeg;base64,/9j/4AAQSkZJRgABAQAAAQABAAD/2wCEAAkGBhMSERUUEhQUFRUUFhgaFRUYGBcaHBkXFxgcHBcYHBoYHCYeGhokHhwUHy8gJCcpLCwsFR4xNTAqNSYrLCkBCQoKDgwOGg8PGiwkHxwsLCwqLSwpKSkpKSwqLCwpLCksLCkpLCksKiwsLCksKSopLCwsLCwsLCwpLCwpKSk2Kf/AABEIAKAAeAMBIgACEQEDEQH/xAAcAAABBQEBAQAAAAAAAAAAAAAFAgMEBgcAAQj/xAA9EAABAgQEBAQDBgUCBwAAAAABAhEAAwQhBRIxQQZRYXETIoGRobHBBzJC0eHwFCMzUnJiohUWJENjc7L/xAAZAQACAwEAAAAAAAAAAAAAAAACAwABBAX/xAAiEQACAgIDAQACAwAAAAAAAAAAAQIRAyESMUEEMlETIoH/2gAMAwEAAhEDEQA/ANtaPY6I9XViWkqVp9eUAWOzpwSHJgRX8QBCXHm7QNr8Q8S6/ugWEV6qQZigElg977Q2OP1gXfQSPEi5xYEltQn6w8KdW5GsN0slMlLIDH+7cxIRN3gm14MUB0Ai4hSC9oYm1DWt2hCpvOBsZ/GPqqbk6Q8Kt+3e8DJ8xrn2/WGJVbeIg/4UGjVkB3ghQYq+pcfWK8J76h3iFX50Jzy3KQ+ZOtxuGi+KejPKDjs0BKn/AEhaYpuA8TEtm0Itq8W2nqQoOIVKLQKdjwEdHPHQIRxMVbFa7xJuXVKPYqiw10xkKPIRT5CXuTr23vDccQJMiYjU5bMB2MIoCAMzXhNalGbXT1hKZiU3HOx/T6w19DcUb2TVz9bw/nYWINttoDmeSSTf5iH0KcWLW0aFo0uKJ4U19XPtCjNYG4EQZcgiznpf4w5PHSK7ILTOcdNu8R5qRrpzhSJQ3Fu8MTFA2a19SbmL6DTofSqzCHZc9m0fnEBTg3VY7MLRyZ5DP7wSBlGz2pkiUrMiyVlyATZXPoIs2B1zFnsde8AUKCkkHcXhrDCtBYfhOmp6QdWjFOPF6NIQY6IGGzyoX5x5GZqiWKxtR8GY2rGKcSyW9mi7Yj/TX/iYz+uqMvmt0h2PYFDEyWCpgL7m/qAOX5Q0sMyXsTc9tOsdSTitiDq/wh6aRtZ+e794KZsxiEoc205wRkzWFufvESnYlomLCE6qvC6GSHQx03hRlAsH30iEutQCHJHfSONakMUqBcttr9InRFEmrkO1rM/7+MNmQ6YZlVnn1/CHvzLD6wzIrwUpALnRud4lolMdmSojzmFvz2hc8KG1jvbUwz4RO9+WkWW3odlzG5H1iTKluoF2f5QxLk2DtpEiULke0FEzZNlrwXSOhOA3HaOhUuxCWghVIdChzBjJMSqlmeUfeyj0HftFr40+0iXQr8NipXIdYotcv+NClSJvhlZucps+ovccvWLxZI3xHrBPjzrQRpZhSQLvsCeY2bbf1glVyWAH4ecV4cGnKAayoKxZwUjsG94g1vCjsZkyomAbeKfyaDn2Nhvosxrcv4CSQ7Df9IjyqyZMICkMNhv6MCTAnC/5eZJKy2UJuLBnYk6xNqsIn1KbzvCTyljzN1V+kTp0i6/Y/WFAPnmZbaKKC3PWBYUBeSZExIPmDKB9ClYf2gd/yHKS6s61HNfMX7vCqaiRJUcgBWNHNn6tDlftC6aWglhGIzlKmZJI8pDqdbF7gpJJ6WiBV8QqlTFSlyZodRLoWLbkjOGb1gvwlhQXLVMmByXAubBy5AGm3tAPiCgUJ65aVKyhIWEv1bftCuOxvlhOjxiYsAJFQQTbMmWzcnzRYE+KfNkmD0H0OkZuikrM38mapOU/cBa3s0WbAcfrJc0CoSpSP7kJuB/qGjdYNrVpASUky3SScozZQeQI+WsOTCQAekITVSpwzS1pKc2o13d7CPcPqUzl+EkupJOcDYBTA+toEVK/S0cKFRSSdDpHQVw2k8NATHQmT2KRg32q0x/4jMN75W6eXbnEbh2SqQFKB8qiH7xcPtTwgmoTMZgtAYi90kuPa8VHGivJLlSVMZhSBycm/wCfpCnGnyR28clkwxivLLRQ1TEubljpzictWZuj9jAapGSaU2LJTfTQCH01Tjfoem8NbM6giTTUCVTFsxPlNtA4Y+sSxQq1DvzH5xBpDkTZV3JHr9OkSJeI1KnZMtQ5qcfK0EpAPGxuZhk5epsDYO4gVjGDBIZJKlzLJfc+v4RzgtX4pUS0lSvBTbmpVugaBuD0qpyv4idNJLeRKbDKOQ6wXLZaxtqw/g+G+DJQh3YB29z8SfRoruPUf/US16BYXLPc3Bf3ixIxQEfeSwYa6+kCMeT4kpfhkEpOYCzt9SCxgr0FwISEGSWWh7llDl6QW8cFGZJLcjf35CB+EcSoWB4wMsvdRBKFHm+gPQtBqWqQoOFS7m2UgQN6Akq8A9FJImLI0U2ZtOWneDXDATKRNqEAJWtS/OQLpBZL+xMR6pCcpCCFK0Q2z2JLcoj4vLKKdElCmcBAO5ABc+8S6QjjydBjhz7ThNq006yVFRYEJAD9C8eRReAMIK8SlMP6ZKj0Zzr1j2EQUq2xn2YseOajH9Gy8T4IKmSU/iF0Ft9x6iMmn4cSEywwnSZlkGxIexD62f2jclC0UrjTB8q/4pIcgZSdCn/U+4Z7doMX8+Xi+LKDNWVLuGN8w7fSJUqWbMPWIM2YRPUAc2Zl3uwVbbtE2WspdtzY8hvA3eze41piqkmwZ4nSpmVgIhqUCoAHa/SFVNWlCSeQcmJZadg/HpxmqEr8Iuv6CK/jHDE+xkzVhKRZLkN0F4t2F0z+ZViq5+ntBCZLQxFtPjDOCq2DLJS4oy+mrZ0khK82bexII5vBOhnVQmBUtghhmcFy+pi1zsHc201H721h2VQsNPy94kYIp5WBMDqDInqlKcoW6g/U3HeLBOpJRchKR2ADH0gTjVGEhM3dBv2VaJ0tRMlR3a8VqLoKdONofw6vCgLu3L2hrHlOqWon7qST6WiNgFOwfrBE4SqqrJcjKRLIBWvbKm5ETwzqoz34HfstwLKldQoMZlkf47mPYvNLThCQlIASAwHKOijDknzk5MfhqokhYKVMQoMQdCDsYcjjEAMp4n+z80wm1EheZAZRQp8yANgrdNzFew+dmIOusbfWUwmIUhVwtJBHcNHz9LX4ayjQoUQrs/eAejfgyOWmWamlutm0H6RDxOnUoBvuhQc8+kLkVfmB5j0ifWKCZQSP+4oMeW7+kVF2aLaKtjXFSZAJAL6BPXrygBT8STKlWVc9cp1AAJRmDdSkWi8zqFCUlC0JUhWpXd20PWJmGU0qWgCWES0guE233hqSfbEy5v8AEpK6ZSAvw8QBCBmDnUsSxiLh/HcyUvLNUJiXbONIu1bRSJhOdUpSi34A9ur3iCrhCiTfIhydTvfRtoiinuy3zQqsrk1EhQCgc6SwGj6iHuGgpdOp/wC0e6dY8l4RLkLStCQkOHQNB1YxMo5XhTJgFkqzEDoYGXaL5aaF4XYer9vSNB4VwooBmKDFbZQdh+sUbBabxJqEJ3UAfn8I1hKP38oJdGXPLdCjHR6BHRDNZ0JJj0x4dYopiX7xgnGNDkqpwTqmYr1BL+hjacextFNKK1EObITupRLBveMt45pyirXmN1pSfcXHvvEa1bNHyv8AvQBpqh8vT9mCdLVePPlpBYS8y/gwgHdIB2OvSPcLrxKmqLu+UDtyhPTN1/svU7D3Bzv0OsDJnCWe+YgbOSD7QRpcYSUDl8oZnYmRooKbclm6Q9JWSKbBh4QQLE/7jEiVg/hvbsTeFnGQQT1Y8vSJlDigOrM9iN4JxQUougNjEtSJKlLsp079YX/G5khWpKQO77CPOMqxJl+GNV5fZwY7BadyjkCD7QvjbEyerNF4P4Z8FImTP6ihYf2g6+ukWkQ1IVYdhDgMF2c1ysUI6Ojoogl4H4zjUunQVTDfZO5O3p1gBjXHiE+WQMx3WdB25xRq/FZk5ZXMUVHZ9PbaNOPBKXYmeVLofxbFplVVys1805AAewGblB/7SMH8SUmcm5RY/wCJ0+MVDAS+IU4/8gL9g4jXZsgLSUKDpIIIfYwz6IpJRRPnyNPkYaEEpUCLt6QBq0KCgdv3vF24m4eXSzmYlBcpXdiN0/5CK9NoXUU7HTvGBxo7PJT2iHIxZUu1/naIdRiKwzL8ruA+nINDOK05zMDpA8oUlQJDgetjv6RbaLTlHaYdlYpa6r7h7d4JUNeUMoKBHbU7NAzDqMTFh2bm3xiWtJKmADO1th2guWiNyZMkS11E7Muwswi3U2Hq8CoVLcCVKWQdswGg669ogcLYOZqxLS7aqLaARpFdTIRSzUJACRKXpr9w39YbjXpizZaTiiqcCccZZaUTiSlmCtcu931EaTInhQCkkEHQjSPnThypsN9PaLZQcRzZB8iyOm3sY15PlvcTmQz1+RssdFLwD7RZM3yTv5Uz/aer7do6MLxyTqjSpJ7TM+Skl9urnvCSkwtIv68xo2kelQ6e/wBI7ZzbIuGVXh19OtzaakN3LfUxtiTaMCqqgJnIPKYhzf8AuEbxRTc6ARuBGP641xZqwPTGMSoZdRLVLmJzJPo3UHaMu4j4eXSLBuqSpVpg/D0Xy77xsBlCI9VRhaSkgFJsUnQjkRyjFpo2QyODPnXEpKszgHf22gdU1DqDg9TreNO4s+zyahKl0hKgxPhFiR0QWuRyO0UeRSlKEomypqVc/DW5J125wp4peLR0YZoSXZMwaUQFEJJ8rDuR+kGcLwRU1QCEuR7CCfCnCKpqHmZkIJBbRRAFh0GsaRQ4aiUAmWkJA5fnDuCj2Zsn0JOokTBMHTIl5Rcn7ytyfyjuIVkU83/1r/8AkwXaBOOIeVM6pPyg4P8AsjBPez594annKhz0PvFomqNi7tqflFYwmXkVl+7lJ+el4sACco0t8zyjrpUkc+XbZGnC7tfoBeOhRI6d7m0dBf4DbP/Z"/>
          <p:cNvSpPr>
            <a:spLocks noChangeAspect="1" noChangeArrowheads="1"/>
          </p:cNvSpPr>
          <p:nvPr/>
        </p:nvSpPr>
        <p:spPr bwMode="auto">
          <a:xfrm>
            <a:off x="155575" y="-731838"/>
            <a:ext cx="1143000" cy="152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43" name="AutoShape 19" descr="http://t1.gstatic.com/images?q=tbn:ANd9GcStOvOgUJYw1-1xjUr7VSqygv6LzizcB2jPTQ1EP9EvNqtaU3sr"/>
          <p:cNvSpPr>
            <a:spLocks noChangeAspect="1" noChangeArrowheads="1"/>
          </p:cNvSpPr>
          <p:nvPr/>
        </p:nvSpPr>
        <p:spPr bwMode="auto">
          <a:xfrm>
            <a:off x="155575" y="-1241425"/>
            <a:ext cx="1762125" cy="2590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3" name="Picture 17" descr="http://t0.gstatic.com/images?q=tbn:ANd9GcTC2VACvkCdOYgaMjhSiii8tOOl9wmnnaJ1pRaaYymS6RxbZxWw"/>
          <p:cNvPicPr>
            <a:picLocks noChangeAspect="1" noChangeArrowheads="1"/>
          </p:cNvPicPr>
          <p:nvPr/>
        </p:nvPicPr>
        <p:blipFill>
          <a:blip r:embed="rId3"/>
          <a:srcRect/>
          <a:stretch>
            <a:fillRect/>
          </a:stretch>
        </p:blipFill>
        <p:spPr bwMode="auto">
          <a:xfrm>
            <a:off x="304800" y="381000"/>
            <a:ext cx="1981200" cy="1676400"/>
          </a:xfrm>
          <a:prstGeom prst="rect">
            <a:avLst/>
          </a:prstGeom>
          <a:noFill/>
        </p:spPr>
      </p:pic>
      <p:sp>
        <p:nvSpPr>
          <p:cNvPr id="14" name="Rectangle 13"/>
          <p:cNvSpPr/>
          <p:nvPr/>
        </p:nvSpPr>
        <p:spPr>
          <a:xfrm>
            <a:off x="3124200" y="762000"/>
            <a:ext cx="5257800" cy="1200329"/>
          </a:xfrm>
          <a:prstGeom prst="rect">
            <a:avLst/>
          </a:prstGeom>
        </p:spPr>
        <p:txBody>
          <a:bodyPr wrap="square">
            <a:spAutoFit/>
          </a:bodyPr>
          <a:lstStyle/>
          <a:p>
            <a:pPr lvl="0" algn="ctr" fontAlgn="base">
              <a:spcBef>
                <a:spcPct val="0"/>
              </a:spcBef>
              <a:spcAft>
                <a:spcPct val="0"/>
              </a:spcAft>
            </a:pPr>
            <a:r>
              <a:rPr kumimoji="0" lang="en-US" sz="4000" b="1" i="0" u="none" strike="noStrike" cap="none" normalizeH="0" baseline="0" dirty="0" err="1" smtClean="0">
                <a:ln>
                  <a:noFill/>
                </a:ln>
                <a:solidFill>
                  <a:schemeClr val="bg1"/>
                </a:solidFill>
                <a:effectLst/>
                <a:latin typeface="Bradley Hand ITC" pitchFamily="66" charset="0"/>
                <a:ea typeface="Calibri" pitchFamily="34" charset="0"/>
                <a:cs typeface="Times New Roman" pitchFamily="18" charset="0"/>
              </a:rPr>
              <a:t>Nida</a:t>
            </a:r>
            <a:r>
              <a:rPr kumimoji="0" lang="en-US" sz="3200" b="1" i="0" u="none" strike="noStrike" cap="none" normalizeH="0" baseline="0" dirty="0" smtClean="0">
                <a:ln>
                  <a:noFill/>
                </a:ln>
                <a:solidFill>
                  <a:schemeClr val="bg1"/>
                </a:solidFill>
                <a:effectLst/>
                <a:latin typeface="Bradley Hand ITC" pitchFamily="66" charset="0"/>
                <a:ea typeface="Calibri" pitchFamily="34" charset="0"/>
                <a:cs typeface="Times New Roman" pitchFamily="18" charset="0"/>
              </a:rPr>
              <a:t> and the Science of Translating</a:t>
            </a:r>
            <a:endParaRPr kumimoji="0" lang="en-US" sz="4800" b="1" i="0" u="none" strike="noStrike" cap="none" normalizeH="0" baseline="0" dirty="0" smtClean="0">
              <a:ln>
                <a:noFill/>
              </a:ln>
              <a:solidFill>
                <a:schemeClr val="bg1"/>
              </a:solidFill>
              <a:effectLst/>
              <a:latin typeface="Bradley Hand ITC" pitchFamily="66" charset="0"/>
              <a:cs typeface="Arial" pitchFamily="34" charset="0"/>
            </a:endParaRPr>
          </a:p>
        </p:txBody>
      </p:sp>
      <p:sp>
        <p:nvSpPr>
          <p:cNvPr id="15" name="Rectangle 14"/>
          <p:cNvSpPr/>
          <p:nvPr/>
        </p:nvSpPr>
        <p:spPr>
          <a:xfrm>
            <a:off x="304800" y="2286000"/>
            <a:ext cx="8229600" cy="1200329"/>
          </a:xfrm>
          <a:prstGeom prst="rect">
            <a:avLst/>
          </a:prstGeom>
        </p:spPr>
        <p:txBody>
          <a:bodyPr wrap="square">
            <a:spAutoFit/>
          </a:bodyPr>
          <a:lstStyle/>
          <a:p>
            <a:pPr lvl="0"/>
            <a:endParaRPr lang="en-US" sz="2400" b="1" dirty="0" smtClean="0"/>
          </a:p>
          <a:p>
            <a:pPr lvl="0" algn="ctr"/>
            <a:r>
              <a:rPr lang="en-US" sz="2400" b="1" dirty="0" smtClean="0">
                <a:solidFill>
                  <a:srgbClr val="FFFF00"/>
                </a:solidFill>
              </a:rPr>
              <a:t>The </a:t>
            </a:r>
            <a:r>
              <a:rPr lang="en-US" sz="2400" b="1" dirty="0">
                <a:solidFill>
                  <a:srgbClr val="FFFF00"/>
                </a:solidFill>
              </a:rPr>
              <a:t>nature of Meaning: Advances in Semantics and Pragmatics	</a:t>
            </a:r>
          </a:p>
        </p:txBody>
      </p:sp>
      <p:sp>
        <p:nvSpPr>
          <p:cNvPr id="11" name="Rectangle 10"/>
          <p:cNvSpPr/>
          <p:nvPr/>
        </p:nvSpPr>
        <p:spPr>
          <a:xfrm>
            <a:off x="685800" y="3581400"/>
            <a:ext cx="7772400" cy="769441"/>
          </a:xfrm>
          <a:prstGeom prst="rect">
            <a:avLst/>
          </a:prstGeom>
        </p:spPr>
        <p:txBody>
          <a:bodyPr wrap="square">
            <a:spAutoFit/>
          </a:bodyPr>
          <a:lstStyle/>
          <a:p>
            <a:pPr algn="ctr"/>
            <a:r>
              <a:rPr lang="en-US" sz="4400" b="1" dirty="0">
                <a:solidFill>
                  <a:schemeClr val="bg1"/>
                </a:solidFill>
              </a:rPr>
              <a:t>The Influence of Chomsky</a:t>
            </a:r>
          </a:p>
        </p:txBody>
      </p:sp>
      <p:sp>
        <p:nvSpPr>
          <p:cNvPr id="12" name="Rectangle 11"/>
          <p:cNvSpPr/>
          <p:nvPr/>
        </p:nvSpPr>
        <p:spPr>
          <a:xfrm>
            <a:off x="381000" y="4648200"/>
            <a:ext cx="8458200" cy="461665"/>
          </a:xfrm>
          <a:prstGeom prst="rect">
            <a:avLst/>
          </a:prstGeom>
        </p:spPr>
        <p:txBody>
          <a:bodyPr wrap="square">
            <a:spAutoFit/>
          </a:bodyPr>
          <a:lstStyle/>
          <a:p>
            <a:pPr lvl="0" algn="ctr"/>
            <a:r>
              <a:rPr lang="en-US" sz="2400" b="1" dirty="0">
                <a:solidFill>
                  <a:srgbClr val="FFFF00"/>
                </a:solidFill>
              </a:rPr>
              <a:t>Formal  and Dynamic </a:t>
            </a:r>
            <a:r>
              <a:rPr lang="en-US" sz="2400" b="1" dirty="0" smtClean="0">
                <a:solidFill>
                  <a:srgbClr val="FFFF00"/>
                </a:solidFill>
              </a:rPr>
              <a:t>equivalence</a:t>
            </a:r>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circle(in)">
                                      <p:cBhvr>
                                        <p:cTn id="25" dur="20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circle(in)">
                                      <p:cBhvr>
                                        <p:cTn id="30" dur="20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circle(in)">
                                      <p:cBhvr>
                                        <p:cTn id="35" dur="20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8" presetClass="entr" presetSubtype="16"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diamond(in)">
                                      <p:cBhvr>
                                        <p:cTn id="40"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1"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1026" name="AutoShape 2" descr="data:image/jpeg;base64,/9j/4AAQSkZJRgABAQAAAQABAAD/2wBDAAkGBwgHBgkIBwgKCgkLDRYPDQwMDRsUFRAWIB0iIiAdHx8kKDQsJCYxJx8fLT0tMTU3Ojo6Iys/RD84QzQ5Ojf/2wBDAQoKCg0MDRoPDxo3JR8lNzc3Nzc3Nzc3Nzc3Nzc3Nzc3Nzc3Nzc3Nzc3Nzc3Nzc3Nzc3Nzc3Nzc3Nzc3Nzc3Nzf/wAARCACfAHsDASIAAhEBAxEB/8QAGwAAAQUBAQAAAAAAAAAAAAAABQECAwQGAAf/xAA4EAABAwMDAgMGBAUEAwAAAAABAgMRAAQhBRIxQVEGInETIzJhgZEUobHBB0LR4fAVM1JiJIKS/8QAFAEBAAAAAAAAAAAAAAAAAAAAAP/EABQRAQAAAAAAAAAAAAAAAAAAAAD/2gAMAwEAAhEDEQA/APPQkkia4pznmnzESOlLt9flQMjqaUJxTkpqxaWb924G7dtSz2AwPWgrlOOKXbmKPu6CLVsqubtCikgLS0JifnVnTtM0h58+0W8toECFnZ+lBlynFRQeeTXpdn4f0JZCggESBtKzIznrU1x4U0q5ccK0JYSfhU2SD9uKDy0pMfOkAORNbnV/4f31tbquLB1FwgJ3FHCx6d6xZbIMUEUdjNOgxTgnNOiARQRgEU8pjIMU/b1PaujM96CNIOZqdPw800jk05IMUEeTGelP6DrXHaImakBSRgGPnQT2Fiq7dVghCSN5HIo2w8NNtihpkLVKog5HHP0/SoLP/wAK2C0j3imyraaq3Dy1KS0gTPmJBzJ+dAx9SwVrUsFW4gp7TmaS3d2srCsjkd5qK7Kg7KxPA/tVnR7M392GwDt52igRm8fQFQowoySc0d07xA657m5IB3p24wrv+VFkabbtoDYbSUgdRzVVzRbUvJUElISdwSmg2NtfMhKFhRKdwAUrg/L6Vi/GnhhKNT/GWaSLe7IgIT8Kz+laXRk2zqjbXAACo2fI0SvLMpYVa3EKCE72yTG4DNB4etG15SDkpJEj1ppBPapbt3214+7j3jilYEdaYrAoOHrSx2FRhQ6U8K47CgUjgRTgMYpsz6Dil3+tBEoEGpmQXFAAcmoyCRjipm5QJHI4oLl/dhZU0geUHqZiP2NV23ilTcTI4+War7pmQTNObnHbvQSr3KEmSSZJOa0Pg21m6VcSUhIiRQGQvAwgHpWp0Fz8P5UJhPOTzQHzhZESKRTZIkmTUs+QKgjvVgwUkbUxGAKAUolpwEEggyCOlbO1UNY0kJAT+IQghJVwFR+hrK3DQWklAOBWj8OWvsGA808FpcgmB8J7UHhTiFofWhwbXEqIUOxByPvTVzBg1pf4haeLDxbeJbENvbX0/wDtz+YNZtc0EY4yM0okJzSjmnBMx0oEkRFOHH9qbHSaUmDEUD08z9qlSnc2oDmkSkRgfWrLKCUwKAaowckyO9ErXTLxxoOBgncNyUyJI7xM1XuGg1cIdcG5oKBV6TkV6A+LcXClpStbLzSfZezEkqORHoI9KDGsafdOKCHGy2onhXNaTQbRZQfboCdnAPJogsDVbAubALhgQsjkEcg11mtKkyowo80F0YxNc5dpbB3SVAYxTkj2nlGcVCth5KlqR7NJ580mftQDnNZetZF9bKAPwrbGCPmDRjSdR2IUthRLa+h7+lDH2rm7uG0PrQLeQFIQiCoetFnrRp62XaohpCuCBxQVfGbOl67pn4s3IZu7NBAV/KoH+VX7V5csA9MRWj8VuN2iW9JQQXGnC69tIhKiICCB1Aj71neB14oI9uJ70uSBSqA7/SumOKBAklVcqZxApwndOIppOaC2hMwBV22bKkDvVdhOBRG1T5eKCJy3DidqhIjiKK+Hb11habJ9SfIPcqUYMdh3x0qJDQM8cV1xZe3tVFB2raBWhQ5BFBp7UJYcWtrdscIDhMBP270PbRtXCZySDBoRpuo3jluPxS9zRgDGT8zRq1O8gq4oLTRW05KSTVwul0GQB8xUCMHar6VOkDdERFArDKUS66oT0J6VIh0LSQhJOeoqu77x3ar4AOO5qo60pCkpQ69vOEAKwfUdfrQZ7x5ZJTdMX6Bl33Lw/wC4Eg/VP6VlY8pov4g1depPlpKA2024YgyVESJ+1CSJTigjVMAmK4mEiuVECukAQc+lB27MdKRQyfLXJndTiBPWgKMp2gccxRKzTKMkTQ9oyExgzRfTmHrk+ztm1OK6hP70FhtvpiiGn2oeUyFyGnFFtcDoQakZ05ttsquXVKjlDMHPaTRHSmT7AtgRkKyeDQZZqyVaFVo/IW3KFDvB5q/avKCPZqiRWpu9Kt9SaSpSgh9IhLo7dldxQK90y4slxcNx2WMpV6Gge0sE/F5qsBZTMn+9D0qCCJBxU4vE9AZ+dA95q5V7wOtoH/EoJIHrNUbq7ctrJ+5duUqLQKW4bKSVHEfmKMIuWwgSORk1HdeGrzxJpbKUPotkNPKWkuJJC5A4ig8sUCIHNcSAJreu/wAMNVA3N39ms9iFD9qBav4M17TEFx2xW62Mldud6fyz+VBmzEARSEfkaU8kdjB+Rpu0xNAuN1coicj867ceDMA4pFSTzQbyw0zT7UJW825drjKXDsQP/nJ+9F0vJWj2SGm2WejTQ2j+9Um/gGI9ambKkZIBE9KC2pKAAduQcVO2ShO4gSe1V2yCowqQaewqUAyCB1oClo7s8w460abWl1soWkKBGQRINZ9gwCo0TsHspSuRPwn9qCrqHh+3cBctvdGMoPwn07UBt7D8VcC3ZTtWTwpQAOOB371qNeuxa6cpWdzhDafU0NRpSLgKd9otOwgNrQcpWM75/wA60F620+10/Vre1WyHVra3lSsgGYOPtWhI82PtQG6uFKuLa4XBcQNio6/5Ao4XAQCOImg5xQGRgVK2uMgzVF53BKTuHanWzsiKCHVtC0bWQP8AULBl5Q4XG1Q+ozXlPjrwi3oqUX2mb16e4YIWZLKuxPY9DXryVhDxQTzxNDfYM6haPWF0kKYfCm1pPTsaDwLaIOOaaZmruo2TthdvWr6FBxlwoJUImDz9eaqT8qD0RlXkq+mCncIz0ofao9zJJJA+4q0wvG089KCYpCBKOuYpiFJA3IO1ZMED+b1H70rilJUJphAHvE8zxQEW358pEdhV9lc+XEUKQ4FoHTsant3CFFKjmaAjcqVcMgvjc0JQvGFA/oaj0Rzaj2TkKQry7gfMk9MUtm6hSl272WXRtP8AX1qBds7ZuKacSXYylxGFx3/yPSgsauFNNtrGNjiQsT0mP3oxbOldo0oScUC1B8XNlvCgpRQpJxB3ASJHfH5Ve0S6C2ilXXzJ9DQX3kAuBYMYOO9NtzCziFflSuK2pUTxNI6IIWnigdeDCXUnKaFpuQm6dzEOTRdcLZUD/wASRWbbMvuDEqEzQL478PNa3pirq2QBqDCNyFAf7iRyk/tXjQEiQT9q93b1RouIbTO7ggisRqP8Orl+/fesr1lu3cWVIQpBlIOYoJGJS0k9RIIFTqiCpJqBpXu5O3IwqmoWEPlo/CoSDQXXRLKSTn50xtQ27TxTlSbcATKap2zpUqDyDFBeZy5tVwrnFXrxhywUguStheUrHI+VVmdiXQTkda0jZavrUsLJ2kYI5SehFAIt3EKbSsKnsQZoqQjUbUQB7doSlQ5+Y+tZl60ubS4cTbFLdwg+Ztf+278/kT3FFfD2p29y6tpLare8Rl23cPmH/ZJ6igpXI3o9okhXTeOvyUP8+lT6G8Wm2Ao/CgIOe2Kua1apBN02SjeYWoDE9J+RqhpqkNPuMXLPkJyPXqPrQaC/WfwS1IA6frS2bvtWoPNNTbbLZ1pKittSTtJ5TQ+xuQlYBMA/rQGAqMK6VmrqWNQCegJSaPlwHI6is/rC9t026Z2qAPH0oOswlNyHnOmcnpWmYellBMSR1rLNpCloDmEkjdB4FaUTA2gERg0HnNoVsIDbh3J6GuulKbWhQ4CwPoanaKCwNw4pHChSFz14oLaH/MIIPSqChF6ojygnipbVwKSggcjNVnnALwwKAs126R1q1aXTzSgQSBxE0OS4SAT1pyHyFeag0V82dQs0vswX2hkDlQ6igTzCbxCHWnCzcsmWXkfEg/0+VXtNvQw6mCQk812qtJtLtt5rDVxJ29ldaCxomvIvVHT9UQlq+AgpOEXA7p/pQ/UUO6ZqrYcPuHJShQyI5H9Kr31uzdIAXunlKhhSD0INON07fW/+jaqrddRutLtP85GYUBwcelBr9OfD9uk7p6Gs0Cpp9WYhRB+9d4Y1MrUgLBG8QR2VTNSJF2+BmFmPrQGipUNrmEgcATQ/WWkqsmnEKBCVgEz3p+mvldqJJlODU1+zv0q4UIJ27hjqM0AxlSUNmCDJ4qVOsXTKQ2iClOBIoKLyCnHP5UxdydxxQf/Z"/>
          <p:cNvSpPr>
            <a:spLocks noChangeAspect="1" noChangeArrowheads="1"/>
          </p:cNvSpPr>
          <p:nvPr/>
        </p:nvSpPr>
        <p:spPr bwMode="auto">
          <a:xfrm>
            <a:off x="155575" y="-1165225"/>
            <a:ext cx="1876425" cy="242887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data:image/jpeg;base64,/9j/4AAQSkZJRgABAQAAAQABAAD/2wBDAAkGBwgHBgkIBwgKCgkLDRYPDQwMDRsUFRAWIB0iIiAdHx8kKDQsJCYxJx8fLT0tMTU3Ojo6Iys/RD84QzQ5Ojf/2wBDAQoKCg0MDRoPDxo3JR8lNzc3Nzc3Nzc3Nzc3Nzc3Nzc3Nzc3Nzc3Nzc3Nzc3Nzc3Nzc3Nzc3Nzc3Nzc3Nzc3Nzf/wAARCACfAHsDASIAAhEBAxEB/8QAGwAAAQUBAQAAAAAAAAAAAAAABQECAwQGAAf/xAA4EAABAwMDAgMGBAUEAwAAAAABAgMRAAQhBRIxQVEGInETIzJhgZEUobHBB0LR4fAVM1JiJIKS/8QAFAEBAAAAAAAAAAAAAAAAAAAAAP/EABQRAQAAAAAAAAAAAAAAAAAAAAD/2gAMAwEAAhEDEQA/APPQkkia4pznmnzESOlLt9flQMjqaUJxTkpqxaWb924G7dtSz2AwPWgrlOOKXbmKPu6CLVsqubtCikgLS0JifnVnTtM0h58+0W8toECFnZ+lBlynFRQeeTXpdn4f0JZCggESBtKzIznrU1x4U0q5ccK0JYSfhU2SD9uKDy0pMfOkAORNbnV/4f31tbquLB1FwgJ3FHCx6d6xZbIMUEUdjNOgxTgnNOiARQRgEU8pjIMU/b1PaujM96CNIOZqdPw800jk05IMUEeTGelP6DrXHaImakBSRgGPnQT2Fiq7dVghCSN5HIo2w8NNtihpkLVKog5HHP0/SoLP/wAK2C0j3imyraaq3Dy1KS0gTPmJBzJ+dAx9SwVrUsFW4gp7TmaS3d2srCsjkd5qK7Kg7KxPA/tVnR7M392GwDt52igRm8fQFQowoySc0d07xA657m5IB3p24wrv+VFkabbtoDYbSUgdRzVVzRbUvJUElISdwSmg2NtfMhKFhRKdwAUrg/L6Vi/GnhhKNT/GWaSLe7IgIT8Kz+laXRk2zqjbXAACo2fI0SvLMpYVa3EKCE72yTG4DNB4etG15SDkpJEj1ppBPapbt3214+7j3jilYEdaYrAoOHrSx2FRhQ6U8K47CgUjgRTgMYpsz6Dil3+tBEoEGpmQXFAAcmoyCRjipm5QJHI4oLl/dhZU0geUHqZiP2NV23ilTcTI4+War7pmQTNObnHbvQSr3KEmSSZJOa0Pg21m6VcSUhIiRQGQvAwgHpWp0Fz8P5UJhPOTzQHzhZESKRTZIkmTUs+QKgjvVgwUkbUxGAKAUolpwEEggyCOlbO1UNY0kJAT+IQghJVwFR+hrK3DQWklAOBWj8OWvsGA808FpcgmB8J7UHhTiFofWhwbXEqIUOxByPvTVzBg1pf4haeLDxbeJbENvbX0/wDtz+YNZtc0EY4yM0okJzSjmnBMx0oEkRFOHH9qbHSaUmDEUD08z9qlSnc2oDmkSkRgfWrLKCUwKAaowckyO9ErXTLxxoOBgncNyUyJI7xM1XuGg1cIdcG5oKBV6TkV6A+LcXClpStbLzSfZezEkqORHoI9KDGsafdOKCHGy2onhXNaTQbRZQfboCdnAPJogsDVbAubALhgQsjkEcg11mtKkyowo80F0YxNc5dpbB3SVAYxTkj2nlGcVCth5KlqR7NJ580mftQDnNZetZF9bKAPwrbGCPmDRjSdR2IUthRLa+h7+lDH2rm7uG0PrQLeQFIQiCoetFnrRp62XaohpCuCBxQVfGbOl67pn4s3IZu7NBAV/KoH+VX7V5csA9MRWj8VuN2iW9JQQXGnC69tIhKiICCB1Aj71neB14oI9uJ70uSBSqA7/SumOKBAklVcqZxApwndOIppOaC2hMwBV22bKkDvVdhOBRG1T5eKCJy3DidqhIjiKK+Hb11habJ9SfIPcqUYMdh3x0qJDQM8cV1xZe3tVFB2raBWhQ5BFBp7UJYcWtrdscIDhMBP270PbRtXCZySDBoRpuo3jluPxS9zRgDGT8zRq1O8gq4oLTRW05KSTVwul0GQB8xUCMHar6VOkDdERFArDKUS66oT0J6VIh0LSQhJOeoqu77x3ar4AOO5qo60pCkpQ69vOEAKwfUdfrQZ7x5ZJTdMX6Bl33Lw/wC4Eg/VP6VlY8pov4g1depPlpKA2024YgyVESJ+1CSJTigjVMAmK4mEiuVECukAQc+lB27MdKRQyfLXJndTiBPWgKMp2gccxRKzTKMkTQ9oyExgzRfTmHrk+ztm1OK6hP70FhtvpiiGn2oeUyFyGnFFtcDoQakZ05ttsquXVKjlDMHPaTRHSmT7AtgRkKyeDQZZqyVaFVo/IW3KFDvB5q/avKCPZqiRWpu9Kt9SaSpSgh9IhLo7dldxQK90y4slxcNx2WMpV6Gge0sE/F5qsBZTMn+9D0qCCJBxU4vE9AZ+dA95q5V7wOtoH/EoJIHrNUbq7ctrJ+5duUqLQKW4bKSVHEfmKMIuWwgSORk1HdeGrzxJpbKUPotkNPKWkuJJC5A4ig8sUCIHNcSAJreu/wAMNVA3N39ms9iFD9qBav4M17TEFx2xW62Mldud6fyz+VBmzEARSEfkaU8kdjB+Rpu0xNAuN1coicj867ceDMA4pFSTzQbyw0zT7UJW825drjKXDsQP/nJ+9F0vJWj2SGm2WejTQ2j+9Um/gGI9ambKkZIBE9KC2pKAAduQcVO2ShO4gSe1V2yCowqQaewqUAyCB1oClo7s8w460abWl1soWkKBGQRINZ9gwCo0TsHspSuRPwn9qCrqHh+3cBctvdGMoPwn07UBt7D8VcC3ZTtWTwpQAOOB371qNeuxa6cpWdzhDafU0NRpSLgKd9otOwgNrQcpWM75/wA60F620+10/Vre1WyHVra3lSsgGYOPtWhI82PtQG6uFKuLa4XBcQNio6/5Ao4XAQCOImg5xQGRgVK2uMgzVF53BKTuHanWzsiKCHVtC0bWQP8AULBl5Q4XG1Q+ozXlPjrwi3oqUX2mb16e4YIWZLKuxPY9DXryVhDxQTzxNDfYM6haPWF0kKYfCm1pPTsaDwLaIOOaaZmruo2TthdvWr6FBxlwoJUImDz9eaqT8qD0RlXkq+mCncIz0ofao9zJJJA+4q0wvG089KCYpCBKOuYpiFJA3IO1ZMED+b1H70rilJUJphAHvE8zxQEW358pEdhV9lc+XEUKQ4FoHTsant3CFFKjmaAjcqVcMgvjc0JQvGFA/oaj0Rzaj2TkKQry7gfMk9MUtm6hSl272WXRtP8AX1qBds7ZuKacSXYylxGFx3/yPSgsauFNNtrGNjiQsT0mP3oxbOldo0oScUC1B8XNlvCgpRQpJxB3ASJHfH5Ve0S6C2ilXXzJ9DQX3kAuBYMYOO9NtzCziFflSuK2pUTxNI6IIWnigdeDCXUnKaFpuQm6dzEOTRdcLZUD/wASRWbbMvuDEqEzQL478PNa3pirq2QBqDCNyFAf7iRyk/tXjQEiQT9q93b1RouIbTO7ggisRqP8Orl+/fesr1lu3cWVIQpBlIOYoJGJS0k9RIIFTqiCpJqBpXu5O3IwqmoWEPlo/CoSDQXXRLKSTn50xtQ27TxTlSbcATKap2zpUqDyDFBeZy5tVwrnFXrxhywUguStheUrHI+VVmdiXQTkda0jZavrUsLJ2kYI5SehFAIt3EKbSsKnsQZoqQjUbUQB7doSlQ5+Y+tZl60ubS4cTbFLdwg+Ztf+278/kT3FFfD2p29y6tpLare8Rl23cPmH/ZJ6igpXI3o9okhXTeOvyUP8+lT6G8Wm2Ao/CgIOe2Kua1apBN02SjeYWoDE9J+RqhpqkNPuMXLPkJyPXqPrQaC/WfwS1IA6frS2bvtWoPNNTbbLZ1pKittSTtJ5TQ+xuQlYBMA/rQGAqMK6VmrqWNQCegJSaPlwHI6is/rC9t026Z2qAPH0oOswlNyHnOmcnpWmYellBMSR1rLNpCloDmEkjdB4FaUTA2gERg0HnNoVsIDbh3J6GuulKbWhQ4CwPoanaKCwNw4pHChSFz14oLaH/MIIPSqChF6ojygnipbVwKSggcjNVnnALwwKAs126R1q1aXTzSgQSBxE0OS4SAT1pyHyFeag0V82dQs0vswX2hkDlQ6igTzCbxCHWnCzcsmWXkfEg/0+VXtNvQw6mCQk812qtJtLtt5rDVxJ29ldaCxomvIvVHT9UQlq+AgpOEXA7p/pQ/UUO6ZqrYcPuHJShQyI5H9Kr31uzdIAXunlKhhSD0INON07fW/+jaqrddRutLtP85GYUBwcelBr9OfD9uk7p6Gs0Cpp9WYhRB+9d4Y1MrUgLBG8QR2VTNSJF2+BmFmPrQGipUNrmEgcATQ/WWkqsmnEKBCVgEz3p+mvldqJJlODU1+zv0q4UIJ27hjqM0AxlSUNmCDJ4qVOsXTKQ2iClOBIoKLyCnHP5UxdydxxQf/Z"/>
          <p:cNvSpPr>
            <a:spLocks noChangeAspect="1" noChangeArrowheads="1"/>
          </p:cNvSpPr>
          <p:nvPr/>
        </p:nvSpPr>
        <p:spPr bwMode="auto">
          <a:xfrm>
            <a:off x="155575" y="-1165225"/>
            <a:ext cx="1876425" cy="242887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3" name="AutoShape 9" descr="data:image/jpeg;base64,/9j/4AAQSkZJRgABAQAAAQABAAD/2wCEAAkGBhMSERUUEhQUFRUUFhgaFRUYGBcaHBkXFxgcHBcYHBoYHCYeGhokHhwUHy8gJCcpLCwsFR4xNTAqNSYrLCkBCQoKDgwOGg8PGiwkHxwsLCwqLSwpKSkpKSwqLCwpLCksLCkpLCksKiwsLCksKSopLCwsLCwsLCwpLCwpKSk2Kf/AABEIAKAAeAMBIgACEQEDEQH/xAAcAAABBQEBAQAAAAAAAAAAAAAFAgMEBgcAAQj/xAA9EAABAgQEBAQDBgUCBwAAAAABAhEAAwQhBRIxQQZRYXETIoGRobHBBzJC0eHwFCMzUnJiohUWJENjc7L/xAAZAQACAwEAAAAAAAAAAAAAAAACAwABBAX/xAAiEQACAgIDAQACAwAAAAAAAAAAAQIRAyESMUEEMlETIoH/2gAMAwEAAhEDEQA/ANtaPY6I9XViWkqVp9eUAWOzpwSHJgRX8QBCXHm7QNr8Q8S6/ugWEV6qQZigElg977Q2OP1gXfQSPEi5xYEltQn6w8KdW5GsN0slMlLIDH+7cxIRN3gm14MUB0Ai4hSC9oYm1DWt2hCpvOBsZ/GPqqbk6Q8Kt+3e8DJ8xrn2/WGJVbeIg/4UGjVkB3ghQYq+pcfWK8J76h3iFX50Jzy3KQ+ZOtxuGi+KejPKDjs0BKn/AEhaYpuA8TEtm0Itq8W2nqQoOIVKLQKdjwEdHPHQIRxMVbFa7xJuXVKPYqiw10xkKPIRT5CXuTr23vDccQJMiYjU5bMB2MIoCAMzXhNalGbXT1hKZiU3HOx/T6w19DcUb2TVz9bw/nYWINttoDmeSSTf5iH0KcWLW0aFo0uKJ4U19XPtCjNYG4EQZcgiznpf4w5PHSK7ILTOcdNu8R5qRrpzhSJQ3Fu8MTFA2a19SbmL6DTofSqzCHZc9m0fnEBTg3VY7MLRyZ5DP7wSBlGz2pkiUrMiyVlyATZXPoIs2B1zFnsde8AUKCkkHcXhrDCtBYfhOmp6QdWjFOPF6NIQY6IGGzyoX5x5GZqiWKxtR8GY2rGKcSyW9mi7Yj/TX/iYz+uqMvmt0h2PYFDEyWCpgL7m/qAOX5Q0sMyXsTc9tOsdSTitiDq/wh6aRtZ+e794KZsxiEoc205wRkzWFufvESnYlomLCE6qvC6GSHQx03hRlAsH30iEutQCHJHfSONakMUqBcttr9InRFEmrkO1rM/7+MNmQ6YZlVnn1/CHvzLD6wzIrwUpALnRud4lolMdmSojzmFvz2hc8KG1jvbUwz4RO9+WkWW3odlzG5H1iTKluoF2f5QxLk2DtpEiULke0FEzZNlrwXSOhOA3HaOhUuxCWghVIdChzBjJMSqlmeUfeyj0HftFr40+0iXQr8NipXIdYotcv+NClSJvhlZucps+ovccvWLxZI3xHrBPjzrQRpZhSQLvsCeY2bbf1glVyWAH4ecV4cGnKAayoKxZwUjsG94g1vCjsZkyomAbeKfyaDn2Nhvosxrcv4CSQ7Df9IjyqyZMICkMNhv6MCTAnC/5eZJKy2UJuLBnYk6xNqsIn1KbzvCTyljzN1V+kTp0i6/Y/WFAPnmZbaKKC3PWBYUBeSZExIPmDKB9ClYf2gd/yHKS6s61HNfMX7vCqaiRJUcgBWNHNn6tDlftC6aWglhGIzlKmZJI8pDqdbF7gpJJ6WiBV8QqlTFSlyZodRLoWLbkjOGb1gvwlhQXLVMmByXAubBy5AGm3tAPiCgUJ65aVKyhIWEv1bftCuOxvlhOjxiYsAJFQQTbMmWzcnzRYE+KfNkmD0H0OkZuikrM38mapOU/cBa3s0WbAcfrJc0CoSpSP7kJuB/qGjdYNrVpASUky3SScozZQeQI+WsOTCQAekITVSpwzS1pKc2o13d7CPcPqUzl+EkupJOcDYBTA+toEVK/S0cKFRSSdDpHQVw2k8NATHQmT2KRg32q0x/4jMN75W6eXbnEbh2SqQFKB8qiH7xcPtTwgmoTMZgtAYi90kuPa8VHGivJLlSVMZhSBycm/wCfpCnGnyR28clkwxivLLRQ1TEubljpzictWZuj9jAapGSaU2LJTfTQCH01Tjfoem8NbM6giTTUCVTFsxPlNtA4Y+sSxQq1DvzH5xBpDkTZV3JHr9OkSJeI1KnZMtQ5qcfK0EpAPGxuZhk5epsDYO4gVjGDBIZJKlzLJfc+v4RzgtX4pUS0lSvBTbmpVugaBuD0qpyv4idNJLeRKbDKOQ6wXLZaxtqw/g+G+DJQh3YB29z8SfRoruPUf/US16BYXLPc3Bf3ixIxQEfeSwYa6+kCMeT4kpfhkEpOYCzt9SCxgr0FwISEGSWWh7llDl6QW8cFGZJLcjf35CB+EcSoWB4wMsvdRBKFHm+gPQtBqWqQoOFS7m2UgQN6Akq8A9FJImLI0U2ZtOWneDXDATKRNqEAJWtS/OQLpBZL+xMR6pCcpCCFK0Q2z2JLcoj4vLKKdElCmcBAO5ABc+8S6QjjydBjhz7ThNq006yVFRYEJAD9C8eRReAMIK8SlMP6ZKj0Zzr1j2EQUq2xn2YseOajH9Gy8T4IKmSU/iF0Ft9x6iMmn4cSEywwnSZlkGxIexD62f2jclC0UrjTB8q/4pIcgZSdCn/U+4Z7doMX8+Xi+LKDNWVLuGN8w7fSJUqWbMPWIM2YRPUAc2Zl3uwVbbtE2WspdtzY8hvA3eze41piqkmwZ4nSpmVgIhqUCoAHa/SFVNWlCSeQcmJZadg/HpxmqEr8Iuv6CK/jHDE+xkzVhKRZLkN0F4t2F0z+ZViq5+ntBCZLQxFtPjDOCq2DLJS4oy+mrZ0khK82bexII5vBOhnVQmBUtghhmcFy+pi1zsHc201H721h2VQsNPy94kYIp5WBMDqDInqlKcoW6g/U3HeLBOpJRchKR2ADH0gTjVGEhM3dBv2VaJ0tRMlR3a8VqLoKdONofw6vCgLu3L2hrHlOqWon7qST6WiNgFOwfrBE4SqqrJcjKRLIBWvbKm5ETwzqoz34HfstwLKldQoMZlkf47mPYvNLThCQlIASAwHKOijDknzk5MfhqokhYKVMQoMQdCDsYcjjEAMp4n+z80wm1EheZAZRQp8yANgrdNzFew+dmIOusbfWUwmIUhVwtJBHcNHz9LX4ayjQoUQrs/eAejfgyOWmWamlutm0H6RDxOnUoBvuhQc8+kLkVfmB5j0ifWKCZQSP+4oMeW7+kVF2aLaKtjXFSZAJAL6BPXrygBT8STKlWVc9cp1AAJRmDdSkWi8zqFCUlC0JUhWpXd20PWJmGU0qWgCWES0guE233hqSfbEy5v8AEpK6ZSAvw8QBCBmDnUsSxiLh/HcyUvLNUJiXbONIu1bRSJhOdUpSi34A9ur3iCrhCiTfIhydTvfRtoiinuy3zQqsrk1EhQCgc6SwGj6iHuGgpdOp/wC0e6dY8l4RLkLStCQkOHQNB1YxMo5XhTJgFkqzEDoYGXaL5aaF4XYer9vSNB4VwooBmKDFbZQdh+sUbBabxJqEJ3UAfn8I1hKP38oJdGXPLdCjHR6BHRDNZ0JJj0x4dYopiX7xgnGNDkqpwTqmYr1BL+hjacextFNKK1EObITupRLBveMt45pyirXmN1pSfcXHvvEa1bNHyv8AvQBpqh8vT9mCdLVePPlpBYS8y/gwgHdIB2OvSPcLrxKmqLu+UDtyhPTN1/svU7D3Bzv0OsDJnCWe+YgbOSD7QRpcYSUDl8oZnYmRooKbclm6Q9JWSKbBh4QQLE/7jEiVg/hvbsTeFnGQQT1Y8vSJlDigOrM9iN4JxQUougNjEtSJKlLsp079YX/G5khWpKQO77CPOMqxJl+GNV5fZwY7BadyjkCD7QvjbEyerNF4P4Z8FImTP6ihYf2g6+ukWkQ1IVYdhDgMF2c1ysUI6Ojoogl4H4zjUunQVTDfZO5O3p1gBjXHiE+WQMx3WdB25xRq/FZk5ZXMUVHZ9PbaNOPBKXYmeVLofxbFplVVys1805AAewGblB/7SMH8SUmcm5RY/wCJ0+MVDAS+IU4/8gL9g4jXZsgLSUKDpIIIfYwz6IpJRRPnyNPkYaEEpUCLt6QBq0KCgdv3vF24m4eXSzmYlBcpXdiN0/5CK9NoXUU7HTvGBxo7PJT2iHIxZUu1/naIdRiKwzL8ruA+nINDOK05zMDpA8oUlQJDgetjv6RbaLTlHaYdlYpa6r7h7d4JUNeUMoKBHbU7NAzDqMTFh2bm3xiWtJKmADO1th2guWiNyZMkS11E7Muwswi3U2Hq8CoVLcCVKWQdswGg669ogcLYOZqxLS7aqLaARpFdTIRSzUJACRKXpr9w39YbjXpizZaTiiqcCccZZaUTiSlmCtcu931EaTInhQCkkEHQjSPnThypsN9PaLZQcRzZB8iyOm3sY15PlvcTmQz1+RssdFLwD7RZM3yTv5Uz/aer7do6MLxyTqjSpJ7TM+Skl9urnvCSkwtIv68xo2kelQ6e/wBI7ZzbIuGVXh19OtzaakN3LfUxtiTaMCqqgJnIPKYhzf8AuEbxRTc6ARuBGP641xZqwPTGMSoZdRLVLmJzJPo3UHaMu4j4eXSLBuqSpVpg/D0Xy77xsBlCI9VRhaSkgFJsUnQjkRyjFpo2QyODPnXEpKszgHf22gdU1DqDg9TreNO4s+zyahKl0hKgxPhFiR0QWuRyO0UeRSlKEomypqVc/DW5J125wp4peLR0YZoSXZMwaUQFEJJ8rDuR+kGcLwRU1QCEuR7CCfCnCKpqHmZkIJBbRRAFh0GsaRQ4aiUAmWkJA5fnDuCj2Zsn0JOokTBMHTIl5Rcn7ytyfyjuIVkU83/1r/8AkwXaBOOIeVM6pPyg4P8AsjBPez594annKhz0PvFomqNi7tqflFYwmXkVl+7lJ+el4sACco0t8zyjrpUkc+XbZGnC7tfoBeOhRI6d7m0dBf4DbP/Z"/>
          <p:cNvSpPr>
            <a:spLocks noChangeAspect="1" noChangeArrowheads="1"/>
          </p:cNvSpPr>
          <p:nvPr/>
        </p:nvSpPr>
        <p:spPr bwMode="auto">
          <a:xfrm>
            <a:off x="155575" y="-731838"/>
            <a:ext cx="1143000" cy="152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5" name="AutoShape 11" descr="data:image/jpeg;base64,/9j/4AAQSkZJRgABAQAAAQABAAD/2wCEAAkGBhMSERUUEhQUFRUUFhgaFRUYGBcaHBkXFxgcHBcYHBoYHCYeGhokHhwUHy8gJCcpLCwsFR4xNTAqNSYrLCkBCQoKDgwOGg8PGiwkHxwsLCwqLSwpKSkpKSwqLCwpLCksLCkpLCksKiwsLCksKSopLCwsLCwsLCwpLCwpKSk2Kf/AABEIAKAAeAMBIgACEQEDEQH/xAAcAAABBQEBAQAAAAAAAAAAAAAFAgMEBgcAAQj/xAA9EAABAgQEBAQDBgUCBwAAAAABAhEAAwQhBRIxQQZRYXETIoGRobHBBzJC0eHwFCMzUnJiohUWJENjc7L/xAAZAQACAwEAAAAAAAAAAAAAAAACAwABBAX/xAAiEQACAgIDAQACAwAAAAAAAAAAAQIRAyESMUEEMlETIoH/2gAMAwEAAhEDEQA/ANtaPY6I9XViWkqVp9eUAWOzpwSHJgRX8QBCXHm7QNr8Q8S6/ugWEV6qQZigElg977Q2OP1gXfQSPEi5xYEltQn6w8KdW5GsN0slMlLIDH+7cxIRN3gm14MUB0Ai4hSC9oYm1DWt2hCpvOBsZ/GPqqbk6Q8Kt+3e8DJ8xrn2/WGJVbeIg/4UGjVkB3ghQYq+pcfWK8J76h3iFX50Jzy3KQ+ZOtxuGi+KejPKDjs0BKn/AEhaYpuA8TEtm0Itq8W2nqQoOIVKLQKdjwEdHPHQIRxMVbFa7xJuXVKPYqiw10xkKPIRT5CXuTr23vDccQJMiYjU5bMB2MIoCAMzXhNalGbXT1hKZiU3HOx/T6w19DcUb2TVz9bw/nYWINttoDmeSSTf5iH0KcWLW0aFo0uKJ4U19XPtCjNYG4EQZcgiznpf4w5PHSK7ILTOcdNu8R5qRrpzhSJQ3Fu8MTFA2a19SbmL6DTofSqzCHZc9m0fnEBTg3VY7MLRyZ5DP7wSBlGz2pkiUrMiyVlyATZXPoIs2B1zFnsde8AUKCkkHcXhrDCtBYfhOmp6QdWjFOPF6NIQY6IGGzyoX5x5GZqiWKxtR8GY2rGKcSyW9mi7Yj/TX/iYz+uqMvmt0h2PYFDEyWCpgL7m/qAOX5Q0sMyXsTc9tOsdSTitiDq/wh6aRtZ+e794KZsxiEoc205wRkzWFufvESnYlomLCE6qvC6GSHQx03hRlAsH30iEutQCHJHfSONakMUqBcttr9InRFEmrkO1rM/7+MNmQ6YZlVnn1/CHvzLD6wzIrwUpALnRud4lolMdmSojzmFvz2hc8KG1jvbUwz4RO9+WkWW3odlzG5H1iTKluoF2f5QxLk2DtpEiULke0FEzZNlrwXSOhOA3HaOhUuxCWghVIdChzBjJMSqlmeUfeyj0HftFr40+0iXQr8NipXIdYotcv+NClSJvhlZucps+ovccvWLxZI3xHrBPjzrQRpZhSQLvsCeY2bbf1glVyWAH4ecV4cGnKAayoKxZwUjsG94g1vCjsZkyomAbeKfyaDn2Nhvosxrcv4CSQ7Df9IjyqyZMICkMNhv6MCTAnC/5eZJKy2UJuLBnYk6xNqsIn1KbzvCTyljzN1V+kTp0i6/Y/WFAPnmZbaKKC3PWBYUBeSZExIPmDKB9ClYf2gd/yHKS6s61HNfMX7vCqaiRJUcgBWNHNn6tDlftC6aWglhGIzlKmZJI8pDqdbF7gpJJ6WiBV8QqlTFSlyZodRLoWLbkjOGb1gvwlhQXLVMmByXAubBy5AGm3tAPiCgUJ65aVKyhIWEv1bftCuOxvlhOjxiYsAJFQQTbMmWzcnzRYE+KfNkmD0H0OkZuikrM38mapOU/cBa3s0WbAcfrJc0CoSpSP7kJuB/qGjdYNrVpASUky3SScozZQeQI+WsOTCQAekITVSpwzS1pKc2o13d7CPcPqUzl+EkupJOcDYBTA+toEVK/S0cKFRSSdDpHQVw2k8NATHQmT2KRg32q0x/4jMN75W6eXbnEbh2SqQFKB8qiH7xcPtTwgmoTMZgtAYi90kuPa8VHGivJLlSVMZhSBycm/wCfpCnGnyR28clkwxivLLRQ1TEubljpzictWZuj9jAapGSaU2LJTfTQCH01Tjfoem8NbM6giTTUCVTFsxPlNtA4Y+sSxQq1DvzH5xBpDkTZV3JHr9OkSJeI1KnZMtQ5qcfK0EpAPGxuZhk5epsDYO4gVjGDBIZJKlzLJfc+v4RzgtX4pUS0lSvBTbmpVugaBuD0qpyv4idNJLeRKbDKOQ6wXLZaxtqw/g+G+DJQh3YB29z8SfRoruPUf/US16BYXLPc3Bf3ixIxQEfeSwYa6+kCMeT4kpfhkEpOYCzt9SCxgr0FwISEGSWWh7llDl6QW8cFGZJLcjf35CB+EcSoWB4wMsvdRBKFHm+gPQtBqWqQoOFS7m2UgQN6Akq8A9FJImLI0U2ZtOWneDXDATKRNqEAJWtS/OQLpBZL+xMR6pCcpCCFK0Q2z2JLcoj4vLKKdElCmcBAO5ABc+8S6QjjydBjhz7ThNq006yVFRYEJAD9C8eRReAMIK8SlMP6ZKj0Zzr1j2EQUq2xn2YseOajH9Gy8T4IKmSU/iF0Ft9x6iMmn4cSEywwnSZlkGxIexD62f2jclC0UrjTB8q/4pIcgZSdCn/U+4Z7doMX8+Xi+LKDNWVLuGN8w7fSJUqWbMPWIM2YRPUAc2Zl3uwVbbtE2WspdtzY8hvA3eze41piqkmwZ4nSpmVgIhqUCoAHa/SFVNWlCSeQcmJZadg/HpxmqEr8Iuv6CK/jHDE+xkzVhKRZLkN0F4t2F0z+ZViq5+ntBCZLQxFtPjDOCq2DLJS4oy+mrZ0khK82bexII5vBOhnVQmBUtghhmcFy+pi1zsHc201H721h2VQsNPy94kYIp5WBMDqDInqlKcoW6g/U3HeLBOpJRchKR2ADH0gTjVGEhM3dBv2VaJ0tRMlR3a8VqLoKdONofw6vCgLu3L2hrHlOqWon7qST6WiNgFOwfrBE4SqqrJcjKRLIBWvbKm5ETwzqoz34HfstwLKldQoMZlkf47mPYvNLThCQlIASAwHKOijDknzk5MfhqokhYKVMQoMQdCDsYcjjEAMp4n+z80wm1EheZAZRQp8yANgrdNzFew+dmIOusbfWUwmIUhVwtJBHcNHz9LX4ayjQoUQrs/eAejfgyOWmWamlutm0H6RDxOnUoBvuhQc8+kLkVfmB5j0ifWKCZQSP+4oMeW7+kVF2aLaKtjXFSZAJAL6BPXrygBT8STKlWVc9cp1AAJRmDdSkWi8zqFCUlC0JUhWpXd20PWJmGU0qWgCWES0guE233hqSfbEy5v8AEpK6ZSAvw8QBCBmDnUsSxiLh/HcyUvLNUJiXbONIu1bRSJhOdUpSi34A9ur3iCrhCiTfIhydTvfRtoiinuy3zQqsrk1EhQCgc6SwGj6iHuGgpdOp/wC0e6dY8l4RLkLStCQkOHQNB1YxMo5XhTJgFkqzEDoYGXaL5aaF4XYer9vSNB4VwooBmKDFbZQdh+sUbBabxJqEJ3UAfn8I1hKP38oJdGXPLdCjHR6BHRDNZ0JJj0x4dYopiX7xgnGNDkqpwTqmYr1BL+hjacextFNKK1EObITupRLBveMt45pyirXmN1pSfcXHvvEa1bNHyv8AvQBpqh8vT9mCdLVePPlpBYS8y/gwgHdIB2OvSPcLrxKmqLu+UDtyhPTN1/svU7D3Bzv0OsDJnCWe+YgbOSD7QRpcYSUDl8oZnYmRooKbclm6Q9JWSKbBh4QQLE/7jEiVg/hvbsTeFnGQQT1Y8vSJlDigOrM9iN4JxQUougNjEtSJKlLsp079YX/G5khWpKQO77CPOMqxJl+GNV5fZwY7BadyjkCD7QvjbEyerNF4P4Z8FImTP6ihYf2g6+ukWkQ1IVYdhDgMF2c1ysUI6Ojoogl4H4zjUunQVTDfZO5O3p1gBjXHiE+WQMx3WdB25xRq/FZk5ZXMUVHZ9PbaNOPBKXYmeVLofxbFplVVys1805AAewGblB/7SMH8SUmcm5RY/wCJ0+MVDAS+IU4/8gL9g4jXZsgLSUKDpIIIfYwz6IpJRRPnyNPkYaEEpUCLt6QBq0KCgdv3vF24m4eXSzmYlBcpXdiN0/5CK9NoXUU7HTvGBxo7PJT2iHIxZUu1/naIdRiKwzL8ruA+nINDOK05zMDpA8oUlQJDgetjv6RbaLTlHaYdlYpa6r7h7d4JUNeUMoKBHbU7NAzDqMTFh2bm3xiWtJKmADO1th2guWiNyZMkS11E7Muwswi3U2Hq8CoVLcCVKWQdswGg669ogcLYOZqxLS7aqLaARpFdTIRSzUJACRKXpr9w39YbjXpizZaTiiqcCccZZaUTiSlmCtcu931EaTInhQCkkEHQjSPnThypsN9PaLZQcRzZB8iyOm3sY15PlvcTmQz1+RssdFLwD7RZM3yTv5Uz/aer7do6MLxyTqjSpJ7TM+Skl9urnvCSkwtIv68xo2kelQ6e/wBI7ZzbIuGVXh19OtzaakN3LfUxtiTaMCqqgJnIPKYhzf8AuEbxRTc6ARuBGP641xZqwPTGMSoZdRLVLmJzJPo3UHaMu4j4eXSLBuqSpVpg/D0Xy77xsBlCI9VRhaSkgFJsUnQjkRyjFpo2QyODPnXEpKszgHf22gdU1DqDg9TreNO4s+zyahKl0hKgxPhFiR0QWuRyO0UeRSlKEomypqVc/DW5J125wp4peLR0YZoSXZMwaUQFEJJ8rDuR+kGcLwRU1QCEuR7CCfCnCKpqHmZkIJBbRRAFh0GsaRQ4aiUAmWkJA5fnDuCj2Zsn0JOokTBMHTIl5Rcn7ytyfyjuIVkU83/1r/8AkwXaBOOIeVM6pPyg4P8AsjBPez594annKhz0PvFomqNi7tqflFYwmXkVl+7lJ+el4sACco0t8zyjrpUkc+XbZGnC7tfoBeOhRI6d7m0dBf4DbP/Z"/>
          <p:cNvSpPr>
            <a:spLocks noChangeAspect="1" noChangeArrowheads="1"/>
          </p:cNvSpPr>
          <p:nvPr/>
        </p:nvSpPr>
        <p:spPr bwMode="auto">
          <a:xfrm>
            <a:off x="155575" y="-731838"/>
            <a:ext cx="1143000" cy="152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7" name="AutoShape 13" descr="data:image/jpeg;base64,/9j/4AAQSkZJRgABAQAAAQABAAD/2wCEAAkGBhMSERUUEhQUFRUUFhgaFRUYGBcaHBkXFxgcHBcYHBoYHCYeGhokHhwUHy8gJCcpLCwsFR4xNTAqNSYrLCkBCQoKDgwOGg8PGiwkHxwsLCwqLSwpKSkpKSwqLCwpLCksLCkpLCksKiwsLCksKSopLCwsLCwsLCwpLCwpKSk2Kf/AABEIAKAAeAMBIgACEQEDEQH/xAAcAAABBQEBAQAAAAAAAAAAAAAFAgMEBgcAAQj/xAA9EAABAgQEBAQDBgUCBwAAAAABAhEAAwQhBRIxQQZRYXETIoGRobHBBzJC0eHwFCMzUnJiohUWJENjc7L/xAAZAQACAwEAAAAAAAAAAAAAAAACAwABBAX/xAAiEQACAgIDAQACAwAAAAAAAAAAAQIRAyESMUEEMlETIoH/2gAMAwEAAhEDEQA/ANtaPY6I9XViWkqVp9eUAWOzpwSHJgRX8QBCXHm7QNr8Q8S6/ugWEV6qQZigElg977Q2OP1gXfQSPEi5xYEltQn6w8KdW5GsN0slMlLIDH+7cxIRN3gm14MUB0Ai4hSC9oYm1DWt2hCpvOBsZ/GPqqbk6Q8Kt+3e8DJ8xrn2/WGJVbeIg/4UGjVkB3ghQYq+pcfWK8J76h3iFX50Jzy3KQ+ZOtxuGi+KejPKDjs0BKn/AEhaYpuA8TEtm0Itq8W2nqQoOIVKLQKdjwEdHPHQIRxMVbFa7xJuXVKPYqiw10xkKPIRT5CXuTr23vDccQJMiYjU5bMB2MIoCAMzXhNalGbXT1hKZiU3HOx/T6w19DcUb2TVz9bw/nYWINttoDmeSSTf5iH0KcWLW0aFo0uKJ4U19XPtCjNYG4EQZcgiznpf4w5PHSK7ILTOcdNu8R5qRrpzhSJQ3Fu8MTFA2a19SbmL6DTofSqzCHZc9m0fnEBTg3VY7MLRyZ5DP7wSBlGz2pkiUrMiyVlyATZXPoIs2B1zFnsde8AUKCkkHcXhrDCtBYfhOmp6QdWjFOPF6NIQY6IGGzyoX5x5GZqiWKxtR8GY2rGKcSyW9mi7Yj/TX/iYz+uqMvmt0h2PYFDEyWCpgL7m/qAOX5Q0sMyXsTc9tOsdSTitiDq/wh6aRtZ+e794KZsxiEoc205wRkzWFufvESnYlomLCE6qvC6GSHQx03hRlAsH30iEutQCHJHfSONakMUqBcttr9InRFEmrkO1rM/7+MNmQ6YZlVnn1/CHvzLD6wzIrwUpALnRud4lolMdmSojzmFvz2hc8KG1jvbUwz4RO9+WkWW3odlzG5H1iTKluoF2f5QxLk2DtpEiULke0FEzZNlrwXSOhOA3HaOhUuxCWghVIdChzBjJMSqlmeUfeyj0HftFr40+0iXQr8NipXIdYotcv+NClSJvhlZucps+ovccvWLxZI3xHrBPjzrQRpZhSQLvsCeY2bbf1glVyWAH4ecV4cGnKAayoKxZwUjsG94g1vCjsZkyomAbeKfyaDn2Nhvosxrcv4CSQ7Df9IjyqyZMICkMNhv6MCTAnC/5eZJKy2UJuLBnYk6xNqsIn1KbzvCTyljzN1V+kTp0i6/Y/WFAPnmZbaKKC3PWBYUBeSZExIPmDKB9ClYf2gd/yHKS6s61HNfMX7vCqaiRJUcgBWNHNn6tDlftC6aWglhGIzlKmZJI8pDqdbF7gpJJ6WiBV8QqlTFSlyZodRLoWLbkjOGb1gvwlhQXLVMmByXAubBy5AGm3tAPiCgUJ65aVKyhIWEv1bftCuOxvlhOjxiYsAJFQQTbMmWzcnzRYE+KfNkmD0H0OkZuikrM38mapOU/cBa3s0WbAcfrJc0CoSpSP7kJuB/qGjdYNrVpASUky3SScozZQeQI+WsOTCQAekITVSpwzS1pKc2o13d7CPcPqUzl+EkupJOcDYBTA+toEVK/S0cKFRSSdDpHQVw2k8NATHQmT2KRg32q0x/4jMN75W6eXbnEbh2SqQFKB8qiH7xcPtTwgmoTMZgtAYi90kuPa8VHGivJLlSVMZhSBycm/wCfpCnGnyR28clkwxivLLRQ1TEubljpzictWZuj9jAapGSaU2LJTfTQCH01Tjfoem8NbM6giTTUCVTFsxPlNtA4Y+sSxQq1DvzH5xBpDkTZV3JHr9OkSJeI1KnZMtQ5qcfK0EpAPGxuZhk5epsDYO4gVjGDBIZJKlzLJfc+v4RzgtX4pUS0lSvBTbmpVugaBuD0qpyv4idNJLeRKbDKOQ6wXLZaxtqw/g+G+DJQh3YB29z8SfRoruPUf/US16BYXLPc3Bf3ixIxQEfeSwYa6+kCMeT4kpfhkEpOYCzt9SCxgr0FwISEGSWWh7llDl6QW8cFGZJLcjf35CB+EcSoWB4wMsvdRBKFHm+gPQtBqWqQoOFS7m2UgQN6Akq8A9FJImLI0U2ZtOWneDXDATKRNqEAJWtS/OQLpBZL+xMR6pCcpCCFK0Q2z2JLcoj4vLKKdElCmcBAO5ABc+8S6QjjydBjhz7ThNq006yVFRYEJAD9C8eRReAMIK8SlMP6ZKj0Zzr1j2EQUq2xn2YseOajH9Gy8T4IKmSU/iF0Ft9x6iMmn4cSEywwnSZlkGxIexD62f2jclC0UrjTB8q/4pIcgZSdCn/U+4Z7doMX8+Xi+LKDNWVLuGN8w7fSJUqWbMPWIM2YRPUAc2Zl3uwVbbtE2WspdtzY8hvA3eze41piqkmwZ4nSpmVgIhqUCoAHa/SFVNWlCSeQcmJZadg/HpxmqEr8Iuv6CK/jHDE+xkzVhKRZLkN0F4t2F0z+ZViq5+ntBCZLQxFtPjDOCq2DLJS4oy+mrZ0khK82bexII5vBOhnVQmBUtghhmcFy+pi1zsHc201H721h2VQsNPy94kYIp5WBMDqDInqlKcoW6g/U3HeLBOpJRchKR2ADH0gTjVGEhM3dBv2VaJ0tRMlR3a8VqLoKdONofw6vCgLu3L2hrHlOqWon7qST6WiNgFOwfrBE4SqqrJcjKRLIBWvbKm5ETwzqoz34HfstwLKldQoMZlkf47mPYvNLThCQlIASAwHKOijDknzk5MfhqokhYKVMQoMQdCDsYcjjEAMp4n+z80wm1EheZAZRQp8yANgrdNzFew+dmIOusbfWUwmIUhVwtJBHcNHz9LX4ayjQoUQrs/eAejfgyOWmWamlutm0H6RDxOnUoBvuhQc8+kLkVfmB5j0ifWKCZQSP+4oMeW7+kVF2aLaKtjXFSZAJAL6BPXrygBT8STKlWVc9cp1AAJRmDdSkWi8zqFCUlC0JUhWpXd20PWJmGU0qWgCWES0guE233hqSfbEy5v8AEpK6ZSAvw8QBCBmDnUsSxiLh/HcyUvLNUJiXbONIu1bRSJhOdUpSi34A9ur3iCrhCiTfIhydTvfRtoiinuy3zQqsrk1EhQCgc6SwGj6iHuGgpdOp/wC0e6dY8l4RLkLStCQkOHQNB1YxMo5XhTJgFkqzEDoYGXaL5aaF4XYer9vSNB4VwooBmKDFbZQdh+sUbBabxJqEJ3UAfn8I1hKP38oJdGXPLdCjHR6BHRDNZ0JJj0x4dYopiX7xgnGNDkqpwTqmYr1BL+hjacextFNKK1EObITupRLBveMt45pyirXmN1pSfcXHvvEa1bNHyv8AvQBpqh8vT9mCdLVePPlpBYS8y/gwgHdIB2OvSPcLrxKmqLu+UDtyhPTN1/svU7D3Bzv0OsDJnCWe+YgbOSD7QRpcYSUDl8oZnYmRooKbclm6Q9JWSKbBh4QQLE/7jEiVg/hvbsTeFnGQQT1Y8vSJlDigOrM9iN4JxQUougNjEtSJKlLsp079YX/G5khWpKQO77CPOMqxJl+GNV5fZwY7BadyjkCD7QvjbEyerNF4P4Z8FImTP6ihYf2g6+ukWkQ1IVYdhDgMF2c1ysUI6Ojoogl4H4zjUunQVTDfZO5O3p1gBjXHiE+WQMx3WdB25xRq/FZk5ZXMUVHZ9PbaNOPBKXYmeVLofxbFplVVys1805AAewGblB/7SMH8SUmcm5RY/wCJ0+MVDAS+IU4/8gL9g4jXZsgLSUKDpIIIfYwz6IpJRRPnyNPkYaEEpUCLt6QBq0KCgdv3vF24m4eXSzmYlBcpXdiN0/5CK9NoXUU7HTvGBxo7PJT2iHIxZUu1/naIdRiKwzL8ruA+nINDOK05zMDpA8oUlQJDgetjv6RbaLTlHaYdlYpa6r7h7d4JUNeUMoKBHbU7NAzDqMTFh2bm3xiWtJKmADO1th2guWiNyZMkS11E7Muwswi3U2Hq8CoVLcCVKWQdswGg669ogcLYOZqxLS7aqLaARpFdTIRSzUJACRKXpr9w39YbjXpizZaTiiqcCccZZaUTiSlmCtcu931EaTInhQCkkEHQjSPnThypsN9PaLZQcRzZB8iyOm3sY15PlvcTmQz1+RssdFLwD7RZM3yTv5Uz/aer7do6MLxyTqjSpJ7TM+Skl9urnvCSkwtIv68xo2kelQ6e/wBI7ZzbIuGVXh19OtzaakN3LfUxtiTaMCqqgJnIPKYhzf8AuEbxRTc6ARuBGP641xZqwPTGMSoZdRLVLmJzJPo3UHaMu4j4eXSLBuqSpVpg/D0Xy77xsBlCI9VRhaSkgFJsUnQjkRyjFpo2QyODPnXEpKszgHf22gdU1DqDg9TreNO4s+zyahKl0hKgxPhFiR0QWuRyO0UeRSlKEomypqVc/DW5J125wp4peLR0YZoSXZMwaUQFEJJ8rDuR+kGcLwRU1QCEuR7CCfCnCKpqHmZkIJBbRRAFh0GsaRQ4aiUAmWkJA5fnDuCj2Zsn0JOokTBMHTIl5Rcn7ytyfyjuIVkU83/1r/8AkwXaBOOIeVM6pPyg4P8AsjBPez594annKhz0PvFomqNi7tqflFYwmXkVl+7lJ+el4sACco0t8zyjrpUkc+XbZGnC7tfoBeOhRI6d7m0dBf4DbP/Z"/>
          <p:cNvSpPr>
            <a:spLocks noChangeAspect="1" noChangeArrowheads="1"/>
          </p:cNvSpPr>
          <p:nvPr/>
        </p:nvSpPr>
        <p:spPr bwMode="auto">
          <a:xfrm>
            <a:off x="155575" y="-731838"/>
            <a:ext cx="1143000" cy="152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43" name="AutoShape 19" descr="http://t1.gstatic.com/images?q=tbn:ANd9GcStOvOgUJYw1-1xjUr7VSqygv6LzizcB2jPTQ1EP9EvNqtaU3sr"/>
          <p:cNvSpPr>
            <a:spLocks noChangeAspect="1" noChangeArrowheads="1"/>
          </p:cNvSpPr>
          <p:nvPr/>
        </p:nvSpPr>
        <p:spPr bwMode="auto">
          <a:xfrm>
            <a:off x="155575" y="-1241425"/>
            <a:ext cx="1762125" cy="2590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3" name="Picture 17" descr="http://t0.gstatic.com/images?q=tbn:ANd9GcTC2VACvkCdOYgaMjhSiii8tOOl9wmnnaJ1pRaaYymS6RxbZxWw"/>
          <p:cNvPicPr>
            <a:picLocks noChangeAspect="1" noChangeArrowheads="1"/>
          </p:cNvPicPr>
          <p:nvPr/>
        </p:nvPicPr>
        <p:blipFill>
          <a:blip r:embed="rId3"/>
          <a:srcRect/>
          <a:stretch>
            <a:fillRect/>
          </a:stretch>
        </p:blipFill>
        <p:spPr bwMode="auto">
          <a:xfrm>
            <a:off x="304800" y="381000"/>
            <a:ext cx="1981200" cy="1676400"/>
          </a:xfrm>
          <a:prstGeom prst="rect">
            <a:avLst/>
          </a:prstGeom>
          <a:noFill/>
        </p:spPr>
      </p:pic>
      <p:sp>
        <p:nvSpPr>
          <p:cNvPr id="14" name="Rectangle 13"/>
          <p:cNvSpPr/>
          <p:nvPr/>
        </p:nvSpPr>
        <p:spPr>
          <a:xfrm>
            <a:off x="3124200" y="762000"/>
            <a:ext cx="5257800" cy="1200329"/>
          </a:xfrm>
          <a:prstGeom prst="rect">
            <a:avLst/>
          </a:prstGeom>
        </p:spPr>
        <p:txBody>
          <a:bodyPr wrap="square">
            <a:spAutoFit/>
          </a:bodyPr>
          <a:lstStyle/>
          <a:p>
            <a:pPr lvl="0" algn="ctr" fontAlgn="base">
              <a:spcBef>
                <a:spcPct val="0"/>
              </a:spcBef>
              <a:spcAft>
                <a:spcPct val="0"/>
              </a:spcAft>
            </a:pPr>
            <a:r>
              <a:rPr kumimoji="0" lang="en-US" sz="4000" b="1" i="0" u="none" strike="noStrike" cap="none" normalizeH="0" baseline="0" dirty="0" err="1" smtClean="0">
                <a:ln>
                  <a:noFill/>
                </a:ln>
                <a:solidFill>
                  <a:schemeClr val="bg1"/>
                </a:solidFill>
                <a:effectLst/>
                <a:latin typeface="Bradley Hand ITC" pitchFamily="66" charset="0"/>
                <a:ea typeface="Calibri" pitchFamily="34" charset="0"/>
                <a:cs typeface="Times New Roman" pitchFamily="18" charset="0"/>
              </a:rPr>
              <a:t>Nida</a:t>
            </a:r>
            <a:r>
              <a:rPr kumimoji="0" lang="en-US" sz="3200" b="1" i="0" u="none" strike="noStrike" cap="none" normalizeH="0" baseline="0" dirty="0" smtClean="0">
                <a:ln>
                  <a:noFill/>
                </a:ln>
                <a:solidFill>
                  <a:schemeClr val="bg1"/>
                </a:solidFill>
                <a:effectLst/>
                <a:latin typeface="Bradley Hand ITC" pitchFamily="66" charset="0"/>
                <a:ea typeface="Calibri" pitchFamily="34" charset="0"/>
                <a:cs typeface="Times New Roman" pitchFamily="18" charset="0"/>
              </a:rPr>
              <a:t> and the Science of Translating</a:t>
            </a:r>
            <a:endParaRPr kumimoji="0" lang="en-US" sz="4800" b="1" i="0" u="none" strike="noStrike" cap="none" normalizeH="0" baseline="0" dirty="0" smtClean="0">
              <a:ln>
                <a:noFill/>
              </a:ln>
              <a:solidFill>
                <a:schemeClr val="bg1"/>
              </a:solidFill>
              <a:effectLst/>
              <a:latin typeface="Bradley Hand ITC" pitchFamily="66" charset="0"/>
              <a:cs typeface="Arial" pitchFamily="34" charset="0"/>
            </a:endParaRPr>
          </a:p>
        </p:txBody>
      </p:sp>
      <p:sp>
        <p:nvSpPr>
          <p:cNvPr id="16" name="Rectangle 15"/>
          <p:cNvSpPr/>
          <p:nvPr/>
        </p:nvSpPr>
        <p:spPr>
          <a:xfrm>
            <a:off x="838200" y="2362200"/>
            <a:ext cx="6629400" cy="830997"/>
          </a:xfrm>
          <a:prstGeom prst="rect">
            <a:avLst/>
          </a:prstGeom>
        </p:spPr>
        <p:txBody>
          <a:bodyPr wrap="square">
            <a:spAutoFit/>
          </a:bodyPr>
          <a:lstStyle/>
          <a:p>
            <a:pPr lvl="0" algn="ctr"/>
            <a:r>
              <a:rPr lang="en-US" sz="2400" b="1" dirty="0" smtClean="0">
                <a:solidFill>
                  <a:srgbClr val="FFFF00"/>
                </a:solidFill>
              </a:rPr>
              <a:t>The </a:t>
            </a:r>
            <a:r>
              <a:rPr lang="en-US" sz="2400" b="1" dirty="0">
                <a:solidFill>
                  <a:srgbClr val="FFFF00"/>
                </a:solidFill>
              </a:rPr>
              <a:t>nature of Meaning</a:t>
            </a:r>
            <a:r>
              <a:rPr lang="en-US" sz="2400" b="1" dirty="0" smtClean="0">
                <a:solidFill>
                  <a:srgbClr val="FFFF00"/>
                </a:solidFill>
              </a:rPr>
              <a:t>:</a:t>
            </a:r>
          </a:p>
          <a:p>
            <a:pPr lvl="0" algn="ctr"/>
            <a:r>
              <a:rPr lang="en-US" sz="2400" b="1" dirty="0" smtClean="0">
                <a:solidFill>
                  <a:srgbClr val="FFFF00"/>
                </a:solidFill>
              </a:rPr>
              <a:t> </a:t>
            </a:r>
            <a:r>
              <a:rPr lang="en-US" sz="2400" b="1" dirty="0">
                <a:solidFill>
                  <a:srgbClr val="FFFF00"/>
                </a:solidFill>
              </a:rPr>
              <a:t>Advances in Semantics and Pragmatics	</a:t>
            </a:r>
          </a:p>
        </p:txBody>
      </p:sp>
      <p:sp>
        <p:nvSpPr>
          <p:cNvPr id="17" name="Rectangle 16"/>
          <p:cNvSpPr/>
          <p:nvPr/>
        </p:nvSpPr>
        <p:spPr>
          <a:xfrm>
            <a:off x="533400" y="3733800"/>
            <a:ext cx="8001000" cy="2308324"/>
          </a:xfrm>
          <a:prstGeom prst="rect">
            <a:avLst/>
          </a:prstGeom>
        </p:spPr>
        <p:txBody>
          <a:bodyPr wrap="square">
            <a:spAutoFit/>
          </a:bodyPr>
          <a:lstStyle/>
          <a:p>
            <a:pPr algn="ctr"/>
            <a:r>
              <a:rPr lang="en-US" sz="2400" b="1" dirty="0" err="1">
                <a:solidFill>
                  <a:schemeClr val="bg1"/>
                </a:solidFill>
              </a:rPr>
              <a:t>Nida</a:t>
            </a:r>
            <a:r>
              <a:rPr lang="en-US" sz="2400" b="1" dirty="0">
                <a:solidFill>
                  <a:schemeClr val="bg1"/>
                </a:solidFill>
              </a:rPr>
              <a:t> describes various scientific approaches to meaning related to work that had been carried out by theorists in semantics and pragmatics. Meaning is divided into several parts like linguistic meaning, referential meaning (denotative dictionary meaning), emotive (connotative meaning) meaning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circle(in)">
                                      <p:cBhvr>
                                        <p:cTn id="25" dur="20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circle(in)">
                                      <p:cBhvr>
                                        <p:cTn id="30"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1026" name="AutoShape 2" descr="data:image/jpeg;base64,/9j/4AAQSkZJRgABAQAAAQABAAD/2wBDAAkGBwgHBgkIBwgKCgkLDRYPDQwMDRsUFRAWIB0iIiAdHx8kKDQsJCYxJx8fLT0tMTU3Ojo6Iys/RD84QzQ5Ojf/2wBDAQoKCg0MDRoPDxo3JR8lNzc3Nzc3Nzc3Nzc3Nzc3Nzc3Nzc3Nzc3Nzc3Nzc3Nzc3Nzc3Nzc3Nzc3Nzc3Nzc3Nzf/wAARCACfAHsDASIAAhEBAxEB/8QAGwAAAQUBAQAAAAAAAAAAAAAABQECAwQGAAf/xAA4EAABAwMDAgMGBAUEAwAAAAABAgMRAAQhBRIxQVEGInETIzJhgZEUobHBB0LR4fAVM1JiJIKS/8QAFAEBAAAAAAAAAAAAAAAAAAAAAP/EABQRAQAAAAAAAAAAAAAAAAAAAAD/2gAMAwEAAhEDEQA/APPQkkia4pznmnzESOlLt9flQMjqaUJxTkpqxaWb924G7dtSz2AwPWgrlOOKXbmKPu6CLVsqubtCikgLS0JifnVnTtM0h58+0W8toECFnZ+lBlynFRQeeTXpdn4f0JZCggESBtKzIznrU1x4U0q5ccK0JYSfhU2SD9uKDy0pMfOkAORNbnV/4f31tbquLB1FwgJ3FHCx6d6xZbIMUEUdjNOgxTgnNOiARQRgEU8pjIMU/b1PaujM96CNIOZqdPw800jk05IMUEeTGelP6DrXHaImakBSRgGPnQT2Fiq7dVghCSN5HIo2w8NNtihpkLVKog5HHP0/SoLP/wAK2C0j3imyraaq3Dy1KS0gTPmJBzJ+dAx9SwVrUsFW4gp7TmaS3d2srCsjkd5qK7Kg7KxPA/tVnR7M392GwDt52igRm8fQFQowoySc0d07xA657m5IB3p24wrv+VFkabbtoDYbSUgdRzVVzRbUvJUElISdwSmg2NtfMhKFhRKdwAUrg/L6Vi/GnhhKNT/GWaSLe7IgIT8Kz+laXRk2zqjbXAACo2fI0SvLMpYVa3EKCE72yTG4DNB4etG15SDkpJEj1ppBPapbt3214+7j3jilYEdaYrAoOHrSx2FRhQ6U8K47CgUjgRTgMYpsz6Dil3+tBEoEGpmQXFAAcmoyCRjipm5QJHI4oLl/dhZU0geUHqZiP2NV23ilTcTI4+War7pmQTNObnHbvQSr3KEmSSZJOa0Pg21m6VcSUhIiRQGQvAwgHpWp0Fz8P5UJhPOTzQHzhZESKRTZIkmTUs+QKgjvVgwUkbUxGAKAUolpwEEggyCOlbO1UNY0kJAT+IQghJVwFR+hrK3DQWklAOBWj8OWvsGA808FpcgmB8J7UHhTiFofWhwbXEqIUOxByPvTVzBg1pf4haeLDxbeJbENvbX0/wDtz+YNZtc0EY4yM0okJzSjmnBMx0oEkRFOHH9qbHSaUmDEUD08z9qlSnc2oDmkSkRgfWrLKCUwKAaowckyO9ErXTLxxoOBgncNyUyJI7xM1XuGg1cIdcG5oKBV6TkV6A+LcXClpStbLzSfZezEkqORHoI9KDGsafdOKCHGy2onhXNaTQbRZQfboCdnAPJogsDVbAubALhgQsjkEcg11mtKkyowo80F0YxNc5dpbB3SVAYxTkj2nlGcVCth5KlqR7NJ580mftQDnNZetZF9bKAPwrbGCPmDRjSdR2IUthRLa+h7+lDH2rm7uG0PrQLeQFIQiCoetFnrRp62XaohpCuCBxQVfGbOl67pn4s3IZu7NBAV/KoH+VX7V5csA9MRWj8VuN2iW9JQQXGnC69tIhKiICCB1Aj71neB14oI9uJ70uSBSqA7/SumOKBAklVcqZxApwndOIppOaC2hMwBV22bKkDvVdhOBRG1T5eKCJy3DidqhIjiKK+Hb11habJ9SfIPcqUYMdh3x0qJDQM8cV1xZe3tVFB2raBWhQ5BFBp7UJYcWtrdscIDhMBP270PbRtXCZySDBoRpuo3jluPxS9zRgDGT8zRq1O8gq4oLTRW05KSTVwul0GQB8xUCMHar6VOkDdERFArDKUS66oT0J6VIh0LSQhJOeoqu77x3ar4AOO5qo60pCkpQ69vOEAKwfUdfrQZ7x5ZJTdMX6Bl33Lw/wC4Eg/VP6VlY8pov4g1depPlpKA2024YgyVESJ+1CSJTigjVMAmK4mEiuVECukAQc+lB27MdKRQyfLXJndTiBPWgKMp2gccxRKzTKMkTQ9oyExgzRfTmHrk+ztm1OK6hP70FhtvpiiGn2oeUyFyGnFFtcDoQakZ05ttsquXVKjlDMHPaTRHSmT7AtgRkKyeDQZZqyVaFVo/IW3KFDvB5q/avKCPZqiRWpu9Kt9SaSpSgh9IhLo7dldxQK90y4slxcNx2WMpV6Gge0sE/F5qsBZTMn+9D0qCCJBxU4vE9AZ+dA95q5V7wOtoH/EoJIHrNUbq7ctrJ+5duUqLQKW4bKSVHEfmKMIuWwgSORk1HdeGrzxJpbKUPotkNPKWkuJJC5A4ig8sUCIHNcSAJreu/wAMNVA3N39ms9iFD9qBav4M17TEFx2xW62Mldud6fyz+VBmzEARSEfkaU8kdjB+Rpu0xNAuN1coicj867ceDMA4pFSTzQbyw0zT7UJW825drjKXDsQP/nJ+9F0vJWj2SGm2WejTQ2j+9Um/gGI9ambKkZIBE9KC2pKAAduQcVO2ShO4gSe1V2yCowqQaewqUAyCB1oClo7s8w460abWl1soWkKBGQRINZ9gwCo0TsHspSuRPwn9qCrqHh+3cBctvdGMoPwn07UBt7D8VcC3ZTtWTwpQAOOB371qNeuxa6cpWdzhDafU0NRpSLgKd9otOwgNrQcpWM75/wA60F620+10/Vre1WyHVra3lSsgGYOPtWhI82PtQG6uFKuLa4XBcQNio6/5Ao4XAQCOImg5xQGRgVK2uMgzVF53BKTuHanWzsiKCHVtC0bWQP8AULBl5Q4XG1Q+ozXlPjrwi3oqUX2mb16e4YIWZLKuxPY9DXryVhDxQTzxNDfYM6haPWF0kKYfCm1pPTsaDwLaIOOaaZmruo2TthdvWr6FBxlwoJUImDz9eaqT8qD0RlXkq+mCncIz0ofao9zJJJA+4q0wvG089KCYpCBKOuYpiFJA3IO1ZMED+b1H70rilJUJphAHvE8zxQEW358pEdhV9lc+XEUKQ4FoHTsant3CFFKjmaAjcqVcMgvjc0JQvGFA/oaj0Rzaj2TkKQry7gfMk9MUtm6hSl272WXRtP8AX1qBds7ZuKacSXYylxGFx3/yPSgsauFNNtrGNjiQsT0mP3oxbOldo0oScUC1B8XNlvCgpRQpJxB3ASJHfH5Ve0S6C2ilXXzJ9DQX3kAuBYMYOO9NtzCziFflSuK2pUTxNI6IIWnigdeDCXUnKaFpuQm6dzEOTRdcLZUD/wASRWbbMvuDEqEzQL478PNa3pirq2QBqDCNyFAf7iRyk/tXjQEiQT9q93b1RouIbTO7ggisRqP8Orl+/fesr1lu3cWVIQpBlIOYoJGJS0k9RIIFTqiCpJqBpXu5O3IwqmoWEPlo/CoSDQXXRLKSTn50xtQ27TxTlSbcATKap2zpUqDyDFBeZy5tVwrnFXrxhywUguStheUrHI+VVmdiXQTkda0jZavrUsLJ2kYI5SehFAIt3EKbSsKnsQZoqQjUbUQB7doSlQ5+Y+tZl60ubS4cTbFLdwg+Ztf+278/kT3FFfD2p29y6tpLare8Rl23cPmH/ZJ6igpXI3o9okhXTeOvyUP8+lT6G8Wm2Ao/CgIOe2Kua1apBN02SjeYWoDE9J+RqhpqkNPuMXLPkJyPXqPrQaC/WfwS1IA6frS2bvtWoPNNTbbLZ1pKittSTtJ5TQ+xuQlYBMA/rQGAqMK6VmrqWNQCegJSaPlwHI6is/rC9t026Z2qAPH0oOswlNyHnOmcnpWmYellBMSR1rLNpCloDmEkjdB4FaUTA2gERg0HnNoVsIDbh3J6GuulKbWhQ4CwPoanaKCwNw4pHChSFz14oLaH/MIIPSqChF6ojygnipbVwKSggcjNVnnALwwKAs126R1q1aXTzSgQSBxE0OS4SAT1pyHyFeag0V82dQs0vswX2hkDlQ6igTzCbxCHWnCzcsmWXkfEg/0+VXtNvQw6mCQk812qtJtLtt5rDVxJ29ldaCxomvIvVHT9UQlq+AgpOEXA7p/pQ/UUO6ZqrYcPuHJShQyI5H9Kr31uzdIAXunlKhhSD0INON07fW/+jaqrddRutLtP85GYUBwcelBr9OfD9uk7p6Gs0Cpp9WYhRB+9d4Y1MrUgLBG8QR2VTNSJF2+BmFmPrQGipUNrmEgcATQ/WWkqsmnEKBCVgEz3p+mvldqJJlODU1+zv0q4UIJ27hjqM0AxlSUNmCDJ4qVOsXTKQ2iClOBIoKLyCnHP5UxdydxxQf/Z"/>
          <p:cNvSpPr>
            <a:spLocks noChangeAspect="1" noChangeArrowheads="1"/>
          </p:cNvSpPr>
          <p:nvPr/>
        </p:nvSpPr>
        <p:spPr bwMode="auto">
          <a:xfrm>
            <a:off x="155575" y="-1165225"/>
            <a:ext cx="1876425" cy="242887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data:image/jpeg;base64,/9j/4AAQSkZJRgABAQAAAQABAAD/2wBDAAkGBwgHBgkIBwgKCgkLDRYPDQwMDRsUFRAWIB0iIiAdHx8kKDQsJCYxJx8fLT0tMTU3Ojo6Iys/RD84QzQ5Ojf/2wBDAQoKCg0MDRoPDxo3JR8lNzc3Nzc3Nzc3Nzc3Nzc3Nzc3Nzc3Nzc3Nzc3Nzc3Nzc3Nzc3Nzc3Nzc3Nzc3Nzc3Nzf/wAARCACfAHsDASIAAhEBAxEB/8QAGwAAAQUBAQAAAAAAAAAAAAAABQECAwQGAAf/xAA4EAABAwMDAgMGBAUEAwAAAAABAgMRAAQhBRIxQVEGInETIzJhgZEUobHBB0LR4fAVM1JiJIKS/8QAFAEBAAAAAAAAAAAAAAAAAAAAAP/EABQRAQAAAAAAAAAAAAAAAAAAAAD/2gAMAwEAAhEDEQA/APPQkkia4pznmnzESOlLt9flQMjqaUJxTkpqxaWb924G7dtSz2AwPWgrlOOKXbmKPu6CLVsqubtCikgLS0JifnVnTtM0h58+0W8toECFnZ+lBlynFRQeeTXpdn4f0JZCggESBtKzIznrU1x4U0q5ccK0JYSfhU2SD9uKDy0pMfOkAORNbnV/4f31tbquLB1FwgJ3FHCx6d6xZbIMUEUdjNOgxTgnNOiARQRgEU8pjIMU/b1PaujM96CNIOZqdPw800jk05IMUEeTGelP6DrXHaImakBSRgGPnQT2Fiq7dVghCSN5HIo2w8NNtihpkLVKog5HHP0/SoLP/wAK2C0j3imyraaq3Dy1KS0gTPmJBzJ+dAx9SwVrUsFW4gp7TmaS3d2srCsjkd5qK7Kg7KxPA/tVnR7M392GwDt52igRm8fQFQowoySc0d07xA657m5IB3p24wrv+VFkabbtoDYbSUgdRzVVzRbUvJUElISdwSmg2NtfMhKFhRKdwAUrg/L6Vi/GnhhKNT/GWaSLe7IgIT8Kz+laXRk2zqjbXAACo2fI0SvLMpYVa3EKCE72yTG4DNB4etG15SDkpJEj1ppBPapbt3214+7j3jilYEdaYrAoOHrSx2FRhQ6U8K47CgUjgRTgMYpsz6Dil3+tBEoEGpmQXFAAcmoyCRjipm5QJHI4oLl/dhZU0geUHqZiP2NV23ilTcTI4+War7pmQTNObnHbvQSr3KEmSSZJOa0Pg21m6VcSUhIiRQGQvAwgHpWp0Fz8P5UJhPOTzQHzhZESKRTZIkmTUs+QKgjvVgwUkbUxGAKAUolpwEEggyCOlbO1UNY0kJAT+IQghJVwFR+hrK3DQWklAOBWj8OWvsGA808FpcgmB8J7UHhTiFofWhwbXEqIUOxByPvTVzBg1pf4haeLDxbeJbENvbX0/wDtz+YNZtc0EY4yM0okJzSjmnBMx0oEkRFOHH9qbHSaUmDEUD08z9qlSnc2oDmkSkRgfWrLKCUwKAaowckyO9ErXTLxxoOBgncNyUyJI7xM1XuGg1cIdcG5oKBV6TkV6A+LcXClpStbLzSfZezEkqORHoI9KDGsafdOKCHGy2onhXNaTQbRZQfboCdnAPJogsDVbAubALhgQsjkEcg11mtKkyowo80F0YxNc5dpbB3SVAYxTkj2nlGcVCth5KlqR7NJ580mftQDnNZetZF9bKAPwrbGCPmDRjSdR2IUthRLa+h7+lDH2rm7uG0PrQLeQFIQiCoetFnrRp62XaohpCuCBxQVfGbOl67pn4s3IZu7NBAV/KoH+VX7V5csA9MRWj8VuN2iW9JQQXGnC69tIhKiICCB1Aj71neB14oI9uJ70uSBSqA7/SumOKBAklVcqZxApwndOIppOaC2hMwBV22bKkDvVdhOBRG1T5eKCJy3DidqhIjiKK+Hb11habJ9SfIPcqUYMdh3x0qJDQM8cV1xZe3tVFB2raBWhQ5BFBp7UJYcWtrdscIDhMBP270PbRtXCZySDBoRpuo3jluPxS9zRgDGT8zRq1O8gq4oLTRW05KSTVwul0GQB8xUCMHar6VOkDdERFArDKUS66oT0J6VIh0LSQhJOeoqu77x3ar4AOO5qo60pCkpQ69vOEAKwfUdfrQZ7x5ZJTdMX6Bl33Lw/wC4Eg/VP6VlY8pov4g1depPlpKA2024YgyVESJ+1CSJTigjVMAmK4mEiuVECukAQc+lB27MdKRQyfLXJndTiBPWgKMp2gccxRKzTKMkTQ9oyExgzRfTmHrk+ztm1OK6hP70FhtvpiiGn2oeUyFyGnFFtcDoQakZ05ttsquXVKjlDMHPaTRHSmT7AtgRkKyeDQZZqyVaFVo/IW3KFDvB5q/avKCPZqiRWpu9Kt9SaSpSgh9IhLo7dldxQK90y4slxcNx2WMpV6Gge0sE/F5qsBZTMn+9D0qCCJBxU4vE9AZ+dA95q5V7wOtoH/EoJIHrNUbq7ctrJ+5duUqLQKW4bKSVHEfmKMIuWwgSORk1HdeGrzxJpbKUPotkNPKWkuJJC5A4ig8sUCIHNcSAJreu/wAMNVA3N39ms9iFD9qBav4M17TEFx2xW62Mldud6fyz+VBmzEARSEfkaU8kdjB+Rpu0xNAuN1coicj867ceDMA4pFSTzQbyw0zT7UJW825drjKXDsQP/nJ+9F0vJWj2SGm2WejTQ2j+9Um/gGI9ambKkZIBE9KC2pKAAduQcVO2ShO4gSe1V2yCowqQaewqUAyCB1oClo7s8w460abWl1soWkKBGQRINZ9gwCo0TsHspSuRPwn9qCrqHh+3cBctvdGMoPwn07UBt7D8VcC3ZTtWTwpQAOOB371qNeuxa6cpWdzhDafU0NRpSLgKd9otOwgNrQcpWM75/wA60F620+10/Vre1WyHVra3lSsgGYOPtWhI82PtQG6uFKuLa4XBcQNio6/5Ao4XAQCOImg5xQGRgVK2uMgzVF53BKTuHanWzsiKCHVtC0bWQP8AULBl5Q4XG1Q+ozXlPjrwi3oqUX2mb16e4YIWZLKuxPY9DXryVhDxQTzxNDfYM6haPWF0kKYfCm1pPTsaDwLaIOOaaZmruo2TthdvWr6FBxlwoJUImDz9eaqT8qD0RlXkq+mCncIz0ofao9zJJJA+4q0wvG089KCYpCBKOuYpiFJA3IO1ZMED+b1H70rilJUJphAHvE8zxQEW358pEdhV9lc+XEUKQ4FoHTsant3CFFKjmaAjcqVcMgvjc0JQvGFA/oaj0Rzaj2TkKQry7gfMk9MUtm6hSl272WXRtP8AX1qBds7ZuKacSXYylxGFx3/yPSgsauFNNtrGNjiQsT0mP3oxbOldo0oScUC1B8XNlvCgpRQpJxB3ASJHfH5Ve0S6C2ilXXzJ9DQX3kAuBYMYOO9NtzCziFflSuK2pUTxNI6IIWnigdeDCXUnKaFpuQm6dzEOTRdcLZUD/wASRWbbMvuDEqEzQL478PNa3pirq2QBqDCNyFAf7iRyk/tXjQEiQT9q93b1RouIbTO7ggisRqP8Orl+/fesr1lu3cWVIQpBlIOYoJGJS0k9RIIFTqiCpJqBpXu5O3IwqmoWEPlo/CoSDQXXRLKSTn50xtQ27TxTlSbcATKap2zpUqDyDFBeZy5tVwrnFXrxhywUguStheUrHI+VVmdiXQTkda0jZavrUsLJ2kYI5SehFAIt3EKbSsKnsQZoqQjUbUQB7doSlQ5+Y+tZl60ubS4cTbFLdwg+Ztf+278/kT3FFfD2p29y6tpLare8Rl23cPmH/ZJ6igpXI3o9okhXTeOvyUP8+lT6G8Wm2Ao/CgIOe2Kua1apBN02SjeYWoDE9J+RqhpqkNPuMXLPkJyPXqPrQaC/WfwS1IA6frS2bvtWoPNNTbbLZ1pKittSTtJ5TQ+xuQlYBMA/rQGAqMK6VmrqWNQCegJSaPlwHI6is/rC9t026Z2qAPH0oOswlNyHnOmcnpWmYellBMSR1rLNpCloDmEkjdB4FaUTA2gERg0HnNoVsIDbh3J6GuulKbWhQ4CwPoanaKCwNw4pHChSFz14oLaH/MIIPSqChF6ojygnipbVwKSggcjNVnnALwwKAs126R1q1aXTzSgQSBxE0OS4SAT1pyHyFeag0V82dQs0vswX2hkDlQ6igTzCbxCHWnCzcsmWXkfEg/0+VXtNvQw6mCQk812qtJtLtt5rDVxJ29ldaCxomvIvVHT9UQlq+AgpOEXA7p/pQ/UUO6ZqrYcPuHJShQyI5H9Kr31uzdIAXunlKhhSD0INON07fW/+jaqrddRutLtP85GYUBwcelBr9OfD9uk7p6Gs0Cpp9WYhRB+9d4Y1MrUgLBG8QR2VTNSJF2+BmFmPrQGipUNrmEgcATQ/WWkqsmnEKBCVgEz3p+mvldqJJlODU1+zv0q4UIJ27hjqM0AxlSUNmCDJ4qVOsXTKQ2iClOBIoKLyCnHP5UxdydxxQf/Z"/>
          <p:cNvSpPr>
            <a:spLocks noChangeAspect="1" noChangeArrowheads="1"/>
          </p:cNvSpPr>
          <p:nvPr/>
        </p:nvSpPr>
        <p:spPr bwMode="auto">
          <a:xfrm>
            <a:off x="155575" y="-1165225"/>
            <a:ext cx="1876425" cy="242887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3" name="AutoShape 9" descr="data:image/jpeg;base64,/9j/4AAQSkZJRgABAQAAAQABAAD/2wCEAAkGBhMSERUUEhQUFRUUFhgaFRUYGBcaHBkXFxgcHBcYHBoYHCYeGhokHhwUHy8gJCcpLCwsFR4xNTAqNSYrLCkBCQoKDgwOGg8PGiwkHxwsLCwqLSwpKSkpKSwqLCwpLCksLCkpLCksKiwsLCksKSopLCwsLCwsLCwpLCwpKSk2Kf/AABEIAKAAeAMBIgACEQEDEQH/xAAcAAABBQEBAQAAAAAAAAAAAAAFAgMEBgcAAQj/xAA9EAABAgQEBAQDBgUCBwAAAAABAhEAAwQhBRIxQQZRYXETIoGRobHBBzJC0eHwFCMzUnJiohUWJENjc7L/xAAZAQACAwEAAAAAAAAAAAAAAAACAwABBAX/xAAiEQACAgIDAQACAwAAAAAAAAAAAQIRAyESMUEEMlETIoH/2gAMAwEAAhEDEQA/ANtaPY6I9XViWkqVp9eUAWOzpwSHJgRX8QBCXHm7QNr8Q8S6/ugWEV6qQZigElg977Q2OP1gXfQSPEi5xYEltQn6w8KdW5GsN0slMlLIDH+7cxIRN3gm14MUB0Ai4hSC9oYm1DWt2hCpvOBsZ/GPqqbk6Q8Kt+3e8DJ8xrn2/WGJVbeIg/4UGjVkB3ghQYq+pcfWK8J76h3iFX50Jzy3KQ+ZOtxuGi+KejPKDjs0BKn/AEhaYpuA8TEtm0Itq8W2nqQoOIVKLQKdjwEdHPHQIRxMVbFa7xJuXVKPYqiw10xkKPIRT5CXuTr23vDccQJMiYjU5bMB2MIoCAMzXhNalGbXT1hKZiU3HOx/T6w19DcUb2TVz9bw/nYWINttoDmeSSTf5iH0KcWLW0aFo0uKJ4U19XPtCjNYG4EQZcgiznpf4w5PHSK7ILTOcdNu8R5qRrpzhSJQ3Fu8MTFA2a19SbmL6DTofSqzCHZc9m0fnEBTg3VY7MLRyZ5DP7wSBlGz2pkiUrMiyVlyATZXPoIs2B1zFnsde8AUKCkkHcXhrDCtBYfhOmp6QdWjFOPF6NIQY6IGGzyoX5x5GZqiWKxtR8GY2rGKcSyW9mi7Yj/TX/iYz+uqMvmt0h2PYFDEyWCpgL7m/qAOX5Q0sMyXsTc9tOsdSTitiDq/wh6aRtZ+e794KZsxiEoc205wRkzWFufvESnYlomLCE6qvC6GSHQx03hRlAsH30iEutQCHJHfSONakMUqBcttr9InRFEmrkO1rM/7+MNmQ6YZlVnn1/CHvzLD6wzIrwUpALnRud4lolMdmSojzmFvz2hc8KG1jvbUwz4RO9+WkWW3odlzG5H1iTKluoF2f5QxLk2DtpEiULke0FEzZNlrwXSOhOA3HaOhUuxCWghVIdChzBjJMSqlmeUfeyj0HftFr40+0iXQr8NipXIdYotcv+NClSJvhlZucps+ovccvWLxZI3xHrBPjzrQRpZhSQLvsCeY2bbf1glVyWAH4ecV4cGnKAayoKxZwUjsG94g1vCjsZkyomAbeKfyaDn2Nhvosxrcv4CSQ7Df9IjyqyZMICkMNhv6MCTAnC/5eZJKy2UJuLBnYk6xNqsIn1KbzvCTyljzN1V+kTp0i6/Y/WFAPnmZbaKKC3PWBYUBeSZExIPmDKB9ClYf2gd/yHKS6s61HNfMX7vCqaiRJUcgBWNHNn6tDlftC6aWglhGIzlKmZJI8pDqdbF7gpJJ6WiBV8QqlTFSlyZodRLoWLbkjOGb1gvwlhQXLVMmByXAubBy5AGm3tAPiCgUJ65aVKyhIWEv1bftCuOxvlhOjxiYsAJFQQTbMmWzcnzRYE+KfNkmD0H0OkZuikrM38mapOU/cBa3s0WbAcfrJc0CoSpSP7kJuB/qGjdYNrVpASUky3SScozZQeQI+WsOTCQAekITVSpwzS1pKc2o13d7CPcPqUzl+EkupJOcDYBTA+toEVK/S0cKFRSSdDpHQVw2k8NATHQmT2KRg32q0x/4jMN75W6eXbnEbh2SqQFKB8qiH7xcPtTwgmoTMZgtAYi90kuPa8VHGivJLlSVMZhSBycm/wCfpCnGnyR28clkwxivLLRQ1TEubljpzictWZuj9jAapGSaU2LJTfTQCH01Tjfoem8NbM6giTTUCVTFsxPlNtA4Y+sSxQq1DvzH5xBpDkTZV3JHr9OkSJeI1KnZMtQ5qcfK0EpAPGxuZhk5epsDYO4gVjGDBIZJKlzLJfc+v4RzgtX4pUS0lSvBTbmpVugaBuD0qpyv4idNJLeRKbDKOQ6wXLZaxtqw/g+G+DJQh3YB29z8SfRoruPUf/US16BYXLPc3Bf3ixIxQEfeSwYa6+kCMeT4kpfhkEpOYCzt9SCxgr0FwISEGSWWh7llDl6QW8cFGZJLcjf35CB+EcSoWB4wMsvdRBKFHm+gPQtBqWqQoOFS7m2UgQN6Akq8A9FJImLI0U2ZtOWneDXDATKRNqEAJWtS/OQLpBZL+xMR6pCcpCCFK0Q2z2JLcoj4vLKKdElCmcBAO5ABc+8S6QjjydBjhz7ThNq006yVFRYEJAD9C8eRReAMIK8SlMP6ZKj0Zzr1j2EQUq2xn2YseOajH9Gy8T4IKmSU/iF0Ft9x6iMmn4cSEywwnSZlkGxIexD62f2jclC0UrjTB8q/4pIcgZSdCn/U+4Z7doMX8+Xi+LKDNWVLuGN8w7fSJUqWbMPWIM2YRPUAc2Zl3uwVbbtE2WspdtzY8hvA3eze41piqkmwZ4nSpmVgIhqUCoAHa/SFVNWlCSeQcmJZadg/HpxmqEr8Iuv6CK/jHDE+xkzVhKRZLkN0F4t2F0z+ZViq5+ntBCZLQxFtPjDOCq2DLJS4oy+mrZ0khK82bexII5vBOhnVQmBUtghhmcFy+pi1zsHc201H721h2VQsNPy94kYIp5WBMDqDInqlKcoW6g/U3HeLBOpJRchKR2ADH0gTjVGEhM3dBv2VaJ0tRMlR3a8VqLoKdONofw6vCgLu3L2hrHlOqWon7qST6WiNgFOwfrBE4SqqrJcjKRLIBWvbKm5ETwzqoz34HfstwLKldQoMZlkf47mPYvNLThCQlIASAwHKOijDknzk5MfhqokhYKVMQoMQdCDsYcjjEAMp4n+z80wm1EheZAZRQp8yANgrdNzFew+dmIOusbfWUwmIUhVwtJBHcNHz9LX4ayjQoUQrs/eAejfgyOWmWamlutm0H6RDxOnUoBvuhQc8+kLkVfmB5j0ifWKCZQSP+4oMeW7+kVF2aLaKtjXFSZAJAL6BPXrygBT8STKlWVc9cp1AAJRmDdSkWi8zqFCUlC0JUhWpXd20PWJmGU0qWgCWES0guE233hqSfbEy5v8AEpK6ZSAvw8QBCBmDnUsSxiLh/HcyUvLNUJiXbONIu1bRSJhOdUpSi34A9ur3iCrhCiTfIhydTvfRtoiinuy3zQqsrk1EhQCgc6SwGj6iHuGgpdOp/wC0e6dY8l4RLkLStCQkOHQNB1YxMo5XhTJgFkqzEDoYGXaL5aaF4XYer9vSNB4VwooBmKDFbZQdh+sUbBabxJqEJ3UAfn8I1hKP38oJdGXPLdCjHR6BHRDNZ0JJj0x4dYopiX7xgnGNDkqpwTqmYr1BL+hjacextFNKK1EObITupRLBveMt45pyirXmN1pSfcXHvvEa1bNHyv8AvQBpqh8vT9mCdLVePPlpBYS8y/gwgHdIB2OvSPcLrxKmqLu+UDtyhPTN1/svU7D3Bzv0OsDJnCWe+YgbOSD7QRpcYSUDl8oZnYmRooKbclm6Q9JWSKbBh4QQLE/7jEiVg/hvbsTeFnGQQT1Y8vSJlDigOrM9iN4JxQUougNjEtSJKlLsp079YX/G5khWpKQO77CPOMqxJl+GNV5fZwY7BadyjkCD7QvjbEyerNF4P4Z8FImTP6ihYf2g6+ukWkQ1IVYdhDgMF2c1ysUI6Ojoogl4H4zjUunQVTDfZO5O3p1gBjXHiE+WQMx3WdB25xRq/FZk5ZXMUVHZ9PbaNOPBKXYmeVLofxbFplVVys1805AAewGblB/7SMH8SUmcm5RY/wCJ0+MVDAS+IU4/8gL9g4jXZsgLSUKDpIIIfYwz6IpJRRPnyNPkYaEEpUCLt6QBq0KCgdv3vF24m4eXSzmYlBcpXdiN0/5CK9NoXUU7HTvGBxo7PJT2iHIxZUu1/naIdRiKwzL8ruA+nINDOK05zMDpA8oUlQJDgetjv6RbaLTlHaYdlYpa6r7h7d4JUNeUMoKBHbU7NAzDqMTFh2bm3xiWtJKmADO1th2guWiNyZMkS11E7Muwswi3U2Hq8CoVLcCVKWQdswGg669ogcLYOZqxLS7aqLaARpFdTIRSzUJACRKXpr9w39YbjXpizZaTiiqcCccZZaUTiSlmCtcu931EaTInhQCkkEHQjSPnThypsN9PaLZQcRzZB8iyOm3sY15PlvcTmQz1+RssdFLwD7RZM3yTv5Uz/aer7do6MLxyTqjSpJ7TM+Skl9urnvCSkwtIv68xo2kelQ6e/wBI7ZzbIuGVXh19OtzaakN3LfUxtiTaMCqqgJnIPKYhzf8AuEbxRTc6ARuBGP641xZqwPTGMSoZdRLVLmJzJPo3UHaMu4j4eXSLBuqSpVpg/D0Xy77xsBlCI9VRhaSkgFJsUnQjkRyjFpo2QyODPnXEpKszgHf22gdU1DqDg9TreNO4s+zyahKl0hKgxPhFiR0QWuRyO0UeRSlKEomypqVc/DW5J125wp4peLR0YZoSXZMwaUQFEJJ8rDuR+kGcLwRU1QCEuR7CCfCnCKpqHmZkIJBbRRAFh0GsaRQ4aiUAmWkJA5fnDuCj2Zsn0JOokTBMHTIl5Rcn7ytyfyjuIVkU83/1r/8AkwXaBOOIeVM6pPyg4P8AsjBPez594annKhz0PvFomqNi7tqflFYwmXkVl+7lJ+el4sACco0t8zyjrpUkc+XbZGnC7tfoBeOhRI6d7m0dBf4DbP/Z"/>
          <p:cNvSpPr>
            <a:spLocks noChangeAspect="1" noChangeArrowheads="1"/>
          </p:cNvSpPr>
          <p:nvPr/>
        </p:nvSpPr>
        <p:spPr bwMode="auto">
          <a:xfrm>
            <a:off x="155575" y="-731838"/>
            <a:ext cx="1143000" cy="152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5" name="AutoShape 11" descr="data:image/jpeg;base64,/9j/4AAQSkZJRgABAQAAAQABAAD/2wCEAAkGBhMSERUUEhQUFRUUFhgaFRUYGBcaHBkXFxgcHBcYHBoYHCYeGhokHhwUHy8gJCcpLCwsFR4xNTAqNSYrLCkBCQoKDgwOGg8PGiwkHxwsLCwqLSwpKSkpKSwqLCwpLCksLCkpLCksKiwsLCksKSopLCwsLCwsLCwpLCwpKSk2Kf/AABEIAKAAeAMBIgACEQEDEQH/xAAcAAABBQEBAQAAAAAAAAAAAAAFAgMEBgcAAQj/xAA9EAABAgQEBAQDBgUCBwAAAAABAhEAAwQhBRIxQQZRYXETIoGRobHBBzJC0eHwFCMzUnJiohUWJENjc7L/xAAZAQACAwEAAAAAAAAAAAAAAAACAwABBAX/xAAiEQACAgIDAQACAwAAAAAAAAAAAQIRAyESMUEEMlETIoH/2gAMAwEAAhEDEQA/ANtaPY6I9XViWkqVp9eUAWOzpwSHJgRX8QBCXHm7QNr8Q8S6/ugWEV6qQZigElg977Q2OP1gXfQSPEi5xYEltQn6w8KdW5GsN0slMlLIDH+7cxIRN3gm14MUB0Ai4hSC9oYm1DWt2hCpvOBsZ/GPqqbk6Q8Kt+3e8DJ8xrn2/WGJVbeIg/4UGjVkB3ghQYq+pcfWK8J76h3iFX50Jzy3KQ+ZOtxuGi+KejPKDjs0BKn/AEhaYpuA8TEtm0Itq8W2nqQoOIVKLQKdjwEdHPHQIRxMVbFa7xJuXVKPYqiw10xkKPIRT5CXuTr23vDccQJMiYjU5bMB2MIoCAMzXhNalGbXT1hKZiU3HOx/T6w19DcUb2TVz9bw/nYWINttoDmeSSTf5iH0KcWLW0aFo0uKJ4U19XPtCjNYG4EQZcgiznpf4w5PHSK7ILTOcdNu8R5qRrpzhSJQ3Fu8MTFA2a19SbmL6DTofSqzCHZc9m0fnEBTg3VY7MLRyZ5DP7wSBlGz2pkiUrMiyVlyATZXPoIs2B1zFnsde8AUKCkkHcXhrDCtBYfhOmp6QdWjFOPF6NIQY6IGGzyoX5x5GZqiWKxtR8GY2rGKcSyW9mi7Yj/TX/iYz+uqMvmt0h2PYFDEyWCpgL7m/qAOX5Q0sMyXsTc9tOsdSTitiDq/wh6aRtZ+e794KZsxiEoc205wRkzWFufvESnYlomLCE6qvC6GSHQx03hRlAsH30iEutQCHJHfSONakMUqBcttr9InRFEmrkO1rM/7+MNmQ6YZlVnn1/CHvzLD6wzIrwUpALnRud4lolMdmSojzmFvz2hc8KG1jvbUwz4RO9+WkWW3odlzG5H1iTKluoF2f5QxLk2DtpEiULke0FEzZNlrwXSOhOA3HaOhUuxCWghVIdChzBjJMSqlmeUfeyj0HftFr40+0iXQr8NipXIdYotcv+NClSJvhlZucps+ovccvWLxZI3xHrBPjzrQRpZhSQLvsCeY2bbf1glVyWAH4ecV4cGnKAayoKxZwUjsG94g1vCjsZkyomAbeKfyaDn2Nhvosxrcv4CSQ7Df9IjyqyZMICkMNhv6MCTAnC/5eZJKy2UJuLBnYk6xNqsIn1KbzvCTyljzN1V+kTp0i6/Y/WFAPnmZbaKKC3PWBYUBeSZExIPmDKB9ClYf2gd/yHKS6s61HNfMX7vCqaiRJUcgBWNHNn6tDlftC6aWglhGIzlKmZJI8pDqdbF7gpJJ6WiBV8QqlTFSlyZodRLoWLbkjOGb1gvwlhQXLVMmByXAubBy5AGm3tAPiCgUJ65aVKyhIWEv1bftCuOxvlhOjxiYsAJFQQTbMmWzcnzRYE+KfNkmD0H0OkZuikrM38mapOU/cBa3s0WbAcfrJc0CoSpSP7kJuB/qGjdYNrVpASUky3SScozZQeQI+WsOTCQAekITVSpwzS1pKc2o13d7CPcPqUzl+EkupJOcDYBTA+toEVK/S0cKFRSSdDpHQVw2k8NATHQmT2KRg32q0x/4jMN75W6eXbnEbh2SqQFKB8qiH7xcPtTwgmoTMZgtAYi90kuPa8VHGivJLlSVMZhSBycm/wCfpCnGnyR28clkwxivLLRQ1TEubljpzictWZuj9jAapGSaU2LJTfTQCH01Tjfoem8NbM6giTTUCVTFsxPlNtA4Y+sSxQq1DvzH5xBpDkTZV3JHr9OkSJeI1KnZMtQ5qcfK0EpAPGxuZhk5epsDYO4gVjGDBIZJKlzLJfc+v4RzgtX4pUS0lSvBTbmpVugaBuD0qpyv4idNJLeRKbDKOQ6wXLZaxtqw/g+G+DJQh3YB29z8SfRoruPUf/US16BYXLPc3Bf3ixIxQEfeSwYa6+kCMeT4kpfhkEpOYCzt9SCxgr0FwISEGSWWh7llDl6QW8cFGZJLcjf35CB+EcSoWB4wMsvdRBKFHm+gPQtBqWqQoOFS7m2UgQN6Akq8A9FJImLI0U2ZtOWneDXDATKRNqEAJWtS/OQLpBZL+xMR6pCcpCCFK0Q2z2JLcoj4vLKKdElCmcBAO5ABc+8S6QjjydBjhz7ThNq006yVFRYEJAD9C8eRReAMIK8SlMP6ZKj0Zzr1j2EQUq2xn2YseOajH9Gy8T4IKmSU/iF0Ft9x6iMmn4cSEywwnSZlkGxIexD62f2jclC0UrjTB8q/4pIcgZSdCn/U+4Z7doMX8+Xi+LKDNWVLuGN8w7fSJUqWbMPWIM2YRPUAc2Zl3uwVbbtE2WspdtzY8hvA3eze41piqkmwZ4nSpmVgIhqUCoAHa/SFVNWlCSeQcmJZadg/HpxmqEr8Iuv6CK/jHDE+xkzVhKRZLkN0F4t2F0z+ZViq5+ntBCZLQxFtPjDOCq2DLJS4oy+mrZ0khK82bexII5vBOhnVQmBUtghhmcFy+pi1zsHc201H721h2VQsNPy94kYIp5WBMDqDInqlKcoW6g/U3HeLBOpJRchKR2ADH0gTjVGEhM3dBv2VaJ0tRMlR3a8VqLoKdONofw6vCgLu3L2hrHlOqWon7qST6WiNgFOwfrBE4SqqrJcjKRLIBWvbKm5ETwzqoz34HfstwLKldQoMZlkf47mPYvNLThCQlIASAwHKOijDknzk5MfhqokhYKVMQoMQdCDsYcjjEAMp4n+z80wm1EheZAZRQp8yANgrdNzFew+dmIOusbfWUwmIUhVwtJBHcNHz9LX4ayjQoUQrs/eAejfgyOWmWamlutm0H6RDxOnUoBvuhQc8+kLkVfmB5j0ifWKCZQSP+4oMeW7+kVF2aLaKtjXFSZAJAL6BPXrygBT8STKlWVc9cp1AAJRmDdSkWi8zqFCUlC0JUhWpXd20PWJmGU0qWgCWES0guE233hqSfbEy5v8AEpK6ZSAvw8QBCBmDnUsSxiLh/HcyUvLNUJiXbONIu1bRSJhOdUpSi34A9ur3iCrhCiTfIhydTvfRtoiinuy3zQqsrk1EhQCgc6SwGj6iHuGgpdOp/wC0e6dY8l4RLkLStCQkOHQNB1YxMo5XhTJgFkqzEDoYGXaL5aaF4XYer9vSNB4VwooBmKDFbZQdh+sUbBabxJqEJ3UAfn8I1hKP38oJdGXPLdCjHR6BHRDNZ0JJj0x4dYopiX7xgnGNDkqpwTqmYr1BL+hjacextFNKK1EObITupRLBveMt45pyirXmN1pSfcXHvvEa1bNHyv8AvQBpqh8vT9mCdLVePPlpBYS8y/gwgHdIB2OvSPcLrxKmqLu+UDtyhPTN1/svU7D3Bzv0OsDJnCWe+YgbOSD7QRpcYSUDl8oZnYmRooKbclm6Q9JWSKbBh4QQLE/7jEiVg/hvbsTeFnGQQT1Y8vSJlDigOrM9iN4JxQUougNjEtSJKlLsp079YX/G5khWpKQO77CPOMqxJl+GNV5fZwY7BadyjkCD7QvjbEyerNF4P4Z8FImTP6ihYf2g6+ukWkQ1IVYdhDgMF2c1ysUI6Ojoogl4H4zjUunQVTDfZO5O3p1gBjXHiE+WQMx3WdB25xRq/FZk5ZXMUVHZ9PbaNOPBKXYmeVLofxbFplVVys1805AAewGblB/7SMH8SUmcm5RY/wCJ0+MVDAS+IU4/8gL9g4jXZsgLSUKDpIIIfYwz6IpJRRPnyNPkYaEEpUCLt6QBq0KCgdv3vF24m4eXSzmYlBcpXdiN0/5CK9NoXUU7HTvGBxo7PJT2iHIxZUu1/naIdRiKwzL8ruA+nINDOK05zMDpA8oUlQJDgetjv6RbaLTlHaYdlYpa6r7h7d4JUNeUMoKBHbU7NAzDqMTFh2bm3xiWtJKmADO1th2guWiNyZMkS11E7Muwswi3U2Hq8CoVLcCVKWQdswGg669ogcLYOZqxLS7aqLaARpFdTIRSzUJACRKXpr9w39YbjXpizZaTiiqcCccZZaUTiSlmCtcu931EaTInhQCkkEHQjSPnThypsN9PaLZQcRzZB8iyOm3sY15PlvcTmQz1+RssdFLwD7RZM3yTv5Uz/aer7do6MLxyTqjSpJ7TM+Skl9urnvCSkwtIv68xo2kelQ6e/wBI7ZzbIuGVXh19OtzaakN3LfUxtiTaMCqqgJnIPKYhzf8AuEbxRTc6ARuBGP641xZqwPTGMSoZdRLVLmJzJPo3UHaMu4j4eXSLBuqSpVpg/D0Xy77xsBlCI9VRhaSkgFJsUnQjkRyjFpo2QyODPnXEpKszgHf22gdU1DqDg9TreNO4s+zyahKl0hKgxPhFiR0QWuRyO0UeRSlKEomypqVc/DW5J125wp4peLR0YZoSXZMwaUQFEJJ8rDuR+kGcLwRU1QCEuR7CCfCnCKpqHmZkIJBbRRAFh0GsaRQ4aiUAmWkJA5fnDuCj2Zsn0JOokTBMHTIl5Rcn7ytyfyjuIVkU83/1r/8AkwXaBOOIeVM6pPyg4P8AsjBPez594annKhz0PvFomqNi7tqflFYwmXkVl+7lJ+el4sACco0t8zyjrpUkc+XbZGnC7tfoBeOhRI6d7m0dBf4DbP/Z"/>
          <p:cNvSpPr>
            <a:spLocks noChangeAspect="1" noChangeArrowheads="1"/>
          </p:cNvSpPr>
          <p:nvPr/>
        </p:nvSpPr>
        <p:spPr bwMode="auto">
          <a:xfrm>
            <a:off x="155575" y="-731838"/>
            <a:ext cx="1143000" cy="152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7" name="AutoShape 13" descr="data:image/jpeg;base64,/9j/4AAQSkZJRgABAQAAAQABAAD/2wCEAAkGBhMSERUUEhQUFRUUFhgaFRUYGBcaHBkXFxgcHBcYHBoYHCYeGhokHhwUHy8gJCcpLCwsFR4xNTAqNSYrLCkBCQoKDgwOGg8PGiwkHxwsLCwqLSwpKSkpKSwqLCwpLCksLCkpLCksKiwsLCksKSopLCwsLCwsLCwpLCwpKSk2Kf/AABEIAKAAeAMBIgACEQEDEQH/xAAcAAABBQEBAQAAAAAAAAAAAAAFAgMEBgcAAQj/xAA9EAABAgQEBAQDBgUCBwAAAAABAhEAAwQhBRIxQQZRYXETIoGRobHBBzJC0eHwFCMzUnJiohUWJENjc7L/xAAZAQACAwEAAAAAAAAAAAAAAAACAwABBAX/xAAiEQACAgIDAQACAwAAAAAAAAAAAQIRAyESMUEEMlETIoH/2gAMAwEAAhEDEQA/ANtaPY6I9XViWkqVp9eUAWOzpwSHJgRX8QBCXHm7QNr8Q8S6/ugWEV6qQZigElg977Q2OP1gXfQSPEi5xYEltQn6w8KdW5GsN0slMlLIDH+7cxIRN3gm14MUB0Ai4hSC9oYm1DWt2hCpvOBsZ/GPqqbk6Q8Kt+3e8DJ8xrn2/WGJVbeIg/4UGjVkB3ghQYq+pcfWK8J76h3iFX50Jzy3KQ+ZOtxuGi+KejPKDjs0BKn/AEhaYpuA8TEtm0Itq8W2nqQoOIVKLQKdjwEdHPHQIRxMVbFa7xJuXVKPYqiw10xkKPIRT5CXuTr23vDccQJMiYjU5bMB2MIoCAMzXhNalGbXT1hKZiU3HOx/T6w19DcUb2TVz9bw/nYWINttoDmeSSTf5iH0KcWLW0aFo0uKJ4U19XPtCjNYG4EQZcgiznpf4w5PHSK7ILTOcdNu8R5qRrpzhSJQ3Fu8MTFA2a19SbmL6DTofSqzCHZc9m0fnEBTg3VY7MLRyZ5DP7wSBlGz2pkiUrMiyVlyATZXPoIs2B1zFnsde8AUKCkkHcXhrDCtBYfhOmp6QdWjFOPF6NIQY6IGGzyoX5x5GZqiWKxtR8GY2rGKcSyW9mi7Yj/TX/iYz+uqMvmt0h2PYFDEyWCpgL7m/qAOX5Q0sMyXsTc9tOsdSTitiDq/wh6aRtZ+e794KZsxiEoc205wRkzWFufvESnYlomLCE6qvC6GSHQx03hRlAsH30iEutQCHJHfSONakMUqBcttr9InRFEmrkO1rM/7+MNmQ6YZlVnn1/CHvzLD6wzIrwUpALnRud4lolMdmSojzmFvz2hc8KG1jvbUwz4RO9+WkWW3odlzG5H1iTKluoF2f5QxLk2DtpEiULke0FEzZNlrwXSOhOA3HaOhUuxCWghVIdChzBjJMSqlmeUfeyj0HftFr40+0iXQr8NipXIdYotcv+NClSJvhlZucps+ovccvWLxZI3xHrBPjzrQRpZhSQLvsCeY2bbf1glVyWAH4ecV4cGnKAayoKxZwUjsG94g1vCjsZkyomAbeKfyaDn2Nhvosxrcv4CSQ7Df9IjyqyZMICkMNhv6MCTAnC/5eZJKy2UJuLBnYk6xNqsIn1KbzvCTyljzN1V+kTp0i6/Y/WFAPnmZbaKKC3PWBYUBeSZExIPmDKB9ClYf2gd/yHKS6s61HNfMX7vCqaiRJUcgBWNHNn6tDlftC6aWglhGIzlKmZJI8pDqdbF7gpJJ6WiBV8QqlTFSlyZodRLoWLbkjOGb1gvwlhQXLVMmByXAubBy5AGm3tAPiCgUJ65aVKyhIWEv1bftCuOxvlhOjxiYsAJFQQTbMmWzcnzRYE+KfNkmD0H0OkZuikrM38mapOU/cBa3s0WbAcfrJc0CoSpSP7kJuB/qGjdYNrVpASUky3SScozZQeQI+WsOTCQAekITVSpwzS1pKc2o13d7CPcPqUzl+EkupJOcDYBTA+toEVK/S0cKFRSSdDpHQVw2k8NATHQmT2KRg32q0x/4jMN75W6eXbnEbh2SqQFKB8qiH7xcPtTwgmoTMZgtAYi90kuPa8VHGivJLlSVMZhSBycm/wCfpCnGnyR28clkwxivLLRQ1TEubljpzictWZuj9jAapGSaU2LJTfTQCH01Tjfoem8NbM6giTTUCVTFsxPlNtA4Y+sSxQq1DvzH5xBpDkTZV3JHr9OkSJeI1KnZMtQ5qcfK0EpAPGxuZhk5epsDYO4gVjGDBIZJKlzLJfc+v4RzgtX4pUS0lSvBTbmpVugaBuD0qpyv4idNJLeRKbDKOQ6wXLZaxtqw/g+G+DJQh3YB29z8SfRoruPUf/US16BYXLPc3Bf3ixIxQEfeSwYa6+kCMeT4kpfhkEpOYCzt9SCxgr0FwISEGSWWh7llDl6QW8cFGZJLcjf35CB+EcSoWB4wMsvdRBKFHm+gPQtBqWqQoOFS7m2UgQN6Akq8A9FJImLI0U2ZtOWneDXDATKRNqEAJWtS/OQLpBZL+xMR6pCcpCCFK0Q2z2JLcoj4vLKKdElCmcBAO5ABc+8S6QjjydBjhz7ThNq006yVFRYEJAD9C8eRReAMIK8SlMP6ZKj0Zzr1j2EQUq2xn2YseOajH9Gy8T4IKmSU/iF0Ft9x6iMmn4cSEywwnSZlkGxIexD62f2jclC0UrjTB8q/4pIcgZSdCn/U+4Z7doMX8+Xi+LKDNWVLuGN8w7fSJUqWbMPWIM2YRPUAc2Zl3uwVbbtE2WspdtzY8hvA3eze41piqkmwZ4nSpmVgIhqUCoAHa/SFVNWlCSeQcmJZadg/HpxmqEr8Iuv6CK/jHDE+xkzVhKRZLkN0F4t2F0z+ZViq5+ntBCZLQxFtPjDOCq2DLJS4oy+mrZ0khK82bexII5vBOhnVQmBUtghhmcFy+pi1zsHc201H721h2VQsNPy94kYIp5WBMDqDInqlKcoW6g/U3HeLBOpJRchKR2ADH0gTjVGEhM3dBv2VaJ0tRMlR3a8VqLoKdONofw6vCgLu3L2hrHlOqWon7qST6WiNgFOwfrBE4SqqrJcjKRLIBWvbKm5ETwzqoz34HfstwLKldQoMZlkf47mPYvNLThCQlIASAwHKOijDknzk5MfhqokhYKVMQoMQdCDsYcjjEAMp4n+z80wm1EheZAZRQp8yANgrdNzFew+dmIOusbfWUwmIUhVwtJBHcNHz9LX4ayjQoUQrs/eAejfgyOWmWamlutm0H6RDxOnUoBvuhQc8+kLkVfmB5j0ifWKCZQSP+4oMeW7+kVF2aLaKtjXFSZAJAL6BPXrygBT8STKlWVc9cp1AAJRmDdSkWi8zqFCUlC0JUhWpXd20PWJmGU0qWgCWES0guE233hqSfbEy5v8AEpK6ZSAvw8QBCBmDnUsSxiLh/HcyUvLNUJiXbONIu1bRSJhOdUpSi34A9ur3iCrhCiTfIhydTvfRtoiinuy3zQqsrk1EhQCgc6SwGj6iHuGgpdOp/wC0e6dY8l4RLkLStCQkOHQNB1YxMo5XhTJgFkqzEDoYGXaL5aaF4XYer9vSNB4VwooBmKDFbZQdh+sUbBabxJqEJ3UAfn8I1hKP38oJdGXPLdCjHR6BHRDNZ0JJj0x4dYopiX7xgnGNDkqpwTqmYr1BL+hjacextFNKK1EObITupRLBveMt45pyirXmN1pSfcXHvvEa1bNHyv8AvQBpqh8vT9mCdLVePPlpBYS8y/gwgHdIB2OvSPcLrxKmqLu+UDtyhPTN1/svU7D3Bzv0OsDJnCWe+YgbOSD7QRpcYSUDl8oZnYmRooKbclm6Q9JWSKbBh4QQLE/7jEiVg/hvbsTeFnGQQT1Y8vSJlDigOrM9iN4JxQUougNjEtSJKlLsp079YX/G5khWpKQO77CPOMqxJl+GNV5fZwY7BadyjkCD7QvjbEyerNF4P4Z8FImTP6ihYf2g6+ukWkQ1IVYdhDgMF2c1ysUI6Ojoogl4H4zjUunQVTDfZO5O3p1gBjXHiE+WQMx3WdB25xRq/FZk5ZXMUVHZ9PbaNOPBKXYmeVLofxbFplVVys1805AAewGblB/7SMH8SUmcm5RY/wCJ0+MVDAS+IU4/8gL9g4jXZsgLSUKDpIIIfYwz6IpJRRPnyNPkYaEEpUCLt6QBq0KCgdv3vF24m4eXSzmYlBcpXdiN0/5CK9NoXUU7HTvGBxo7PJT2iHIxZUu1/naIdRiKwzL8ruA+nINDOK05zMDpA8oUlQJDgetjv6RbaLTlHaYdlYpa6r7h7d4JUNeUMoKBHbU7NAzDqMTFh2bm3xiWtJKmADO1th2guWiNyZMkS11E7Muwswi3U2Hq8CoVLcCVKWQdswGg669ogcLYOZqxLS7aqLaARpFdTIRSzUJACRKXpr9w39YbjXpizZaTiiqcCccZZaUTiSlmCtcu931EaTInhQCkkEHQjSPnThypsN9PaLZQcRzZB8iyOm3sY15PlvcTmQz1+RssdFLwD7RZM3yTv5Uz/aer7do6MLxyTqjSpJ7TM+Skl9urnvCSkwtIv68xo2kelQ6e/wBI7ZzbIuGVXh19OtzaakN3LfUxtiTaMCqqgJnIPKYhzf8AuEbxRTc6ARuBGP641xZqwPTGMSoZdRLVLmJzJPo3UHaMu4j4eXSLBuqSpVpg/D0Xy77xsBlCI9VRhaSkgFJsUnQjkRyjFpo2QyODPnXEpKszgHf22gdU1DqDg9TreNO4s+zyahKl0hKgxPhFiR0QWuRyO0UeRSlKEomypqVc/DW5J125wp4peLR0YZoSXZMwaUQFEJJ8rDuR+kGcLwRU1QCEuR7CCfCnCKpqHmZkIJBbRRAFh0GsaRQ4aiUAmWkJA5fnDuCj2Zsn0JOokTBMHTIl5Rcn7ytyfyjuIVkU83/1r/8AkwXaBOOIeVM6pPyg4P8AsjBPez594annKhz0PvFomqNi7tqflFYwmXkVl+7lJ+el4sACco0t8zyjrpUkc+XbZGnC7tfoBeOhRI6d7m0dBf4DbP/Z"/>
          <p:cNvSpPr>
            <a:spLocks noChangeAspect="1" noChangeArrowheads="1"/>
          </p:cNvSpPr>
          <p:nvPr/>
        </p:nvSpPr>
        <p:spPr bwMode="auto">
          <a:xfrm>
            <a:off x="155575" y="-731838"/>
            <a:ext cx="1143000" cy="152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43" name="AutoShape 19" descr="http://t1.gstatic.com/images?q=tbn:ANd9GcStOvOgUJYw1-1xjUr7VSqygv6LzizcB2jPTQ1EP9EvNqtaU3sr"/>
          <p:cNvSpPr>
            <a:spLocks noChangeAspect="1" noChangeArrowheads="1"/>
          </p:cNvSpPr>
          <p:nvPr/>
        </p:nvSpPr>
        <p:spPr bwMode="auto">
          <a:xfrm>
            <a:off x="155575" y="-1241425"/>
            <a:ext cx="1762125" cy="2590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3" name="Picture 17" descr="http://t0.gstatic.com/images?q=tbn:ANd9GcTC2VACvkCdOYgaMjhSiii8tOOl9wmnnaJ1pRaaYymS6RxbZxWw"/>
          <p:cNvPicPr>
            <a:picLocks noChangeAspect="1" noChangeArrowheads="1"/>
          </p:cNvPicPr>
          <p:nvPr/>
        </p:nvPicPr>
        <p:blipFill>
          <a:blip r:embed="rId3"/>
          <a:srcRect/>
          <a:stretch>
            <a:fillRect/>
          </a:stretch>
        </p:blipFill>
        <p:spPr bwMode="auto">
          <a:xfrm>
            <a:off x="304800" y="381000"/>
            <a:ext cx="1981200" cy="1676400"/>
          </a:xfrm>
          <a:prstGeom prst="rect">
            <a:avLst/>
          </a:prstGeom>
          <a:noFill/>
        </p:spPr>
      </p:pic>
      <p:sp>
        <p:nvSpPr>
          <p:cNvPr id="14" name="Rectangle 13"/>
          <p:cNvSpPr/>
          <p:nvPr/>
        </p:nvSpPr>
        <p:spPr>
          <a:xfrm>
            <a:off x="3124200" y="762000"/>
            <a:ext cx="5257800" cy="1200329"/>
          </a:xfrm>
          <a:prstGeom prst="rect">
            <a:avLst/>
          </a:prstGeom>
        </p:spPr>
        <p:txBody>
          <a:bodyPr wrap="square">
            <a:spAutoFit/>
          </a:bodyPr>
          <a:lstStyle/>
          <a:p>
            <a:pPr lvl="0" algn="ctr" fontAlgn="base">
              <a:spcBef>
                <a:spcPct val="0"/>
              </a:spcBef>
              <a:spcAft>
                <a:spcPct val="0"/>
              </a:spcAft>
            </a:pPr>
            <a:r>
              <a:rPr kumimoji="0" lang="en-US" sz="4000" b="1" i="0" u="none" strike="noStrike" cap="none" normalizeH="0" baseline="0" dirty="0" err="1" smtClean="0">
                <a:ln>
                  <a:noFill/>
                </a:ln>
                <a:solidFill>
                  <a:schemeClr val="bg1"/>
                </a:solidFill>
                <a:effectLst/>
                <a:latin typeface="Bradley Hand ITC" pitchFamily="66" charset="0"/>
                <a:ea typeface="Calibri" pitchFamily="34" charset="0"/>
                <a:cs typeface="Times New Roman" pitchFamily="18" charset="0"/>
              </a:rPr>
              <a:t>Nida</a:t>
            </a:r>
            <a:r>
              <a:rPr kumimoji="0" lang="en-US" sz="3200" b="1" i="0" u="none" strike="noStrike" cap="none" normalizeH="0" baseline="0" dirty="0" smtClean="0">
                <a:ln>
                  <a:noFill/>
                </a:ln>
                <a:solidFill>
                  <a:schemeClr val="bg1"/>
                </a:solidFill>
                <a:effectLst/>
                <a:latin typeface="Bradley Hand ITC" pitchFamily="66" charset="0"/>
                <a:ea typeface="Calibri" pitchFamily="34" charset="0"/>
                <a:cs typeface="Times New Roman" pitchFamily="18" charset="0"/>
              </a:rPr>
              <a:t> and the Science of Translating</a:t>
            </a:r>
            <a:endParaRPr kumimoji="0" lang="en-US" sz="4800" b="1" i="0" u="none" strike="noStrike" cap="none" normalizeH="0" baseline="0" dirty="0" smtClean="0">
              <a:ln>
                <a:noFill/>
              </a:ln>
              <a:solidFill>
                <a:schemeClr val="bg1"/>
              </a:solidFill>
              <a:effectLst/>
              <a:latin typeface="Bradley Hand ITC" pitchFamily="66" charset="0"/>
              <a:cs typeface="Arial" pitchFamily="34" charset="0"/>
            </a:endParaRPr>
          </a:p>
        </p:txBody>
      </p:sp>
      <p:sp>
        <p:nvSpPr>
          <p:cNvPr id="11" name="Rectangle 10"/>
          <p:cNvSpPr/>
          <p:nvPr/>
        </p:nvSpPr>
        <p:spPr>
          <a:xfrm>
            <a:off x="685800" y="2362200"/>
            <a:ext cx="7772400" cy="769441"/>
          </a:xfrm>
          <a:prstGeom prst="rect">
            <a:avLst/>
          </a:prstGeom>
        </p:spPr>
        <p:txBody>
          <a:bodyPr wrap="square">
            <a:spAutoFit/>
          </a:bodyPr>
          <a:lstStyle/>
          <a:p>
            <a:pPr algn="ctr"/>
            <a:r>
              <a:rPr lang="en-US" sz="4400" b="1" dirty="0">
                <a:solidFill>
                  <a:srgbClr val="FFFF00"/>
                </a:solidFill>
              </a:rPr>
              <a:t>The Influence of Chomsky</a:t>
            </a:r>
          </a:p>
        </p:txBody>
      </p:sp>
      <p:sp>
        <p:nvSpPr>
          <p:cNvPr id="16388" name="Rectangle 4"/>
          <p:cNvSpPr>
            <a:spLocks noChangeArrowheads="1"/>
          </p:cNvSpPr>
          <p:nvPr/>
        </p:nvSpPr>
        <p:spPr bwMode="auto">
          <a:xfrm>
            <a:off x="609600" y="3200400"/>
            <a:ext cx="8077200" cy="29718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0" i="0" u="none" strike="noStrike" cap="none" normalizeH="0" baseline="0" dirty="0" smtClean="0">
                <a:ln>
                  <a:noFill/>
                </a:ln>
                <a:solidFill>
                  <a:schemeClr val="tx1"/>
                </a:solidFill>
                <a:effectLst/>
                <a:latin typeface="Calibri" pitchFamily="34" charset="0"/>
                <a:cs typeface="Arial" pitchFamily="34" charset="0"/>
              </a:rPr>
              <a:t>A (source language)			  B (receptor language)</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24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0" i="0" u="none" strike="noStrike" cap="none" normalizeH="0" baseline="0" dirty="0" smtClean="0">
                <a:ln>
                  <a:noFill/>
                </a:ln>
                <a:solidFill>
                  <a:schemeClr val="tx1"/>
                </a:solidFill>
                <a:effectLst/>
                <a:latin typeface="Calibri" pitchFamily="34" charset="0"/>
                <a:cs typeface="Arial" pitchFamily="34" charset="0"/>
              </a:rPr>
              <a:t>    (analysis)				    (Restructuring)</a:t>
            </a:r>
          </a:p>
          <a:p>
            <a:pPr marL="0" marR="0" lvl="0" indent="0" algn="l" defTabSz="914400" rtl="0" eaLnBrk="1" fontAlgn="base" latinLnBrk="0" hangingPunct="1">
              <a:lnSpc>
                <a:spcPct val="100000"/>
              </a:lnSpc>
              <a:spcBef>
                <a:spcPct val="0"/>
              </a:spcBef>
              <a:spcAft>
                <a:spcPts val="1000"/>
              </a:spcAft>
              <a:buClrTx/>
              <a:buSzTx/>
              <a:buFontTx/>
              <a:buNone/>
              <a:tabLst/>
            </a:pPr>
            <a:endParaRPr lang="en-US" sz="2400" dirty="0">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lang="en-US" sz="2400" dirty="0">
                <a:latin typeface="Times New Roman" pitchFamily="18" charset="0"/>
                <a:cs typeface="Arial" pitchFamily="34" charset="0"/>
              </a:rPr>
              <a:t> </a:t>
            </a:r>
            <a:r>
              <a:rPr lang="en-US" sz="2400" dirty="0" smtClean="0">
                <a:latin typeface="Times New Roman" pitchFamily="18" charset="0"/>
                <a:cs typeface="Arial" pitchFamily="34" charset="0"/>
              </a:rPr>
              <a:t>          </a:t>
            </a:r>
            <a:r>
              <a:rPr kumimoji="0" lang="en-US" sz="2400" b="0" i="0" u="none" strike="noStrike" cap="none" normalizeH="0" baseline="0" dirty="0" smtClean="0">
                <a:ln>
                  <a:noFill/>
                </a:ln>
                <a:solidFill>
                  <a:schemeClr val="tx1"/>
                </a:solidFill>
                <a:effectLst/>
                <a:latin typeface="Calibri" pitchFamily="34" charset="0"/>
                <a:cs typeface="Arial" pitchFamily="34" charset="0"/>
              </a:rPr>
              <a:t>X                            (transfer)                      </a:t>
            </a:r>
            <a:r>
              <a:rPr kumimoji="0" lang="en-US" sz="1100" b="0" i="0" u="none" strike="noStrike" cap="none" normalizeH="0" baseline="0" dirty="0" smtClean="0">
                <a:ln>
                  <a:noFill/>
                </a:ln>
                <a:solidFill>
                  <a:schemeClr val="tx1"/>
                </a:solidFill>
                <a:effectLst/>
                <a:latin typeface="Calibri" pitchFamily="34" charset="0"/>
                <a:cs typeface="Arial" pitchFamily="34" charset="0"/>
              </a:rPr>
              <a:t>         </a:t>
            </a:r>
            <a:r>
              <a:rPr kumimoji="0" lang="en-US" sz="2800" b="0" i="0" u="none" strike="noStrike" cap="none" normalizeH="0" baseline="0" dirty="0" smtClean="0">
                <a:ln>
                  <a:noFill/>
                </a:ln>
                <a:solidFill>
                  <a:schemeClr val="tx1"/>
                </a:solidFill>
                <a:effectLst/>
                <a:latin typeface="Calibri" pitchFamily="34" charset="0"/>
                <a:cs typeface="Arial" pitchFamily="34" charset="0"/>
              </a:rPr>
              <a:t>Y</a:t>
            </a:r>
            <a:endParaRPr kumimoji="0" lang="en-US" sz="44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20" name="Straight Arrow Connector 19"/>
          <p:cNvCxnSpPr/>
          <p:nvPr/>
        </p:nvCxnSpPr>
        <p:spPr>
          <a:xfrm rot="5400000">
            <a:off x="1219200" y="4953000"/>
            <a:ext cx="609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1257300" y="3924300"/>
            <a:ext cx="5334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1905000" y="5486400"/>
            <a:ext cx="1371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5181600" y="5486400"/>
            <a:ext cx="1219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6439694" y="4914106"/>
            <a:ext cx="5326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rot="5400000" flipH="1" flipV="1">
            <a:off x="6400006" y="3886200"/>
            <a:ext cx="610394"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circle(in)">
                                      <p:cBhvr>
                                        <p:cTn id="25" dur="20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circle(in)">
                                      <p:cBhvr>
                                        <p:cTn id="30" dur="20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grpId="0" nodeType="clickEffect">
                                  <p:stCondLst>
                                    <p:cond delay="0"/>
                                  </p:stCondLst>
                                  <p:childTnLst>
                                    <p:set>
                                      <p:cBhvr>
                                        <p:cTn id="34" dur="1" fill="hold">
                                          <p:stCondLst>
                                            <p:cond delay="0"/>
                                          </p:stCondLst>
                                        </p:cTn>
                                        <p:tgtEl>
                                          <p:spTgt spid="16388"/>
                                        </p:tgtEl>
                                        <p:attrNameLst>
                                          <p:attrName>style.visibility</p:attrName>
                                        </p:attrNameLst>
                                      </p:cBhvr>
                                      <p:to>
                                        <p:strVal val="visible"/>
                                      </p:to>
                                    </p:set>
                                    <p:animEffect transition="in" filter="wipe(down)">
                                      <p:cBhvr>
                                        <p:cTn id="35" dur="580">
                                          <p:stCondLst>
                                            <p:cond delay="0"/>
                                          </p:stCondLst>
                                        </p:cTn>
                                        <p:tgtEl>
                                          <p:spTgt spid="16388"/>
                                        </p:tgtEl>
                                      </p:cBhvr>
                                    </p:animEffect>
                                    <p:anim calcmode="lin" valueType="num">
                                      <p:cBhvr>
                                        <p:cTn id="36" dur="1822" tmFilter="0,0; 0.14,0.36; 0.43,0.73; 0.71,0.91; 1.0,1.0">
                                          <p:stCondLst>
                                            <p:cond delay="0"/>
                                          </p:stCondLst>
                                        </p:cTn>
                                        <p:tgtEl>
                                          <p:spTgt spid="16388"/>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6388"/>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6388"/>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6388"/>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6388"/>
                                        </p:tgtEl>
                                        <p:attrNameLst>
                                          <p:attrName>ppt_y</p:attrName>
                                        </p:attrNameLst>
                                      </p:cBhvr>
                                      <p:tavLst>
                                        <p:tav tm="0" fmla="#ppt_y-sin(pi*$)/81">
                                          <p:val>
                                            <p:fltVal val="0"/>
                                          </p:val>
                                        </p:tav>
                                        <p:tav tm="100000">
                                          <p:val>
                                            <p:fltVal val="1"/>
                                          </p:val>
                                        </p:tav>
                                      </p:tavLst>
                                    </p:anim>
                                    <p:animScale>
                                      <p:cBhvr>
                                        <p:cTn id="41" dur="26">
                                          <p:stCondLst>
                                            <p:cond delay="650"/>
                                          </p:stCondLst>
                                        </p:cTn>
                                        <p:tgtEl>
                                          <p:spTgt spid="16388"/>
                                        </p:tgtEl>
                                      </p:cBhvr>
                                      <p:to x="100000" y="60000"/>
                                    </p:animScale>
                                    <p:animScale>
                                      <p:cBhvr>
                                        <p:cTn id="42" dur="166" decel="50000">
                                          <p:stCondLst>
                                            <p:cond delay="676"/>
                                          </p:stCondLst>
                                        </p:cTn>
                                        <p:tgtEl>
                                          <p:spTgt spid="16388"/>
                                        </p:tgtEl>
                                      </p:cBhvr>
                                      <p:to x="100000" y="100000"/>
                                    </p:animScale>
                                    <p:animScale>
                                      <p:cBhvr>
                                        <p:cTn id="43" dur="26">
                                          <p:stCondLst>
                                            <p:cond delay="1312"/>
                                          </p:stCondLst>
                                        </p:cTn>
                                        <p:tgtEl>
                                          <p:spTgt spid="16388"/>
                                        </p:tgtEl>
                                      </p:cBhvr>
                                      <p:to x="100000" y="80000"/>
                                    </p:animScale>
                                    <p:animScale>
                                      <p:cBhvr>
                                        <p:cTn id="44" dur="166" decel="50000">
                                          <p:stCondLst>
                                            <p:cond delay="1338"/>
                                          </p:stCondLst>
                                        </p:cTn>
                                        <p:tgtEl>
                                          <p:spTgt spid="16388"/>
                                        </p:tgtEl>
                                      </p:cBhvr>
                                      <p:to x="100000" y="100000"/>
                                    </p:animScale>
                                    <p:animScale>
                                      <p:cBhvr>
                                        <p:cTn id="45" dur="26">
                                          <p:stCondLst>
                                            <p:cond delay="1642"/>
                                          </p:stCondLst>
                                        </p:cTn>
                                        <p:tgtEl>
                                          <p:spTgt spid="16388"/>
                                        </p:tgtEl>
                                      </p:cBhvr>
                                      <p:to x="100000" y="90000"/>
                                    </p:animScale>
                                    <p:animScale>
                                      <p:cBhvr>
                                        <p:cTn id="46" dur="166" decel="50000">
                                          <p:stCondLst>
                                            <p:cond delay="1668"/>
                                          </p:stCondLst>
                                        </p:cTn>
                                        <p:tgtEl>
                                          <p:spTgt spid="16388"/>
                                        </p:tgtEl>
                                      </p:cBhvr>
                                      <p:to x="100000" y="100000"/>
                                    </p:animScale>
                                    <p:animScale>
                                      <p:cBhvr>
                                        <p:cTn id="47" dur="26">
                                          <p:stCondLst>
                                            <p:cond delay="1808"/>
                                          </p:stCondLst>
                                        </p:cTn>
                                        <p:tgtEl>
                                          <p:spTgt spid="16388"/>
                                        </p:tgtEl>
                                      </p:cBhvr>
                                      <p:to x="100000" y="95000"/>
                                    </p:animScale>
                                    <p:animScale>
                                      <p:cBhvr>
                                        <p:cTn id="48" dur="166" decel="50000">
                                          <p:stCondLst>
                                            <p:cond delay="1834"/>
                                          </p:stCondLst>
                                        </p:cTn>
                                        <p:tgtEl>
                                          <p:spTgt spid="1638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1" grpId="0"/>
      <p:bldP spid="1638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1026" name="AutoShape 2" descr="data:image/jpeg;base64,/9j/4AAQSkZJRgABAQAAAQABAAD/2wBDAAkGBwgHBgkIBwgKCgkLDRYPDQwMDRsUFRAWIB0iIiAdHx8kKDQsJCYxJx8fLT0tMTU3Ojo6Iys/RD84QzQ5Ojf/2wBDAQoKCg0MDRoPDxo3JR8lNzc3Nzc3Nzc3Nzc3Nzc3Nzc3Nzc3Nzc3Nzc3Nzc3Nzc3Nzc3Nzc3Nzc3Nzc3Nzc3Nzf/wAARCACfAHsDASIAAhEBAxEB/8QAGwAAAQUBAQAAAAAAAAAAAAAABQECAwQGAAf/xAA4EAABAwMDAgMGBAUEAwAAAAABAgMRAAQhBRIxQVEGInETIzJhgZEUobHBB0LR4fAVM1JiJIKS/8QAFAEBAAAAAAAAAAAAAAAAAAAAAP/EABQRAQAAAAAAAAAAAAAAAAAAAAD/2gAMAwEAAhEDEQA/APPQkkia4pznmnzESOlLt9flQMjqaUJxTkpqxaWb924G7dtSz2AwPWgrlOOKXbmKPu6CLVsqubtCikgLS0JifnVnTtM0h58+0W8toECFnZ+lBlynFRQeeTXpdn4f0JZCggESBtKzIznrU1x4U0q5ccK0JYSfhU2SD9uKDy0pMfOkAORNbnV/4f31tbquLB1FwgJ3FHCx6d6xZbIMUEUdjNOgxTgnNOiARQRgEU8pjIMU/b1PaujM96CNIOZqdPw800jk05IMUEeTGelP6DrXHaImakBSRgGPnQT2Fiq7dVghCSN5HIo2w8NNtihpkLVKog5HHP0/SoLP/wAK2C0j3imyraaq3Dy1KS0gTPmJBzJ+dAx9SwVrUsFW4gp7TmaS3d2srCsjkd5qK7Kg7KxPA/tVnR7M392GwDt52igRm8fQFQowoySc0d07xA657m5IB3p24wrv+VFkabbtoDYbSUgdRzVVzRbUvJUElISdwSmg2NtfMhKFhRKdwAUrg/L6Vi/GnhhKNT/GWaSLe7IgIT8Kz+laXRk2zqjbXAACo2fI0SvLMpYVa3EKCE72yTG4DNB4etG15SDkpJEj1ppBPapbt3214+7j3jilYEdaYrAoOHrSx2FRhQ6U8K47CgUjgRTgMYpsz6Dil3+tBEoEGpmQXFAAcmoyCRjipm5QJHI4oLl/dhZU0geUHqZiP2NV23ilTcTI4+War7pmQTNObnHbvQSr3KEmSSZJOa0Pg21m6VcSUhIiRQGQvAwgHpWp0Fz8P5UJhPOTzQHzhZESKRTZIkmTUs+QKgjvVgwUkbUxGAKAUolpwEEggyCOlbO1UNY0kJAT+IQghJVwFR+hrK3DQWklAOBWj8OWvsGA808FpcgmB8J7UHhTiFofWhwbXEqIUOxByPvTVzBg1pf4haeLDxbeJbENvbX0/wDtz+YNZtc0EY4yM0okJzSjmnBMx0oEkRFOHH9qbHSaUmDEUD08z9qlSnc2oDmkSkRgfWrLKCUwKAaowckyO9ErXTLxxoOBgncNyUyJI7xM1XuGg1cIdcG5oKBV6TkV6A+LcXClpStbLzSfZezEkqORHoI9KDGsafdOKCHGy2onhXNaTQbRZQfboCdnAPJogsDVbAubALhgQsjkEcg11mtKkyowo80F0YxNc5dpbB3SVAYxTkj2nlGcVCth5KlqR7NJ580mftQDnNZetZF9bKAPwrbGCPmDRjSdR2IUthRLa+h7+lDH2rm7uG0PrQLeQFIQiCoetFnrRp62XaohpCuCBxQVfGbOl67pn4s3IZu7NBAV/KoH+VX7V5csA9MRWj8VuN2iW9JQQXGnC69tIhKiICCB1Aj71neB14oI9uJ70uSBSqA7/SumOKBAklVcqZxApwndOIppOaC2hMwBV22bKkDvVdhOBRG1T5eKCJy3DidqhIjiKK+Hb11habJ9SfIPcqUYMdh3x0qJDQM8cV1xZe3tVFB2raBWhQ5BFBp7UJYcWtrdscIDhMBP270PbRtXCZySDBoRpuo3jluPxS9zRgDGT8zRq1O8gq4oLTRW05KSTVwul0GQB8xUCMHar6VOkDdERFArDKUS66oT0J6VIh0LSQhJOeoqu77x3ar4AOO5qo60pCkpQ69vOEAKwfUdfrQZ7x5ZJTdMX6Bl33Lw/wC4Eg/VP6VlY8pov4g1depPlpKA2024YgyVESJ+1CSJTigjVMAmK4mEiuVECukAQc+lB27MdKRQyfLXJndTiBPWgKMp2gccxRKzTKMkTQ9oyExgzRfTmHrk+ztm1OK6hP70FhtvpiiGn2oeUyFyGnFFtcDoQakZ05ttsquXVKjlDMHPaTRHSmT7AtgRkKyeDQZZqyVaFVo/IW3KFDvB5q/avKCPZqiRWpu9Kt9SaSpSgh9IhLo7dldxQK90y4slxcNx2WMpV6Gge0sE/F5qsBZTMn+9D0qCCJBxU4vE9AZ+dA95q5V7wOtoH/EoJIHrNUbq7ctrJ+5duUqLQKW4bKSVHEfmKMIuWwgSORk1HdeGrzxJpbKUPotkNPKWkuJJC5A4ig8sUCIHNcSAJreu/wAMNVA3N39ms9iFD9qBav4M17TEFx2xW62Mldud6fyz+VBmzEARSEfkaU8kdjB+Rpu0xNAuN1coicj867ceDMA4pFSTzQbyw0zT7UJW825drjKXDsQP/nJ+9F0vJWj2SGm2WejTQ2j+9Um/gGI9ambKkZIBE9KC2pKAAduQcVO2ShO4gSe1V2yCowqQaewqUAyCB1oClo7s8w460abWl1soWkKBGQRINZ9gwCo0TsHspSuRPwn9qCrqHh+3cBctvdGMoPwn07UBt7D8VcC3ZTtWTwpQAOOB371qNeuxa6cpWdzhDafU0NRpSLgKd9otOwgNrQcpWM75/wA60F620+10/Vre1WyHVra3lSsgGYOPtWhI82PtQG6uFKuLa4XBcQNio6/5Ao4XAQCOImg5xQGRgVK2uMgzVF53BKTuHanWzsiKCHVtC0bWQP8AULBl5Q4XG1Q+ozXlPjrwi3oqUX2mb16e4YIWZLKuxPY9DXryVhDxQTzxNDfYM6haPWF0kKYfCm1pPTsaDwLaIOOaaZmruo2TthdvWr6FBxlwoJUImDz9eaqT8qD0RlXkq+mCncIz0ofao9zJJJA+4q0wvG089KCYpCBKOuYpiFJA3IO1ZMED+b1H70rilJUJphAHvE8zxQEW358pEdhV9lc+XEUKQ4FoHTsant3CFFKjmaAjcqVcMgvjc0JQvGFA/oaj0Rzaj2TkKQry7gfMk9MUtm6hSl272WXRtP8AX1qBds7ZuKacSXYylxGFx3/yPSgsauFNNtrGNjiQsT0mP3oxbOldo0oScUC1B8XNlvCgpRQpJxB3ASJHfH5Ve0S6C2ilXXzJ9DQX3kAuBYMYOO9NtzCziFflSuK2pUTxNI6IIWnigdeDCXUnKaFpuQm6dzEOTRdcLZUD/wASRWbbMvuDEqEzQL478PNa3pirq2QBqDCNyFAf7iRyk/tXjQEiQT9q93b1RouIbTO7ggisRqP8Orl+/fesr1lu3cWVIQpBlIOYoJGJS0k9RIIFTqiCpJqBpXu5O3IwqmoWEPlo/CoSDQXXRLKSTn50xtQ27TxTlSbcATKap2zpUqDyDFBeZy5tVwrnFXrxhywUguStheUrHI+VVmdiXQTkda0jZavrUsLJ2kYI5SehFAIt3EKbSsKnsQZoqQjUbUQB7doSlQ5+Y+tZl60ubS4cTbFLdwg+Ztf+278/kT3FFfD2p29y6tpLare8Rl23cPmH/ZJ6igpXI3o9okhXTeOvyUP8+lT6G8Wm2Ao/CgIOe2Kua1apBN02SjeYWoDE9J+RqhpqkNPuMXLPkJyPXqPrQaC/WfwS1IA6frS2bvtWoPNNTbbLZ1pKittSTtJ5TQ+xuQlYBMA/rQGAqMK6VmrqWNQCegJSaPlwHI6is/rC9t026Z2qAPH0oOswlNyHnOmcnpWmYellBMSR1rLNpCloDmEkjdB4FaUTA2gERg0HnNoVsIDbh3J6GuulKbWhQ4CwPoanaKCwNw4pHChSFz14oLaH/MIIPSqChF6ojygnipbVwKSggcjNVnnALwwKAs126R1q1aXTzSgQSBxE0OS4SAT1pyHyFeag0V82dQs0vswX2hkDlQ6igTzCbxCHWnCzcsmWXkfEg/0+VXtNvQw6mCQk812qtJtLtt5rDVxJ29ldaCxomvIvVHT9UQlq+AgpOEXA7p/pQ/UUO6ZqrYcPuHJShQyI5H9Kr31uzdIAXunlKhhSD0INON07fW/+jaqrddRutLtP85GYUBwcelBr9OfD9uk7p6Gs0Cpp9WYhRB+9d4Y1MrUgLBG8QR2VTNSJF2+BmFmPrQGipUNrmEgcATQ/WWkqsmnEKBCVgEz3p+mvldqJJlODU1+zv0q4UIJ27hjqM0AxlSUNmCDJ4qVOsXTKQ2iClOBIoKLyCnHP5UxdydxxQf/Z"/>
          <p:cNvSpPr>
            <a:spLocks noChangeAspect="1" noChangeArrowheads="1"/>
          </p:cNvSpPr>
          <p:nvPr/>
        </p:nvSpPr>
        <p:spPr bwMode="auto">
          <a:xfrm>
            <a:off x="155575" y="-1165225"/>
            <a:ext cx="1876425" cy="242887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data:image/jpeg;base64,/9j/4AAQSkZJRgABAQAAAQABAAD/2wBDAAkGBwgHBgkIBwgKCgkLDRYPDQwMDRsUFRAWIB0iIiAdHx8kKDQsJCYxJx8fLT0tMTU3Ojo6Iys/RD84QzQ5Ojf/2wBDAQoKCg0MDRoPDxo3JR8lNzc3Nzc3Nzc3Nzc3Nzc3Nzc3Nzc3Nzc3Nzc3Nzc3Nzc3Nzc3Nzc3Nzc3Nzc3Nzc3Nzf/wAARCACfAHsDASIAAhEBAxEB/8QAGwAAAQUBAQAAAAAAAAAAAAAABQECAwQGAAf/xAA4EAABAwMDAgMGBAUEAwAAAAABAgMRAAQhBRIxQVEGInETIzJhgZEUobHBB0LR4fAVM1JiJIKS/8QAFAEBAAAAAAAAAAAAAAAAAAAAAP/EABQRAQAAAAAAAAAAAAAAAAAAAAD/2gAMAwEAAhEDEQA/APPQkkia4pznmnzESOlLt9flQMjqaUJxTkpqxaWb924G7dtSz2AwPWgrlOOKXbmKPu6CLVsqubtCikgLS0JifnVnTtM0h58+0W8toECFnZ+lBlynFRQeeTXpdn4f0JZCggESBtKzIznrU1x4U0q5ccK0JYSfhU2SD9uKDy0pMfOkAORNbnV/4f31tbquLB1FwgJ3FHCx6d6xZbIMUEUdjNOgxTgnNOiARQRgEU8pjIMU/b1PaujM96CNIOZqdPw800jk05IMUEeTGelP6DrXHaImakBSRgGPnQT2Fiq7dVghCSN5HIo2w8NNtihpkLVKog5HHP0/SoLP/wAK2C0j3imyraaq3Dy1KS0gTPmJBzJ+dAx9SwVrUsFW4gp7TmaS3d2srCsjkd5qK7Kg7KxPA/tVnR7M392GwDt52igRm8fQFQowoySc0d07xA657m5IB3p24wrv+VFkabbtoDYbSUgdRzVVzRbUvJUElISdwSmg2NtfMhKFhRKdwAUrg/L6Vi/GnhhKNT/GWaSLe7IgIT8Kz+laXRk2zqjbXAACo2fI0SvLMpYVa3EKCE72yTG4DNB4etG15SDkpJEj1ppBPapbt3214+7j3jilYEdaYrAoOHrSx2FRhQ6U8K47CgUjgRTgMYpsz6Dil3+tBEoEGpmQXFAAcmoyCRjipm5QJHI4oLl/dhZU0geUHqZiP2NV23ilTcTI4+War7pmQTNObnHbvQSr3KEmSSZJOa0Pg21m6VcSUhIiRQGQvAwgHpWp0Fz8P5UJhPOTzQHzhZESKRTZIkmTUs+QKgjvVgwUkbUxGAKAUolpwEEggyCOlbO1UNY0kJAT+IQghJVwFR+hrK3DQWklAOBWj8OWvsGA808FpcgmB8J7UHhTiFofWhwbXEqIUOxByPvTVzBg1pf4haeLDxbeJbENvbX0/wDtz+YNZtc0EY4yM0okJzSjmnBMx0oEkRFOHH9qbHSaUmDEUD08z9qlSnc2oDmkSkRgfWrLKCUwKAaowckyO9ErXTLxxoOBgncNyUyJI7xM1XuGg1cIdcG5oKBV6TkV6A+LcXClpStbLzSfZezEkqORHoI9KDGsafdOKCHGy2onhXNaTQbRZQfboCdnAPJogsDVbAubALhgQsjkEcg11mtKkyowo80F0YxNc5dpbB3SVAYxTkj2nlGcVCth5KlqR7NJ580mftQDnNZetZF9bKAPwrbGCPmDRjSdR2IUthRLa+h7+lDH2rm7uG0PrQLeQFIQiCoetFnrRp62XaohpCuCBxQVfGbOl67pn4s3IZu7NBAV/KoH+VX7V5csA9MRWj8VuN2iW9JQQXGnC69tIhKiICCB1Aj71neB14oI9uJ70uSBSqA7/SumOKBAklVcqZxApwndOIppOaC2hMwBV22bKkDvVdhOBRG1T5eKCJy3DidqhIjiKK+Hb11habJ9SfIPcqUYMdh3x0qJDQM8cV1xZe3tVFB2raBWhQ5BFBp7UJYcWtrdscIDhMBP270PbRtXCZySDBoRpuo3jluPxS9zRgDGT8zRq1O8gq4oLTRW05KSTVwul0GQB8xUCMHar6VOkDdERFArDKUS66oT0J6VIh0LSQhJOeoqu77x3ar4AOO5qo60pCkpQ69vOEAKwfUdfrQZ7x5ZJTdMX6Bl33Lw/wC4Eg/VP6VlY8pov4g1depPlpKA2024YgyVESJ+1CSJTigjVMAmK4mEiuVECukAQc+lB27MdKRQyfLXJndTiBPWgKMp2gccxRKzTKMkTQ9oyExgzRfTmHrk+ztm1OK6hP70FhtvpiiGn2oeUyFyGnFFtcDoQakZ05ttsquXVKjlDMHPaTRHSmT7AtgRkKyeDQZZqyVaFVo/IW3KFDvB5q/avKCPZqiRWpu9Kt9SaSpSgh9IhLo7dldxQK90y4slxcNx2WMpV6Gge0sE/F5qsBZTMn+9D0qCCJBxU4vE9AZ+dA95q5V7wOtoH/EoJIHrNUbq7ctrJ+5duUqLQKW4bKSVHEfmKMIuWwgSORk1HdeGrzxJpbKUPotkNPKWkuJJC5A4ig8sUCIHNcSAJreu/wAMNVA3N39ms9iFD9qBav4M17TEFx2xW62Mldud6fyz+VBmzEARSEfkaU8kdjB+Rpu0xNAuN1coicj867ceDMA4pFSTzQbyw0zT7UJW825drjKXDsQP/nJ+9F0vJWj2SGm2WejTQ2j+9Um/gGI9ambKkZIBE9KC2pKAAduQcVO2ShO4gSe1V2yCowqQaewqUAyCB1oClo7s8w460abWl1soWkKBGQRINZ9gwCo0TsHspSuRPwn9qCrqHh+3cBctvdGMoPwn07UBt7D8VcC3ZTtWTwpQAOOB371qNeuxa6cpWdzhDafU0NRpSLgKd9otOwgNrQcpWM75/wA60F620+10/Vre1WyHVra3lSsgGYOPtWhI82PtQG6uFKuLa4XBcQNio6/5Ao4XAQCOImg5xQGRgVK2uMgzVF53BKTuHanWzsiKCHVtC0bWQP8AULBl5Q4XG1Q+ozXlPjrwi3oqUX2mb16e4YIWZLKuxPY9DXryVhDxQTzxNDfYM6haPWF0kKYfCm1pPTsaDwLaIOOaaZmruo2TthdvWr6FBxlwoJUImDz9eaqT8qD0RlXkq+mCncIz0ofao9zJJJA+4q0wvG089KCYpCBKOuYpiFJA3IO1ZMED+b1H70rilJUJphAHvE8zxQEW358pEdhV9lc+XEUKQ4FoHTsant3CFFKjmaAjcqVcMgvjc0JQvGFA/oaj0Rzaj2TkKQry7gfMk9MUtm6hSl272WXRtP8AX1qBds7ZuKacSXYylxGFx3/yPSgsauFNNtrGNjiQsT0mP3oxbOldo0oScUC1B8XNlvCgpRQpJxB3ASJHfH5Ve0S6C2ilXXzJ9DQX3kAuBYMYOO9NtzCziFflSuK2pUTxNI6IIWnigdeDCXUnKaFpuQm6dzEOTRdcLZUD/wASRWbbMvuDEqEzQL478PNa3pirq2QBqDCNyFAf7iRyk/tXjQEiQT9q93b1RouIbTO7ggisRqP8Orl+/fesr1lu3cWVIQpBlIOYoJGJS0k9RIIFTqiCpJqBpXu5O3IwqmoWEPlo/CoSDQXXRLKSTn50xtQ27TxTlSbcATKap2zpUqDyDFBeZy5tVwrnFXrxhywUguStheUrHI+VVmdiXQTkda0jZavrUsLJ2kYI5SehFAIt3EKbSsKnsQZoqQjUbUQB7doSlQ5+Y+tZl60ubS4cTbFLdwg+Ztf+278/kT3FFfD2p29y6tpLare8Rl23cPmH/ZJ6igpXI3o9okhXTeOvyUP8+lT6G8Wm2Ao/CgIOe2Kua1apBN02SjeYWoDE9J+RqhpqkNPuMXLPkJyPXqPrQaC/WfwS1IA6frS2bvtWoPNNTbbLZ1pKittSTtJ5TQ+xuQlYBMA/rQGAqMK6VmrqWNQCegJSaPlwHI6is/rC9t026Z2qAPH0oOswlNyHnOmcnpWmYellBMSR1rLNpCloDmEkjdB4FaUTA2gERg0HnNoVsIDbh3J6GuulKbWhQ4CwPoanaKCwNw4pHChSFz14oLaH/MIIPSqChF6ojygnipbVwKSggcjNVnnALwwKAs126R1q1aXTzSgQSBxE0OS4SAT1pyHyFeag0V82dQs0vswX2hkDlQ6igTzCbxCHWnCzcsmWXkfEg/0+VXtNvQw6mCQk812qtJtLtt5rDVxJ29ldaCxomvIvVHT9UQlq+AgpOEXA7p/pQ/UUO6ZqrYcPuHJShQyI5H9Kr31uzdIAXunlKhhSD0INON07fW/+jaqrddRutLtP85GYUBwcelBr9OfD9uk7p6Gs0Cpp9WYhRB+9d4Y1MrUgLBG8QR2VTNSJF2+BmFmPrQGipUNrmEgcATQ/WWkqsmnEKBCVgEz3p+mvldqJJlODU1+zv0q4UIJ27hjqM0AxlSUNmCDJ4qVOsXTKQ2iClOBIoKLyCnHP5UxdydxxQf/Z"/>
          <p:cNvSpPr>
            <a:spLocks noChangeAspect="1" noChangeArrowheads="1"/>
          </p:cNvSpPr>
          <p:nvPr/>
        </p:nvSpPr>
        <p:spPr bwMode="auto">
          <a:xfrm>
            <a:off x="155575" y="-1165225"/>
            <a:ext cx="1876425" cy="242887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3" name="AutoShape 9" descr="data:image/jpeg;base64,/9j/4AAQSkZJRgABAQAAAQABAAD/2wCEAAkGBhMSERUUEhQUFRUUFhgaFRUYGBcaHBkXFxgcHBcYHBoYHCYeGhokHhwUHy8gJCcpLCwsFR4xNTAqNSYrLCkBCQoKDgwOGg8PGiwkHxwsLCwqLSwpKSkpKSwqLCwpLCksLCkpLCksKiwsLCksKSopLCwsLCwsLCwpLCwpKSk2Kf/AABEIAKAAeAMBIgACEQEDEQH/xAAcAAABBQEBAQAAAAAAAAAAAAAFAgMEBgcAAQj/xAA9EAABAgQEBAQDBgUCBwAAAAABAhEAAwQhBRIxQQZRYXETIoGRobHBBzJC0eHwFCMzUnJiohUWJENjc7L/xAAZAQACAwEAAAAAAAAAAAAAAAACAwABBAX/xAAiEQACAgIDAQACAwAAAAAAAAAAAQIRAyESMUEEMlETIoH/2gAMAwEAAhEDEQA/ANtaPY6I9XViWkqVp9eUAWOzpwSHJgRX8QBCXHm7QNr8Q8S6/ugWEV6qQZigElg977Q2OP1gXfQSPEi5xYEltQn6w8KdW5GsN0slMlLIDH+7cxIRN3gm14MUB0Ai4hSC9oYm1DWt2hCpvOBsZ/GPqqbk6Q8Kt+3e8DJ8xrn2/WGJVbeIg/4UGjVkB3ghQYq+pcfWK8J76h3iFX50Jzy3KQ+ZOtxuGi+KejPKDjs0BKn/AEhaYpuA8TEtm0Itq8W2nqQoOIVKLQKdjwEdHPHQIRxMVbFa7xJuXVKPYqiw10xkKPIRT5CXuTr23vDccQJMiYjU5bMB2MIoCAMzXhNalGbXT1hKZiU3HOx/T6w19DcUb2TVz9bw/nYWINttoDmeSSTf5iH0KcWLW0aFo0uKJ4U19XPtCjNYG4EQZcgiznpf4w5PHSK7ILTOcdNu8R5qRrpzhSJQ3Fu8MTFA2a19SbmL6DTofSqzCHZc9m0fnEBTg3VY7MLRyZ5DP7wSBlGz2pkiUrMiyVlyATZXPoIs2B1zFnsde8AUKCkkHcXhrDCtBYfhOmp6QdWjFOPF6NIQY6IGGzyoX5x5GZqiWKxtR8GY2rGKcSyW9mi7Yj/TX/iYz+uqMvmt0h2PYFDEyWCpgL7m/qAOX5Q0sMyXsTc9tOsdSTitiDq/wh6aRtZ+e794KZsxiEoc205wRkzWFufvESnYlomLCE6qvC6GSHQx03hRlAsH30iEutQCHJHfSONakMUqBcttr9InRFEmrkO1rM/7+MNmQ6YZlVnn1/CHvzLD6wzIrwUpALnRud4lolMdmSojzmFvz2hc8KG1jvbUwz4RO9+WkWW3odlzG5H1iTKluoF2f5QxLk2DtpEiULke0FEzZNlrwXSOhOA3HaOhUuxCWghVIdChzBjJMSqlmeUfeyj0HftFr40+0iXQr8NipXIdYotcv+NClSJvhlZucps+ovccvWLxZI3xHrBPjzrQRpZhSQLvsCeY2bbf1glVyWAH4ecV4cGnKAayoKxZwUjsG94g1vCjsZkyomAbeKfyaDn2Nhvosxrcv4CSQ7Df9IjyqyZMICkMNhv6MCTAnC/5eZJKy2UJuLBnYk6xNqsIn1KbzvCTyljzN1V+kTp0i6/Y/WFAPnmZbaKKC3PWBYUBeSZExIPmDKB9ClYf2gd/yHKS6s61HNfMX7vCqaiRJUcgBWNHNn6tDlftC6aWglhGIzlKmZJI8pDqdbF7gpJJ6WiBV8QqlTFSlyZodRLoWLbkjOGb1gvwlhQXLVMmByXAubBy5AGm3tAPiCgUJ65aVKyhIWEv1bftCuOxvlhOjxiYsAJFQQTbMmWzcnzRYE+KfNkmD0H0OkZuikrM38mapOU/cBa3s0WbAcfrJc0CoSpSP7kJuB/qGjdYNrVpASUky3SScozZQeQI+WsOTCQAekITVSpwzS1pKc2o13d7CPcPqUzl+EkupJOcDYBTA+toEVK/S0cKFRSSdDpHQVw2k8NATHQmT2KRg32q0x/4jMN75W6eXbnEbh2SqQFKB8qiH7xcPtTwgmoTMZgtAYi90kuPa8VHGivJLlSVMZhSBycm/wCfpCnGnyR28clkwxivLLRQ1TEubljpzictWZuj9jAapGSaU2LJTfTQCH01Tjfoem8NbM6giTTUCVTFsxPlNtA4Y+sSxQq1DvzH5xBpDkTZV3JHr9OkSJeI1KnZMtQ5qcfK0EpAPGxuZhk5epsDYO4gVjGDBIZJKlzLJfc+v4RzgtX4pUS0lSvBTbmpVugaBuD0qpyv4idNJLeRKbDKOQ6wXLZaxtqw/g+G+DJQh3YB29z8SfRoruPUf/US16BYXLPc3Bf3ixIxQEfeSwYa6+kCMeT4kpfhkEpOYCzt9SCxgr0FwISEGSWWh7llDl6QW8cFGZJLcjf35CB+EcSoWB4wMsvdRBKFHm+gPQtBqWqQoOFS7m2UgQN6Akq8A9FJImLI0U2ZtOWneDXDATKRNqEAJWtS/OQLpBZL+xMR6pCcpCCFK0Q2z2JLcoj4vLKKdElCmcBAO5ABc+8S6QjjydBjhz7ThNq006yVFRYEJAD9C8eRReAMIK8SlMP6ZKj0Zzr1j2EQUq2xn2YseOajH9Gy8T4IKmSU/iF0Ft9x6iMmn4cSEywwnSZlkGxIexD62f2jclC0UrjTB8q/4pIcgZSdCn/U+4Z7doMX8+Xi+LKDNWVLuGN8w7fSJUqWbMPWIM2YRPUAc2Zl3uwVbbtE2WspdtzY8hvA3eze41piqkmwZ4nSpmVgIhqUCoAHa/SFVNWlCSeQcmJZadg/HpxmqEr8Iuv6CK/jHDE+xkzVhKRZLkN0F4t2F0z+ZViq5+ntBCZLQxFtPjDOCq2DLJS4oy+mrZ0khK82bexII5vBOhnVQmBUtghhmcFy+pi1zsHc201H721h2VQsNPy94kYIp5WBMDqDInqlKcoW6g/U3HeLBOpJRchKR2ADH0gTjVGEhM3dBv2VaJ0tRMlR3a8VqLoKdONofw6vCgLu3L2hrHlOqWon7qST6WiNgFOwfrBE4SqqrJcjKRLIBWvbKm5ETwzqoz34HfstwLKldQoMZlkf47mPYvNLThCQlIASAwHKOijDknzk5MfhqokhYKVMQoMQdCDsYcjjEAMp4n+z80wm1EheZAZRQp8yANgrdNzFew+dmIOusbfWUwmIUhVwtJBHcNHz9LX4ayjQoUQrs/eAejfgyOWmWamlutm0H6RDxOnUoBvuhQc8+kLkVfmB5j0ifWKCZQSP+4oMeW7+kVF2aLaKtjXFSZAJAL6BPXrygBT8STKlWVc9cp1AAJRmDdSkWi8zqFCUlC0JUhWpXd20PWJmGU0qWgCWES0guE233hqSfbEy5v8AEpK6ZSAvw8QBCBmDnUsSxiLh/HcyUvLNUJiXbONIu1bRSJhOdUpSi34A9ur3iCrhCiTfIhydTvfRtoiinuy3zQqsrk1EhQCgc6SwGj6iHuGgpdOp/wC0e6dY8l4RLkLStCQkOHQNB1YxMo5XhTJgFkqzEDoYGXaL5aaF4XYer9vSNB4VwooBmKDFbZQdh+sUbBabxJqEJ3UAfn8I1hKP38oJdGXPLdCjHR6BHRDNZ0JJj0x4dYopiX7xgnGNDkqpwTqmYr1BL+hjacextFNKK1EObITupRLBveMt45pyirXmN1pSfcXHvvEa1bNHyv8AvQBpqh8vT9mCdLVePPlpBYS8y/gwgHdIB2OvSPcLrxKmqLu+UDtyhPTN1/svU7D3Bzv0OsDJnCWe+YgbOSD7QRpcYSUDl8oZnYmRooKbclm6Q9JWSKbBh4QQLE/7jEiVg/hvbsTeFnGQQT1Y8vSJlDigOrM9iN4JxQUougNjEtSJKlLsp079YX/G5khWpKQO77CPOMqxJl+GNV5fZwY7BadyjkCD7QvjbEyerNF4P4Z8FImTP6ihYf2g6+ukWkQ1IVYdhDgMF2c1ysUI6Ojoogl4H4zjUunQVTDfZO5O3p1gBjXHiE+WQMx3WdB25xRq/FZk5ZXMUVHZ9PbaNOPBKXYmeVLofxbFplVVys1805AAewGblB/7SMH8SUmcm5RY/wCJ0+MVDAS+IU4/8gL9g4jXZsgLSUKDpIIIfYwz6IpJRRPnyNPkYaEEpUCLt6QBq0KCgdv3vF24m4eXSzmYlBcpXdiN0/5CK9NoXUU7HTvGBxo7PJT2iHIxZUu1/naIdRiKwzL8ruA+nINDOK05zMDpA8oUlQJDgetjv6RbaLTlHaYdlYpa6r7h7d4JUNeUMoKBHbU7NAzDqMTFh2bm3xiWtJKmADO1th2guWiNyZMkS11E7Muwswi3U2Hq8CoVLcCVKWQdswGg669ogcLYOZqxLS7aqLaARpFdTIRSzUJACRKXpr9w39YbjXpizZaTiiqcCccZZaUTiSlmCtcu931EaTInhQCkkEHQjSPnThypsN9PaLZQcRzZB8iyOm3sY15PlvcTmQz1+RssdFLwD7RZM3yTv5Uz/aer7do6MLxyTqjSpJ7TM+Skl9urnvCSkwtIv68xo2kelQ6e/wBI7ZzbIuGVXh19OtzaakN3LfUxtiTaMCqqgJnIPKYhzf8AuEbxRTc6ARuBGP641xZqwPTGMSoZdRLVLmJzJPo3UHaMu4j4eXSLBuqSpVpg/D0Xy77xsBlCI9VRhaSkgFJsUnQjkRyjFpo2QyODPnXEpKszgHf22gdU1DqDg9TreNO4s+zyahKl0hKgxPhFiR0QWuRyO0UeRSlKEomypqVc/DW5J125wp4peLR0YZoSXZMwaUQFEJJ8rDuR+kGcLwRU1QCEuR7CCfCnCKpqHmZkIJBbRRAFh0GsaRQ4aiUAmWkJA5fnDuCj2Zsn0JOokTBMHTIl5Rcn7ytyfyjuIVkU83/1r/8AkwXaBOOIeVM6pPyg4P8AsjBPez594annKhz0PvFomqNi7tqflFYwmXkVl+7lJ+el4sACco0t8zyjrpUkc+XbZGnC7tfoBeOhRI6d7m0dBf4DbP/Z"/>
          <p:cNvSpPr>
            <a:spLocks noChangeAspect="1" noChangeArrowheads="1"/>
          </p:cNvSpPr>
          <p:nvPr/>
        </p:nvSpPr>
        <p:spPr bwMode="auto">
          <a:xfrm>
            <a:off x="155575" y="-731838"/>
            <a:ext cx="1143000" cy="152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5" name="AutoShape 11" descr="data:image/jpeg;base64,/9j/4AAQSkZJRgABAQAAAQABAAD/2wCEAAkGBhMSERUUEhQUFRUUFhgaFRUYGBcaHBkXFxgcHBcYHBoYHCYeGhokHhwUHy8gJCcpLCwsFR4xNTAqNSYrLCkBCQoKDgwOGg8PGiwkHxwsLCwqLSwpKSkpKSwqLCwpLCksLCkpLCksKiwsLCksKSopLCwsLCwsLCwpLCwpKSk2Kf/AABEIAKAAeAMBIgACEQEDEQH/xAAcAAABBQEBAQAAAAAAAAAAAAAFAgMEBgcAAQj/xAA9EAABAgQEBAQDBgUCBwAAAAABAhEAAwQhBRIxQQZRYXETIoGRobHBBzJC0eHwFCMzUnJiohUWJENjc7L/xAAZAQACAwEAAAAAAAAAAAAAAAACAwABBAX/xAAiEQACAgIDAQACAwAAAAAAAAAAAQIRAyESMUEEMlETIoH/2gAMAwEAAhEDEQA/ANtaPY6I9XViWkqVp9eUAWOzpwSHJgRX8QBCXHm7QNr8Q8S6/ugWEV6qQZigElg977Q2OP1gXfQSPEi5xYEltQn6w8KdW5GsN0slMlLIDH+7cxIRN3gm14MUB0Ai4hSC9oYm1DWt2hCpvOBsZ/GPqqbk6Q8Kt+3e8DJ8xrn2/WGJVbeIg/4UGjVkB3ghQYq+pcfWK8J76h3iFX50Jzy3KQ+ZOtxuGi+KejPKDjs0BKn/AEhaYpuA8TEtm0Itq8W2nqQoOIVKLQKdjwEdHPHQIRxMVbFa7xJuXVKPYqiw10xkKPIRT5CXuTr23vDccQJMiYjU5bMB2MIoCAMzXhNalGbXT1hKZiU3HOx/T6w19DcUb2TVz9bw/nYWINttoDmeSSTf5iH0KcWLW0aFo0uKJ4U19XPtCjNYG4EQZcgiznpf4w5PHSK7ILTOcdNu8R5qRrpzhSJQ3Fu8MTFA2a19SbmL6DTofSqzCHZc9m0fnEBTg3VY7MLRyZ5DP7wSBlGz2pkiUrMiyVlyATZXPoIs2B1zFnsde8AUKCkkHcXhrDCtBYfhOmp6QdWjFOPF6NIQY6IGGzyoX5x5GZqiWKxtR8GY2rGKcSyW9mi7Yj/TX/iYz+uqMvmt0h2PYFDEyWCpgL7m/qAOX5Q0sMyXsTc9tOsdSTitiDq/wh6aRtZ+e794KZsxiEoc205wRkzWFufvESnYlomLCE6qvC6GSHQx03hRlAsH30iEutQCHJHfSONakMUqBcttr9InRFEmrkO1rM/7+MNmQ6YZlVnn1/CHvzLD6wzIrwUpALnRud4lolMdmSojzmFvz2hc8KG1jvbUwz4RO9+WkWW3odlzG5H1iTKluoF2f5QxLk2DtpEiULke0FEzZNlrwXSOhOA3HaOhUuxCWghVIdChzBjJMSqlmeUfeyj0HftFr40+0iXQr8NipXIdYotcv+NClSJvhlZucps+ovccvWLxZI3xHrBPjzrQRpZhSQLvsCeY2bbf1glVyWAH4ecV4cGnKAayoKxZwUjsG94g1vCjsZkyomAbeKfyaDn2Nhvosxrcv4CSQ7Df9IjyqyZMICkMNhv6MCTAnC/5eZJKy2UJuLBnYk6xNqsIn1KbzvCTyljzN1V+kTp0i6/Y/WFAPnmZbaKKC3PWBYUBeSZExIPmDKB9ClYf2gd/yHKS6s61HNfMX7vCqaiRJUcgBWNHNn6tDlftC6aWglhGIzlKmZJI8pDqdbF7gpJJ6WiBV8QqlTFSlyZodRLoWLbkjOGb1gvwlhQXLVMmByXAubBy5AGm3tAPiCgUJ65aVKyhIWEv1bftCuOxvlhOjxiYsAJFQQTbMmWzcnzRYE+KfNkmD0H0OkZuikrM38mapOU/cBa3s0WbAcfrJc0CoSpSP7kJuB/qGjdYNrVpASUky3SScozZQeQI+WsOTCQAekITVSpwzS1pKc2o13d7CPcPqUzl+EkupJOcDYBTA+toEVK/S0cKFRSSdDpHQVw2k8NATHQmT2KRg32q0x/4jMN75W6eXbnEbh2SqQFKB8qiH7xcPtTwgmoTMZgtAYi90kuPa8VHGivJLlSVMZhSBycm/wCfpCnGnyR28clkwxivLLRQ1TEubljpzictWZuj9jAapGSaU2LJTfTQCH01Tjfoem8NbM6giTTUCVTFsxPlNtA4Y+sSxQq1DvzH5xBpDkTZV3JHr9OkSJeI1KnZMtQ5qcfK0EpAPGxuZhk5epsDYO4gVjGDBIZJKlzLJfc+v4RzgtX4pUS0lSvBTbmpVugaBuD0qpyv4idNJLeRKbDKOQ6wXLZaxtqw/g+G+DJQh3YB29z8SfRoruPUf/US16BYXLPc3Bf3ixIxQEfeSwYa6+kCMeT4kpfhkEpOYCzt9SCxgr0FwISEGSWWh7llDl6QW8cFGZJLcjf35CB+EcSoWB4wMsvdRBKFHm+gPQtBqWqQoOFS7m2UgQN6Akq8A9FJImLI0U2ZtOWneDXDATKRNqEAJWtS/OQLpBZL+xMR6pCcpCCFK0Q2z2JLcoj4vLKKdElCmcBAO5ABc+8S6QjjydBjhz7ThNq006yVFRYEJAD9C8eRReAMIK8SlMP6ZKj0Zzr1j2EQUq2xn2YseOajH9Gy8T4IKmSU/iF0Ft9x6iMmn4cSEywwnSZlkGxIexD62f2jclC0UrjTB8q/4pIcgZSdCn/U+4Z7doMX8+Xi+LKDNWVLuGN8w7fSJUqWbMPWIM2YRPUAc2Zl3uwVbbtE2WspdtzY8hvA3eze41piqkmwZ4nSpmVgIhqUCoAHa/SFVNWlCSeQcmJZadg/HpxmqEr8Iuv6CK/jHDE+xkzVhKRZLkN0F4t2F0z+ZViq5+ntBCZLQxFtPjDOCq2DLJS4oy+mrZ0khK82bexII5vBOhnVQmBUtghhmcFy+pi1zsHc201H721h2VQsNPy94kYIp5WBMDqDInqlKcoW6g/U3HeLBOpJRchKR2ADH0gTjVGEhM3dBv2VaJ0tRMlR3a8VqLoKdONofw6vCgLu3L2hrHlOqWon7qST6WiNgFOwfrBE4SqqrJcjKRLIBWvbKm5ETwzqoz34HfstwLKldQoMZlkf47mPYvNLThCQlIASAwHKOijDknzk5MfhqokhYKVMQoMQdCDsYcjjEAMp4n+z80wm1EheZAZRQp8yANgrdNzFew+dmIOusbfWUwmIUhVwtJBHcNHz9LX4ayjQoUQrs/eAejfgyOWmWamlutm0H6RDxOnUoBvuhQc8+kLkVfmB5j0ifWKCZQSP+4oMeW7+kVF2aLaKtjXFSZAJAL6BPXrygBT8STKlWVc9cp1AAJRmDdSkWi8zqFCUlC0JUhWpXd20PWJmGU0qWgCWES0guE233hqSfbEy5v8AEpK6ZSAvw8QBCBmDnUsSxiLh/HcyUvLNUJiXbONIu1bRSJhOdUpSi34A9ur3iCrhCiTfIhydTvfRtoiinuy3zQqsrk1EhQCgc6SwGj6iHuGgpdOp/wC0e6dY8l4RLkLStCQkOHQNB1YxMo5XhTJgFkqzEDoYGXaL5aaF4XYer9vSNB4VwooBmKDFbZQdh+sUbBabxJqEJ3UAfn8I1hKP38oJdGXPLdCjHR6BHRDNZ0JJj0x4dYopiX7xgnGNDkqpwTqmYr1BL+hjacextFNKK1EObITupRLBveMt45pyirXmN1pSfcXHvvEa1bNHyv8AvQBpqh8vT9mCdLVePPlpBYS8y/gwgHdIB2OvSPcLrxKmqLu+UDtyhPTN1/svU7D3Bzv0OsDJnCWe+YgbOSD7QRpcYSUDl8oZnYmRooKbclm6Q9JWSKbBh4QQLE/7jEiVg/hvbsTeFnGQQT1Y8vSJlDigOrM9iN4JxQUougNjEtSJKlLsp079YX/G5khWpKQO77CPOMqxJl+GNV5fZwY7BadyjkCD7QvjbEyerNF4P4Z8FImTP6ihYf2g6+ukWkQ1IVYdhDgMF2c1ysUI6Ojoogl4H4zjUunQVTDfZO5O3p1gBjXHiE+WQMx3WdB25xRq/FZk5ZXMUVHZ9PbaNOPBKXYmeVLofxbFplVVys1805AAewGblB/7SMH8SUmcm5RY/wCJ0+MVDAS+IU4/8gL9g4jXZsgLSUKDpIIIfYwz6IpJRRPnyNPkYaEEpUCLt6QBq0KCgdv3vF24m4eXSzmYlBcpXdiN0/5CK9NoXUU7HTvGBxo7PJT2iHIxZUu1/naIdRiKwzL8ruA+nINDOK05zMDpA8oUlQJDgetjv6RbaLTlHaYdlYpa6r7h7d4JUNeUMoKBHbU7NAzDqMTFh2bm3xiWtJKmADO1th2guWiNyZMkS11E7Muwswi3U2Hq8CoVLcCVKWQdswGg669ogcLYOZqxLS7aqLaARpFdTIRSzUJACRKXpr9w39YbjXpizZaTiiqcCccZZaUTiSlmCtcu931EaTInhQCkkEHQjSPnThypsN9PaLZQcRzZB8iyOm3sY15PlvcTmQz1+RssdFLwD7RZM3yTv5Uz/aer7do6MLxyTqjSpJ7TM+Skl9urnvCSkwtIv68xo2kelQ6e/wBI7ZzbIuGVXh19OtzaakN3LfUxtiTaMCqqgJnIPKYhzf8AuEbxRTc6ARuBGP641xZqwPTGMSoZdRLVLmJzJPo3UHaMu4j4eXSLBuqSpVpg/D0Xy77xsBlCI9VRhaSkgFJsUnQjkRyjFpo2QyODPnXEpKszgHf22gdU1DqDg9TreNO4s+zyahKl0hKgxPhFiR0QWuRyO0UeRSlKEomypqVc/DW5J125wp4peLR0YZoSXZMwaUQFEJJ8rDuR+kGcLwRU1QCEuR7CCfCnCKpqHmZkIJBbRRAFh0GsaRQ4aiUAmWkJA5fnDuCj2Zsn0JOokTBMHTIl5Rcn7ytyfyjuIVkU83/1r/8AkwXaBOOIeVM6pPyg4P8AsjBPez594annKhz0PvFomqNi7tqflFYwmXkVl+7lJ+el4sACco0t8zyjrpUkc+XbZGnC7tfoBeOhRI6d7m0dBf4DbP/Z"/>
          <p:cNvSpPr>
            <a:spLocks noChangeAspect="1" noChangeArrowheads="1"/>
          </p:cNvSpPr>
          <p:nvPr/>
        </p:nvSpPr>
        <p:spPr bwMode="auto">
          <a:xfrm>
            <a:off x="155575" y="-731838"/>
            <a:ext cx="1143000" cy="152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7" name="AutoShape 13" descr="data:image/jpeg;base64,/9j/4AAQSkZJRgABAQAAAQABAAD/2wCEAAkGBhMSERUUEhQUFRUUFhgaFRUYGBcaHBkXFxgcHBcYHBoYHCYeGhokHhwUHy8gJCcpLCwsFR4xNTAqNSYrLCkBCQoKDgwOGg8PGiwkHxwsLCwqLSwpKSkpKSwqLCwpLCksLCkpLCksKiwsLCksKSopLCwsLCwsLCwpLCwpKSk2Kf/AABEIAKAAeAMBIgACEQEDEQH/xAAcAAABBQEBAQAAAAAAAAAAAAAFAgMEBgcAAQj/xAA9EAABAgQEBAQDBgUCBwAAAAABAhEAAwQhBRIxQQZRYXETIoGRobHBBzJC0eHwFCMzUnJiohUWJENjc7L/xAAZAQACAwEAAAAAAAAAAAAAAAACAwABBAX/xAAiEQACAgIDAQACAwAAAAAAAAAAAQIRAyESMUEEMlETIoH/2gAMAwEAAhEDEQA/ANtaPY6I9XViWkqVp9eUAWOzpwSHJgRX8QBCXHm7QNr8Q8S6/ugWEV6qQZigElg977Q2OP1gXfQSPEi5xYEltQn6w8KdW5GsN0slMlLIDH+7cxIRN3gm14MUB0Ai4hSC9oYm1DWt2hCpvOBsZ/GPqqbk6Q8Kt+3e8DJ8xrn2/WGJVbeIg/4UGjVkB3ghQYq+pcfWK8J76h3iFX50Jzy3KQ+ZOtxuGi+KejPKDjs0BKn/AEhaYpuA8TEtm0Itq8W2nqQoOIVKLQKdjwEdHPHQIRxMVbFa7xJuXVKPYqiw10xkKPIRT5CXuTr23vDccQJMiYjU5bMB2MIoCAMzXhNalGbXT1hKZiU3HOx/T6w19DcUb2TVz9bw/nYWINttoDmeSSTf5iH0KcWLW0aFo0uKJ4U19XPtCjNYG4EQZcgiznpf4w5PHSK7ILTOcdNu8R5qRrpzhSJQ3Fu8MTFA2a19SbmL6DTofSqzCHZc9m0fnEBTg3VY7MLRyZ5DP7wSBlGz2pkiUrMiyVlyATZXPoIs2B1zFnsde8AUKCkkHcXhrDCtBYfhOmp6QdWjFOPF6NIQY6IGGzyoX5x5GZqiWKxtR8GY2rGKcSyW9mi7Yj/TX/iYz+uqMvmt0h2PYFDEyWCpgL7m/qAOX5Q0sMyXsTc9tOsdSTitiDq/wh6aRtZ+e794KZsxiEoc205wRkzWFufvESnYlomLCE6qvC6GSHQx03hRlAsH30iEutQCHJHfSONakMUqBcttr9InRFEmrkO1rM/7+MNmQ6YZlVnn1/CHvzLD6wzIrwUpALnRud4lolMdmSojzmFvz2hc8KG1jvbUwz4RO9+WkWW3odlzG5H1iTKluoF2f5QxLk2DtpEiULke0FEzZNlrwXSOhOA3HaOhUuxCWghVIdChzBjJMSqlmeUfeyj0HftFr40+0iXQr8NipXIdYotcv+NClSJvhlZucps+ovccvWLxZI3xHrBPjzrQRpZhSQLvsCeY2bbf1glVyWAH4ecV4cGnKAayoKxZwUjsG94g1vCjsZkyomAbeKfyaDn2Nhvosxrcv4CSQ7Df9IjyqyZMICkMNhv6MCTAnC/5eZJKy2UJuLBnYk6xNqsIn1KbzvCTyljzN1V+kTp0i6/Y/WFAPnmZbaKKC3PWBYUBeSZExIPmDKB9ClYf2gd/yHKS6s61HNfMX7vCqaiRJUcgBWNHNn6tDlftC6aWglhGIzlKmZJI8pDqdbF7gpJJ6WiBV8QqlTFSlyZodRLoWLbkjOGb1gvwlhQXLVMmByXAubBy5AGm3tAPiCgUJ65aVKyhIWEv1bftCuOxvlhOjxiYsAJFQQTbMmWzcnzRYE+KfNkmD0H0OkZuikrM38mapOU/cBa3s0WbAcfrJc0CoSpSP7kJuB/qGjdYNrVpASUky3SScozZQeQI+WsOTCQAekITVSpwzS1pKc2o13d7CPcPqUzl+EkupJOcDYBTA+toEVK/S0cKFRSSdDpHQVw2k8NATHQmT2KRg32q0x/4jMN75W6eXbnEbh2SqQFKB8qiH7xcPtTwgmoTMZgtAYi90kuPa8VHGivJLlSVMZhSBycm/wCfpCnGnyR28clkwxivLLRQ1TEubljpzictWZuj9jAapGSaU2LJTfTQCH01Tjfoem8NbM6giTTUCVTFsxPlNtA4Y+sSxQq1DvzH5xBpDkTZV3JHr9OkSJeI1KnZMtQ5qcfK0EpAPGxuZhk5epsDYO4gVjGDBIZJKlzLJfc+v4RzgtX4pUS0lSvBTbmpVugaBuD0qpyv4idNJLeRKbDKOQ6wXLZaxtqw/g+G+DJQh3YB29z8SfRoruPUf/US16BYXLPc3Bf3ixIxQEfeSwYa6+kCMeT4kpfhkEpOYCzt9SCxgr0FwISEGSWWh7llDl6QW8cFGZJLcjf35CB+EcSoWB4wMsvdRBKFHm+gPQtBqWqQoOFS7m2UgQN6Akq8A9FJImLI0U2ZtOWneDXDATKRNqEAJWtS/OQLpBZL+xMR6pCcpCCFK0Q2z2JLcoj4vLKKdElCmcBAO5ABc+8S6QjjydBjhz7ThNq006yVFRYEJAD9C8eRReAMIK8SlMP6ZKj0Zzr1j2EQUq2xn2YseOajH9Gy8T4IKmSU/iF0Ft9x6iMmn4cSEywwnSZlkGxIexD62f2jclC0UrjTB8q/4pIcgZSdCn/U+4Z7doMX8+Xi+LKDNWVLuGN8w7fSJUqWbMPWIM2YRPUAc2Zl3uwVbbtE2WspdtzY8hvA3eze41piqkmwZ4nSpmVgIhqUCoAHa/SFVNWlCSeQcmJZadg/HpxmqEr8Iuv6CK/jHDE+xkzVhKRZLkN0F4t2F0z+ZViq5+ntBCZLQxFtPjDOCq2DLJS4oy+mrZ0khK82bexII5vBOhnVQmBUtghhmcFy+pi1zsHc201H721h2VQsNPy94kYIp5WBMDqDInqlKcoW6g/U3HeLBOpJRchKR2ADH0gTjVGEhM3dBv2VaJ0tRMlR3a8VqLoKdONofw6vCgLu3L2hrHlOqWon7qST6WiNgFOwfrBE4SqqrJcjKRLIBWvbKm5ETwzqoz34HfstwLKldQoMZlkf47mPYvNLThCQlIASAwHKOijDknzk5MfhqokhYKVMQoMQdCDsYcjjEAMp4n+z80wm1EheZAZRQp8yANgrdNzFew+dmIOusbfWUwmIUhVwtJBHcNHz9LX4ayjQoUQrs/eAejfgyOWmWamlutm0H6RDxOnUoBvuhQc8+kLkVfmB5j0ifWKCZQSP+4oMeW7+kVF2aLaKtjXFSZAJAL6BPXrygBT8STKlWVc9cp1AAJRmDdSkWi8zqFCUlC0JUhWpXd20PWJmGU0qWgCWES0guE233hqSfbEy5v8AEpK6ZSAvw8QBCBmDnUsSxiLh/HcyUvLNUJiXbONIu1bRSJhOdUpSi34A9ur3iCrhCiTfIhydTvfRtoiinuy3zQqsrk1EhQCgc6SwGj6iHuGgpdOp/wC0e6dY8l4RLkLStCQkOHQNB1YxMo5XhTJgFkqzEDoYGXaL5aaF4XYer9vSNB4VwooBmKDFbZQdh+sUbBabxJqEJ3UAfn8I1hKP38oJdGXPLdCjHR6BHRDNZ0JJj0x4dYopiX7xgnGNDkqpwTqmYr1BL+hjacextFNKK1EObITupRLBveMt45pyirXmN1pSfcXHvvEa1bNHyv8AvQBpqh8vT9mCdLVePPlpBYS8y/gwgHdIB2OvSPcLrxKmqLu+UDtyhPTN1/svU7D3Bzv0OsDJnCWe+YgbOSD7QRpcYSUDl8oZnYmRooKbclm6Q9JWSKbBh4QQLE/7jEiVg/hvbsTeFnGQQT1Y8vSJlDigOrM9iN4JxQUougNjEtSJKlLsp079YX/G5khWpKQO77CPOMqxJl+GNV5fZwY7BadyjkCD7QvjbEyerNF4P4Z8FImTP6ihYf2g6+ukWkQ1IVYdhDgMF2c1ysUI6Ojoogl4H4zjUunQVTDfZO5O3p1gBjXHiE+WQMx3WdB25xRq/FZk5ZXMUVHZ9PbaNOPBKXYmeVLofxbFplVVys1805AAewGblB/7SMH8SUmcm5RY/wCJ0+MVDAS+IU4/8gL9g4jXZsgLSUKDpIIIfYwz6IpJRRPnyNPkYaEEpUCLt6QBq0KCgdv3vF24m4eXSzmYlBcpXdiN0/5CK9NoXUU7HTvGBxo7PJT2iHIxZUu1/naIdRiKwzL8ruA+nINDOK05zMDpA8oUlQJDgetjv6RbaLTlHaYdlYpa6r7h7d4JUNeUMoKBHbU7NAzDqMTFh2bm3xiWtJKmADO1th2guWiNyZMkS11E7Muwswi3U2Hq8CoVLcCVKWQdswGg669ogcLYOZqxLS7aqLaARpFdTIRSzUJACRKXpr9w39YbjXpizZaTiiqcCccZZaUTiSlmCtcu931EaTInhQCkkEHQjSPnThypsN9PaLZQcRzZB8iyOm3sY15PlvcTmQz1+RssdFLwD7RZM3yTv5Uz/aer7do6MLxyTqjSpJ7TM+Skl9urnvCSkwtIv68xo2kelQ6e/wBI7ZzbIuGVXh19OtzaakN3LfUxtiTaMCqqgJnIPKYhzf8AuEbxRTc6ARuBGP641xZqwPTGMSoZdRLVLmJzJPo3UHaMu4j4eXSLBuqSpVpg/D0Xy77xsBlCI9VRhaSkgFJsUnQjkRyjFpo2QyODPnXEpKszgHf22gdU1DqDg9TreNO4s+zyahKl0hKgxPhFiR0QWuRyO0UeRSlKEomypqVc/DW5J125wp4peLR0YZoSXZMwaUQFEJJ8rDuR+kGcLwRU1QCEuR7CCfCnCKpqHmZkIJBbRRAFh0GsaRQ4aiUAmWkJA5fnDuCj2Zsn0JOokTBMHTIl5Rcn7ytyfyjuIVkU83/1r/8AkwXaBOOIeVM6pPyg4P8AsjBPez594annKhz0PvFomqNi7tqflFYwmXkVl+7lJ+el4sACco0t8zyjrpUkc+XbZGnC7tfoBeOhRI6d7m0dBf4DbP/Z"/>
          <p:cNvSpPr>
            <a:spLocks noChangeAspect="1" noChangeArrowheads="1"/>
          </p:cNvSpPr>
          <p:nvPr/>
        </p:nvSpPr>
        <p:spPr bwMode="auto">
          <a:xfrm>
            <a:off x="155575" y="-731838"/>
            <a:ext cx="1143000" cy="152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43" name="AutoShape 19" descr="http://t1.gstatic.com/images?q=tbn:ANd9GcStOvOgUJYw1-1xjUr7VSqygv6LzizcB2jPTQ1EP9EvNqtaU3sr"/>
          <p:cNvSpPr>
            <a:spLocks noChangeAspect="1" noChangeArrowheads="1"/>
          </p:cNvSpPr>
          <p:nvPr/>
        </p:nvSpPr>
        <p:spPr bwMode="auto">
          <a:xfrm>
            <a:off x="155575" y="-1241425"/>
            <a:ext cx="1762125" cy="2590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3" name="Picture 17" descr="http://t0.gstatic.com/images?q=tbn:ANd9GcTC2VACvkCdOYgaMjhSiii8tOOl9wmnnaJ1pRaaYymS6RxbZxWw"/>
          <p:cNvPicPr>
            <a:picLocks noChangeAspect="1" noChangeArrowheads="1"/>
          </p:cNvPicPr>
          <p:nvPr/>
        </p:nvPicPr>
        <p:blipFill>
          <a:blip r:embed="rId3"/>
          <a:srcRect/>
          <a:stretch>
            <a:fillRect/>
          </a:stretch>
        </p:blipFill>
        <p:spPr bwMode="auto">
          <a:xfrm>
            <a:off x="304800" y="381000"/>
            <a:ext cx="1981200" cy="1676400"/>
          </a:xfrm>
          <a:prstGeom prst="rect">
            <a:avLst/>
          </a:prstGeom>
          <a:noFill/>
        </p:spPr>
      </p:pic>
      <p:sp>
        <p:nvSpPr>
          <p:cNvPr id="14" name="Rectangle 13"/>
          <p:cNvSpPr/>
          <p:nvPr/>
        </p:nvSpPr>
        <p:spPr>
          <a:xfrm>
            <a:off x="3124200" y="762000"/>
            <a:ext cx="5257800" cy="1200329"/>
          </a:xfrm>
          <a:prstGeom prst="rect">
            <a:avLst/>
          </a:prstGeom>
        </p:spPr>
        <p:txBody>
          <a:bodyPr wrap="square">
            <a:spAutoFit/>
          </a:bodyPr>
          <a:lstStyle/>
          <a:p>
            <a:pPr lvl="0" algn="ctr" fontAlgn="base">
              <a:spcBef>
                <a:spcPct val="0"/>
              </a:spcBef>
              <a:spcAft>
                <a:spcPct val="0"/>
              </a:spcAft>
            </a:pPr>
            <a:r>
              <a:rPr kumimoji="0" lang="en-US" sz="4000" b="1" i="0" u="none" strike="noStrike" cap="none" normalizeH="0" baseline="0" dirty="0" err="1" smtClean="0">
                <a:ln>
                  <a:noFill/>
                </a:ln>
                <a:solidFill>
                  <a:schemeClr val="bg1"/>
                </a:solidFill>
                <a:effectLst/>
                <a:latin typeface="Bradley Hand ITC" pitchFamily="66" charset="0"/>
                <a:ea typeface="Calibri" pitchFamily="34" charset="0"/>
                <a:cs typeface="Times New Roman" pitchFamily="18" charset="0"/>
              </a:rPr>
              <a:t>Nida</a:t>
            </a:r>
            <a:r>
              <a:rPr kumimoji="0" lang="en-US" sz="3200" b="1" i="0" u="none" strike="noStrike" cap="none" normalizeH="0" baseline="0" dirty="0" smtClean="0">
                <a:ln>
                  <a:noFill/>
                </a:ln>
                <a:solidFill>
                  <a:schemeClr val="bg1"/>
                </a:solidFill>
                <a:effectLst/>
                <a:latin typeface="Bradley Hand ITC" pitchFamily="66" charset="0"/>
                <a:ea typeface="Calibri" pitchFamily="34" charset="0"/>
                <a:cs typeface="Times New Roman" pitchFamily="18" charset="0"/>
              </a:rPr>
              <a:t> and the Science of Translating</a:t>
            </a:r>
            <a:endParaRPr kumimoji="0" lang="en-US" sz="4800" b="1" i="0" u="none" strike="noStrike" cap="none" normalizeH="0" baseline="0" dirty="0" smtClean="0">
              <a:ln>
                <a:noFill/>
              </a:ln>
              <a:solidFill>
                <a:schemeClr val="bg1"/>
              </a:solidFill>
              <a:effectLst/>
              <a:latin typeface="Bradley Hand ITC" pitchFamily="66" charset="0"/>
              <a:cs typeface="Arial" pitchFamily="34" charset="0"/>
            </a:endParaRPr>
          </a:p>
        </p:txBody>
      </p:sp>
      <p:sp>
        <p:nvSpPr>
          <p:cNvPr id="11" name="Rectangle 10"/>
          <p:cNvSpPr/>
          <p:nvPr/>
        </p:nvSpPr>
        <p:spPr>
          <a:xfrm>
            <a:off x="838200" y="2209800"/>
            <a:ext cx="7315200" cy="461665"/>
          </a:xfrm>
          <a:prstGeom prst="rect">
            <a:avLst/>
          </a:prstGeom>
        </p:spPr>
        <p:txBody>
          <a:bodyPr wrap="square">
            <a:spAutoFit/>
          </a:bodyPr>
          <a:lstStyle/>
          <a:p>
            <a:pPr lvl="0" algn="ctr"/>
            <a:r>
              <a:rPr lang="en-US" sz="2400" b="1" dirty="0" smtClean="0">
                <a:solidFill>
                  <a:srgbClr val="FFFF00"/>
                </a:solidFill>
              </a:rPr>
              <a:t>Formal  and Dynamic </a:t>
            </a:r>
            <a:r>
              <a:rPr lang="en-US" sz="2400" b="1" dirty="0" smtClean="0">
                <a:solidFill>
                  <a:srgbClr val="FFFF00"/>
                </a:solidFill>
              </a:rPr>
              <a:t>equivalence</a:t>
            </a:r>
            <a:endParaRPr lang="en-US" sz="2400" b="1" dirty="0">
              <a:solidFill>
                <a:srgbClr val="FFFF00"/>
              </a:solidFill>
            </a:endParaRPr>
          </a:p>
        </p:txBody>
      </p:sp>
      <p:sp>
        <p:nvSpPr>
          <p:cNvPr id="12" name="Rectangle 11"/>
          <p:cNvSpPr/>
          <p:nvPr/>
        </p:nvSpPr>
        <p:spPr>
          <a:xfrm>
            <a:off x="0" y="3124200"/>
            <a:ext cx="8686800" cy="2862322"/>
          </a:xfrm>
          <a:prstGeom prst="rect">
            <a:avLst/>
          </a:prstGeom>
        </p:spPr>
        <p:txBody>
          <a:bodyPr wrap="square">
            <a:spAutoFit/>
          </a:bodyPr>
          <a:lstStyle/>
          <a:p>
            <a:pPr lvl="0" algn="just"/>
            <a:r>
              <a:rPr lang="en-US" sz="3200" b="1" dirty="0"/>
              <a:t>Formal equivalence</a:t>
            </a:r>
          </a:p>
          <a:p>
            <a:pPr algn="just"/>
            <a:r>
              <a:rPr lang="en-US" sz="2000" dirty="0">
                <a:solidFill>
                  <a:srgbClr val="FFFF00"/>
                </a:solidFill>
              </a:rPr>
              <a:t>It focuses attention on the message itself, in </a:t>
            </a:r>
            <a:r>
              <a:rPr lang="en-US" sz="2000">
                <a:solidFill>
                  <a:srgbClr val="FFFF00"/>
                </a:solidFill>
              </a:rPr>
              <a:t>both </a:t>
            </a:r>
            <a:r>
              <a:rPr lang="en-US" sz="2000" smtClean="0">
                <a:solidFill>
                  <a:srgbClr val="FFFF00"/>
                </a:solidFill>
              </a:rPr>
              <a:t>form and </a:t>
            </a:r>
            <a:r>
              <a:rPr lang="en-US" sz="2000" dirty="0">
                <a:solidFill>
                  <a:srgbClr val="FFFF00"/>
                </a:solidFill>
              </a:rPr>
              <a:t>content.  Formal equivalence is thus keenly oriented towards the ST structure, which exerts strong influence in determining accuracy and correctness</a:t>
            </a:r>
            <a:r>
              <a:rPr lang="en-US" sz="2000" dirty="0"/>
              <a:t>. </a:t>
            </a:r>
          </a:p>
          <a:p>
            <a:pPr lvl="0" algn="just"/>
            <a:r>
              <a:rPr lang="en-US" sz="2800" b="1" dirty="0"/>
              <a:t>Dynamic equivalence</a:t>
            </a:r>
            <a:endParaRPr lang="en-US" sz="2000" b="1" dirty="0"/>
          </a:p>
          <a:p>
            <a:pPr algn="just"/>
            <a:r>
              <a:rPr lang="en-US" sz="2000" dirty="0">
                <a:solidFill>
                  <a:srgbClr val="FFFF00"/>
                </a:solidFill>
              </a:rPr>
              <a:t>It is based on what </a:t>
            </a:r>
            <a:r>
              <a:rPr lang="en-US" sz="2000" dirty="0" err="1">
                <a:solidFill>
                  <a:srgbClr val="FFFF00"/>
                </a:solidFill>
              </a:rPr>
              <a:t>Nida</a:t>
            </a:r>
            <a:r>
              <a:rPr lang="en-US" sz="2000" dirty="0">
                <a:solidFill>
                  <a:srgbClr val="FFFF00"/>
                </a:solidFill>
              </a:rPr>
              <a:t> calls the principle of equivalent effect, where the relationship between  receptor and message should be substantially the same as that which existed between the original receptors and message</a:t>
            </a:r>
            <a:r>
              <a:rPr lang="en-US" sz="1600"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circle(in)">
                                      <p:cBhvr>
                                        <p:cTn id="25" dur="20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circle(in)">
                                      <p:cBhvr>
                                        <p:cTn id="30" dur="20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ppt_x"/>
                                          </p:val>
                                        </p:tav>
                                        <p:tav tm="100000">
                                          <p:val>
                                            <p:strVal val="#ppt_x"/>
                                          </p:val>
                                        </p:tav>
                                      </p:tavLst>
                                    </p:anim>
                                    <p:anim calcmode="lin" valueType="num">
                                      <p:cBhvr additive="base">
                                        <p:cTn id="3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1"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1026" name="AutoShape 2" descr="data:image/jpeg;base64,/9j/4AAQSkZJRgABAQAAAQABAAD/2wBDAAkGBwgHBgkIBwgKCgkLDRYPDQwMDRsUFRAWIB0iIiAdHx8kKDQsJCYxJx8fLT0tMTU3Ojo6Iys/RD84QzQ5Ojf/2wBDAQoKCg0MDRoPDxo3JR8lNzc3Nzc3Nzc3Nzc3Nzc3Nzc3Nzc3Nzc3Nzc3Nzc3Nzc3Nzc3Nzc3Nzc3Nzc3Nzc3Nzf/wAARCACfAHsDASIAAhEBAxEB/8QAGwAAAQUBAQAAAAAAAAAAAAAABQECAwQGAAf/xAA4EAABAwMDAgMGBAUEAwAAAAABAgMRAAQhBRIxQVEGInETIzJhgZEUobHBB0LR4fAVM1JiJIKS/8QAFAEBAAAAAAAAAAAAAAAAAAAAAP/EABQRAQAAAAAAAAAAAAAAAAAAAAD/2gAMAwEAAhEDEQA/APPQkkia4pznmnzESOlLt9flQMjqaUJxTkpqxaWb924G7dtSz2AwPWgrlOOKXbmKPu6CLVsqubtCikgLS0JifnVnTtM0h58+0W8toECFnZ+lBlynFRQeeTXpdn4f0JZCggESBtKzIznrU1x4U0q5ccK0JYSfhU2SD9uKDy0pMfOkAORNbnV/4f31tbquLB1FwgJ3FHCx6d6xZbIMUEUdjNOgxTgnNOiARQRgEU8pjIMU/b1PaujM96CNIOZqdPw800jk05IMUEeTGelP6DrXHaImakBSRgGPnQT2Fiq7dVghCSN5HIo2w8NNtihpkLVKog5HHP0/SoLP/wAK2C0j3imyraaq3Dy1KS0gTPmJBzJ+dAx9SwVrUsFW4gp7TmaS3d2srCsjkd5qK7Kg7KxPA/tVnR7M392GwDt52igRm8fQFQowoySc0d07xA657m5IB3p24wrv+VFkabbtoDYbSUgdRzVVzRbUvJUElISdwSmg2NtfMhKFhRKdwAUrg/L6Vi/GnhhKNT/GWaSLe7IgIT8Kz+laXRk2zqjbXAACo2fI0SvLMpYVa3EKCE72yTG4DNB4etG15SDkpJEj1ppBPapbt3214+7j3jilYEdaYrAoOHrSx2FRhQ6U8K47CgUjgRTgMYpsz6Dil3+tBEoEGpmQXFAAcmoyCRjipm5QJHI4oLl/dhZU0geUHqZiP2NV23ilTcTI4+War7pmQTNObnHbvQSr3KEmSSZJOa0Pg21m6VcSUhIiRQGQvAwgHpWp0Fz8P5UJhPOTzQHzhZESKRTZIkmTUs+QKgjvVgwUkbUxGAKAUolpwEEggyCOlbO1UNY0kJAT+IQghJVwFR+hrK3DQWklAOBWj8OWvsGA808FpcgmB8J7UHhTiFofWhwbXEqIUOxByPvTVzBg1pf4haeLDxbeJbENvbX0/wDtz+YNZtc0EY4yM0okJzSjmnBMx0oEkRFOHH9qbHSaUmDEUD08z9qlSnc2oDmkSkRgfWrLKCUwKAaowckyO9ErXTLxxoOBgncNyUyJI7xM1XuGg1cIdcG5oKBV6TkV6A+LcXClpStbLzSfZezEkqORHoI9KDGsafdOKCHGy2onhXNaTQbRZQfboCdnAPJogsDVbAubALhgQsjkEcg11mtKkyowo80F0YxNc5dpbB3SVAYxTkj2nlGcVCth5KlqR7NJ580mftQDnNZetZF9bKAPwrbGCPmDRjSdR2IUthRLa+h7+lDH2rm7uG0PrQLeQFIQiCoetFnrRp62XaohpCuCBxQVfGbOl67pn4s3IZu7NBAV/KoH+VX7V5csA9MRWj8VuN2iW9JQQXGnC69tIhKiICCB1Aj71neB14oI9uJ70uSBSqA7/SumOKBAklVcqZxApwndOIppOaC2hMwBV22bKkDvVdhOBRG1T5eKCJy3DidqhIjiKK+Hb11habJ9SfIPcqUYMdh3x0qJDQM8cV1xZe3tVFB2raBWhQ5BFBp7UJYcWtrdscIDhMBP270PbRtXCZySDBoRpuo3jluPxS9zRgDGT8zRq1O8gq4oLTRW05KSTVwul0GQB8xUCMHar6VOkDdERFArDKUS66oT0J6VIh0LSQhJOeoqu77x3ar4AOO5qo60pCkpQ69vOEAKwfUdfrQZ7x5ZJTdMX6Bl33Lw/wC4Eg/VP6VlY8pov4g1depPlpKA2024YgyVESJ+1CSJTigjVMAmK4mEiuVECukAQc+lB27MdKRQyfLXJndTiBPWgKMp2gccxRKzTKMkTQ9oyExgzRfTmHrk+ztm1OK6hP70FhtvpiiGn2oeUyFyGnFFtcDoQakZ05ttsquXVKjlDMHPaTRHSmT7AtgRkKyeDQZZqyVaFVo/IW3KFDvB5q/avKCPZqiRWpu9Kt9SaSpSgh9IhLo7dldxQK90y4slxcNx2WMpV6Gge0sE/F5qsBZTMn+9D0qCCJBxU4vE9AZ+dA95q5V7wOtoH/EoJIHrNUbq7ctrJ+5duUqLQKW4bKSVHEfmKMIuWwgSORk1HdeGrzxJpbKUPotkNPKWkuJJC5A4ig8sUCIHNcSAJreu/wAMNVA3N39ms9iFD9qBav4M17TEFx2xW62Mldud6fyz+VBmzEARSEfkaU8kdjB+Rpu0xNAuN1coicj867ceDMA4pFSTzQbyw0zT7UJW825drjKXDsQP/nJ+9F0vJWj2SGm2WejTQ2j+9Um/gGI9ambKkZIBE9KC2pKAAduQcVO2ShO4gSe1V2yCowqQaewqUAyCB1oClo7s8w460abWl1soWkKBGQRINZ9gwCo0TsHspSuRPwn9qCrqHh+3cBctvdGMoPwn07UBt7D8VcC3ZTtWTwpQAOOB371qNeuxa6cpWdzhDafU0NRpSLgKd9otOwgNrQcpWM75/wA60F620+10/Vre1WyHVra3lSsgGYOPtWhI82PtQG6uFKuLa4XBcQNio6/5Ao4XAQCOImg5xQGRgVK2uMgzVF53BKTuHanWzsiKCHVtC0bWQP8AULBl5Q4XG1Q+ozXlPjrwi3oqUX2mb16e4YIWZLKuxPY9DXryVhDxQTzxNDfYM6haPWF0kKYfCm1pPTsaDwLaIOOaaZmruo2TthdvWr6FBxlwoJUImDz9eaqT8qD0RlXkq+mCncIz0ofao9zJJJA+4q0wvG089KCYpCBKOuYpiFJA3IO1ZMED+b1H70rilJUJphAHvE8zxQEW358pEdhV9lc+XEUKQ4FoHTsant3CFFKjmaAjcqVcMgvjc0JQvGFA/oaj0Rzaj2TkKQry7gfMk9MUtm6hSl272WXRtP8AX1qBds7ZuKacSXYylxGFx3/yPSgsauFNNtrGNjiQsT0mP3oxbOldo0oScUC1B8XNlvCgpRQpJxB3ASJHfH5Ve0S6C2ilXXzJ9DQX3kAuBYMYOO9NtzCziFflSuK2pUTxNI6IIWnigdeDCXUnKaFpuQm6dzEOTRdcLZUD/wASRWbbMvuDEqEzQL478PNa3pirq2QBqDCNyFAf7iRyk/tXjQEiQT9q93b1RouIbTO7ggisRqP8Orl+/fesr1lu3cWVIQpBlIOYoJGJS0k9RIIFTqiCpJqBpXu5O3IwqmoWEPlo/CoSDQXXRLKSTn50xtQ27TxTlSbcATKap2zpUqDyDFBeZy5tVwrnFXrxhywUguStheUrHI+VVmdiXQTkda0jZavrUsLJ2kYI5SehFAIt3EKbSsKnsQZoqQjUbUQB7doSlQ5+Y+tZl60ubS4cTbFLdwg+Ztf+278/kT3FFfD2p29y6tpLare8Rl23cPmH/ZJ6igpXI3o9okhXTeOvyUP8+lT6G8Wm2Ao/CgIOe2Kua1apBN02SjeYWoDE9J+RqhpqkNPuMXLPkJyPXqPrQaC/WfwS1IA6frS2bvtWoPNNTbbLZ1pKittSTtJ5TQ+xuQlYBMA/rQGAqMK6VmrqWNQCegJSaPlwHI6is/rC9t026Z2qAPH0oOswlNyHnOmcnpWmYellBMSR1rLNpCloDmEkjdB4FaUTA2gERg0HnNoVsIDbh3J6GuulKbWhQ4CwPoanaKCwNw4pHChSFz14oLaH/MIIPSqChF6ojygnipbVwKSggcjNVnnALwwKAs126R1q1aXTzSgQSBxE0OS4SAT1pyHyFeag0V82dQs0vswX2hkDlQ6igTzCbxCHWnCzcsmWXkfEg/0+VXtNvQw6mCQk812qtJtLtt5rDVxJ29ldaCxomvIvVHT9UQlq+AgpOEXA7p/pQ/UUO6ZqrYcPuHJShQyI5H9Kr31uzdIAXunlKhhSD0INON07fW/+jaqrddRutLtP85GYUBwcelBr9OfD9uk7p6Gs0Cpp9WYhRB+9d4Y1MrUgLBG8QR2VTNSJF2+BmFmPrQGipUNrmEgcATQ/WWkqsmnEKBCVgEz3p+mvldqJJlODU1+zv0q4UIJ27hjqM0AxlSUNmCDJ4qVOsXTKQ2iClOBIoKLyCnHP5UxdydxxQf/Z"/>
          <p:cNvSpPr>
            <a:spLocks noChangeAspect="1" noChangeArrowheads="1"/>
          </p:cNvSpPr>
          <p:nvPr/>
        </p:nvSpPr>
        <p:spPr bwMode="auto">
          <a:xfrm>
            <a:off x="155575" y="-1165225"/>
            <a:ext cx="1876425" cy="242887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data:image/jpeg;base64,/9j/4AAQSkZJRgABAQAAAQABAAD/2wBDAAkGBwgHBgkIBwgKCgkLDRYPDQwMDRsUFRAWIB0iIiAdHx8kKDQsJCYxJx8fLT0tMTU3Ojo6Iys/RD84QzQ5Ojf/2wBDAQoKCg0MDRoPDxo3JR8lNzc3Nzc3Nzc3Nzc3Nzc3Nzc3Nzc3Nzc3Nzc3Nzc3Nzc3Nzc3Nzc3Nzc3Nzc3Nzc3Nzf/wAARCACfAHsDASIAAhEBAxEB/8QAGwAAAQUBAQAAAAAAAAAAAAAABQECAwQGAAf/xAA4EAABAwMDAgMGBAUEAwAAAAABAgMRAAQhBRIxQVEGInETIzJhgZEUobHBB0LR4fAVM1JiJIKS/8QAFAEBAAAAAAAAAAAAAAAAAAAAAP/EABQRAQAAAAAAAAAAAAAAAAAAAAD/2gAMAwEAAhEDEQA/APPQkkia4pznmnzESOlLt9flQMjqaUJxTkpqxaWb924G7dtSz2AwPWgrlOOKXbmKPu6CLVsqubtCikgLS0JifnVnTtM0h58+0W8toECFnZ+lBlynFRQeeTXpdn4f0JZCggESBtKzIznrU1x4U0q5ccK0JYSfhU2SD9uKDy0pMfOkAORNbnV/4f31tbquLB1FwgJ3FHCx6d6xZbIMUEUdjNOgxTgnNOiARQRgEU8pjIMU/b1PaujM96CNIOZqdPw800jk05IMUEeTGelP6DrXHaImakBSRgGPnQT2Fiq7dVghCSN5HIo2w8NNtihpkLVKog5HHP0/SoLP/wAK2C0j3imyraaq3Dy1KS0gTPmJBzJ+dAx9SwVrUsFW4gp7TmaS3d2srCsjkd5qK7Kg7KxPA/tVnR7M392GwDt52igRm8fQFQowoySc0d07xA657m5IB3p24wrv+VFkabbtoDYbSUgdRzVVzRbUvJUElISdwSmg2NtfMhKFhRKdwAUrg/L6Vi/GnhhKNT/GWaSLe7IgIT8Kz+laXRk2zqjbXAACo2fI0SvLMpYVa3EKCE72yTG4DNB4etG15SDkpJEj1ppBPapbt3214+7j3jilYEdaYrAoOHrSx2FRhQ6U8K47CgUjgRTgMYpsz6Dil3+tBEoEGpmQXFAAcmoyCRjipm5QJHI4oLl/dhZU0geUHqZiP2NV23ilTcTI4+War7pmQTNObnHbvQSr3KEmSSZJOa0Pg21m6VcSUhIiRQGQvAwgHpWp0Fz8P5UJhPOTzQHzhZESKRTZIkmTUs+QKgjvVgwUkbUxGAKAUolpwEEggyCOlbO1UNY0kJAT+IQghJVwFR+hrK3DQWklAOBWj8OWvsGA808FpcgmB8J7UHhTiFofWhwbXEqIUOxByPvTVzBg1pf4haeLDxbeJbENvbX0/wDtz+YNZtc0EY4yM0okJzSjmnBMx0oEkRFOHH9qbHSaUmDEUD08z9qlSnc2oDmkSkRgfWrLKCUwKAaowckyO9ErXTLxxoOBgncNyUyJI7xM1XuGg1cIdcG5oKBV6TkV6A+LcXClpStbLzSfZezEkqORHoI9KDGsafdOKCHGy2onhXNaTQbRZQfboCdnAPJogsDVbAubALhgQsjkEcg11mtKkyowo80F0YxNc5dpbB3SVAYxTkj2nlGcVCth5KlqR7NJ580mftQDnNZetZF9bKAPwrbGCPmDRjSdR2IUthRLa+h7+lDH2rm7uG0PrQLeQFIQiCoetFnrRp62XaohpCuCBxQVfGbOl67pn4s3IZu7NBAV/KoH+VX7V5csA9MRWj8VuN2iW9JQQXGnC69tIhKiICCB1Aj71neB14oI9uJ70uSBSqA7/SumOKBAklVcqZxApwndOIppOaC2hMwBV22bKkDvVdhOBRG1T5eKCJy3DidqhIjiKK+Hb11habJ9SfIPcqUYMdh3x0qJDQM8cV1xZe3tVFB2raBWhQ5BFBp7UJYcWtrdscIDhMBP270PbRtXCZySDBoRpuo3jluPxS9zRgDGT8zRq1O8gq4oLTRW05KSTVwul0GQB8xUCMHar6VOkDdERFArDKUS66oT0J6VIh0LSQhJOeoqu77x3ar4AOO5qo60pCkpQ69vOEAKwfUdfrQZ7x5ZJTdMX6Bl33Lw/wC4Eg/VP6VlY8pov4g1depPlpKA2024YgyVESJ+1CSJTigjVMAmK4mEiuVECukAQc+lB27MdKRQyfLXJndTiBPWgKMp2gccxRKzTKMkTQ9oyExgzRfTmHrk+ztm1OK6hP70FhtvpiiGn2oeUyFyGnFFtcDoQakZ05ttsquXVKjlDMHPaTRHSmT7AtgRkKyeDQZZqyVaFVo/IW3KFDvB5q/avKCPZqiRWpu9Kt9SaSpSgh9IhLo7dldxQK90y4slxcNx2WMpV6Gge0sE/F5qsBZTMn+9D0qCCJBxU4vE9AZ+dA95q5V7wOtoH/EoJIHrNUbq7ctrJ+5duUqLQKW4bKSVHEfmKMIuWwgSORk1HdeGrzxJpbKUPotkNPKWkuJJC5A4ig8sUCIHNcSAJreu/wAMNVA3N39ms9iFD9qBav4M17TEFx2xW62Mldud6fyz+VBmzEARSEfkaU8kdjB+Rpu0xNAuN1coicj867ceDMA4pFSTzQbyw0zT7UJW825drjKXDsQP/nJ+9F0vJWj2SGm2WejTQ2j+9Um/gGI9ambKkZIBE9KC2pKAAduQcVO2ShO4gSe1V2yCowqQaewqUAyCB1oClo7s8w460abWl1soWkKBGQRINZ9gwCo0TsHspSuRPwn9qCrqHh+3cBctvdGMoPwn07UBt7D8VcC3ZTtWTwpQAOOB371qNeuxa6cpWdzhDafU0NRpSLgKd9otOwgNrQcpWM75/wA60F620+10/Vre1WyHVra3lSsgGYOPtWhI82PtQG6uFKuLa4XBcQNio6/5Ao4XAQCOImg5xQGRgVK2uMgzVF53BKTuHanWzsiKCHVtC0bWQP8AULBl5Q4XG1Q+ozXlPjrwi3oqUX2mb16e4YIWZLKuxPY9DXryVhDxQTzxNDfYM6haPWF0kKYfCm1pPTsaDwLaIOOaaZmruo2TthdvWr6FBxlwoJUImDz9eaqT8qD0RlXkq+mCncIz0ofao9zJJJA+4q0wvG089KCYpCBKOuYpiFJA3IO1ZMED+b1H70rilJUJphAHvE8zxQEW358pEdhV9lc+XEUKQ4FoHTsant3CFFKjmaAjcqVcMgvjc0JQvGFA/oaj0Rzaj2TkKQry7gfMk9MUtm6hSl272WXRtP8AX1qBds7ZuKacSXYylxGFx3/yPSgsauFNNtrGNjiQsT0mP3oxbOldo0oScUC1B8XNlvCgpRQpJxB3ASJHfH5Ve0S6C2ilXXzJ9DQX3kAuBYMYOO9NtzCziFflSuK2pUTxNI6IIWnigdeDCXUnKaFpuQm6dzEOTRdcLZUD/wASRWbbMvuDEqEzQL478PNa3pirq2QBqDCNyFAf7iRyk/tXjQEiQT9q93b1RouIbTO7ggisRqP8Orl+/fesr1lu3cWVIQpBlIOYoJGJS0k9RIIFTqiCpJqBpXu5O3IwqmoWEPlo/CoSDQXXRLKSTn50xtQ27TxTlSbcATKap2zpUqDyDFBeZy5tVwrnFXrxhywUguStheUrHI+VVmdiXQTkda0jZavrUsLJ2kYI5SehFAIt3EKbSsKnsQZoqQjUbUQB7doSlQ5+Y+tZl60ubS4cTbFLdwg+Ztf+278/kT3FFfD2p29y6tpLare8Rl23cPmH/ZJ6igpXI3o9okhXTeOvyUP8+lT6G8Wm2Ao/CgIOe2Kua1apBN02SjeYWoDE9J+RqhpqkNPuMXLPkJyPXqPrQaC/WfwS1IA6frS2bvtWoPNNTbbLZ1pKittSTtJ5TQ+xuQlYBMA/rQGAqMK6VmrqWNQCegJSaPlwHI6is/rC9t026Z2qAPH0oOswlNyHnOmcnpWmYellBMSR1rLNpCloDmEkjdB4FaUTA2gERg0HnNoVsIDbh3J6GuulKbWhQ4CwPoanaKCwNw4pHChSFz14oLaH/MIIPSqChF6ojygnipbVwKSggcjNVnnALwwKAs126R1q1aXTzSgQSBxE0OS4SAT1pyHyFeag0V82dQs0vswX2hkDlQ6igTzCbxCHWnCzcsmWXkfEg/0+VXtNvQw6mCQk812qtJtLtt5rDVxJ29ldaCxomvIvVHT9UQlq+AgpOEXA7p/pQ/UUO6ZqrYcPuHJShQyI5H9Kr31uzdIAXunlKhhSD0INON07fW/+jaqrddRutLtP85GYUBwcelBr9OfD9uk7p6Gs0Cpp9WYhRB+9d4Y1MrUgLBG8QR2VTNSJF2+BmFmPrQGipUNrmEgcATQ/WWkqsmnEKBCVgEz3p+mvldqJJlODU1+zv0q4UIJ27hjqM0AxlSUNmCDJ4qVOsXTKQ2iClOBIoKLyCnHP5UxdydxxQf/Z"/>
          <p:cNvSpPr>
            <a:spLocks noChangeAspect="1" noChangeArrowheads="1"/>
          </p:cNvSpPr>
          <p:nvPr/>
        </p:nvSpPr>
        <p:spPr bwMode="auto">
          <a:xfrm>
            <a:off x="155575" y="-1165225"/>
            <a:ext cx="1876425" cy="242887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3" name="AutoShape 9" descr="data:image/jpeg;base64,/9j/4AAQSkZJRgABAQAAAQABAAD/2wCEAAkGBhMSERUUEhQUFRUUFhgaFRUYGBcaHBkXFxgcHBcYHBoYHCYeGhokHhwUHy8gJCcpLCwsFR4xNTAqNSYrLCkBCQoKDgwOGg8PGiwkHxwsLCwqLSwpKSkpKSwqLCwpLCksLCkpLCksKiwsLCksKSopLCwsLCwsLCwpLCwpKSk2Kf/AABEIAKAAeAMBIgACEQEDEQH/xAAcAAABBQEBAQAAAAAAAAAAAAAFAgMEBgcAAQj/xAA9EAABAgQEBAQDBgUCBwAAAAABAhEAAwQhBRIxQQZRYXETIoGRobHBBzJC0eHwFCMzUnJiohUWJENjc7L/xAAZAQACAwEAAAAAAAAAAAAAAAACAwABBAX/xAAiEQACAgIDAQACAwAAAAAAAAAAAQIRAyESMUEEMlETIoH/2gAMAwEAAhEDEQA/ANtaPY6I9XViWkqVp9eUAWOzpwSHJgRX8QBCXHm7QNr8Q8S6/ugWEV6qQZigElg977Q2OP1gXfQSPEi5xYEltQn6w8KdW5GsN0slMlLIDH+7cxIRN3gm14MUB0Ai4hSC9oYm1DWt2hCpvOBsZ/GPqqbk6Q8Kt+3e8DJ8xrn2/WGJVbeIg/4UGjVkB3ghQYq+pcfWK8J76h3iFX50Jzy3KQ+ZOtxuGi+KejPKDjs0BKn/AEhaYpuA8TEtm0Itq8W2nqQoOIVKLQKdjwEdHPHQIRxMVbFa7xJuXVKPYqiw10xkKPIRT5CXuTr23vDccQJMiYjU5bMB2MIoCAMzXhNalGbXT1hKZiU3HOx/T6w19DcUb2TVz9bw/nYWINttoDmeSSTf5iH0KcWLW0aFo0uKJ4U19XPtCjNYG4EQZcgiznpf4w5PHSK7ILTOcdNu8R5qRrpzhSJQ3Fu8MTFA2a19SbmL6DTofSqzCHZc9m0fnEBTg3VY7MLRyZ5DP7wSBlGz2pkiUrMiyVlyATZXPoIs2B1zFnsde8AUKCkkHcXhrDCtBYfhOmp6QdWjFOPF6NIQY6IGGzyoX5x5GZqiWKxtR8GY2rGKcSyW9mi7Yj/TX/iYz+uqMvmt0h2PYFDEyWCpgL7m/qAOX5Q0sMyXsTc9tOsdSTitiDq/wh6aRtZ+e794KZsxiEoc205wRkzWFufvESnYlomLCE6qvC6GSHQx03hRlAsH30iEutQCHJHfSONakMUqBcttr9InRFEmrkO1rM/7+MNmQ6YZlVnn1/CHvzLD6wzIrwUpALnRud4lolMdmSojzmFvz2hc8KG1jvbUwz4RO9+WkWW3odlzG5H1iTKluoF2f5QxLk2DtpEiULke0FEzZNlrwXSOhOA3HaOhUuxCWghVIdChzBjJMSqlmeUfeyj0HftFr40+0iXQr8NipXIdYotcv+NClSJvhlZucps+ovccvWLxZI3xHrBPjzrQRpZhSQLvsCeY2bbf1glVyWAH4ecV4cGnKAayoKxZwUjsG94g1vCjsZkyomAbeKfyaDn2Nhvosxrcv4CSQ7Df9IjyqyZMICkMNhv6MCTAnC/5eZJKy2UJuLBnYk6xNqsIn1KbzvCTyljzN1V+kTp0i6/Y/WFAPnmZbaKKC3PWBYUBeSZExIPmDKB9ClYf2gd/yHKS6s61HNfMX7vCqaiRJUcgBWNHNn6tDlftC6aWglhGIzlKmZJI8pDqdbF7gpJJ6WiBV8QqlTFSlyZodRLoWLbkjOGb1gvwlhQXLVMmByXAubBy5AGm3tAPiCgUJ65aVKyhIWEv1bftCuOxvlhOjxiYsAJFQQTbMmWzcnzRYE+KfNkmD0H0OkZuikrM38mapOU/cBa3s0WbAcfrJc0CoSpSP7kJuB/qGjdYNrVpASUky3SScozZQeQI+WsOTCQAekITVSpwzS1pKc2o13d7CPcPqUzl+EkupJOcDYBTA+toEVK/S0cKFRSSdDpHQVw2k8NATHQmT2KRg32q0x/4jMN75W6eXbnEbh2SqQFKB8qiH7xcPtTwgmoTMZgtAYi90kuPa8VHGivJLlSVMZhSBycm/wCfpCnGnyR28clkwxivLLRQ1TEubljpzictWZuj9jAapGSaU2LJTfTQCH01Tjfoem8NbM6giTTUCVTFsxPlNtA4Y+sSxQq1DvzH5xBpDkTZV3JHr9OkSJeI1KnZMtQ5qcfK0EpAPGxuZhk5epsDYO4gVjGDBIZJKlzLJfc+v4RzgtX4pUS0lSvBTbmpVugaBuD0qpyv4idNJLeRKbDKOQ6wXLZaxtqw/g+G+DJQh3YB29z8SfRoruPUf/US16BYXLPc3Bf3ixIxQEfeSwYa6+kCMeT4kpfhkEpOYCzt9SCxgr0FwISEGSWWh7llDl6QW8cFGZJLcjf35CB+EcSoWB4wMsvdRBKFHm+gPQtBqWqQoOFS7m2UgQN6Akq8A9FJImLI0U2ZtOWneDXDATKRNqEAJWtS/OQLpBZL+xMR6pCcpCCFK0Q2z2JLcoj4vLKKdElCmcBAO5ABc+8S6QjjydBjhz7ThNq006yVFRYEJAD9C8eRReAMIK8SlMP6ZKj0Zzr1j2EQUq2xn2YseOajH9Gy8T4IKmSU/iF0Ft9x6iMmn4cSEywwnSZlkGxIexD62f2jclC0UrjTB8q/4pIcgZSdCn/U+4Z7doMX8+Xi+LKDNWVLuGN8w7fSJUqWbMPWIM2YRPUAc2Zl3uwVbbtE2WspdtzY8hvA3eze41piqkmwZ4nSpmVgIhqUCoAHa/SFVNWlCSeQcmJZadg/HpxmqEr8Iuv6CK/jHDE+xkzVhKRZLkN0F4t2F0z+ZViq5+ntBCZLQxFtPjDOCq2DLJS4oy+mrZ0khK82bexII5vBOhnVQmBUtghhmcFy+pi1zsHc201H721h2VQsNPy94kYIp5WBMDqDInqlKcoW6g/U3HeLBOpJRchKR2ADH0gTjVGEhM3dBv2VaJ0tRMlR3a8VqLoKdONofw6vCgLu3L2hrHlOqWon7qST6WiNgFOwfrBE4SqqrJcjKRLIBWvbKm5ETwzqoz34HfstwLKldQoMZlkf47mPYvNLThCQlIASAwHKOijDknzk5MfhqokhYKVMQoMQdCDsYcjjEAMp4n+z80wm1EheZAZRQp8yANgrdNzFew+dmIOusbfWUwmIUhVwtJBHcNHz9LX4ayjQoUQrs/eAejfgyOWmWamlutm0H6RDxOnUoBvuhQc8+kLkVfmB5j0ifWKCZQSP+4oMeW7+kVF2aLaKtjXFSZAJAL6BPXrygBT8STKlWVc9cp1AAJRmDdSkWi8zqFCUlC0JUhWpXd20PWJmGU0qWgCWES0guE233hqSfbEy5v8AEpK6ZSAvw8QBCBmDnUsSxiLh/HcyUvLNUJiXbONIu1bRSJhOdUpSi34A9ur3iCrhCiTfIhydTvfRtoiinuy3zQqsrk1EhQCgc6SwGj6iHuGgpdOp/wC0e6dY8l4RLkLStCQkOHQNB1YxMo5XhTJgFkqzEDoYGXaL5aaF4XYer9vSNB4VwooBmKDFbZQdh+sUbBabxJqEJ3UAfn8I1hKP38oJdGXPLdCjHR6BHRDNZ0JJj0x4dYopiX7xgnGNDkqpwTqmYr1BL+hjacextFNKK1EObITupRLBveMt45pyirXmN1pSfcXHvvEa1bNHyv8AvQBpqh8vT9mCdLVePPlpBYS8y/gwgHdIB2OvSPcLrxKmqLu+UDtyhPTN1/svU7D3Bzv0OsDJnCWe+YgbOSD7QRpcYSUDl8oZnYmRooKbclm6Q9JWSKbBh4QQLE/7jEiVg/hvbsTeFnGQQT1Y8vSJlDigOrM9iN4JxQUougNjEtSJKlLsp079YX/G5khWpKQO77CPOMqxJl+GNV5fZwY7BadyjkCD7QvjbEyerNF4P4Z8FImTP6ihYf2g6+ukWkQ1IVYdhDgMF2c1ysUI6Ojoogl4H4zjUunQVTDfZO5O3p1gBjXHiE+WQMx3WdB25xRq/FZk5ZXMUVHZ9PbaNOPBKXYmeVLofxbFplVVys1805AAewGblB/7SMH8SUmcm5RY/wCJ0+MVDAS+IU4/8gL9g4jXZsgLSUKDpIIIfYwz6IpJRRPnyNPkYaEEpUCLt6QBq0KCgdv3vF24m4eXSzmYlBcpXdiN0/5CK9NoXUU7HTvGBxo7PJT2iHIxZUu1/naIdRiKwzL8ruA+nINDOK05zMDpA8oUlQJDgetjv6RbaLTlHaYdlYpa6r7h7d4JUNeUMoKBHbU7NAzDqMTFh2bm3xiWtJKmADO1th2guWiNyZMkS11E7Muwswi3U2Hq8CoVLcCVKWQdswGg669ogcLYOZqxLS7aqLaARpFdTIRSzUJACRKXpr9w39YbjXpizZaTiiqcCccZZaUTiSlmCtcu931EaTInhQCkkEHQjSPnThypsN9PaLZQcRzZB8iyOm3sY15PlvcTmQz1+RssdFLwD7RZM3yTv5Uz/aer7do6MLxyTqjSpJ7TM+Skl9urnvCSkwtIv68xo2kelQ6e/wBI7ZzbIuGVXh19OtzaakN3LfUxtiTaMCqqgJnIPKYhzf8AuEbxRTc6ARuBGP641xZqwPTGMSoZdRLVLmJzJPo3UHaMu4j4eXSLBuqSpVpg/D0Xy77xsBlCI9VRhaSkgFJsUnQjkRyjFpo2QyODPnXEpKszgHf22gdU1DqDg9TreNO4s+zyahKl0hKgxPhFiR0QWuRyO0UeRSlKEomypqVc/DW5J125wp4peLR0YZoSXZMwaUQFEJJ8rDuR+kGcLwRU1QCEuR7CCfCnCKpqHmZkIJBbRRAFh0GsaRQ4aiUAmWkJA5fnDuCj2Zsn0JOokTBMHTIl5Rcn7ytyfyjuIVkU83/1r/8AkwXaBOOIeVM6pPyg4P8AsjBPez594annKhz0PvFomqNi7tqflFYwmXkVl+7lJ+el4sACco0t8zyjrpUkc+XbZGnC7tfoBeOhRI6d7m0dBf4DbP/Z"/>
          <p:cNvSpPr>
            <a:spLocks noChangeAspect="1" noChangeArrowheads="1"/>
          </p:cNvSpPr>
          <p:nvPr/>
        </p:nvSpPr>
        <p:spPr bwMode="auto">
          <a:xfrm>
            <a:off x="155575" y="-731838"/>
            <a:ext cx="1143000" cy="152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5" name="AutoShape 11" descr="data:image/jpeg;base64,/9j/4AAQSkZJRgABAQAAAQABAAD/2wCEAAkGBhMSERUUEhQUFRUUFhgaFRUYGBcaHBkXFxgcHBcYHBoYHCYeGhokHhwUHy8gJCcpLCwsFR4xNTAqNSYrLCkBCQoKDgwOGg8PGiwkHxwsLCwqLSwpKSkpKSwqLCwpLCksLCkpLCksKiwsLCksKSopLCwsLCwsLCwpLCwpKSk2Kf/AABEIAKAAeAMBIgACEQEDEQH/xAAcAAABBQEBAQAAAAAAAAAAAAAFAgMEBgcAAQj/xAA9EAABAgQEBAQDBgUCBwAAAAABAhEAAwQhBRIxQQZRYXETIoGRobHBBzJC0eHwFCMzUnJiohUWJENjc7L/xAAZAQACAwEAAAAAAAAAAAAAAAACAwABBAX/xAAiEQACAgIDAQACAwAAAAAAAAAAAQIRAyESMUEEMlETIoH/2gAMAwEAAhEDEQA/ANtaPY6I9XViWkqVp9eUAWOzpwSHJgRX8QBCXHm7QNr8Q8S6/ugWEV6qQZigElg977Q2OP1gXfQSPEi5xYEltQn6w8KdW5GsN0slMlLIDH+7cxIRN3gm14MUB0Ai4hSC9oYm1DWt2hCpvOBsZ/GPqqbk6Q8Kt+3e8DJ8xrn2/WGJVbeIg/4UGjVkB3ghQYq+pcfWK8J76h3iFX50Jzy3KQ+ZOtxuGi+KejPKDjs0BKn/AEhaYpuA8TEtm0Itq8W2nqQoOIVKLQKdjwEdHPHQIRxMVbFa7xJuXVKPYqiw10xkKPIRT5CXuTr23vDccQJMiYjU5bMB2MIoCAMzXhNalGbXT1hKZiU3HOx/T6w19DcUb2TVz9bw/nYWINttoDmeSSTf5iH0KcWLW0aFo0uKJ4U19XPtCjNYG4EQZcgiznpf4w5PHSK7ILTOcdNu8R5qRrpzhSJQ3Fu8MTFA2a19SbmL6DTofSqzCHZc9m0fnEBTg3VY7MLRyZ5DP7wSBlGz2pkiUrMiyVlyATZXPoIs2B1zFnsde8AUKCkkHcXhrDCtBYfhOmp6QdWjFOPF6NIQY6IGGzyoX5x5GZqiWKxtR8GY2rGKcSyW9mi7Yj/TX/iYz+uqMvmt0h2PYFDEyWCpgL7m/qAOX5Q0sMyXsTc9tOsdSTitiDq/wh6aRtZ+e794KZsxiEoc205wRkzWFufvESnYlomLCE6qvC6GSHQx03hRlAsH30iEutQCHJHfSONakMUqBcttr9InRFEmrkO1rM/7+MNmQ6YZlVnn1/CHvzLD6wzIrwUpALnRud4lolMdmSojzmFvz2hc8KG1jvbUwz4RO9+WkWW3odlzG5H1iTKluoF2f5QxLk2DtpEiULke0FEzZNlrwXSOhOA3HaOhUuxCWghVIdChzBjJMSqlmeUfeyj0HftFr40+0iXQr8NipXIdYotcv+NClSJvhlZucps+ovccvWLxZI3xHrBPjzrQRpZhSQLvsCeY2bbf1glVyWAH4ecV4cGnKAayoKxZwUjsG94g1vCjsZkyomAbeKfyaDn2Nhvosxrcv4CSQ7Df9IjyqyZMICkMNhv6MCTAnC/5eZJKy2UJuLBnYk6xNqsIn1KbzvCTyljzN1V+kTp0i6/Y/WFAPnmZbaKKC3PWBYUBeSZExIPmDKB9ClYf2gd/yHKS6s61HNfMX7vCqaiRJUcgBWNHNn6tDlftC6aWglhGIzlKmZJI8pDqdbF7gpJJ6WiBV8QqlTFSlyZodRLoWLbkjOGb1gvwlhQXLVMmByXAubBy5AGm3tAPiCgUJ65aVKyhIWEv1bftCuOxvlhOjxiYsAJFQQTbMmWzcnzRYE+KfNkmD0H0OkZuikrM38mapOU/cBa3s0WbAcfrJc0CoSpSP7kJuB/qGjdYNrVpASUky3SScozZQeQI+WsOTCQAekITVSpwzS1pKc2o13d7CPcPqUzl+EkupJOcDYBTA+toEVK/S0cKFRSSdDpHQVw2k8NATHQmT2KRg32q0x/4jMN75W6eXbnEbh2SqQFKB8qiH7xcPtTwgmoTMZgtAYi90kuPa8VHGivJLlSVMZhSBycm/wCfpCnGnyR28clkwxivLLRQ1TEubljpzictWZuj9jAapGSaU2LJTfTQCH01Tjfoem8NbM6giTTUCVTFsxPlNtA4Y+sSxQq1DvzH5xBpDkTZV3JHr9OkSJeI1KnZMtQ5qcfK0EpAPGxuZhk5epsDYO4gVjGDBIZJKlzLJfc+v4RzgtX4pUS0lSvBTbmpVugaBuD0qpyv4idNJLeRKbDKOQ6wXLZaxtqw/g+G+DJQh3YB29z8SfRoruPUf/US16BYXLPc3Bf3ixIxQEfeSwYa6+kCMeT4kpfhkEpOYCzt9SCxgr0FwISEGSWWh7llDl6QW8cFGZJLcjf35CB+EcSoWB4wMsvdRBKFHm+gPQtBqWqQoOFS7m2UgQN6Akq8A9FJImLI0U2ZtOWneDXDATKRNqEAJWtS/OQLpBZL+xMR6pCcpCCFK0Q2z2JLcoj4vLKKdElCmcBAO5ABc+8S6QjjydBjhz7ThNq006yVFRYEJAD9C8eRReAMIK8SlMP6ZKj0Zzr1j2EQUq2xn2YseOajH9Gy8T4IKmSU/iF0Ft9x6iMmn4cSEywwnSZlkGxIexD62f2jclC0UrjTB8q/4pIcgZSdCn/U+4Z7doMX8+Xi+LKDNWVLuGN8w7fSJUqWbMPWIM2YRPUAc2Zl3uwVbbtE2WspdtzY8hvA3eze41piqkmwZ4nSpmVgIhqUCoAHa/SFVNWlCSeQcmJZadg/HpxmqEr8Iuv6CK/jHDE+xkzVhKRZLkN0F4t2F0z+ZViq5+ntBCZLQxFtPjDOCq2DLJS4oy+mrZ0khK82bexII5vBOhnVQmBUtghhmcFy+pi1zsHc201H721h2VQsNPy94kYIp5WBMDqDInqlKcoW6g/U3HeLBOpJRchKR2ADH0gTjVGEhM3dBv2VaJ0tRMlR3a8VqLoKdONofw6vCgLu3L2hrHlOqWon7qST6WiNgFOwfrBE4SqqrJcjKRLIBWvbKm5ETwzqoz34HfstwLKldQoMZlkf47mPYvNLThCQlIASAwHKOijDknzk5MfhqokhYKVMQoMQdCDsYcjjEAMp4n+z80wm1EheZAZRQp8yANgrdNzFew+dmIOusbfWUwmIUhVwtJBHcNHz9LX4ayjQoUQrs/eAejfgyOWmWamlutm0H6RDxOnUoBvuhQc8+kLkVfmB5j0ifWKCZQSP+4oMeW7+kVF2aLaKtjXFSZAJAL6BPXrygBT8STKlWVc9cp1AAJRmDdSkWi8zqFCUlC0JUhWpXd20PWJmGU0qWgCWES0guE233hqSfbEy5v8AEpK6ZSAvw8QBCBmDnUsSxiLh/HcyUvLNUJiXbONIu1bRSJhOdUpSi34A9ur3iCrhCiTfIhydTvfRtoiinuy3zQqsrk1EhQCgc6SwGj6iHuGgpdOp/wC0e6dY8l4RLkLStCQkOHQNB1YxMo5XhTJgFkqzEDoYGXaL5aaF4XYer9vSNB4VwooBmKDFbZQdh+sUbBabxJqEJ3UAfn8I1hKP38oJdGXPLdCjHR6BHRDNZ0JJj0x4dYopiX7xgnGNDkqpwTqmYr1BL+hjacextFNKK1EObITupRLBveMt45pyirXmN1pSfcXHvvEa1bNHyv8AvQBpqh8vT9mCdLVePPlpBYS8y/gwgHdIB2OvSPcLrxKmqLu+UDtyhPTN1/svU7D3Bzv0OsDJnCWe+YgbOSD7QRpcYSUDl8oZnYmRooKbclm6Q9JWSKbBh4QQLE/7jEiVg/hvbsTeFnGQQT1Y8vSJlDigOrM9iN4JxQUougNjEtSJKlLsp079YX/G5khWpKQO77CPOMqxJl+GNV5fZwY7BadyjkCD7QvjbEyerNF4P4Z8FImTP6ihYf2g6+ukWkQ1IVYdhDgMF2c1ysUI6Ojoogl4H4zjUunQVTDfZO5O3p1gBjXHiE+WQMx3WdB25xRq/FZk5ZXMUVHZ9PbaNOPBKXYmeVLofxbFplVVys1805AAewGblB/7SMH8SUmcm5RY/wCJ0+MVDAS+IU4/8gL9g4jXZsgLSUKDpIIIfYwz6IpJRRPnyNPkYaEEpUCLt6QBq0KCgdv3vF24m4eXSzmYlBcpXdiN0/5CK9NoXUU7HTvGBxo7PJT2iHIxZUu1/naIdRiKwzL8ruA+nINDOK05zMDpA8oUlQJDgetjv6RbaLTlHaYdlYpa6r7h7d4JUNeUMoKBHbU7NAzDqMTFh2bm3xiWtJKmADO1th2guWiNyZMkS11E7Muwswi3U2Hq8CoVLcCVKWQdswGg669ogcLYOZqxLS7aqLaARpFdTIRSzUJACRKXpr9w39YbjXpizZaTiiqcCccZZaUTiSlmCtcu931EaTInhQCkkEHQjSPnThypsN9PaLZQcRzZB8iyOm3sY15PlvcTmQz1+RssdFLwD7RZM3yTv5Uz/aer7do6MLxyTqjSpJ7TM+Skl9urnvCSkwtIv68xo2kelQ6e/wBI7ZzbIuGVXh19OtzaakN3LfUxtiTaMCqqgJnIPKYhzf8AuEbxRTc6ARuBGP641xZqwPTGMSoZdRLVLmJzJPo3UHaMu4j4eXSLBuqSpVpg/D0Xy77xsBlCI9VRhaSkgFJsUnQjkRyjFpo2QyODPnXEpKszgHf22gdU1DqDg9TreNO4s+zyahKl0hKgxPhFiR0QWuRyO0UeRSlKEomypqVc/DW5J125wp4peLR0YZoSXZMwaUQFEJJ8rDuR+kGcLwRU1QCEuR7CCfCnCKpqHmZkIJBbRRAFh0GsaRQ4aiUAmWkJA5fnDuCj2Zsn0JOokTBMHTIl5Rcn7ytyfyjuIVkU83/1r/8AkwXaBOOIeVM6pPyg4P8AsjBPez594annKhz0PvFomqNi7tqflFYwmXkVl+7lJ+el4sACco0t8zyjrpUkc+XbZGnC7tfoBeOhRI6d7m0dBf4DbP/Z"/>
          <p:cNvSpPr>
            <a:spLocks noChangeAspect="1" noChangeArrowheads="1"/>
          </p:cNvSpPr>
          <p:nvPr/>
        </p:nvSpPr>
        <p:spPr bwMode="auto">
          <a:xfrm>
            <a:off x="155575" y="-731838"/>
            <a:ext cx="1143000" cy="152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7" name="AutoShape 13" descr="data:image/jpeg;base64,/9j/4AAQSkZJRgABAQAAAQABAAD/2wCEAAkGBhMSERUUEhQUFRUUFhgaFRUYGBcaHBkXFxgcHBcYHBoYHCYeGhokHhwUHy8gJCcpLCwsFR4xNTAqNSYrLCkBCQoKDgwOGg8PGiwkHxwsLCwqLSwpKSkpKSwqLCwpLCksLCkpLCksKiwsLCksKSopLCwsLCwsLCwpLCwpKSk2Kf/AABEIAKAAeAMBIgACEQEDEQH/xAAcAAABBQEBAQAAAAAAAAAAAAAFAgMEBgcAAQj/xAA9EAABAgQEBAQDBgUCBwAAAAABAhEAAwQhBRIxQQZRYXETIoGRobHBBzJC0eHwFCMzUnJiohUWJENjc7L/xAAZAQACAwEAAAAAAAAAAAAAAAACAwABBAX/xAAiEQACAgIDAQACAwAAAAAAAAAAAQIRAyESMUEEMlETIoH/2gAMAwEAAhEDEQA/ANtaPY6I9XViWkqVp9eUAWOzpwSHJgRX8QBCXHm7QNr8Q8S6/ugWEV6qQZigElg977Q2OP1gXfQSPEi5xYEltQn6w8KdW5GsN0slMlLIDH+7cxIRN3gm14MUB0Ai4hSC9oYm1DWt2hCpvOBsZ/GPqqbk6Q8Kt+3e8DJ8xrn2/WGJVbeIg/4UGjVkB3ghQYq+pcfWK8J76h3iFX50Jzy3KQ+ZOtxuGi+KejPKDjs0BKn/AEhaYpuA8TEtm0Itq8W2nqQoOIVKLQKdjwEdHPHQIRxMVbFa7xJuXVKPYqiw10xkKPIRT5CXuTr23vDccQJMiYjU5bMB2MIoCAMzXhNalGbXT1hKZiU3HOx/T6w19DcUb2TVz9bw/nYWINttoDmeSSTf5iH0KcWLW0aFo0uKJ4U19XPtCjNYG4EQZcgiznpf4w5PHSK7ILTOcdNu8R5qRrpzhSJQ3Fu8MTFA2a19SbmL6DTofSqzCHZc9m0fnEBTg3VY7MLRyZ5DP7wSBlGz2pkiUrMiyVlyATZXPoIs2B1zFnsde8AUKCkkHcXhrDCtBYfhOmp6QdWjFOPF6NIQY6IGGzyoX5x5GZqiWKxtR8GY2rGKcSyW9mi7Yj/TX/iYz+uqMvmt0h2PYFDEyWCpgL7m/qAOX5Q0sMyXsTc9tOsdSTitiDq/wh6aRtZ+e794KZsxiEoc205wRkzWFufvESnYlomLCE6qvC6GSHQx03hRlAsH30iEutQCHJHfSONakMUqBcttr9InRFEmrkO1rM/7+MNmQ6YZlVnn1/CHvzLD6wzIrwUpALnRud4lolMdmSojzmFvz2hc8KG1jvbUwz4RO9+WkWW3odlzG5H1iTKluoF2f5QxLk2DtpEiULke0FEzZNlrwXSOhOA3HaOhUuxCWghVIdChzBjJMSqlmeUfeyj0HftFr40+0iXQr8NipXIdYotcv+NClSJvhlZucps+ovccvWLxZI3xHrBPjzrQRpZhSQLvsCeY2bbf1glVyWAH4ecV4cGnKAayoKxZwUjsG94g1vCjsZkyomAbeKfyaDn2Nhvosxrcv4CSQ7Df9IjyqyZMICkMNhv6MCTAnC/5eZJKy2UJuLBnYk6xNqsIn1KbzvCTyljzN1V+kTp0i6/Y/WFAPnmZbaKKC3PWBYUBeSZExIPmDKB9ClYf2gd/yHKS6s61HNfMX7vCqaiRJUcgBWNHNn6tDlftC6aWglhGIzlKmZJI8pDqdbF7gpJJ6WiBV8QqlTFSlyZodRLoWLbkjOGb1gvwlhQXLVMmByXAubBy5AGm3tAPiCgUJ65aVKyhIWEv1bftCuOxvlhOjxiYsAJFQQTbMmWzcnzRYE+KfNkmD0H0OkZuikrM38mapOU/cBa3s0WbAcfrJc0CoSpSP7kJuB/qGjdYNrVpASUky3SScozZQeQI+WsOTCQAekITVSpwzS1pKc2o13d7CPcPqUzl+EkupJOcDYBTA+toEVK/S0cKFRSSdDpHQVw2k8NATHQmT2KRg32q0x/4jMN75W6eXbnEbh2SqQFKB8qiH7xcPtTwgmoTMZgtAYi90kuPa8VHGivJLlSVMZhSBycm/wCfpCnGnyR28clkwxivLLRQ1TEubljpzictWZuj9jAapGSaU2LJTfTQCH01Tjfoem8NbM6giTTUCVTFsxPlNtA4Y+sSxQq1DvzH5xBpDkTZV3JHr9OkSJeI1KnZMtQ5qcfK0EpAPGxuZhk5epsDYO4gVjGDBIZJKlzLJfc+v4RzgtX4pUS0lSvBTbmpVugaBuD0qpyv4idNJLeRKbDKOQ6wXLZaxtqw/g+G+DJQh3YB29z8SfRoruPUf/US16BYXLPc3Bf3ixIxQEfeSwYa6+kCMeT4kpfhkEpOYCzt9SCxgr0FwISEGSWWh7llDl6QW8cFGZJLcjf35CB+EcSoWB4wMsvdRBKFHm+gPQtBqWqQoOFS7m2UgQN6Akq8A9FJImLI0U2ZtOWneDXDATKRNqEAJWtS/OQLpBZL+xMR6pCcpCCFK0Q2z2JLcoj4vLKKdElCmcBAO5ABc+8S6QjjydBjhz7ThNq006yVFRYEJAD9C8eRReAMIK8SlMP6ZKj0Zzr1j2EQUq2xn2YseOajH9Gy8T4IKmSU/iF0Ft9x6iMmn4cSEywwnSZlkGxIexD62f2jclC0UrjTB8q/4pIcgZSdCn/U+4Z7doMX8+Xi+LKDNWVLuGN8w7fSJUqWbMPWIM2YRPUAc2Zl3uwVbbtE2WspdtzY8hvA3eze41piqkmwZ4nSpmVgIhqUCoAHa/SFVNWlCSeQcmJZadg/HpxmqEr8Iuv6CK/jHDE+xkzVhKRZLkN0F4t2F0z+ZViq5+ntBCZLQxFtPjDOCq2DLJS4oy+mrZ0khK82bexII5vBOhnVQmBUtghhmcFy+pi1zsHc201H721h2VQsNPy94kYIp5WBMDqDInqlKcoW6g/U3HeLBOpJRchKR2ADH0gTjVGEhM3dBv2VaJ0tRMlR3a8VqLoKdONofw6vCgLu3L2hrHlOqWon7qST6WiNgFOwfrBE4SqqrJcjKRLIBWvbKm5ETwzqoz34HfstwLKldQoMZlkf47mPYvNLThCQlIASAwHKOijDknzk5MfhqokhYKVMQoMQdCDsYcjjEAMp4n+z80wm1EheZAZRQp8yANgrdNzFew+dmIOusbfWUwmIUhVwtJBHcNHz9LX4ayjQoUQrs/eAejfgyOWmWamlutm0H6RDxOnUoBvuhQc8+kLkVfmB5j0ifWKCZQSP+4oMeW7+kVF2aLaKtjXFSZAJAL6BPXrygBT8STKlWVc9cp1AAJRmDdSkWi8zqFCUlC0JUhWpXd20PWJmGU0qWgCWES0guE233hqSfbEy5v8AEpK6ZSAvw8QBCBmDnUsSxiLh/HcyUvLNUJiXbONIu1bRSJhOdUpSi34A9ur3iCrhCiTfIhydTvfRtoiinuy3zQqsrk1EhQCgc6SwGj6iHuGgpdOp/wC0e6dY8l4RLkLStCQkOHQNB1YxMo5XhTJgFkqzEDoYGXaL5aaF4XYer9vSNB4VwooBmKDFbZQdh+sUbBabxJqEJ3UAfn8I1hKP38oJdGXPLdCjHR6BHRDNZ0JJj0x4dYopiX7xgnGNDkqpwTqmYr1BL+hjacextFNKK1EObITupRLBveMt45pyirXmN1pSfcXHvvEa1bNHyv8AvQBpqh8vT9mCdLVePPlpBYS8y/gwgHdIB2OvSPcLrxKmqLu+UDtyhPTN1/svU7D3Bzv0OsDJnCWe+YgbOSD7QRpcYSUDl8oZnYmRooKbclm6Q9JWSKbBh4QQLE/7jEiVg/hvbsTeFnGQQT1Y8vSJlDigOrM9iN4JxQUougNjEtSJKlLsp079YX/G5khWpKQO77CPOMqxJl+GNV5fZwY7BadyjkCD7QvjbEyerNF4P4Z8FImTP6ihYf2g6+ukWkQ1IVYdhDgMF2c1ysUI6Ojoogl4H4zjUunQVTDfZO5O3p1gBjXHiE+WQMx3WdB25xRq/FZk5ZXMUVHZ9PbaNOPBKXYmeVLofxbFplVVys1805AAewGblB/7SMH8SUmcm5RY/wCJ0+MVDAS+IU4/8gL9g4jXZsgLSUKDpIIIfYwz6IpJRRPnyNPkYaEEpUCLt6QBq0KCgdv3vF24m4eXSzmYlBcpXdiN0/5CK9NoXUU7HTvGBxo7PJT2iHIxZUu1/naIdRiKwzL8ruA+nINDOK05zMDpA8oUlQJDgetjv6RbaLTlHaYdlYpa6r7h7d4JUNeUMoKBHbU7NAzDqMTFh2bm3xiWtJKmADO1th2guWiNyZMkS11E7Muwswi3U2Hq8CoVLcCVKWQdswGg669ogcLYOZqxLS7aqLaARpFdTIRSzUJACRKXpr9w39YbjXpizZaTiiqcCccZZaUTiSlmCtcu931EaTInhQCkkEHQjSPnThypsN9PaLZQcRzZB8iyOm3sY15PlvcTmQz1+RssdFLwD7RZM3yTv5Uz/aer7do6MLxyTqjSpJ7TM+Skl9urnvCSkwtIv68xo2kelQ6e/wBI7ZzbIuGVXh19OtzaakN3LfUxtiTaMCqqgJnIPKYhzf8AuEbxRTc6ARuBGP641xZqwPTGMSoZdRLVLmJzJPo3UHaMu4j4eXSLBuqSpVpg/D0Xy77xsBlCI9VRhaSkgFJsUnQjkRyjFpo2QyODPnXEpKszgHf22gdU1DqDg9TreNO4s+zyahKl0hKgxPhFiR0QWuRyO0UeRSlKEomypqVc/DW5J125wp4peLR0YZoSXZMwaUQFEJJ8rDuR+kGcLwRU1QCEuR7CCfCnCKpqHmZkIJBbRRAFh0GsaRQ4aiUAmWkJA5fnDuCj2Zsn0JOokTBMHTIl5Rcn7ytyfyjuIVkU83/1r/8AkwXaBOOIeVM6pPyg4P8AsjBPez594annKhz0PvFomqNi7tqflFYwmXkVl+7lJ+el4sACco0t8zyjrpUkc+XbZGnC7tfoBeOhRI6d7m0dBf4DbP/Z"/>
          <p:cNvSpPr>
            <a:spLocks noChangeAspect="1" noChangeArrowheads="1"/>
          </p:cNvSpPr>
          <p:nvPr/>
        </p:nvSpPr>
        <p:spPr bwMode="auto">
          <a:xfrm>
            <a:off x="155575" y="-731838"/>
            <a:ext cx="1143000" cy="152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43" name="AutoShape 19" descr="http://t1.gstatic.com/images?q=tbn:ANd9GcStOvOgUJYw1-1xjUr7VSqygv6LzizcB2jPTQ1EP9EvNqtaU3sr"/>
          <p:cNvSpPr>
            <a:spLocks noChangeAspect="1" noChangeArrowheads="1"/>
          </p:cNvSpPr>
          <p:nvPr/>
        </p:nvSpPr>
        <p:spPr bwMode="auto">
          <a:xfrm>
            <a:off x="155575" y="-1241425"/>
            <a:ext cx="1762125" cy="2590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1" name="Picture 21" descr="http://t1.gstatic.com/images?q=tbn:ANd9GcStOvOgUJYw1-1xjUr7VSqygv6LzizcB2jPTQ1EP9EvNqtaU3sr"/>
          <p:cNvPicPr>
            <a:picLocks noChangeAspect="1" noChangeArrowheads="1"/>
          </p:cNvPicPr>
          <p:nvPr/>
        </p:nvPicPr>
        <p:blipFill>
          <a:blip r:embed="rId3"/>
          <a:srcRect/>
          <a:stretch>
            <a:fillRect/>
          </a:stretch>
        </p:blipFill>
        <p:spPr bwMode="auto">
          <a:xfrm>
            <a:off x="609600" y="381000"/>
            <a:ext cx="2057400" cy="1676400"/>
          </a:xfrm>
          <a:prstGeom prst="rect">
            <a:avLst/>
          </a:prstGeom>
          <a:noFill/>
        </p:spPr>
      </p:pic>
      <p:sp>
        <p:nvSpPr>
          <p:cNvPr id="12" name="Rectangle 11"/>
          <p:cNvSpPr/>
          <p:nvPr/>
        </p:nvSpPr>
        <p:spPr>
          <a:xfrm>
            <a:off x="3886200" y="457200"/>
            <a:ext cx="4038600" cy="1384995"/>
          </a:xfrm>
          <a:prstGeom prst="rect">
            <a:avLst/>
          </a:prstGeom>
        </p:spPr>
        <p:txBody>
          <a:bodyPr wrap="square">
            <a:spAutoFit/>
          </a:bodyPr>
          <a:lstStyle/>
          <a:p>
            <a:pPr algn="ctr"/>
            <a:r>
              <a:rPr lang="en-US" sz="2800" b="1" dirty="0">
                <a:solidFill>
                  <a:schemeClr val="bg1"/>
                </a:solidFill>
              </a:rPr>
              <a:t>Semantic and Communicative translation</a:t>
            </a:r>
          </a:p>
        </p:txBody>
      </p:sp>
      <p:sp>
        <p:nvSpPr>
          <p:cNvPr id="16" name="Rectangle 15"/>
          <p:cNvSpPr/>
          <p:nvPr/>
        </p:nvSpPr>
        <p:spPr>
          <a:xfrm>
            <a:off x="304800" y="2819400"/>
            <a:ext cx="8534400" cy="2677656"/>
          </a:xfrm>
          <a:prstGeom prst="rect">
            <a:avLst/>
          </a:prstGeom>
        </p:spPr>
        <p:txBody>
          <a:bodyPr wrap="square">
            <a:spAutoFit/>
          </a:bodyPr>
          <a:lstStyle/>
          <a:p>
            <a:pPr algn="ctr"/>
            <a:r>
              <a:rPr lang="en-US" sz="2400" b="1" dirty="0" err="1" smtClean="0">
                <a:solidFill>
                  <a:srgbClr val="FFFF00"/>
                </a:solidFill>
              </a:rPr>
              <a:t>Newmark</a:t>
            </a:r>
            <a:r>
              <a:rPr lang="en-US" sz="2400" b="1" dirty="0" smtClean="0">
                <a:solidFill>
                  <a:srgbClr val="FFFF00"/>
                </a:solidFill>
              </a:rPr>
              <a:t> tries to explain semantic translation and communicative translation. Communicative translation attempts to produce on its readers an effect as close as possible to that obtained on the readers of the source language. While, semantic translation, on the other hand, attempts to render, as closely as the semantic and syntactic structures of the TL allow, the exact contextual meaning of the original</a:t>
            </a:r>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amond(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ircle(in)">
                                      <p:cBhvr>
                                        <p:cTn id="1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1026" name="AutoShape 2" descr="data:image/jpeg;base64,/9j/4AAQSkZJRgABAQAAAQABAAD/2wBDAAkGBwgHBgkIBwgKCgkLDRYPDQwMDRsUFRAWIB0iIiAdHx8kKDQsJCYxJx8fLT0tMTU3Ojo6Iys/RD84QzQ5Ojf/2wBDAQoKCg0MDRoPDxo3JR8lNzc3Nzc3Nzc3Nzc3Nzc3Nzc3Nzc3Nzc3Nzc3Nzc3Nzc3Nzc3Nzc3Nzc3Nzc3Nzc3Nzf/wAARCACfAHsDASIAAhEBAxEB/8QAGwAAAQUBAQAAAAAAAAAAAAAABQECAwQGAAf/xAA4EAABAwMDAgMGBAUEAwAAAAABAgMRAAQhBRIxQVEGInETIzJhgZEUobHBB0LR4fAVM1JiJIKS/8QAFAEBAAAAAAAAAAAAAAAAAAAAAP/EABQRAQAAAAAAAAAAAAAAAAAAAAD/2gAMAwEAAhEDEQA/APPQkkia4pznmnzESOlLt9flQMjqaUJxTkpqxaWb924G7dtSz2AwPWgrlOOKXbmKPu6CLVsqubtCikgLS0JifnVnTtM0h58+0W8toECFnZ+lBlynFRQeeTXpdn4f0JZCggESBtKzIznrU1x4U0q5ccK0JYSfhU2SD9uKDy0pMfOkAORNbnV/4f31tbquLB1FwgJ3FHCx6d6xZbIMUEUdjNOgxTgnNOiARQRgEU8pjIMU/b1PaujM96CNIOZqdPw800jk05IMUEeTGelP6DrXHaImakBSRgGPnQT2Fiq7dVghCSN5HIo2w8NNtihpkLVKog5HHP0/SoLP/wAK2C0j3imyraaq3Dy1KS0gTPmJBzJ+dAx9SwVrUsFW4gp7TmaS3d2srCsjkd5qK7Kg7KxPA/tVnR7M392GwDt52igRm8fQFQowoySc0d07xA657m5IB3p24wrv+VFkabbtoDYbSUgdRzVVzRbUvJUElISdwSmg2NtfMhKFhRKdwAUrg/L6Vi/GnhhKNT/GWaSLe7IgIT8Kz+laXRk2zqjbXAACo2fI0SvLMpYVa3EKCE72yTG4DNB4etG15SDkpJEj1ppBPapbt3214+7j3jilYEdaYrAoOHrSx2FRhQ6U8K47CgUjgRTgMYpsz6Dil3+tBEoEGpmQXFAAcmoyCRjipm5QJHI4oLl/dhZU0geUHqZiP2NV23ilTcTI4+War7pmQTNObnHbvQSr3KEmSSZJOa0Pg21m6VcSUhIiRQGQvAwgHpWp0Fz8P5UJhPOTzQHzhZESKRTZIkmTUs+QKgjvVgwUkbUxGAKAUolpwEEggyCOlbO1UNY0kJAT+IQghJVwFR+hrK3DQWklAOBWj8OWvsGA808FpcgmB8J7UHhTiFofWhwbXEqIUOxByPvTVzBg1pf4haeLDxbeJbENvbX0/wDtz+YNZtc0EY4yM0okJzSjmnBMx0oEkRFOHH9qbHSaUmDEUD08z9qlSnc2oDmkSkRgfWrLKCUwKAaowckyO9ErXTLxxoOBgncNyUyJI7xM1XuGg1cIdcG5oKBV6TkV6A+LcXClpStbLzSfZezEkqORHoI9KDGsafdOKCHGy2onhXNaTQbRZQfboCdnAPJogsDVbAubALhgQsjkEcg11mtKkyowo80F0YxNc5dpbB3SVAYxTkj2nlGcVCth5KlqR7NJ580mftQDnNZetZF9bKAPwrbGCPmDRjSdR2IUthRLa+h7+lDH2rm7uG0PrQLeQFIQiCoetFnrRp62XaohpCuCBxQVfGbOl67pn4s3IZu7NBAV/KoH+VX7V5csA9MRWj8VuN2iW9JQQXGnC69tIhKiICCB1Aj71neB14oI9uJ70uSBSqA7/SumOKBAklVcqZxApwndOIppOaC2hMwBV22bKkDvVdhOBRG1T5eKCJy3DidqhIjiKK+Hb11habJ9SfIPcqUYMdh3x0qJDQM8cV1xZe3tVFB2raBWhQ5BFBp7UJYcWtrdscIDhMBP270PbRtXCZySDBoRpuo3jluPxS9zRgDGT8zRq1O8gq4oLTRW05KSTVwul0GQB8xUCMHar6VOkDdERFArDKUS66oT0J6VIh0LSQhJOeoqu77x3ar4AOO5qo60pCkpQ69vOEAKwfUdfrQZ7x5ZJTdMX6Bl33Lw/wC4Eg/VP6VlY8pov4g1depPlpKA2024YgyVESJ+1CSJTigjVMAmK4mEiuVECukAQc+lB27MdKRQyfLXJndTiBPWgKMp2gccxRKzTKMkTQ9oyExgzRfTmHrk+ztm1OK6hP70FhtvpiiGn2oeUyFyGnFFtcDoQakZ05ttsquXVKjlDMHPaTRHSmT7AtgRkKyeDQZZqyVaFVo/IW3KFDvB5q/avKCPZqiRWpu9Kt9SaSpSgh9IhLo7dldxQK90y4slxcNx2WMpV6Gge0sE/F5qsBZTMn+9D0qCCJBxU4vE9AZ+dA95q5V7wOtoH/EoJIHrNUbq7ctrJ+5duUqLQKW4bKSVHEfmKMIuWwgSORk1HdeGrzxJpbKUPotkNPKWkuJJC5A4ig8sUCIHNcSAJreu/wAMNVA3N39ms9iFD9qBav4M17TEFx2xW62Mldud6fyz+VBmzEARSEfkaU8kdjB+Rpu0xNAuN1coicj867ceDMA4pFSTzQbyw0zT7UJW825drjKXDsQP/nJ+9F0vJWj2SGm2WejTQ2j+9Um/gGI9ambKkZIBE9KC2pKAAduQcVO2ShO4gSe1V2yCowqQaewqUAyCB1oClo7s8w460abWl1soWkKBGQRINZ9gwCo0TsHspSuRPwn9qCrqHh+3cBctvdGMoPwn07UBt7D8VcC3ZTtWTwpQAOOB371qNeuxa6cpWdzhDafU0NRpSLgKd9otOwgNrQcpWM75/wA60F620+10/Vre1WyHVra3lSsgGYOPtWhI82PtQG6uFKuLa4XBcQNio6/5Ao4XAQCOImg5xQGRgVK2uMgzVF53BKTuHanWzsiKCHVtC0bWQP8AULBl5Q4XG1Q+ozXlPjrwi3oqUX2mb16e4YIWZLKuxPY9DXryVhDxQTzxNDfYM6haPWF0kKYfCm1pPTsaDwLaIOOaaZmruo2TthdvWr6FBxlwoJUImDz9eaqT8qD0RlXkq+mCncIz0ofao9zJJJA+4q0wvG089KCYpCBKOuYpiFJA3IO1ZMED+b1H70rilJUJphAHvE8zxQEW358pEdhV9lc+XEUKQ4FoHTsant3CFFKjmaAjcqVcMgvjc0JQvGFA/oaj0Rzaj2TkKQry7gfMk9MUtm6hSl272WXRtP8AX1qBds7ZuKacSXYylxGFx3/yPSgsauFNNtrGNjiQsT0mP3oxbOldo0oScUC1B8XNlvCgpRQpJxB3ASJHfH5Ve0S6C2ilXXzJ9DQX3kAuBYMYOO9NtzCziFflSuK2pUTxNI6IIWnigdeDCXUnKaFpuQm6dzEOTRdcLZUD/wASRWbbMvuDEqEzQL478PNa3pirq2QBqDCNyFAf7iRyk/tXjQEiQT9q93b1RouIbTO7ggisRqP8Orl+/fesr1lu3cWVIQpBlIOYoJGJS0k9RIIFTqiCpJqBpXu5O3IwqmoWEPlo/CoSDQXXRLKSTn50xtQ27TxTlSbcATKap2zpUqDyDFBeZy5tVwrnFXrxhywUguStheUrHI+VVmdiXQTkda0jZavrUsLJ2kYI5SehFAIt3EKbSsKnsQZoqQjUbUQB7doSlQ5+Y+tZl60ubS4cTbFLdwg+Ztf+278/kT3FFfD2p29y6tpLare8Rl23cPmH/ZJ6igpXI3o9okhXTeOvyUP8+lT6G8Wm2Ao/CgIOe2Kua1apBN02SjeYWoDE9J+RqhpqkNPuMXLPkJyPXqPrQaC/WfwS1IA6frS2bvtWoPNNTbbLZ1pKittSTtJ5TQ+xuQlYBMA/rQGAqMK6VmrqWNQCegJSaPlwHI6is/rC9t026Z2qAPH0oOswlNyHnOmcnpWmYellBMSR1rLNpCloDmEkjdB4FaUTA2gERg0HnNoVsIDbh3J6GuulKbWhQ4CwPoanaKCwNw4pHChSFz14oLaH/MIIPSqChF6ojygnipbVwKSggcjNVnnALwwKAs126R1q1aXTzSgQSBxE0OS4SAT1pyHyFeag0V82dQs0vswX2hkDlQ6igTzCbxCHWnCzcsmWXkfEg/0+VXtNvQw6mCQk812qtJtLtt5rDVxJ29ldaCxomvIvVHT9UQlq+AgpOEXA7p/pQ/UUO6ZqrYcPuHJShQyI5H9Kr31uzdIAXunlKhhSD0INON07fW/+jaqrddRutLtP85GYUBwcelBr9OfD9uk7p6Gs0Cpp9WYhRB+9d4Y1MrUgLBG8QR2VTNSJF2+BmFmPrQGipUNrmEgcATQ/WWkqsmnEKBCVgEz3p+mvldqJJlODU1+zv0q4UIJ27hjqM0AxlSUNmCDJ4qVOsXTKQ2iClOBIoKLyCnHP5UxdydxxQf/Z"/>
          <p:cNvSpPr>
            <a:spLocks noChangeAspect="1" noChangeArrowheads="1"/>
          </p:cNvSpPr>
          <p:nvPr/>
        </p:nvSpPr>
        <p:spPr bwMode="auto">
          <a:xfrm>
            <a:off x="155575" y="-1165225"/>
            <a:ext cx="1876425" cy="242887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data:image/jpeg;base64,/9j/4AAQSkZJRgABAQAAAQABAAD/2wBDAAkGBwgHBgkIBwgKCgkLDRYPDQwMDRsUFRAWIB0iIiAdHx8kKDQsJCYxJx8fLT0tMTU3Ojo6Iys/RD84QzQ5Ojf/2wBDAQoKCg0MDRoPDxo3JR8lNzc3Nzc3Nzc3Nzc3Nzc3Nzc3Nzc3Nzc3Nzc3Nzc3Nzc3Nzc3Nzc3Nzc3Nzc3Nzc3Nzf/wAARCACfAHsDASIAAhEBAxEB/8QAGwAAAQUBAQAAAAAAAAAAAAAABQECAwQGAAf/xAA4EAABAwMDAgMGBAUEAwAAAAABAgMRAAQhBRIxQVEGInETIzJhgZEUobHBB0LR4fAVM1JiJIKS/8QAFAEBAAAAAAAAAAAAAAAAAAAAAP/EABQRAQAAAAAAAAAAAAAAAAAAAAD/2gAMAwEAAhEDEQA/APPQkkia4pznmnzESOlLt9flQMjqaUJxTkpqxaWb924G7dtSz2AwPWgrlOOKXbmKPu6CLVsqubtCikgLS0JifnVnTtM0h58+0W8toECFnZ+lBlynFRQeeTXpdn4f0JZCggESBtKzIznrU1x4U0q5ccK0JYSfhU2SD9uKDy0pMfOkAORNbnV/4f31tbquLB1FwgJ3FHCx6d6xZbIMUEUdjNOgxTgnNOiARQRgEU8pjIMU/b1PaujM96CNIOZqdPw800jk05IMUEeTGelP6DrXHaImakBSRgGPnQT2Fiq7dVghCSN5HIo2w8NNtihpkLVKog5HHP0/SoLP/wAK2C0j3imyraaq3Dy1KS0gTPmJBzJ+dAx9SwVrUsFW4gp7TmaS3d2srCsjkd5qK7Kg7KxPA/tVnR7M392GwDt52igRm8fQFQowoySc0d07xA657m5IB3p24wrv+VFkabbtoDYbSUgdRzVVzRbUvJUElISdwSmg2NtfMhKFhRKdwAUrg/L6Vi/GnhhKNT/GWaSLe7IgIT8Kz+laXRk2zqjbXAACo2fI0SvLMpYVa3EKCE72yTG4DNB4etG15SDkpJEj1ppBPapbt3214+7j3jilYEdaYrAoOHrSx2FRhQ6U8K47CgUjgRTgMYpsz6Dil3+tBEoEGpmQXFAAcmoyCRjipm5QJHI4oLl/dhZU0geUHqZiP2NV23ilTcTI4+War7pmQTNObnHbvQSr3KEmSSZJOa0Pg21m6VcSUhIiRQGQvAwgHpWp0Fz8P5UJhPOTzQHzhZESKRTZIkmTUs+QKgjvVgwUkbUxGAKAUolpwEEggyCOlbO1UNY0kJAT+IQghJVwFR+hrK3DQWklAOBWj8OWvsGA808FpcgmB8J7UHhTiFofWhwbXEqIUOxByPvTVzBg1pf4haeLDxbeJbENvbX0/wDtz+YNZtc0EY4yM0okJzSjmnBMx0oEkRFOHH9qbHSaUmDEUD08z9qlSnc2oDmkSkRgfWrLKCUwKAaowckyO9ErXTLxxoOBgncNyUyJI7xM1XuGg1cIdcG5oKBV6TkV6A+LcXClpStbLzSfZezEkqORHoI9KDGsafdOKCHGy2onhXNaTQbRZQfboCdnAPJogsDVbAubALhgQsjkEcg11mtKkyowo80F0YxNc5dpbB3SVAYxTkj2nlGcVCth5KlqR7NJ580mftQDnNZetZF9bKAPwrbGCPmDRjSdR2IUthRLa+h7+lDH2rm7uG0PrQLeQFIQiCoetFnrRp62XaohpCuCBxQVfGbOl67pn4s3IZu7NBAV/KoH+VX7V5csA9MRWj8VuN2iW9JQQXGnC69tIhKiICCB1Aj71neB14oI9uJ70uSBSqA7/SumOKBAklVcqZxApwndOIppOaC2hMwBV22bKkDvVdhOBRG1T5eKCJy3DidqhIjiKK+Hb11habJ9SfIPcqUYMdh3x0qJDQM8cV1xZe3tVFB2raBWhQ5BFBp7UJYcWtrdscIDhMBP270PbRtXCZySDBoRpuo3jluPxS9zRgDGT8zRq1O8gq4oLTRW05KSTVwul0GQB8xUCMHar6VOkDdERFArDKUS66oT0J6VIh0LSQhJOeoqu77x3ar4AOO5qo60pCkpQ69vOEAKwfUdfrQZ7x5ZJTdMX6Bl33Lw/wC4Eg/VP6VlY8pov4g1depPlpKA2024YgyVESJ+1CSJTigjVMAmK4mEiuVECukAQc+lB27MdKRQyfLXJndTiBPWgKMp2gccxRKzTKMkTQ9oyExgzRfTmHrk+ztm1OK6hP70FhtvpiiGn2oeUyFyGnFFtcDoQakZ05ttsquXVKjlDMHPaTRHSmT7AtgRkKyeDQZZqyVaFVo/IW3KFDvB5q/avKCPZqiRWpu9Kt9SaSpSgh9IhLo7dldxQK90y4slxcNx2WMpV6Gge0sE/F5qsBZTMn+9D0qCCJBxU4vE9AZ+dA95q5V7wOtoH/EoJIHrNUbq7ctrJ+5duUqLQKW4bKSVHEfmKMIuWwgSORk1HdeGrzxJpbKUPotkNPKWkuJJC5A4ig8sUCIHNcSAJreu/wAMNVA3N39ms9iFD9qBav4M17TEFx2xW62Mldud6fyz+VBmzEARSEfkaU8kdjB+Rpu0xNAuN1coicj867ceDMA4pFSTzQbyw0zT7UJW825drjKXDsQP/nJ+9F0vJWj2SGm2WejTQ2j+9Um/gGI9ambKkZIBE9KC2pKAAduQcVO2ShO4gSe1V2yCowqQaewqUAyCB1oClo7s8w460abWl1soWkKBGQRINZ9gwCo0TsHspSuRPwn9qCrqHh+3cBctvdGMoPwn07UBt7D8VcC3ZTtWTwpQAOOB371qNeuxa6cpWdzhDafU0NRpSLgKd9otOwgNrQcpWM75/wA60F620+10/Vre1WyHVra3lSsgGYOPtWhI82PtQG6uFKuLa4XBcQNio6/5Ao4XAQCOImg5xQGRgVK2uMgzVF53BKTuHanWzsiKCHVtC0bWQP8AULBl5Q4XG1Q+ozXlPjrwi3oqUX2mb16e4YIWZLKuxPY9DXryVhDxQTzxNDfYM6haPWF0kKYfCm1pPTsaDwLaIOOaaZmruo2TthdvWr6FBxlwoJUImDz9eaqT8qD0RlXkq+mCncIz0ofao9zJJJA+4q0wvG089KCYpCBKOuYpiFJA3IO1ZMED+b1H70rilJUJphAHvE8zxQEW358pEdhV9lc+XEUKQ4FoHTsant3CFFKjmaAjcqVcMgvjc0JQvGFA/oaj0Rzaj2TkKQry7gfMk9MUtm6hSl272WXRtP8AX1qBds7ZuKacSXYylxGFx3/yPSgsauFNNtrGNjiQsT0mP3oxbOldo0oScUC1B8XNlvCgpRQpJxB3ASJHfH5Ve0S6C2ilXXzJ9DQX3kAuBYMYOO9NtzCziFflSuK2pUTxNI6IIWnigdeDCXUnKaFpuQm6dzEOTRdcLZUD/wASRWbbMvuDEqEzQL478PNa3pirq2QBqDCNyFAf7iRyk/tXjQEiQT9q93b1RouIbTO7ggisRqP8Orl+/fesr1lu3cWVIQpBlIOYoJGJS0k9RIIFTqiCpJqBpXu5O3IwqmoWEPlo/CoSDQXXRLKSTn50xtQ27TxTlSbcATKap2zpUqDyDFBeZy5tVwrnFXrxhywUguStheUrHI+VVmdiXQTkda0jZavrUsLJ2kYI5SehFAIt3EKbSsKnsQZoqQjUbUQB7doSlQ5+Y+tZl60ubS4cTbFLdwg+Ztf+278/kT3FFfD2p29y6tpLare8Rl23cPmH/ZJ6igpXI3o9okhXTeOvyUP8+lT6G8Wm2Ao/CgIOe2Kua1apBN02SjeYWoDE9J+RqhpqkNPuMXLPkJyPXqPrQaC/WfwS1IA6frS2bvtWoPNNTbbLZ1pKittSTtJ5TQ+xuQlYBMA/rQGAqMK6VmrqWNQCegJSaPlwHI6is/rC9t026Z2qAPH0oOswlNyHnOmcnpWmYellBMSR1rLNpCloDmEkjdB4FaUTA2gERg0HnNoVsIDbh3J6GuulKbWhQ4CwPoanaKCwNw4pHChSFz14oLaH/MIIPSqChF6ojygnipbVwKSggcjNVnnALwwKAs126R1q1aXTzSgQSBxE0OS4SAT1pyHyFeag0V82dQs0vswX2hkDlQ6igTzCbxCHWnCzcsmWXkfEg/0+VXtNvQw6mCQk812qtJtLtt5rDVxJ29ldaCxomvIvVHT9UQlq+AgpOEXA7p/pQ/UUO6ZqrYcPuHJShQyI5H9Kr31uzdIAXunlKhhSD0INON07fW/+jaqrddRutLtP85GYUBwcelBr9OfD9uk7p6Gs0Cpp9WYhRB+9d4Y1MrUgLBG8QR2VTNSJF2+BmFmPrQGipUNrmEgcATQ/WWkqsmnEKBCVgEz3p+mvldqJJlODU1+zv0q4UIJ27hjqM0AxlSUNmCDJ4qVOsXTKQ2iClOBIoKLyCnHP5UxdydxxQf/Z"/>
          <p:cNvSpPr>
            <a:spLocks noChangeAspect="1" noChangeArrowheads="1"/>
          </p:cNvSpPr>
          <p:nvPr/>
        </p:nvSpPr>
        <p:spPr bwMode="auto">
          <a:xfrm>
            <a:off x="155575" y="-1165225"/>
            <a:ext cx="1876425" cy="242887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3" name="AutoShape 9" descr="data:image/jpeg;base64,/9j/4AAQSkZJRgABAQAAAQABAAD/2wCEAAkGBhMSERUUEhQUFRUUFhgaFRUYGBcaHBkXFxgcHBcYHBoYHCYeGhokHhwUHy8gJCcpLCwsFR4xNTAqNSYrLCkBCQoKDgwOGg8PGiwkHxwsLCwqLSwpKSkpKSwqLCwpLCksLCkpLCksKiwsLCksKSopLCwsLCwsLCwpLCwpKSk2Kf/AABEIAKAAeAMBIgACEQEDEQH/xAAcAAABBQEBAQAAAAAAAAAAAAAFAgMEBgcAAQj/xAA9EAABAgQEBAQDBgUCBwAAAAABAhEAAwQhBRIxQQZRYXETIoGRobHBBzJC0eHwFCMzUnJiohUWJENjc7L/xAAZAQACAwEAAAAAAAAAAAAAAAACAwABBAX/xAAiEQACAgIDAQACAwAAAAAAAAAAAQIRAyESMUEEMlETIoH/2gAMAwEAAhEDEQA/ANtaPY6I9XViWkqVp9eUAWOzpwSHJgRX8QBCXHm7QNr8Q8S6/ugWEV6qQZigElg977Q2OP1gXfQSPEi5xYEltQn6w8KdW5GsN0slMlLIDH+7cxIRN3gm14MUB0Ai4hSC9oYm1DWt2hCpvOBsZ/GPqqbk6Q8Kt+3e8DJ8xrn2/WGJVbeIg/4UGjVkB3ghQYq+pcfWK8J76h3iFX50Jzy3KQ+ZOtxuGi+KejPKDjs0BKn/AEhaYpuA8TEtm0Itq8W2nqQoOIVKLQKdjwEdHPHQIRxMVbFa7xJuXVKPYqiw10xkKPIRT5CXuTr23vDccQJMiYjU5bMB2MIoCAMzXhNalGbXT1hKZiU3HOx/T6w19DcUb2TVz9bw/nYWINttoDmeSSTf5iH0KcWLW0aFo0uKJ4U19XPtCjNYG4EQZcgiznpf4w5PHSK7ILTOcdNu8R5qRrpzhSJQ3Fu8MTFA2a19SbmL6DTofSqzCHZc9m0fnEBTg3VY7MLRyZ5DP7wSBlGz2pkiUrMiyVlyATZXPoIs2B1zFnsde8AUKCkkHcXhrDCtBYfhOmp6QdWjFOPF6NIQY6IGGzyoX5x5GZqiWKxtR8GY2rGKcSyW9mi7Yj/TX/iYz+uqMvmt0h2PYFDEyWCpgL7m/qAOX5Q0sMyXsTc9tOsdSTitiDq/wh6aRtZ+e794KZsxiEoc205wRkzWFufvESnYlomLCE6qvC6GSHQx03hRlAsH30iEutQCHJHfSONakMUqBcttr9InRFEmrkO1rM/7+MNmQ6YZlVnn1/CHvzLD6wzIrwUpALnRud4lolMdmSojzmFvz2hc8KG1jvbUwz4RO9+WkWW3odlzG5H1iTKluoF2f5QxLk2DtpEiULke0FEzZNlrwXSOhOA3HaOhUuxCWghVIdChzBjJMSqlmeUfeyj0HftFr40+0iXQr8NipXIdYotcv+NClSJvhlZucps+ovccvWLxZI3xHrBPjzrQRpZhSQLvsCeY2bbf1glVyWAH4ecV4cGnKAayoKxZwUjsG94g1vCjsZkyomAbeKfyaDn2Nhvosxrcv4CSQ7Df9IjyqyZMICkMNhv6MCTAnC/5eZJKy2UJuLBnYk6xNqsIn1KbzvCTyljzN1V+kTp0i6/Y/WFAPnmZbaKKC3PWBYUBeSZExIPmDKB9ClYf2gd/yHKS6s61HNfMX7vCqaiRJUcgBWNHNn6tDlftC6aWglhGIzlKmZJI8pDqdbF7gpJJ6WiBV8QqlTFSlyZodRLoWLbkjOGb1gvwlhQXLVMmByXAubBy5AGm3tAPiCgUJ65aVKyhIWEv1bftCuOxvlhOjxiYsAJFQQTbMmWzcnzRYE+KfNkmD0H0OkZuikrM38mapOU/cBa3s0WbAcfrJc0CoSpSP7kJuB/qGjdYNrVpASUky3SScozZQeQI+WsOTCQAekITVSpwzS1pKc2o13d7CPcPqUzl+EkupJOcDYBTA+toEVK/S0cKFRSSdDpHQVw2k8NATHQmT2KRg32q0x/4jMN75W6eXbnEbh2SqQFKB8qiH7xcPtTwgmoTMZgtAYi90kuPa8VHGivJLlSVMZhSBycm/wCfpCnGnyR28clkwxivLLRQ1TEubljpzictWZuj9jAapGSaU2LJTfTQCH01Tjfoem8NbM6giTTUCVTFsxPlNtA4Y+sSxQq1DvzH5xBpDkTZV3JHr9OkSJeI1KnZMtQ5qcfK0EpAPGxuZhk5epsDYO4gVjGDBIZJKlzLJfc+v4RzgtX4pUS0lSvBTbmpVugaBuD0qpyv4idNJLeRKbDKOQ6wXLZaxtqw/g+G+DJQh3YB29z8SfRoruPUf/US16BYXLPc3Bf3ixIxQEfeSwYa6+kCMeT4kpfhkEpOYCzt9SCxgr0FwISEGSWWh7llDl6QW8cFGZJLcjf35CB+EcSoWB4wMsvdRBKFHm+gPQtBqWqQoOFS7m2UgQN6Akq8A9FJImLI0U2ZtOWneDXDATKRNqEAJWtS/OQLpBZL+xMR6pCcpCCFK0Q2z2JLcoj4vLKKdElCmcBAO5ABc+8S6QjjydBjhz7ThNq006yVFRYEJAD9C8eRReAMIK8SlMP6ZKj0Zzr1j2EQUq2xn2YseOajH9Gy8T4IKmSU/iF0Ft9x6iMmn4cSEywwnSZlkGxIexD62f2jclC0UrjTB8q/4pIcgZSdCn/U+4Z7doMX8+Xi+LKDNWVLuGN8w7fSJUqWbMPWIM2YRPUAc2Zl3uwVbbtE2WspdtzY8hvA3eze41piqkmwZ4nSpmVgIhqUCoAHa/SFVNWlCSeQcmJZadg/HpxmqEr8Iuv6CK/jHDE+xkzVhKRZLkN0F4t2F0z+ZViq5+ntBCZLQxFtPjDOCq2DLJS4oy+mrZ0khK82bexII5vBOhnVQmBUtghhmcFy+pi1zsHc201H721h2VQsNPy94kYIp5WBMDqDInqlKcoW6g/U3HeLBOpJRchKR2ADH0gTjVGEhM3dBv2VaJ0tRMlR3a8VqLoKdONofw6vCgLu3L2hrHlOqWon7qST6WiNgFOwfrBE4SqqrJcjKRLIBWvbKm5ETwzqoz34HfstwLKldQoMZlkf47mPYvNLThCQlIASAwHKOijDknzk5MfhqokhYKVMQoMQdCDsYcjjEAMp4n+z80wm1EheZAZRQp8yANgrdNzFew+dmIOusbfWUwmIUhVwtJBHcNHz9LX4ayjQoUQrs/eAejfgyOWmWamlutm0H6RDxOnUoBvuhQc8+kLkVfmB5j0ifWKCZQSP+4oMeW7+kVF2aLaKtjXFSZAJAL6BPXrygBT8STKlWVc9cp1AAJRmDdSkWi8zqFCUlC0JUhWpXd20PWJmGU0qWgCWES0guE233hqSfbEy5v8AEpK6ZSAvw8QBCBmDnUsSxiLh/HcyUvLNUJiXbONIu1bRSJhOdUpSi34A9ur3iCrhCiTfIhydTvfRtoiinuy3zQqsrk1EhQCgc6SwGj6iHuGgpdOp/wC0e6dY8l4RLkLStCQkOHQNB1YxMo5XhTJgFkqzEDoYGXaL5aaF4XYer9vSNB4VwooBmKDFbZQdh+sUbBabxJqEJ3UAfn8I1hKP38oJdGXPLdCjHR6BHRDNZ0JJj0x4dYopiX7xgnGNDkqpwTqmYr1BL+hjacextFNKK1EObITupRLBveMt45pyirXmN1pSfcXHvvEa1bNHyv8AvQBpqh8vT9mCdLVePPlpBYS8y/gwgHdIB2OvSPcLrxKmqLu+UDtyhPTN1/svU7D3Bzv0OsDJnCWe+YgbOSD7QRpcYSUDl8oZnYmRooKbclm6Q9JWSKbBh4QQLE/7jEiVg/hvbsTeFnGQQT1Y8vSJlDigOrM9iN4JxQUougNjEtSJKlLsp079YX/G5khWpKQO77CPOMqxJl+GNV5fZwY7BadyjkCD7QvjbEyerNF4P4Z8FImTP6ihYf2g6+ukWkQ1IVYdhDgMF2c1ysUI6Ojoogl4H4zjUunQVTDfZO5O3p1gBjXHiE+WQMx3WdB25xRq/FZk5ZXMUVHZ9PbaNOPBKXYmeVLofxbFplVVys1805AAewGblB/7SMH8SUmcm5RY/wCJ0+MVDAS+IU4/8gL9g4jXZsgLSUKDpIIIfYwz6IpJRRPnyNPkYaEEpUCLt6QBq0KCgdv3vF24m4eXSzmYlBcpXdiN0/5CK9NoXUU7HTvGBxo7PJT2iHIxZUu1/naIdRiKwzL8ruA+nINDOK05zMDpA8oUlQJDgetjv6RbaLTlHaYdlYpa6r7h7d4JUNeUMoKBHbU7NAzDqMTFh2bm3xiWtJKmADO1th2guWiNyZMkS11E7Muwswi3U2Hq8CoVLcCVKWQdswGg669ogcLYOZqxLS7aqLaARpFdTIRSzUJACRKXpr9w39YbjXpizZaTiiqcCccZZaUTiSlmCtcu931EaTInhQCkkEHQjSPnThypsN9PaLZQcRzZB8iyOm3sY15PlvcTmQz1+RssdFLwD7RZM3yTv5Uz/aer7do6MLxyTqjSpJ7TM+Skl9urnvCSkwtIv68xo2kelQ6e/wBI7ZzbIuGVXh19OtzaakN3LfUxtiTaMCqqgJnIPKYhzf8AuEbxRTc6ARuBGP641xZqwPTGMSoZdRLVLmJzJPo3UHaMu4j4eXSLBuqSpVpg/D0Xy77xsBlCI9VRhaSkgFJsUnQjkRyjFpo2QyODPnXEpKszgHf22gdU1DqDg9TreNO4s+zyahKl0hKgxPhFiR0QWuRyO0UeRSlKEomypqVc/DW5J125wp4peLR0YZoSXZMwaUQFEJJ8rDuR+kGcLwRU1QCEuR7CCfCnCKpqHmZkIJBbRRAFh0GsaRQ4aiUAmWkJA5fnDuCj2Zsn0JOokTBMHTIl5Rcn7ytyfyjuIVkU83/1r/8AkwXaBOOIeVM6pPyg4P8AsjBPez594annKhz0PvFomqNi7tqflFYwmXkVl+7lJ+el4sACco0t8zyjrpUkc+XbZGnC7tfoBeOhRI6d7m0dBf4DbP/Z"/>
          <p:cNvSpPr>
            <a:spLocks noChangeAspect="1" noChangeArrowheads="1"/>
          </p:cNvSpPr>
          <p:nvPr/>
        </p:nvSpPr>
        <p:spPr bwMode="auto">
          <a:xfrm>
            <a:off x="155575" y="-731838"/>
            <a:ext cx="1143000" cy="152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5" name="AutoShape 11" descr="data:image/jpeg;base64,/9j/4AAQSkZJRgABAQAAAQABAAD/2wCEAAkGBhMSERUUEhQUFRUUFhgaFRUYGBcaHBkXFxgcHBcYHBoYHCYeGhokHhwUHy8gJCcpLCwsFR4xNTAqNSYrLCkBCQoKDgwOGg8PGiwkHxwsLCwqLSwpKSkpKSwqLCwpLCksLCkpLCksKiwsLCksKSopLCwsLCwsLCwpLCwpKSk2Kf/AABEIAKAAeAMBIgACEQEDEQH/xAAcAAABBQEBAQAAAAAAAAAAAAAFAgMEBgcAAQj/xAA9EAABAgQEBAQDBgUCBwAAAAABAhEAAwQhBRIxQQZRYXETIoGRobHBBzJC0eHwFCMzUnJiohUWJENjc7L/xAAZAQACAwEAAAAAAAAAAAAAAAACAwABBAX/xAAiEQACAgIDAQACAwAAAAAAAAAAAQIRAyESMUEEMlETIoH/2gAMAwEAAhEDEQA/ANtaPY6I9XViWkqVp9eUAWOzpwSHJgRX8QBCXHm7QNr8Q8S6/ugWEV6qQZigElg977Q2OP1gXfQSPEi5xYEltQn6w8KdW5GsN0slMlLIDH+7cxIRN3gm14MUB0Ai4hSC9oYm1DWt2hCpvOBsZ/GPqqbk6Q8Kt+3e8DJ8xrn2/WGJVbeIg/4UGjVkB3ghQYq+pcfWK8J76h3iFX50Jzy3KQ+ZOtxuGi+KejPKDjs0BKn/AEhaYpuA8TEtm0Itq8W2nqQoOIVKLQKdjwEdHPHQIRxMVbFa7xJuXVKPYqiw10xkKPIRT5CXuTr23vDccQJMiYjU5bMB2MIoCAMzXhNalGbXT1hKZiU3HOx/T6w19DcUb2TVz9bw/nYWINttoDmeSSTf5iH0KcWLW0aFo0uKJ4U19XPtCjNYG4EQZcgiznpf4w5PHSK7ILTOcdNu8R5qRrpzhSJQ3Fu8MTFA2a19SbmL6DTofSqzCHZc9m0fnEBTg3VY7MLRyZ5DP7wSBlGz2pkiUrMiyVlyATZXPoIs2B1zFnsde8AUKCkkHcXhrDCtBYfhOmp6QdWjFOPF6NIQY6IGGzyoX5x5GZqiWKxtR8GY2rGKcSyW9mi7Yj/TX/iYz+uqMvmt0h2PYFDEyWCpgL7m/qAOX5Q0sMyXsTc9tOsdSTitiDq/wh6aRtZ+e794KZsxiEoc205wRkzWFufvESnYlomLCE6qvC6GSHQx03hRlAsH30iEutQCHJHfSONakMUqBcttr9InRFEmrkO1rM/7+MNmQ6YZlVnn1/CHvzLD6wzIrwUpALnRud4lolMdmSojzmFvz2hc8KG1jvbUwz4RO9+WkWW3odlzG5H1iTKluoF2f5QxLk2DtpEiULke0FEzZNlrwXSOhOA3HaOhUuxCWghVIdChzBjJMSqlmeUfeyj0HftFr40+0iXQr8NipXIdYotcv+NClSJvhlZucps+ovccvWLxZI3xHrBPjzrQRpZhSQLvsCeY2bbf1glVyWAH4ecV4cGnKAayoKxZwUjsG94g1vCjsZkyomAbeKfyaDn2Nhvosxrcv4CSQ7Df9IjyqyZMICkMNhv6MCTAnC/5eZJKy2UJuLBnYk6xNqsIn1KbzvCTyljzN1V+kTp0i6/Y/WFAPnmZbaKKC3PWBYUBeSZExIPmDKB9ClYf2gd/yHKS6s61HNfMX7vCqaiRJUcgBWNHNn6tDlftC6aWglhGIzlKmZJI8pDqdbF7gpJJ6WiBV8QqlTFSlyZodRLoWLbkjOGb1gvwlhQXLVMmByXAubBy5AGm3tAPiCgUJ65aVKyhIWEv1bftCuOxvlhOjxiYsAJFQQTbMmWzcnzRYE+KfNkmD0H0OkZuikrM38mapOU/cBa3s0WbAcfrJc0CoSpSP7kJuB/qGjdYNrVpASUky3SScozZQeQI+WsOTCQAekITVSpwzS1pKc2o13d7CPcPqUzl+EkupJOcDYBTA+toEVK/S0cKFRSSdDpHQVw2k8NATHQmT2KRg32q0x/4jMN75W6eXbnEbh2SqQFKB8qiH7xcPtTwgmoTMZgtAYi90kuPa8VHGivJLlSVMZhSBycm/wCfpCnGnyR28clkwxivLLRQ1TEubljpzictWZuj9jAapGSaU2LJTfTQCH01Tjfoem8NbM6giTTUCVTFsxPlNtA4Y+sSxQq1DvzH5xBpDkTZV3JHr9OkSJeI1KnZMtQ5qcfK0EpAPGxuZhk5epsDYO4gVjGDBIZJKlzLJfc+v4RzgtX4pUS0lSvBTbmpVugaBuD0qpyv4idNJLeRKbDKOQ6wXLZaxtqw/g+G+DJQh3YB29z8SfRoruPUf/US16BYXLPc3Bf3ixIxQEfeSwYa6+kCMeT4kpfhkEpOYCzt9SCxgr0FwISEGSWWh7llDl6QW8cFGZJLcjf35CB+EcSoWB4wMsvdRBKFHm+gPQtBqWqQoOFS7m2UgQN6Akq8A9FJImLI0U2ZtOWneDXDATKRNqEAJWtS/OQLpBZL+xMR6pCcpCCFK0Q2z2JLcoj4vLKKdElCmcBAO5ABc+8S6QjjydBjhz7ThNq006yVFRYEJAD9C8eRReAMIK8SlMP6ZKj0Zzr1j2EQUq2xn2YseOajH9Gy8T4IKmSU/iF0Ft9x6iMmn4cSEywwnSZlkGxIexD62f2jclC0UrjTB8q/4pIcgZSdCn/U+4Z7doMX8+Xi+LKDNWVLuGN8w7fSJUqWbMPWIM2YRPUAc2Zl3uwVbbtE2WspdtzY8hvA3eze41piqkmwZ4nSpmVgIhqUCoAHa/SFVNWlCSeQcmJZadg/HpxmqEr8Iuv6CK/jHDE+xkzVhKRZLkN0F4t2F0z+ZViq5+ntBCZLQxFtPjDOCq2DLJS4oy+mrZ0khK82bexII5vBOhnVQmBUtghhmcFy+pi1zsHc201H721h2VQsNPy94kYIp5WBMDqDInqlKcoW6g/U3HeLBOpJRchKR2ADH0gTjVGEhM3dBv2VaJ0tRMlR3a8VqLoKdONofw6vCgLu3L2hrHlOqWon7qST6WiNgFOwfrBE4SqqrJcjKRLIBWvbKm5ETwzqoz34HfstwLKldQoMZlkf47mPYvNLThCQlIASAwHKOijDknzk5MfhqokhYKVMQoMQdCDsYcjjEAMp4n+z80wm1EheZAZRQp8yANgrdNzFew+dmIOusbfWUwmIUhVwtJBHcNHz9LX4ayjQoUQrs/eAejfgyOWmWamlutm0H6RDxOnUoBvuhQc8+kLkVfmB5j0ifWKCZQSP+4oMeW7+kVF2aLaKtjXFSZAJAL6BPXrygBT8STKlWVc9cp1AAJRmDdSkWi8zqFCUlC0JUhWpXd20PWJmGU0qWgCWES0guE233hqSfbEy5v8AEpK6ZSAvw8QBCBmDnUsSxiLh/HcyUvLNUJiXbONIu1bRSJhOdUpSi34A9ur3iCrhCiTfIhydTvfRtoiinuy3zQqsrk1EhQCgc6SwGj6iHuGgpdOp/wC0e6dY8l4RLkLStCQkOHQNB1YxMo5XhTJgFkqzEDoYGXaL5aaF4XYer9vSNB4VwooBmKDFbZQdh+sUbBabxJqEJ3UAfn8I1hKP38oJdGXPLdCjHR6BHRDNZ0JJj0x4dYopiX7xgnGNDkqpwTqmYr1BL+hjacextFNKK1EObITupRLBveMt45pyirXmN1pSfcXHvvEa1bNHyv8AvQBpqh8vT9mCdLVePPlpBYS8y/gwgHdIB2OvSPcLrxKmqLu+UDtyhPTN1/svU7D3Bzv0OsDJnCWe+YgbOSD7QRpcYSUDl8oZnYmRooKbclm6Q9JWSKbBh4QQLE/7jEiVg/hvbsTeFnGQQT1Y8vSJlDigOrM9iN4JxQUougNjEtSJKlLsp079YX/G5khWpKQO77CPOMqxJl+GNV5fZwY7BadyjkCD7QvjbEyerNF4P4Z8FImTP6ihYf2g6+ukWkQ1IVYdhDgMF2c1ysUI6Ojoogl4H4zjUunQVTDfZO5O3p1gBjXHiE+WQMx3WdB25xRq/FZk5ZXMUVHZ9PbaNOPBKXYmeVLofxbFplVVys1805AAewGblB/7SMH8SUmcm5RY/wCJ0+MVDAS+IU4/8gL9g4jXZsgLSUKDpIIIfYwz6IpJRRPnyNPkYaEEpUCLt6QBq0KCgdv3vF24m4eXSzmYlBcpXdiN0/5CK9NoXUU7HTvGBxo7PJT2iHIxZUu1/naIdRiKwzL8ruA+nINDOK05zMDpA8oUlQJDgetjv6RbaLTlHaYdlYpa6r7h7d4JUNeUMoKBHbU7NAzDqMTFh2bm3xiWtJKmADO1th2guWiNyZMkS11E7Muwswi3U2Hq8CoVLcCVKWQdswGg669ogcLYOZqxLS7aqLaARpFdTIRSzUJACRKXpr9w39YbjXpizZaTiiqcCccZZaUTiSlmCtcu931EaTInhQCkkEHQjSPnThypsN9PaLZQcRzZB8iyOm3sY15PlvcTmQz1+RssdFLwD7RZM3yTv5Uz/aer7do6MLxyTqjSpJ7TM+Skl9urnvCSkwtIv68xo2kelQ6e/wBI7ZzbIuGVXh19OtzaakN3LfUxtiTaMCqqgJnIPKYhzf8AuEbxRTc6ARuBGP641xZqwPTGMSoZdRLVLmJzJPo3UHaMu4j4eXSLBuqSpVpg/D0Xy77xsBlCI9VRhaSkgFJsUnQjkRyjFpo2QyODPnXEpKszgHf22gdU1DqDg9TreNO4s+zyahKl0hKgxPhFiR0QWuRyO0UeRSlKEomypqVc/DW5J125wp4peLR0YZoSXZMwaUQFEJJ8rDuR+kGcLwRU1QCEuR7CCfCnCKpqHmZkIJBbRRAFh0GsaRQ4aiUAmWkJA5fnDuCj2Zsn0JOokTBMHTIl5Rcn7ytyfyjuIVkU83/1r/8AkwXaBOOIeVM6pPyg4P8AsjBPez594annKhz0PvFomqNi7tqflFYwmXkVl+7lJ+el4sACco0t8zyjrpUkc+XbZGnC7tfoBeOhRI6d7m0dBf4DbP/Z"/>
          <p:cNvSpPr>
            <a:spLocks noChangeAspect="1" noChangeArrowheads="1"/>
          </p:cNvSpPr>
          <p:nvPr/>
        </p:nvSpPr>
        <p:spPr bwMode="auto">
          <a:xfrm>
            <a:off x="155575" y="-731838"/>
            <a:ext cx="1143000" cy="152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7" name="AutoShape 13" descr="data:image/jpeg;base64,/9j/4AAQSkZJRgABAQAAAQABAAD/2wCEAAkGBhMSERUUEhQUFRUUFhgaFRUYGBcaHBkXFxgcHBcYHBoYHCYeGhokHhwUHy8gJCcpLCwsFR4xNTAqNSYrLCkBCQoKDgwOGg8PGiwkHxwsLCwqLSwpKSkpKSwqLCwpLCksLCkpLCksKiwsLCksKSopLCwsLCwsLCwpLCwpKSk2Kf/AABEIAKAAeAMBIgACEQEDEQH/xAAcAAABBQEBAQAAAAAAAAAAAAAFAgMEBgcAAQj/xAA9EAABAgQEBAQDBgUCBwAAAAABAhEAAwQhBRIxQQZRYXETIoGRobHBBzJC0eHwFCMzUnJiohUWJENjc7L/xAAZAQACAwEAAAAAAAAAAAAAAAACAwABBAX/xAAiEQACAgIDAQACAwAAAAAAAAAAAQIRAyESMUEEMlETIoH/2gAMAwEAAhEDEQA/ANtaPY6I9XViWkqVp9eUAWOzpwSHJgRX8QBCXHm7QNr8Q8S6/ugWEV6qQZigElg977Q2OP1gXfQSPEi5xYEltQn6w8KdW5GsN0slMlLIDH+7cxIRN3gm14MUB0Ai4hSC9oYm1DWt2hCpvOBsZ/GPqqbk6Q8Kt+3e8DJ8xrn2/WGJVbeIg/4UGjVkB3ghQYq+pcfWK8J76h3iFX50Jzy3KQ+ZOtxuGi+KejPKDjs0BKn/AEhaYpuA8TEtm0Itq8W2nqQoOIVKLQKdjwEdHPHQIRxMVbFa7xJuXVKPYqiw10xkKPIRT5CXuTr23vDccQJMiYjU5bMB2MIoCAMzXhNalGbXT1hKZiU3HOx/T6w19DcUb2TVz9bw/nYWINttoDmeSSTf5iH0KcWLW0aFo0uKJ4U19XPtCjNYG4EQZcgiznpf4w5PHSK7ILTOcdNu8R5qRrpzhSJQ3Fu8MTFA2a19SbmL6DTofSqzCHZc9m0fnEBTg3VY7MLRyZ5DP7wSBlGz2pkiUrMiyVlyATZXPoIs2B1zFnsde8AUKCkkHcXhrDCtBYfhOmp6QdWjFOPF6NIQY6IGGzyoX5x5GZqiWKxtR8GY2rGKcSyW9mi7Yj/TX/iYz+uqMvmt0h2PYFDEyWCpgL7m/qAOX5Q0sMyXsTc9tOsdSTitiDq/wh6aRtZ+e794KZsxiEoc205wRkzWFufvESnYlomLCE6qvC6GSHQx03hRlAsH30iEutQCHJHfSONakMUqBcttr9InRFEmrkO1rM/7+MNmQ6YZlVnn1/CHvzLD6wzIrwUpALnRud4lolMdmSojzmFvz2hc8KG1jvbUwz4RO9+WkWW3odlzG5H1iTKluoF2f5QxLk2DtpEiULke0FEzZNlrwXSOhOA3HaOhUuxCWghVIdChzBjJMSqlmeUfeyj0HftFr40+0iXQr8NipXIdYotcv+NClSJvhlZucps+ovccvWLxZI3xHrBPjzrQRpZhSQLvsCeY2bbf1glVyWAH4ecV4cGnKAayoKxZwUjsG94g1vCjsZkyomAbeKfyaDn2Nhvosxrcv4CSQ7Df9IjyqyZMICkMNhv6MCTAnC/5eZJKy2UJuLBnYk6xNqsIn1KbzvCTyljzN1V+kTp0i6/Y/WFAPnmZbaKKC3PWBYUBeSZExIPmDKB9ClYf2gd/yHKS6s61HNfMX7vCqaiRJUcgBWNHNn6tDlftC6aWglhGIzlKmZJI8pDqdbF7gpJJ6WiBV8QqlTFSlyZodRLoWLbkjOGb1gvwlhQXLVMmByXAubBy5AGm3tAPiCgUJ65aVKyhIWEv1bftCuOxvlhOjxiYsAJFQQTbMmWzcnzRYE+KfNkmD0H0OkZuikrM38mapOU/cBa3s0WbAcfrJc0CoSpSP7kJuB/qGjdYNrVpASUky3SScozZQeQI+WsOTCQAekITVSpwzS1pKc2o13d7CPcPqUzl+EkupJOcDYBTA+toEVK/S0cKFRSSdDpHQVw2k8NATHQmT2KRg32q0x/4jMN75W6eXbnEbh2SqQFKB8qiH7xcPtTwgmoTMZgtAYi90kuPa8VHGivJLlSVMZhSBycm/wCfpCnGnyR28clkwxivLLRQ1TEubljpzictWZuj9jAapGSaU2LJTfTQCH01Tjfoem8NbM6giTTUCVTFsxPlNtA4Y+sSxQq1DvzH5xBpDkTZV3JHr9OkSJeI1KnZMtQ5qcfK0EpAPGxuZhk5epsDYO4gVjGDBIZJKlzLJfc+v4RzgtX4pUS0lSvBTbmpVugaBuD0qpyv4idNJLeRKbDKOQ6wXLZaxtqw/g+G+DJQh3YB29z8SfRoruPUf/US16BYXLPc3Bf3ixIxQEfeSwYa6+kCMeT4kpfhkEpOYCzt9SCxgr0FwISEGSWWh7llDl6QW8cFGZJLcjf35CB+EcSoWB4wMsvdRBKFHm+gPQtBqWqQoOFS7m2UgQN6Akq8A9FJImLI0U2ZtOWneDXDATKRNqEAJWtS/OQLpBZL+xMR6pCcpCCFK0Q2z2JLcoj4vLKKdElCmcBAO5ABc+8S6QjjydBjhz7ThNq006yVFRYEJAD9C8eRReAMIK8SlMP6ZKj0Zzr1j2EQUq2xn2YseOajH9Gy8T4IKmSU/iF0Ft9x6iMmn4cSEywwnSZlkGxIexD62f2jclC0UrjTB8q/4pIcgZSdCn/U+4Z7doMX8+Xi+LKDNWVLuGN8w7fSJUqWbMPWIM2YRPUAc2Zl3uwVbbtE2WspdtzY8hvA3eze41piqkmwZ4nSpmVgIhqUCoAHa/SFVNWlCSeQcmJZadg/HpxmqEr8Iuv6CK/jHDE+xkzVhKRZLkN0F4t2F0z+ZViq5+ntBCZLQxFtPjDOCq2DLJS4oy+mrZ0khK82bexII5vBOhnVQmBUtghhmcFy+pi1zsHc201H721h2VQsNPy94kYIp5WBMDqDInqlKcoW6g/U3HeLBOpJRchKR2ADH0gTjVGEhM3dBv2VaJ0tRMlR3a8VqLoKdONofw6vCgLu3L2hrHlOqWon7qST6WiNgFOwfrBE4SqqrJcjKRLIBWvbKm5ETwzqoz34HfstwLKldQoMZlkf47mPYvNLThCQlIASAwHKOijDknzk5MfhqokhYKVMQoMQdCDsYcjjEAMp4n+z80wm1EheZAZRQp8yANgrdNzFew+dmIOusbfWUwmIUhVwtJBHcNHz9LX4ayjQoUQrs/eAejfgyOWmWamlutm0H6RDxOnUoBvuhQc8+kLkVfmB5j0ifWKCZQSP+4oMeW7+kVF2aLaKtjXFSZAJAL6BPXrygBT8STKlWVc9cp1AAJRmDdSkWi8zqFCUlC0JUhWpXd20PWJmGU0qWgCWES0guE233hqSfbEy5v8AEpK6ZSAvw8QBCBmDnUsSxiLh/HcyUvLNUJiXbONIu1bRSJhOdUpSi34A9ur3iCrhCiTfIhydTvfRtoiinuy3zQqsrk1EhQCgc6SwGj6iHuGgpdOp/wC0e6dY8l4RLkLStCQkOHQNB1YxMo5XhTJgFkqzEDoYGXaL5aaF4XYer9vSNB4VwooBmKDFbZQdh+sUbBabxJqEJ3UAfn8I1hKP38oJdGXPLdCjHR6BHRDNZ0JJj0x4dYopiX7xgnGNDkqpwTqmYr1BL+hjacextFNKK1EObITupRLBveMt45pyirXmN1pSfcXHvvEa1bNHyv8AvQBpqh8vT9mCdLVePPlpBYS8y/gwgHdIB2OvSPcLrxKmqLu+UDtyhPTN1/svU7D3Bzv0OsDJnCWe+YgbOSD7QRpcYSUDl8oZnYmRooKbclm6Q9JWSKbBh4QQLE/7jEiVg/hvbsTeFnGQQT1Y8vSJlDigOrM9iN4JxQUougNjEtSJKlLsp079YX/G5khWpKQO77CPOMqxJl+GNV5fZwY7BadyjkCD7QvjbEyerNF4P4Z8FImTP6ihYf2g6+ukWkQ1IVYdhDgMF2c1ysUI6Ojoogl4H4zjUunQVTDfZO5O3p1gBjXHiE+WQMx3WdB25xRq/FZk5ZXMUVHZ9PbaNOPBKXYmeVLofxbFplVVys1805AAewGblB/7SMH8SUmcm5RY/wCJ0+MVDAS+IU4/8gL9g4jXZsgLSUKDpIIIfYwz6IpJRRPnyNPkYaEEpUCLt6QBq0KCgdv3vF24m4eXSzmYlBcpXdiN0/5CK9NoXUU7HTvGBxo7PJT2iHIxZUu1/naIdRiKwzL8ruA+nINDOK05zMDpA8oUlQJDgetjv6RbaLTlHaYdlYpa6r7h7d4JUNeUMoKBHbU7NAzDqMTFh2bm3xiWtJKmADO1th2guWiNyZMkS11E7Muwswi3U2Hq8CoVLcCVKWQdswGg669ogcLYOZqxLS7aqLaARpFdTIRSzUJACRKXpr9w39YbjXpizZaTiiqcCccZZaUTiSlmCtcu931EaTInhQCkkEHQjSPnThypsN9PaLZQcRzZB8iyOm3sY15PlvcTmQz1+RssdFLwD7RZM3yTv5Uz/aer7do6MLxyTqjSpJ7TM+Skl9urnvCSkwtIv68xo2kelQ6e/wBI7ZzbIuGVXh19OtzaakN3LfUxtiTaMCqqgJnIPKYhzf8AuEbxRTc6ARuBGP641xZqwPTGMSoZdRLVLmJzJPo3UHaMu4j4eXSLBuqSpVpg/D0Xy77xsBlCI9VRhaSkgFJsUnQjkRyjFpo2QyODPnXEpKszgHf22gdU1DqDg9TreNO4s+zyahKl0hKgxPhFiR0QWuRyO0UeRSlKEomypqVc/DW5J125wp4peLR0YZoSXZMwaUQFEJJ8rDuR+kGcLwRU1QCEuR7CCfCnCKpqHmZkIJBbRRAFh0GsaRQ4aiUAmWkJA5fnDuCj2Zsn0JOokTBMHTIl5Rcn7ytyfyjuIVkU83/1r/8AkwXaBOOIeVM6pPyg4P8AsjBPez594annKhz0PvFomqNi7tqflFYwmXkVl+7lJ+el4sACco0t8zyjrpUkc+XbZGnC7tfoBeOhRI6d7m0dBf4DbP/Z"/>
          <p:cNvSpPr>
            <a:spLocks noChangeAspect="1" noChangeArrowheads="1"/>
          </p:cNvSpPr>
          <p:nvPr/>
        </p:nvSpPr>
        <p:spPr bwMode="auto">
          <a:xfrm>
            <a:off x="155575" y="-731838"/>
            <a:ext cx="1143000" cy="152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43" name="AutoShape 19" descr="http://t1.gstatic.com/images?q=tbn:ANd9GcStOvOgUJYw1-1xjUr7VSqygv6LzizcB2jPTQ1EP9EvNqtaU3sr"/>
          <p:cNvSpPr>
            <a:spLocks noChangeAspect="1" noChangeArrowheads="1"/>
          </p:cNvSpPr>
          <p:nvPr/>
        </p:nvSpPr>
        <p:spPr bwMode="auto">
          <a:xfrm>
            <a:off x="155575" y="-1241425"/>
            <a:ext cx="1762125" cy="2590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1" name="Picture 23" descr="http://t2.gstatic.com/images?q=tbn:ANd9GcRbfQXgUXKw2rTtKU73vBtwjogecmKQzhPTYMHHBHwSQB7NauroDQ"/>
          <p:cNvPicPr>
            <a:picLocks noChangeAspect="1" noChangeArrowheads="1"/>
          </p:cNvPicPr>
          <p:nvPr/>
        </p:nvPicPr>
        <p:blipFill>
          <a:blip r:embed="rId3"/>
          <a:srcRect/>
          <a:stretch>
            <a:fillRect/>
          </a:stretch>
        </p:blipFill>
        <p:spPr bwMode="auto">
          <a:xfrm>
            <a:off x="609600" y="457200"/>
            <a:ext cx="2011142" cy="1905000"/>
          </a:xfrm>
          <a:prstGeom prst="rect">
            <a:avLst/>
          </a:prstGeom>
          <a:noFill/>
        </p:spPr>
      </p:pic>
      <p:sp>
        <p:nvSpPr>
          <p:cNvPr id="12" name="Rectangle 11"/>
          <p:cNvSpPr/>
          <p:nvPr/>
        </p:nvSpPr>
        <p:spPr>
          <a:xfrm>
            <a:off x="3733800" y="762000"/>
            <a:ext cx="4648200" cy="1077218"/>
          </a:xfrm>
          <a:prstGeom prst="rect">
            <a:avLst/>
          </a:prstGeom>
        </p:spPr>
        <p:txBody>
          <a:bodyPr wrap="square">
            <a:spAutoFit/>
          </a:bodyPr>
          <a:lstStyle/>
          <a:p>
            <a:pPr algn="ctr"/>
            <a:r>
              <a:rPr lang="en-US" sz="4000" b="1" dirty="0" err="1" smtClean="0">
                <a:solidFill>
                  <a:schemeClr val="bg1"/>
                </a:solidFill>
              </a:rPr>
              <a:t>Koller</a:t>
            </a:r>
            <a:endParaRPr lang="en-US" sz="4000" b="1" dirty="0" smtClean="0">
              <a:solidFill>
                <a:schemeClr val="bg1"/>
              </a:solidFill>
            </a:endParaRPr>
          </a:p>
          <a:p>
            <a:pPr algn="ctr"/>
            <a:r>
              <a:rPr lang="en-US" sz="2400" b="1" dirty="0" err="1" smtClean="0">
                <a:solidFill>
                  <a:schemeClr val="bg1"/>
                </a:solidFill>
              </a:rPr>
              <a:t>Korrespondenz</a:t>
            </a:r>
            <a:r>
              <a:rPr lang="en-US" sz="2400" b="1" dirty="0" smtClean="0">
                <a:solidFill>
                  <a:schemeClr val="bg1"/>
                </a:solidFill>
              </a:rPr>
              <a:t> </a:t>
            </a:r>
            <a:r>
              <a:rPr lang="en-US" sz="2400" b="1" dirty="0">
                <a:solidFill>
                  <a:schemeClr val="bg1"/>
                </a:solidFill>
              </a:rPr>
              <a:t>and </a:t>
            </a:r>
            <a:r>
              <a:rPr lang="en-US" sz="2400" b="1" dirty="0" err="1">
                <a:solidFill>
                  <a:schemeClr val="bg1"/>
                </a:solidFill>
              </a:rPr>
              <a:t>Aquivalenz</a:t>
            </a:r>
            <a:endParaRPr lang="en-US" sz="2400" dirty="0">
              <a:solidFill>
                <a:schemeClr val="bg1"/>
              </a:solidFill>
            </a:endParaRPr>
          </a:p>
        </p:txBody>
      </p:sp>
      <p:graphicFrame>
        <p:nvGraphicFramePr>
          <p:cNvPr id="16" name="Table 15"/>
          <p:cNvGraphicFramePr>
            <a:graphicFrameLocks noGrp="1"/>
          </p:cNvGraphicFramePr>
          <p:nvPr/>
        </p:nvGraphicFramePr>
        <p:xfrm>
          <a:off x="609600" y="2514600"/>
          <a:ext cx="7772401" cy="3276600"/>
        </p:xfrm>
        <a:graphic>
          <a:graphicData uri="http://schemas.openxmlformats.org/drawingml/2006/table">
            <a:tbl>
              <a:tblPr/>
              <a:tblGrid>
                <a:gridCol w="2516578"/>
                <a:gridCol w="2644066"/>
                <a:gridCol w="2611757"/>
              </a:tblGrid>
              <a:tr h="327660">
                <a:tc>
                  <a:txBody>
                    <a:bodyPr/>
                    <a:lstStyle/>
                    <a:p>
                      <a:pPr algn="ctr">
                        <a:spcAft>
                          <a:spcPts val="0"/>
                        </a:spcAft>
                      </a:pPr>
                      <a:r>
                        <a:rPr lang="en-US" sz="1800" b="1" dirty="0">
                          <a:solidFill>
                            <a:srgbClr val="FFFF00"/>
                          </a:solidFill>
                          <a:latin typeface="Calibri"/>
                          <a:ea typeface="Calibri"/>
                          <a:cs typeface="Times New Roman"/>
                        </a:rPr>
                        <a:t>Field</a:t>
                      </a:r>
                      <a:endParaRPr lang="en-US" sz="1800" dirty="0">
                        <a:solidFill>
                          <a:srgbClr val="FFFF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b="1">
                          <a:solidFill>
                            <a:srgbClr val="FFFF00"/>
                          </a:solidFill>
                          <a:latin typeface="Calibri"/>
                          <a:ea typeface="Calibri"/>
                          <a:cs typeface="Times New Roman"/>
                        </a:rPr>
                        <a:t>Contrastive</a:t>
                      </a:r>
                      <a:endParaRPr lang="en-US" sz="1800">
                        <a:solidFill>
                          <a:srgbClr val="FFFF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b="1">
                          <a:solidFill>
                            <a:srgbClr val="FFFF00"/>
                          </a:solidFill>
                          <a:latin typeface="Calibri"/>
                          <a:ea typeface="Calibri"/>
                          <a:cs typeface="Times New Roman"/>
                        </a:rPr>
                        <a:t>Science of Translation</a:t>
                      </a:r>
                      <a:endParaRPr lang="en-US" sz="1800">
                        <a:solidFill>
                          <a:srgbClr val="FFFF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65960">
                <a:tc>
                  <a:txBody>
                    <a:bodyPr/>
                    <a:lstStyle/>
                    <a:p>
                      <a:pPr algn="just">
                        <a:spcAft>
                          <a:spcPts val="0"/>
                        </a:spcAft>
                      </a:pPr>
                      <a:r>
                        <a:rPr lang="en-US" sz="1800">
                          <a:solidFill>
                            <a:srgbClr val="FFFF00"/>
                          </a:solidFill>
                          <a:latin typeface="Calibri"/>
                          <a:ea typeface="Calibri"/>
                          <a:cs typeface="Times New Roman"/>
                        </a:rPr>
                        <a:t>Research area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solidFill>
                            <a:srgbClr val="FFFF00"/>
                          </a:solidFill>
                          <a:latin typeface="Calibri"/>
                          <a:ea typeface="Calibri"/>
                          <a:cs typeface="Times New Roman"/>
                        </a:rPr>
                        <a:t>Correspondence</a:t>
                      </a:r>
                    </a:p>
                    <a:p>
                      <a:pPr algn="ctr">
                        <a:spcAft>
                          <a:spcPts val="0"/>
                        </a:spcAft>
                      </a:pPr>
                      <a:r>
                        <a:rPr lang="en-US" sz="1800" dirty="0">
                          <a:solidFill>
                            <a:srgbClr val="FFFF00"/>
                          </a:solidFill>
                          <a:latin typeface="Calibri"/>
                          <a:ea typeface="Calibri"/>
                          <a:cs typeface="Times New Roman"/>
                        </a:rPr>
                        <a:t>Phenomena and conditions, describing corresponding structures and sentences in the TL and SL systems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solidFill>
                            <a:srgbClr val="FFFF00"/>
                          </a:solidFill>
                          <a:latin typeface="Calibri"/>
                          <a:ea typeface="Calibri"/>
                          <a:cs typeface="Times New Roman"/>
                        </a:rPr>
                        <a:t>Equivalence phenomena, describing hierarchy of utterances and texts in SL and TL according to equivalence criterion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7660">
                <a:tc>
                  <a:txBody>
                    <a:bodyPr/>
                    <a:lstStyle/>
                    <a:p>
                      <a:pPr algn="ctr">
                        <a:spcAft>
                          <a:spcPts val="0"/>
                        </a:spcAft>
                      </a:pPr>
                      <a:r>
                        <a:rPr lang="en-US" sz="1800" dirty="0">
                          <a:solidFill>
                            <a:srgbClr val="FFFF00"/>
                          </a:solidFill>
                          <a:latin typeface="Calibri"/>
                          <a:ea typeface="Calibri"/>
                          <a:cs typeface="Times New Roman"/>
                        </a:rPr>
                        <a:t>Knowledge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solidFill>
                            <a:srgbClr val="FFFF00"/>
                          </a:solidFill>
                          <a:latin typeface="Calibri"/>
                          <a:ea typeface="Calibri"/>
                          <a:cs typeface="Times New Roman"/>
                        </a:rPr>
                        <a:t>langue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solidFill>
                            <a:srgbClr val="FFFF00"/>
                          </a:solidFill>
                          <a:latin typeface="Calibri"/>
                          <a:ea typeface="Calibri"/>
                          <a:cs typeface="Times New Roman"/>
                        </a:rPr>
                        <a:t>parole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5320">
                <a:tc>
                  <a:txBody>
                    <a:bodyPr/>
                    <a:lstStyle/>
                    <a:p>
                      <a:pPr algn="ctr">
                        <a:spcAft>
                          <a:spcPts val="0"/>
                        </a:spcAft>
                      </a:pPr>
                      <a:r>
                        <a:rPr lang="en-US" sz="1800" dirty="0">
                          <a:solidFill>
                            <a:srgbClr val="FFFF00"/>
                          </a:solidFill>
                          <a:latin typeface="Calibri"/>
                          <a:ea typeface="Calibri"/>
                          <a:cs typeface="Times New Roman"/>
                        </a:rPr>
                        <a:t>Competence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solidFill>
                            <a:srgbClr val="FFFF00"/>
                          </a:solidFill>
                          <a:latin typeface="Calibri"/>
                          <a:ea typeface="Calibri"/>
                          <a:cs typeface="Times New Roman"/>
                        </a:rPr>
                        <a:t>Foreign language competence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solidFill>
                            <a:srgbClr val="FFFF00"/>
                          </a:solidFill>
                          <a:latin typeface="Calibri"/>
                          <a:ea typeface="Calibri"/>
                          <a:cs typeface="Times New Roman"/>
                        </a:rPr>
                        <a:t>Translation competence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ppt_x</p:attrName>
                                        </p:attrNameLst>
                                      </p:cBhvr>
                                      <p:tavLst>
                                        <p:tav tm="0">
                                          <p:val>
                                            <p:strVal val="#ppt_x-.2"/>
                                          </p:val>
                                        </p:tav>
                                        <p:tav tm="100000">
                                          <p:val>
                                            <p:strVal val="#ppt_x"/>
                                          </p:val>
                                        </p:tav>
                                      </p:tavLst>
                                    </p:anim>
                                    <p:anim calcmode="lin" valueType="num">
                                      <p:cBhvr>
                                        <p:cTn id="8"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9" dur="10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circle(in)">
                                      <p:cBhvr>
                                        <p:cTn id="14"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996</TotalTime>
  <Words>458</Words>
  <Application>Microsoft Office PowerPoint</Application>
  <PresentationFormat>On-screen Show (4:3)</PresentationFormat>
  <Paragraphs>54</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 Equivalence and Equivalent Effect </vt:lpstr>
      <vt:lpstr> Equivalence and Equivalent Effect </vt:lpstr>
      <vt:lpstr>Slide 3</vt:lpstr>
      <vt:lpstr>Slide 4</vt:lpstr>
      <vt:lpstr>Slide 5</vt:lpstr>
      <vt:lpstr>Slide 6</vt:lpstr>
      <vt:lpstr>Slide 7</vt:lpstr>
      <vt:lpstr>Slide 8</vt:lpstr>
      <vt:lpstr>Slide 9</vt:lpstr>
      <vt:lpstr>Slide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TOSHIBA</dc:creator>
  <cp:lastModifiedBy>TOSHIBA</cp:lastModifiedBy>
  <cp:revision>38</cp:revision>
  <dcterms:created xsi:type="dcterms:W3CDTF">2012-10-08T09:08:05Z</dcterms:created>
  <dcterms:modified xsi:type="dcterms:W3CDTF">2012-10-10T22:08:40Z</dcterms:modified>
</cp:coreProperties>
</file>