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3" r:id="rId1"/>
  </p:sldMasterIdLst>
  <p:sldIdLst>
    <p:sldId id="256" r:id="rId2"/>
    <p:sldId id="259" r:id="rId3"/>
    <p:sldId id="276" r:id="rId4"/>
    <p:sldId id="278" r:id="rId5"/>
    <p:sldId id="279" r:id="rId6"/>
    <p:sldId id="280" r:id="rId7"/>
    <p:sldId id="296" r:id="rId8"/>
    <p:sldId id="297" r:id="rId9"/>
  </p:sldIdLst>
  <p:sldSz cx="9144000" cy="6858000" type="screen4x3"/>
  <p:notesSz cx="6858000" cy="9144000"/>
  <p:defaultTextStyle>
    <a:defPPr>
      <a:defRPr lang="hr-H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36A06-87E5-4573-AB30-41380A81694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D038-6B67-4C01-9951-786BE7D4AA6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B919-A7E9-4CE7-8A3D-27CC684D7DB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13DE-403F-4DFD-BDB5-345A1EEE2E1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7623-CFA4-418C-8245-C5A2A5C3FF2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CF40B-B7BF-49C8-B91F-3C4B2B80F91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09EC-703E-4A2C-9F03-9E6DC915FD9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BA16-4DC9-444C-B6C7-7E2B4B514A1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9CB4C-78CB-42D7-B6DD-3B476C47A3A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10FD-616F-4C57-A240-66BA555D609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C708-EE52-4C57-B4EB-DDD895DFE26D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0C486-DB99-4329-B1B6-6C31DE37C5E3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altLang="zh-CN" b="1" dirty="0" smtClean="0">
                <a:ea typeface="宋体" charset="-122"/>
              </a:rPr>
              <a:t>Translation </a:t>
            </a:r>
            <a:r>
              <a:rPr lang="en-US" altLang="zh-CN" b="1" dirty="0" smtClean="0">
                <a:ea typeface="宋体" charset="-122"/>
              </a:rPr>
              <a:t>theory before the twentieth century (Jeremy </a:t>
            </a:r>
            <a:r>
              <a:rPr lang="en-US" altLang="zh-CN" b="1" dirty="0" err="1" smtClean="0">
                <a:ea typeface="宋体" charset="-122"/>
              </a:rPr>
              <a:t>Munday</a:t>
            </a:r>
            <a:r>
              <a:rPr lang="en-US" altLang="zh-CN" b="1" dirty="0" smtClean="0">
                <a:ea typeface="宋体" charset="-122"/>
              </a:rPr>
              <a:t>)</a:t>
            </a:r>
            <a:endParaRPr lang="hr-HR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Istiqomah</a:t>
            </a:r>
            <a:r>
              <a:rPr lang="en-US" dirty="0" smtClean="0"/>
              <a:t> </a:t>
            </a:r>
            <a:r>
              <a:rPr lang="en-US" dirty="0" err="1" smtClean="0"/>
              <a:t>Nur</a:t>
            </a:r>
            <a:r>
              <a:rPr lang="en-US" dirty="0" smtClean="0"/>
              <a:t> </a:t>
            </a:r>
            <a:r>
              <a:rPr lang="en-US" dirty="0" err="1" smtClean="0"/>
              <a:t>Rahmawati</a:t>
            </a:r>
            <a:r>
              <a:rPr lang="en-US" dirty="0" smtClean="0"/>
              <a:t> </a:t>
            </a:r>
          </a:p>
          <a:p>
            <a:r>
              <a:rPr lang="en-US" dirty="0" smtClean="0"/>
              <a:t>(1101126)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zh-CN" b="1">
                <a:ea typeface="宋体" charset="-122"/>
              </a:rPr>
              <a:t>A brief history of the discipline</a:t>
            </a:r>
            <a:r>
              <a:rPr lang="hr-HR" altLang="zh-CN"/>
              <a:t> </a:t>
            </a:r>
            <a:endParaRPr lang="hr-HR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 marL="552450" indent="-55245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GB" altLang="zh-CN" sz="2400" b="1" dirty="0">
                <a:ea typeface="宋体" charset="-122"/>
              </a:rPr>
              <a:t>Cicero</a:t>
            </a:r>
            <a:r>
              <a:rPr lang="en-GB" altLang="zh-CN" sz="2400" dirty="0">
                <a:ea typeface="宋体" charset="-122"/>
              </a:rPr>
              <a:t>, </a:t>
            </a:r>
            <a:r>
              <a:rPr lang="en-GB" altLang="zh-CN" sz="2400" b="1" dirty="0">
                <a:ea typeface="宋体" charset="-122"/>
              </a:rPr>
              <a:t>Horace</a:t>
            </a:r>
            <a:r>
              <a:rPr lang="en-GB" altLang="zh-CN" sz="2400" dirty="0">
                <a:ea typeface="宋体" charset="-122"/>
              </a:rPr>
              <a:t> (1st cent BCE), </a:t>
            </a:r>
            <a:r>
              <a:rPr lang="en-GB" altLang="zh-CN" sz="2400" b="1" dirty="0">
                <a:ea typeface="宋体" charset="-122"/>
              </a:rPr>
              <a:t>St Jerome</a:t>
            </a:r>
            <a:r>
              <a:rPr lang="en-GB" altLang="zh-CN" sz="2400" dirty="0">
                <a:ea typeface="宋体" charset="-122"/>
              </a:rPr>
              <a:t> (4th cent. CE): </a:t>
            </a:r>
            <a:r>
              <a:rPr lang="hr-HR" altLang="zh-CN" sz="2400" b="1" dirty="0"/>
              <a:t>The </a:t>
            </a:r>
            <a:r>
              <a:rPr lang="en-GB" altLang="zh-CN" sz="2400" b="1" dirty="0">
                <a:ea typeface="宋体" charset="-122"/>
              </a:rPr>
              <a:t>Bible</a:t>
            </a:r>
            <a:r>
              <a:rPr lang="en-GB" altLang="zh-CN" sz="2400" dirty="0">
                <a:ea typeface="宋体" charset="-122"/>
              </a:rPr>
              <a:t> – battleground of conflicting ideologies in western Europe: literal vs. free (word or sense; </a:t>
            </a:r>
            <a:r>
              <a:rPr lang="en-GB" altLang="zh-CN" sz="2400" i="1" dirty="0" err="1">
                <a:ea typeface="宋体" charset="-122"/>
              </a:rPr>
              <a:t>interpres</a:t>
            </a:r>
            <a:r>
              <a:rPr lang="en-GB" altLang="zh-CN" sz="2400" i="1" dirty="0">
                <a:ea typeface="宋体" charset="-122"/>
              </a:rPr>
              <a:t> </a:t>
            </a:r>
            <a:r>
              <a:rPr lang="en-GB" altLang="zh-CN" sz="2400" i="1" dirty="0" err="1">
                <a:ea typeface="宋体" charset="-122"/>
              </a:rPr>
              <a:t>ut</a:t>
            </a:r>
            <a:r>
              <a:rPr lang="en-GB" altLang="zh-CN" sz="2400" i="1" dirty="0">
                <a:ea typeface="宋体" charset="-122"/>
              </a:rPr>
              <a:t> orator</a:t>
            </a:r>
            <a:r>
              <a:rPr lang="en-GB" altLang="zh-CN" sz="2400" dirty="0" smtClean="0">
                <a:ea typeface="宋体" charset="-122"/>
              </a:rPr>
              <a:t>)</a:t>
            </a:r>
          </a:p>
          <a:p>
            <a:pPr marL="552450" indent="-552450">
              <a:lnSpc>
                <a:spcPct val="80000"/>
              </a:lnSpc>
              <a:buFont typeface="Wingdings" pitchFamily="2" charset="2"/>
              <a:buAutoNum type="arabicPeriod"/>
            </a:pPr>
            <a:endParaRPr lang="en-GB" altLang="zh-CN" sz="2400" dirty="0">
              <a:ea typeface="宋体" charset="-122"/>
            </a:endParaRPr>
          </a:p>
          <a:p>
            <a:pPr marL="552450" indent="-55245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GB" altLang="zh-CN" sz="2400" b="1" dirty="0">
                <a:ea typeface="宋体" charset="-122"/>
              </a:rPr>
              <a:t>Period until </a:t>
            </a:r>
            <a:r>
              <a:rPr lang="hr-HR" altLang="zh-CN" sz="2400" b="1" dirty="0"/>
              <a:t>the late </a:t>
            </a:r>
            <a:r>
              <a:rPr lang="en-GB" altLang="zh-CN" sz="2400" b="1" dirty="0">
                <a:ea typeface="宋体" charset="-122"/>
              </a:rPr>
              <a:t>1960s</a:t>
            </a:r>
            <a:r>
              <a:rPr lang="en-GB" altLang="zh-CN" sz="2400" dirty="0">
                <a:ea typeface="宋体" charset="-122"/>
              </a:rPr>
              <a:t>: TR – an element of language learning (in modern language courses)</a:t>
            </a:r>
          </a:p>
          <a:p>
            <a:pPr marL="933450" lvl="1" indent="-476250">
              <a:lnSpc>
                <a:spcPct val="80000"/>
              </a:lnSpc>
            </a:pPr>
            <a:r>
              <a:rPr lang="en-GB" altLang="zh-CN" sz="2400" dirty="0">
                <a:ea typeface="宋体" charset="-122"/>
              </a:rPr>
              <a:t>the grammar-translation </a:t>
            </a:r>
            <a:r>
              <a:rPr lang="en-GB" altLang="zh-CN" sz="2400" dirty="0" smtClean="0">
                <a:ea typeface="宋体" charset="-122"/>
              </a:rPr>
              <a:t>method</a:t>
            </a:r>
            <a:endParaRPr lang="en-GB" altLang="zh-CN" sz="2400" dirty="0">
              <a:ea typeface="宋体" charset="-122"/>
            </a:endParaRPr>
          </a:p>
          <a:p>
            <a:pPr marL="933450" lvl="1" indent="-476250">
              <a:lnSpc>
                <a:spcPct val="80000"/>
              </a:lnSpc>
            </a:pPr>
            <a:r>
              <a:rPr lang="en-GB" altLang="zh-CN" sz="2400" dirty="0">
                <a:ea typeface="宋体" charset="-122"/>
              </a:rPr>
              <a:t>classical languages + M. Luther (modern languages) – translation exercises</a:t>
            </a:r>
          </a:p>
          <a:p>
            <a:pPr marL="933450" lvl="1" indent="-476250">
              <a:lnSpc>
                <a:spcPct val="80000"/>
              </a:lnSpc>
            </a:pPr>
            <a:r>
              <a:rPr lang="en-GB" altLang="zh-CN" sz="2400" dirty="0">
                <a:ea typeface="宋体" charset="-122"/>
              </a:rPr>
              <a:t>a means of learning foreign language (reading skills)</a:t>
            </a:r>
          </a:p>
          <a:p>
            <a:pPr marL="933450" lvl="1" indent="-476250">
              <a:lnSpc>
                <a:spcPct val="80000"/>
              </a:lnSpc>
            </a:pPr>
            <a:r>
              <a:rPr lang="en-GB" altLang="zh-CN" sz="2400" dirty="0">
                <a:ea typeface="宋体" charset="-122"/>
              </a:rPr>
              <a:t>change of attitude with the rise of the direct method (spoken lang.) - NO translation in the </a:t>
            </a:r>
            <a:r>
              <a:rPr lang="en-GB" altLang="zh-CN" sz="2400" dirty="0" smtClean="0">
                <a:ea typeface="宋体" charset="-122"/>
              </a:rPr>
              <a:t>classroom</a:t>
            </a:r>
          </a:p>
          <a:p>
            <a:pPr marL="933450" lvl="1" indent="-476250">
              <a:lnSpc>
                <a:spcPct val="80000"/>
              </a:lnSpc>
              <a:buNone/>
            </a:pPr>
            <a:endParaRPr lang="en-GB" altLang="zh-CN" sz="2400" b="1" dirty="0">
              <a:ea typeface="宋体" charset="-122"/>
            </a:endParaRPr>
          </a:p>
          <a:p>
            <a:pPr marL="552450" indent="-55245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hr-HR" altLang="zh-CN" sz="2400" b="1" dirty="0"/>
              <a:t>Since the 1970s</a:t>
            </a:r>
            <a:r>
              <a:rPr lang="en-GB" altLang="zh-CN" sz="2400" b="1" dirty="0">
                <a:ea typeface="宋体" charset="-122"/>
              </a:rPr>
              <a:t>:</a:t>
            </a:r>
            <a:r>
              <a:rPr lang="en-GB" altLang="zh-CN" sz="2400" dirty="0">
                <a:ea typeface="宋体" charset="-122"/>
              </a:rPr>
              <a:t> TR developed into an academic discipline</a:t>
            </a:r>
            <a:endParaRPr lang="hr-H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1. The early period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400" dirty="0"/>
              <a:t>The</a:t>
            </a:r>
            <a:r>
              <a:rPr lang="hr-HR" sz="2400" dirty="0"/>
              <a:t> </a:t>
            </a:r>
            <a:r>
              <a:rPr lang="en-US" sz="2400" dirty="0"/>
              <a:t>practice of translation was discussed by</a:t>
            </a:r>
            <a:r>
              <a:rPr lang="hr-HR" sz="2400" dirty="0"/>
              <a:t> </a:t>
            </a:r>
            <a:r>
              <a:rPr lang="en-US" sz="2400" b="1" dirty="0"/>
              <a:t>Cicero and Horace</a:t>
            </a:r>
            <a:r>
              <a:rPr lang="hr-HR" sz="2400" dirty="0"/>
              <a:t> </a:t>
            </a:r>
            <a:r>
              <a:rPr lang="en-US" sz="2400" dirty="0"/>
              <a:t>(first century BCE) and </a:t>
            </a:r>
            <a:r>
              <a:rPr lang="en-US" sz="2400" b="1" dirty="0"/>
              <a:t>St Jerome</a:t>
            </a:r>
            <a:r>
              <a:rPr lang="en-US" sz="2400" dirty="0"/>
              <a:t> (fourth century </a:t>
            </a:r>
            <a:r>
              <a:rPr lang="hr-HR" sz="2400" dirty="0"/>
              <a:t>AD</a:t>
            </a:r>
            <a:r>
              <a:rPr lang="en-US" sz="2400" dirty="0"/>
              <a:t>); </a:t>
            </a:r>
            <a:endParaRPr lang="hr-HR" sz="2400" dirty="0"/>
          </a:p>
          <a:p>
            <a:pPr lvl="1">
              <a:lnSpc>
                <a:spcPct val="80000"/>
              </a:lnSpc>
            </a:pPr>
            <a:r>
              <a:rPr lang="en-US" sz="2400" dirty="0"/>
              <a:t>their writings exert</a:t>
            </a:r>
            <a:r>
              <a:rPr lang="hr-HR" sz="2400" dirty="0"/>
              <a:t>ed</a:t>
            </a:r>
            <a:r>
              <a:rPr lang="en-US" sz="2400" dirty="0"/>
              <a:t> an important influence up until the</a:t>
            </a:r>
            <a:r>
              <a:rPr lang="hr-HR" sz="2400" dirty="0"/>
              <a:t> </a:t>
            </a:r>
            <a:r>
              <a:rPr lang="en-US" sz="2400" dirty="0"/>
              <a:t>twentieth century</a:t>
            </a:r>
            <a:endParaRPr lang="hr-HR" sz="2400" dirty="0"/>
          </a:p>
          <a:p>
            <a:pPr lvl="1">
              <a:lnSpc>
                <a:spcPct val="80000"/>
              </a:lnSpc>
            </a:pPr>
            <a:r>
              <a:rPr lang="hr-HR" sz="2400" dirty="0"/>
              <a:t>S</a:t>
            </a:r>
            <a:r>
              <a:rPr lang="en-US" sz="2400" dirty="0"/>
              <a:t>t Jerome</a:t>
            </a:r>
            <a:r>
              <a:rPr lang="hr-HR" sz="2400" dirty="0"/>
              <a:t>’s</a:t>
            </a:r>
            <a:r>
              <a:rPr lang="en-US" sz="2400" dirty="0"/>
              <a:t> approach to translating the Greek</a:t>
            </a:r>
            <a:r>
              <a:rPr lang="hr-HR" sz="2400" dirty="0"/>
              <a:t> </a:t>
            </a:r>
            <a:r>
              <a:rPr lang="en-US" sz="2400" dirty="0"/>
              <a:t>Septuagint Bible into Latin affect</a:t>
            </a:r>
            <a:r>
              <a:rPr lang="hr-HR" sz="2400" dirty="0"/>
              <a:t>ed</a:t>
            </a:r>
            <a:r>
              <a:rPr lang="en-US" sz="2400" dirty="0"/>
              <a:t> later translations of the Scriptures.</a:t>
            </a:r>
            <a:endParaRPr lang="hr-HR" sz="2400" dirty="0"/>
          </a:p>
          <a:p>
            <a:pPr lvl="1">
              <a:lnSpc>
                <a:spcPct val="80000"/>
              </a:lnSpc>
            </a:pPr>
            <a:r>
              <a:rPr lang="hr-HR" sz="2400" i="1" dirty="0"/>
              <a:t>Non verbum de verbo sed sensum de senso</a:t>
            </a:r>
            <a:r>
              <a:rPr lang="hr-HR" sz="2400" i="1" dirty="0" smtClean="0"/>
              <a:t>!</a:t>
            </a:r>
            <a:endParaRPr lang="en-US" sz="2400" i="1" dirty="0" smtClean="0"/>
          </a:p>
          <a:p>
            <a:pPr lvl="1">
              <a:lnSpc>
                <a:spcPct val="80000"/>
              </a:lnSpc>
              <a:buNone/>
            </a:pPr>
            <a:endParaRPr lang="en-US" sz="2400" i="1" dirty="0"/>
          </a:p>
          <a:p>
            <a:pPr>
              <a:lnSpc>
                <a:spcPct val="80000"/>
              </a:lnSpc>
            </a:pPr>
            <a:r>
              <a:rPr lang="en-US" sz="2400" dirty="0"/>
              <a:t>the </a:t>
            </a:r>
            <a:r>
              <a:rPr lang="en-US" sz="2400" b="1" dirty="0"/>
              <a:t>translation of the Bible</a:t>
            </a:r>
            <a:r>
              <a:rPr lang="en-US" sz="2400" dirty="0"/>
              <a:t> was to be – for well over a thousand years</a:t>
            </a:r>
            <a:r>
              <a:rPr lang="hr-HR" sz="2400" dirty="0"/>
              <a:t> </a:t>
            </a:r>
            <a:r>
              <a:rPr lang="en-US" sz="2400" dirty="0"/>
              <a:t>and especially during the Reformation in the sixteenth century – the battleground</a:t>
            </a:r>
            <a:r>
              <a:rPr lang="hr-HR" sz="2400" dirty="0"/>
              <a:t> </a:t>
            </a:r>
            <a:r>
              <a:rPr lang="en-US" sz="2400" dirty="0"/>
              <a:t>of conflicting ideologies in western Europe</a:t>
            </a:r>
            <a:endParaRPr lang="hr-H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/>
              <a:t>Translation </a:t>
            </a:r>
            <a:r>
              <a:rPr lang="hr-HR" sz="3200" dirty="0"/>
              <a:t>– before the 20th century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52450" indent="-5524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r-HR" dirty="0"/>
              <a:t>Word-for-word or sense-for-sense TR</a:t>
            </a:r>
          </a:p>
          <a:p>
            <a:pPr marL="552450" indent="-5524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r-HR" dirty="0"/>
              <a:t>Martin Luther</a:t>
            </a:r>
          </a:p>
          <a:p>
            <a:pPr marL="552450" indent="-5524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r-HR" dirty="0"/>
              <a:t>Early attempts at systematic TR: Dryden, Dolet, Tytler</a:t>
            </a:r>
          </a:p>
          <a:p>
            <a:pPr marL="552450" indent="-5524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r-HR" dirty="0"/>
              <a:t>Schleirmacher and the evaluation of the foreign</a:t>
            </a:r>
          </a:p>
          <a:p>
            <a:pPr marL="552450" indent="-5524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r-HR" dirty="0"/>
              <a:t>TR theories in 19th and early 20th cent.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/>
              <a:t>Word-for-word or sense-for-sense TR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hr-HR" sz="2800" dirty="0"/>
              <a:t>TR theory until 20th cent.: a sterile debate over the triad </a:t>
            </a:r>
            <a:r>
              <a:rPr lang="hr-HR" sz="2800" i="1" dirty="0"/>
              <a:t>literal, free</a:t>
            </a:r>
            <a:r>
              <a:rPr lang="hr-HR" sz="2800" dirty="0"/>
              <a:t>, and </a:t>
            </a:r>
            <a:r>
              <a:rPr lang="hr-HR" sz="2800" i="1" dirty="0"/>
              <a:t>faithful</a:t>
            </a:r>
            <a:r>
              <a:rPr lang="hr-HR" sz="2800" dirty="0"/>
              <a:t> TR (Steiner 1998)</a:t>
            </a:r>
          </a:p>
          <a:p>
            <a:pPr>
              <a:lnSpc>
                <a:spcPct val="80000"/>
              </a:lnSpc>
            </a:pPr>
            <a:r>
              <a:rPr lang="hr-HR" sz="2800" u="sng" dirty="0"/>
              <a:t>Cicero</a:t>
            </a:r>
            <a:r>
              <a:rPr lang="hr-HR" sz="2800" dirty="0"/>
              <a:t> (1st cent BC, </a:t>
            </a:r>
            <a:r>
              <a:rPr lang="hr-HR" sz="2800" i="1" dirty="0"/>
              <a:t>De optimo genere oratorum</a:t>
            </a:r>
            <a:r>
              <a:rPr lang="hr-HR" sz="2800" dirty="0"/>
              <a:t>): </a:t>
            </a:r>
          </a:p>
          <a:p>
            <a:pPr lvl="1">
              <a:lnSpc>
                <a:spcPct val="80000"/>
              </a:lnSpc>
            </a:pPr>
            <a:r>
              <a:rPr lang="hr-HR" i="1" dirty="0"/>
              <a:t>word for word</a:t>
            </a:r>
            <a:r>
              <a:rPr lang="hr-HR" dirty="0"/>
              <a:t> vs </a:t>
            </a:r>
            <a:r>
              <a:rPr lang="hr-HR" i="1" dirty="0"/>
              <a:t>sense for sense </a:t>
            </a:r>
            <a:r>
              <a:rPr lang="hr-HR" dirty="0"/>
              <a:t>TR – chief principles of TR of the age </a:t>
            </a:r>
          </a:p>
          <a:p>
            <a:pPr lvl="1">
              <a:lnSpc>
                <a:spcPct val="80000"/>
              </a:lnSpc>
            </a:pPr>
            <a:r>
              <a:rPr lang="hr-HR" i="1" dirty="0">
                <a:solidFill>
                  <a:srgbClr val="3333CC"/>
                </a:solidFill>
              </a:rPr>
              <a:t>word for word</a:t>
            </a:r>
            <a:r>
              <a:rPr lang="hr-HR" i="1" dirty="0"/>
              <a:t> </a:t>
            </a:r>
            <a:r>
              <a:rPr lang="hr-HR" dirty="0"/>
              <a:t>(interpreter / literal TLR) - The replacement of each individual word of ST (Greek) with its closest grammatical equivalent in Latin (reading Gr &amp; Lat side by side), p. 19</a:t>
            </a:r>
          </a:p>
          <a:p>
            <a:pPr lvl="1">
              <a:lnSpc>
                <a:spcPct val="80000"/>
              </a:lnSpc>
            </a:pPr>
            <a:r>
              <a:rPr lang="hr-HR" i="1" dirty="0">
                <a:solidFill>
                  <a:srgbClr val="3333CC"/>
                </a:solidFill>
              </a:rPr>
              <a:t>sense for sense</a:t>
            </a:r>
            <a:r>
              <a:rPr lang="hr-HR" i="1" dirty="0"/>
              <a:t> </a:t>
            </a:r>
            <a:r>
              <a:rPr lang="hr-HR" dirty="0"/>
              <a:t>(orator) – procuce a speech that would move the listeners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/>
              <a:t>Ancient tradition, the Middle Ages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hr-HR" sz="2400" u="sng" dirty="0"/>
              <a:t>Horace</a:t>
            </a:r>
            <a:r>
              <a:rPr lang="hr-HR" sz="2400" dirty="0"/>
              <a:t> (Ars poetica): the goal of producing an aesthetically pleasing and creative text in the TL</a:t>
            </a:r>
          </a:p>
          <a:p>
            <a:pPr>
              <a:lnSpc>
                <a:spcPct val="80000"/>
              </a:lnSpc>
            </a:pPr>
            <a:r>
              <a:rPr lang="hr-HR" sz="2400" u="sng" dirty="0"/>
              <a:t>St Jerome</a:t>
            </a:r>
            <a:r>
              <a:rPr lang="hr-HR" sz="2400" dirty="0"/>
              <a:t> (influenced by Cicero &amp; Horace) – </a:t>
            </a:r>
            <a:r>
              <a:rPr lang="hr-HR" sz="2400" i="1" dirty="0"/>
              <a:t>De optimo genere interpretandi</a:t>
            </a:r>
            <a:r>
              <a:rPr lang="hr-HR" sz="2400" dirty="0"/>
              <a:t> – 395 AD – </a:t>
            </a:r>
          </a:p>
          <a:p>
            <a:pPr lvl="1">
              <a:lnSpc>
                <a:spcPct val="80000"/>
              </a:lnSpc>
            </a:pPr>
            <a:r>
              <a:rPr lang="hr-HR" sz="2400" i="1" dirty="0"/>
              <a:t>Now I not only admit but freely announce that in translating from Greek – except of course in the case of the Holy Scripture, where even the syntax contains a mystery – I render not word-for-word but sense-for-sense.</a:t>
            </a:r>
          </a:p>
          <a:p>
            <a:pPr lvl="1">
              <a:lnSpc>
                <a:spcPct val="80000"/>
              </a:lnSpc>
            </a:pPr>
            <a:r>
              <a:rPr lang="hr-HR" sz="2400" dirty="0"/>
              <a:t>Jerome’s view interpreted later as opposing poles: </a:t>
            </a:r>
            <a:r>
              <a:rPr lang="hr-HR" sz="2400" i="1" dirty="0">
                <a:solidFill>
                  <a:srgbClr val="3333CC"/>
                </a:solidFill>
              </a:rPr>
              <a:t>literal</a:t>
            </a:r>
            <a:r>
              <a:rPr lang="hr-HR" sz="2400" dirty="0"/>
              <a:t> vs </a:t>
            </a:r>
            <a:r>
              <a:rPr lang="hr-HR" sz="2400" i="1" dirty="0">
                <a:solidFill>
                  <a:srgbClr val="3333CC"/>
                </a:solidFill>
              </a:rPr>
              <a:t>free</a:t>
            </a:r>
            <a:r>
              <a:rPr lang="hr-HR" sz="2400" dirty="0"/>
              <a:t> TR (form vs content) – a perennial debate</a:t>
            </a:r>
          </a:p>
          <a:p>
            <a:pPr lvl="1">
              <a:lnSpc>
                <a:spcPct val="80000"/>
              </a:lnSpc>
            </a:pPr>
            <a:r>
              <a:rPr lang="hr-HR" sz="2400" i="1" dirty="0"/>
              <a:t>word-for-word</a:t>
            </a:r>
            <a:r>
              <a:rPr lang="hr-HR" sz="2400" dirty="0"/>
              <a:t> produces an absurd TR, cloaking the sense of the original</a:t>
            </a:r>
          </a:p>
          <a:p>
            <a:pPr>
              <a:lnSpc>
                <a:spcPct val="80000"/>
              </a:lnSpc>
            </a:pPr>
            <a:r>
              <a:rPr lang="hr-HR" sz="2400" dirty="0"/>
              <a:t>Chinese TR: same type of concern about TR (Sanskrit Buddhist sutras into Chinese)</a:t>
            </a:r>
          </a:p>
          <a:p>
            <a:pPr>
              <a:lnSpc>
                <a:spcPct val="80000"/>
              </a:lnSpc>
            </a:pPr>
            <a:r>
              <a:rPr lang="hr-HR" sz="2400" dirty="0"/>
              <a:t>Rich TR tradition of the Arab world: word-for-word TR unsuccessful (the Abbasid Period – 750-1250)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dirty="0"/>
              <a:t>Result: Devaluation and marginalization of TR (in UK):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hr-HR" dirty="0" smtClean="0"/>
              <a:t>Preuniv</a:t>
            </a:r>
            <a:r>
              <a:rPr lang="hr-HR" dirty="0"/>
              <a:t>. and univ. students of languages dissuaded from turning to translation for help</a:t>
            </a:r>
          </a:p>
          <a:p>
            <a:r>
              <a:rPr lang="hr-HR" dirty="0"/>
              <a:t>Very little popular literature translated into English</a:t>
            </a:r>
          </a:p>
          <a:p>
            <a:r>
              <a:rPr lang="hr-HR" dirty="0"/>
              <a:t>Relatively few subtitled foreign films in cinemas or on TV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GB" dirty="0"/>
          </a:p>
        </p:txBody>
      </p:sp>
      <p:pic>
        <p:nvPicPr>
          <p:cNvPr id="4" name="Content Placeholder 3" descr="Koal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Words>582</Words>
  <Application>Microsoft Office PowerPoint</Application>
  <PresentationFormat>On-screen Show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Translation theory before the twentieth century (Jeremy Munday)</vt:lpstr>
      <vt:lpstr>A brief history of the discipline </vt:lpstr>
      <vt:lpstr>1. The early period</vt:lpstr>
      <vt:lpstr>Translation – before the 20th century</vt:lpstr>
      <vt:lpstr>Word-for-word or sense-for-sense TR</vt:lpstr>
      <vt:lpstr>Ancient tradition, the Middle Ages</vt:lpstr>
      <vt:lpstr>Result: Devaluation and marginalization of TR (in UK):</vt:lpstr>
      <vt:lpstr>Thank you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TRANSLATION STUDIES  A BRIEF HISTORY</dc:title>
  <dc:creator>Boris Pritchard</dc:creator>
  <cp:lastModifiedBy>Isti</cp:lastModifiedBy>
  <cp:revision>48</cp:revision>
  <dcterms:created xsi:type="dcterms:W3CDTF">2007-12-06T13:58:47Z</dcterms:created>
  <dcterms:modified xsi:type="dcterms:W3CDTF">2012-10-11T09:32:15Z</dcterms:modified>
</cp:coreProperties>
</file>