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7F0502-9563-4D2E-9D96-2B01360225A4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C52923-3316-4D3E-9FD2-6D9C2AA9341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5CF57-233F-42AA-9A6C-466F1B2C65A1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5CF57-233F-42AA-9A6C-466F1B2C65A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B14760-5988-4773-B14E-6767C78B17D7}" type="datetimeFigureOut">
              <a:rPr lang="en-US" smtClean="0"/>
              <a:t>4/16/2016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BBDAD-C327-4150-AC80-CC5CAEFB3C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latin typeface="Algerian" pitchFamily="82" charset="0"/>
              </a:rPr>
              <a:t>MEDIA  DAN ALAT PERAGA DALAM PEMBELAJARAN MATEMATIKA</a:t>
            </a:r>
          </a:p>
          <a:p>
            <a:pPr algn="ctr"/>
            <a:r>
              <a:rPr lang="en-US" sz="4000" b="1" dirty="0" smtClean="0">
                <a:latin typeface="Algerian" pitchFamily="82" charset="0"/>
              </a:rPr>
              <a:t>OLEH:</a:t>
            </a:r>
          </a:p>
          <a:p>
            <a:pPr algn="ctr"/>
            <a:r>
              <a:rPr lang="en-US" sz="4000" b="1" dirty="0" smtClean="0">
                <a:latin typeface="Algerian" pitchFamily="82" charset="0"/>
              </a:rPr>
              <a:t>SITI CHOTIMAH, </a:t>
            </a:r>
            <a:r>
              <a:rPr lang="en-US" sz="4000" b="1" dirty="0" err="1" smtClean="0">
                <a:latin typeface="Algerian" pitchFamily="82" charset="0"/>
              </a:rPr>
              <a:t>s.pd</a:t>
            </a:r>
            <a:r>
              <a:rPr lang="en-US" sz="4000" b="1" dirty="0" smtClean="0">
                <a:latin typeface="Algerian" pitchFamily="82" charset="0"/>
              </a:rPr>
              <a:t>., </a:t>
            </a:r>
            <a:r>
              <a:rPr lang="en-US" sz="4000" b="1" dirty="0" err="1" smtClean="0">
                <a:latin typeface="Algerian" pitchFamily="82" charset="0"/>
              </a:rPr>
              <a:t>M,Pd</a:t>
            </a:r>
            <a:r>
              <a:rPr lang="en-US" sz="4000" b="1" dirty="0" smtClean="0">
                <a:latin typeface="Algerian" pitchFamily="82" charset="0"/>
              </a:rPr>
              <a:t>.</a:t>
            </a:r>
            <a:endParaRPr lang="en-US" sz="4000" b="1" dirty="0"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304800"/>
            <a:ext cx="8686800" cy="6324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err="1" smtClean="0"/>
              <a:t>Jenis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karakteristik</a:t>
            </a:r>
            <a:r>
              <a:rPr lang="en-US" sz="3600" b="1" dirty="0" smtClean="0"/>
              <a:t> Media </a:t>
            </a:r>
            <a:r>
              <a:rPr lang="en-US" sz="3600" b="1" dirty="0" err="1" smtClean="0"/>
              <a:t>Pembelajaran</a:t>
            </a:r>
            <a:endParaRPr lang="en-US" sz="3600" b="1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600" dirty="0" err="1" smtClean="0"/>
              <a:t>Dilihat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sifatnya</a:t>
            </a:r>
            <a:r>
              <a:rPr lang="en-US" sz="3600" dirty="0" smtClean="0"/>
              <a:t>: 1)media </a:t>
            </a:r>
            <a:r>
              <a:rPr lang="en-US" sz="3600" dirty="0" err="1" smtClean="0"/>
              <a:t>auditif</a:t>
            </a:r>
            <a:r>
              <a:rPr lang="en-US" sz="3600" dirty="0" smtClean="0"/>
              <a:t>, 2)media visual, 3)media audiovisual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600" dirty="0" err="1" smtClean="0"/>
              <a:t>Dilihat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kemampuan</a:t>
            </a:r>
            <a:r>
              <a:rPr lang="en-US" sz="3600" dirty="0" smtClean="0"/>
              <a:t> </a:t>
            </a:r>
            <a:r>
              <a:rPr lang="en-US" sz="3600" dirty="0" err="1" smtClean="0"/>
              <a:t>jangkauannya</a:t>
            </a:r>
            <a:r>
              <a:rPr lang="en-US" sz="3600" dirty="0" smtClean="0"/>
              <a:t>: 1) media yang </a:t>
            </a:r>
            <a:r>
              <a:rPr lang="en-US" sz="3600" dirty="0" err="1" smtClean="0"/>
              <a:t>memiliki</a:t>
            </a:r>
            <a:r>
              <a:rPr lang="en-US" sz="3600" dirty="0" smtClean="0"/>
              <a:t> </a:t>
            </a:r>
            <a:r>
              <a:rPr lang="en-US" sz="3600" dirty="0" err="1" smtClean="0"/>
              <a:t>daya</a:t>
            </a:r>
            <a:r>
              <a:rPr lang="en-US" sz="3600" dirty="0" smtClean="0"/>
              <a:t> input yang </a:t>
            </a:r>
            <a:r>
              <a:rPr lang="en-US" sz="3600" dirty="0" err="1" smtClean="0"/>
              <a:t>luas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serentak</a:t>
            </a:r>
            <a:r>
              <a:rPr lang="en-US" sz="3600" dirty="0" smtClean="0"/>
              <a:t>, 2) media yang </a:t>
            </a:r>
            <a:r>
              <a:rPr lang="en-US" sz="3600" dirty="0" err="1" smtClean="0"/>
              <a:t>memiliki</a:t>
            </a:r>
            <a:r>
              <a:rPr lang="en-US" sz="3600" dirty="0" smtClean="0"/>
              <a:t> </a:t>
            </a:r>
            <a:r>
              <a:rPr lang="en-US" sz="3600" dirty="0" err="1" smtClean="0"/>
              <a:t>daya</a:t>
            </a:r>
            <a:r>
              <a:rPr lang="en-US" sz="3600" dirty="0" smtClean="0"/>
              <a:t> input yang </a:t>
            </a:r>
            <a:r>
              <a:rPr lang="en-US" sz="3600" dirty="0" err="1" smtClean="0"/>
              <a:t>terbatas</a:t>
            </a:r>
            <a:r>
              <a:rPr lang="en-US" sz="3600" dirty="0" smtClean="0"/>
              <a:t> </a:t>
            </a:r>
            <a:r>
              <a:rPr lang="en-US" sz="3600" dirty="0" err="1" smtClean="0"/>
              <a:t>oleh</a:t>
            </a:r>
            <a:r>
              <a:rPr lang="en-US" sz="3600" dirty="0" smtClean="0"/>
              <a:t> </a:t>
            </a:r>
            <a:r>
              <a:rPr lang="en-US" sz="3600" dirty="0" err="1" smtClean="0"/>
              <a:t>ruang</a:t>
            </a:r>
            <a:r>
              <a:rPr lang="en-US" sz="3600" dirty="0" smtClean="0"/>
              <a:t> </a:t>
            </a:r>
            <a:r>
              <a:rPr lang="en-US" sz="3600" dirty="0" err="1" smtClean="0"/>
              <a:t>danwaktu</a:t>
            </a:r>
            <a:endParaRPr lang="en-US" sz="36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600" dirty="0" err="1" smtClean="0"/>
              <a:t>Dilihat</a:t>
            </a:r>
            <a:r>
              <a:rPr lang="en-US" sz="3600" dirty="0" smtClean="0"/>
              <a:t> </a:t>
            </a:r>
            <a:r>
              <a:rPr lang="en-US" sz="3600" dirty="0" err="1" smtClean="0"/>
              <a:t>dari</a:t>
            </a:r>
            <a:r>
              <a:rPr lang="en-US" sz="3600" dirty="0" smtClean="0"/>
              <a:t> </a:t>
            </a:r>
            <a:r>
              <a:rPr lang="en-US" sz="3600" dirty="0" err="1" smtClean="0"/>
              <a:t>teknik</a:t>
            </a:r>
            <a:r>
              <a:rPr lang="en-US" sz="3600" dirty="0" smtClean="0"/>
              <a:t> </a:t>
            </a:r>
            <a:r>
              <a:rPr lang="en-US" sz="3600" dirty="0" err="1" smtClean="0"/>
              <a:t>pemakaiannya</a:t>
            </a:r>
            <a:r>
              <a:rPr lang="en-US" sz="3600" dirty="0" smtClean="0"/>
              <a:t>: 1)media yang </a:t>
            </a:r>
            <a:r>
              <a:rPr lang="en-US" sz="3600" dirty="0" err="1" smtClean="0"/>
              <a:t>diproyeksikan</a:t>
            </a:r>
            <a:r>
              <a:rPr lang="en-US" sz="3600" dirty="0" smtClean="0"/>
              <a:t>, 2) media yang </a:t>
            </a:r>
            <a:r>
              <a:rPr lang="en-US" sz="3600" dirty="0" err="1" smtClean="0"/>
              <a:t>tidak</a:t>
            </a:r>
            <a:r>
              <a:rPr lang="en-US" sz="3600" dirty="0" smtClean="0"/>
              <a:t> </a:t>
            </a:r>
            <a:r>
              <a:rPr lang="en-US" sz="3600" dirty="0" err="1" smtClean="0"/>
              <a:t>diproyeksikan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0"/>
            <a:ext cx="85344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Tujuan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menggunakan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pembelajaran</a:t>
            </a:r>
            <a:r>
              <a:rPr lang="en-US" sz="32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en-US" sz="3200" dirty="0" smtClean="0"/>
              <a:t> </a:t>
            </a:r>
            <a:r>
              <a:rPr lang="en-US" sz="3200" dirty="0" err="1" smtClean="0"/>
              <a:t>mempermudah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mengajar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efisiensi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mengajar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Menjaga</a:t>
            </a:r>
            <a:r>
              <a:rPr lang="en-US" sz="3200" dirty="0" smtClean="0"/>
              <a:t> </a:t>
            </a:r>
            <a:r>
              <a:rPr lang="en-US" sz="3200" dirty="0" err="1" smtClean="0"/>
              <a:t>relevansi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tujuan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Membantu</a:t>
            </a:r>
            <a:r>
              <a:rPr lang="en-US" sz="3200" dirty="0" smtClean="0"/>
              <a:t> </a:t>
            </a:r>
            <a:r>
              <a:rPr lang="en-US" sz="3200" dirty="0" err="1" smtClean="0"/>
              <a:t>konsentrasi</a:t>
            </a:r>
            <a:r>
              <a:rPr lang="en-US" sz="3200" dirty="0" smtClean="0"/>
              <a:t> </a:t>
            </a:r>
            <a:r>
              <a:rPr lang="en-US" sz="3200" dirty="0" err="1" smtClean="0"/>
              <a:t>mahasiswa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Menurut</a:t>
            </a:r>
            <a:r>
              <a:rPr lang="en-US" sz="3200" dirty="0" smtClean="0"/>
              <a:t> Gagne: </a:t>
            </a:r>
            <a:r>
              <a:rPr lang="en-US" sz="3200" dirty="0" err="1" smtClean="0"/>
              <a:t>komponen</a:t>
            </a:r>
            <a:r>
              <a:rPr lang="en-US" sz="3200" dirty="0" smtClean="0"/>
              <a:t>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yang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merangsang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Menurut</a:t>
            </a:r>
            <a:r>
              <a:rPr lang="en-US" sz="3200" dirty="0" smtClean="0"/>
              <a:t> Briggs: </a:t>
            </a:r>
            <a:r>
              <a:rPr lang="en-US" sz="3200" dirty="0" err="1" smtClean="0"/>
              <a:t>wahana</a:t>
            </a:r>
            <a:r>
              <a:rPr lang="en-US" sz="3200" dirty="0" smtClean="0"/>
              <a:t> </a:t>
            </a:r>
            <a:r>
              <a:rPr lang="en-US" sz="3200" dirty="0" err="1" smtClean="0"/>
              <a:t>fisik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mengandung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r>
              <a:rPr lang="en-US" sz="3200" dirty="0" smtClean="0"/>
              <a:t> </a:t>
            </a:r>
            <a:r>
              <a:rPr lang="en-US" sz="3200" dirty="0" err="1" smtClean="0"/>
              <a:t>instruksional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Menurut</a:t>
            </a:r>
            <a:r>
              <a:rPr lang="en-US" sz="3200" dirty="0" smtClean="0"/>
              <a:t> </a:t>
            </a:r>
            <a:r>
              <a:rPr lang="en-US" sz="3200" dirty="0" err="1" smtClean="0"/>
              <a:t>Suchramm</a:t>
            </a:r>
            <a:r>
              <a:rPr lang="en-US" sz="3200" dirty="0" smtClean="0"/>
              <a:t>: </a:t>
            </a:r>
            <a:r>
              <a:rPr lang="en-US" sz="3200" dirty="0" err="1" smtClean="0"/>
              <a:t>teknologi</a:t>
            </a:r>
            <a:r>
              <a:rPr lang="en-US" sz="3200" dirty="0" smtClean="0"/>
              <a:t> </a:t>
            </a:r>
            <a:r>
              <a:rPr lang="en-US" sz="3200" dirty="0" err="1" smtClean="0"/>
              <a:t>pembawa</a:t>
            </a:r>
            <a:r>
              <a:rPr lang="en-US" sz="3200" dirty="0" smtClean="0"/>
              <a:t> </a:t>
            </a:r>
            <a:r>
              <a:rPr lang="en-US" sz="3200" dirty="0" err="1" smtClean="0"/>
              <a:t>informasi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pesan</a:t>
            </a:r>
            <a:r>
              <a:rPr lang="en-US" sz="3200" dirty="0" smtClean="0"/>
              <a:t> </a:t>
            </a:r>
            <a:r>
              <a:rPr lang="en-US" sz="3200" dirty="0" err="1" smtClean="0"/>
              <a:t>instruksional</a:t>
            </a:r>
            <a:endParaRPr lang="en-US" sz="3200" dirty="0" smtClean="0"/>
          </a:p>
          <a:p>
            <a:pPr>
              <a:buFont typeface="Wingdings" pitchFamily="2" charset="2"/>
              <a:buChar char="Ø"/>
            </a:pPr>
            <a:r>
              <a:rPr lang="en-US" sz="3200" dirty="0" err="1" smtClean="0"/>
              <a:t>Menurut</a:t>
            </a:r>
            <a:r>
              <a:rPr lang="en-US" sz="3200" dirty="0" smtClean="0"/>
              <a:t> Y. </a:t>
            </a:r>
            <a:r>
              <a:rPr lang="en-US" sz="3200" dirty="0" err="1" smtClean="0"/>
              <a:t>Miarso</a:t>
            </a:r>
            <a:r>
              <a:rPr lang="en-US" sz="3200" dirty="0" smtClean="0"/>
              <a:t>: </a:t>
            </a:r>
            <a:r>
              <a:rPr lang="en-US" sz="3200" dirty="0" err="1" smtClean="0"/>
              <a:t>segala</a:t>
            </a:r>
            <a:r>
              <a:rPr lang="en-US" sz="3200" dirty="0" smtClean="0"/>
              <a:t> </a:t>
            </a:r>
            <a:r>
              <a:rPr lang="en-US" sz="3200" dirty="0" err="1" smtClean="0"/>
              <a:t>sesuatu</a:t>
            </a:r>
            <a:r>
              <a:rPr lang="en-US" sz="3200" dirty="0" smtClean="0"/>
              <a:t> yang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merangsang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81000"/>
            <a:ext cx="8534400" cy="609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Fungsi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pengajaran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bagi</a:t>
            </a:r>
            <a:r>
              <a:rPr lang="en-US" sz="3200" b="1" dirty="0" smtClean="0"/>
              <a:t> Guru: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Kualitas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pengajaran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kerangka</a:t>
            </a:r>
            <a:r>
              <a:rPr lang="en-US" sz="3200" dirty="0" smtClean="0"/>
              <a:t> </a:t>
            </a:r>
            <a:r>
              <a:rPr lang="en-US" sz="3200" dirty="0" err="1" smtClean="0"/>
              <a:t>sistematis</a:t>
            </a:r>
            <a:r>
              <a:rPr lang="en-US" sz="3200" dirty="0" smtClean="0"/>
              <a:t> </a:t>
            </a:r>
            <a:r>
              <a:rPr lang="en-US" sz="3200" dirty="0" err="1" smtClean="0"/>
              <a:t>mengajar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sistematis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Memudahkan</a:t>
            </a:r>
            <a:r>
              <a:rPr lang="en-US" sz="3200" dirty="0" smtClean="0"/>
              <a:t> </a:t>
            </a:r>
            <a:r>
              <a:rPr lang="en-US" sz="3200" dirty="0" err="1" smtClean="0"/>
              <a:t>kendali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Membantu</a:t>
            </a:r>
            <a:r>
              <a:rPr lang="en-US" sz="3200" dirty="0" smtClean="0"/>
              <a:t> </a:t>
            </a:r>
            <a:r>
              <a:rPr lang="en-US" sz="3200" dirty="0" err="1" smtClean="0"/>
              <a:t>kecermatan</a:t>
            </a:r>
            <a:r>
              <a:rPr lang="en-US" sz="3200" dirty="0" smtClean="0"/>
              <a:t>, </a:t>
            </a:r>
            <a:r>
              <a:rPr lang="en-US" sz="3200" dirty="0" err="1" smtClean="0"/>
              <a:t>ketelitian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penyajian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Membangkitkan</a:t>
            </a:r>
            <a:r>
              <a:rPr lang="en-US" sz="3200" dirty="0" smtClean="0"/>
              <a:t> rasa </a:t>
            </a:r>
            <a:r>
              <a:rPr lang="en-US" sz="3200" dirty="0" err="1" smtClean="0"/>
              <a:t>percaya</a:t>
            </a:r>
            <a:r>
              <a:rPr lang="en-US" sz="3200" dirty="0" smtClean="0"/>
              <a:t> </a:t>
            </a:r>
            <a:r>
              <a:rPr lang="en-US" sz="3200" dirty="0" err="1" smtClean="0"/>
              <a:t>diri</a:t>
            </a:r>
            <a:r>
              <a:rPr lang="en-US" sz="3200" dirty="0" smtClean="0"/>
              <a:t> </a:t>
            </a:r>
            <a:r>
              <a:rPr lang="en-US" sz="3200" dirty="0" err="1" smtClean="0"/>
              <a:t>seorang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81000"/>
            <a:ext cx="8534400" cy="6172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Fungsi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pembelajaran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bagi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Siswa</a:t>
            </a:r>
            <a:r>
              <a:rPr lang="en-US" sz="3200" b="1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motivasi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meningkatkan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variasi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Menciptakan</a:t>
            </a:r>
            <a:r>
              <a:rPr lang="en-US" sz="3200" dirty="0" smtClean="0"/>
              <a:t> </a:t>
            </a:r>
            <a:r>
              <a:rPr lang="en-US" sz="3200" dirty="0" err="1" smtClean="0"/>
              <a:t>kondisi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situasi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tanpa</a:t>
            </a:r>
            <a:r>
              <a:rPr lang="en-US" sz="3200" dirty="0" smtClean="0"/>
              <a:t> </a:t>
            </a:r>
            <a:r>
              <a:rPr lang="en-US" sz="3200" dirty="0" err="1" smtClean="0"/>
              <a:t>tekanan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Merangsang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berfokus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beranalisis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Siswa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memahami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r>
              <a:rPr lang="en-US" sz="3200" dirty="0" smtClean="0"/>
              <a:t> </a:t>
            </a:r>
            <a:r>
              <a:rPr lang="en-US" sz="3200" dirty="0" err="1" smtClean="0"/>
              <a:t>pelajaran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sistematis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disajikan</a:t>
            </a:r>
            <a:r>
              <a:rPr lang="en-US" sz="3200" dirty="0" smtClean="0"/>
              <a:t> </a:t>
            </a:r>
            <a:r>
              <a:rPr lang="en-US" sz="3200" dirty="0" err="1" smtClean="0"/>
              <a:t>pengajar</a:t>
            </a:r>
            <a:r>
              <a:rPr lang="en-US" sz="3200" dirty="0" smtClean="0"/>
              <a:t>  </a:t>
            </a:r>
            <a:r>
              <a:rPr lang="en-US" sz="3200" dirty="0" err="1" smtClean="0"/>
              <a:t>lewat</a:t>
            </a:r>
            <a:r>
              <a:rPr lang="en-US" sz="3200" dirty="0" smtClean="0"/>
              <a:t> media </a:t>
            </a:r>
            <a:r>
              <a:rPr lang="en-US" sz="3200" dirty="0" err="1" smtClean="0"/>
              <a:t>pembelajan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Manfaat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pembelajaran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menurut</a:t>
            </a:r>
            <a:r>
              <a:rPr lang="en-US" sz="3200" b="1" dirty="0" smtClean="0"/>
              <a:t> Kemp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Dayton (</a:t>
            </a:r>
            <a:r>
              <a:rPr lang="en-US" sz="3200" b="1" dirty="0" err="1" smtClean="0"/>
              <a:t>Depdiknas</a:t>
            </a:r>
            <a:r>
              <a:rPr lang="en-US" sz="3200" b="1" dirty="0" smtClean="0"/>
              <a:t>, 2003),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Penyampaian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diseragamkan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menarik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interaktif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Efisiensi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waktu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tenaga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Menigkatkan</a:t>
            </a:r>
            <a:r>
              <a:rPr lang="en-US" sz="3200" dirty="0" smtClean="0"/>
              <a:t> </a:t>
            </a:r>
            <a:r>
              <a:rPr lang="en-US" sz="3200" dirty="0" err="1" smtClean="0"/>
              <a:t>kualitas</a:t>
            </a:r>
            <a:r>
              <a:rPr lang="en-US" sz="3200" dirty="0" smtClean="0"/>
              <a:t> </a:t>
            </a:r>
            <a:r>
              <a:rPr lang="en-US" sz="3200" dirty="0" err="1" smtClean="0"/>
              <a:t>hasil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Media </a:t>
            </a:r>
            <a:r>
              <a:rPr lang="en-US" sz="3200" dirty="0" err="1" smtClean="0"/>
              <a:t>memungkinkan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dilakukan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dimana</a:t>
            </a:r>
            <a:r>
              <a:rPr lang="en-US" sz="3200" dirty="0" smtClean="0"/>
              <a:t> </a:t>
            </a:r>
            <a:r>
              <a:rPr lang="en-US" sz="3200" dirty="0" err="1" smtClean="0"/>
              <a:t>saja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kapan</a:t>
            </a:r>
            <a:r>
              <a:rPr lang="en-US" sz="3200" dirty="0" smtClean="0"/>
              <a:t> </a:t>
            </a:r>
            <a:r>
              <a:rPr lang="en-US" sz="3200" dirty="0" err="1" smtClean="0"/>
              <a:t>saja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Media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menumbuhkan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</a:t>
            </a:r>
            <a:r>
              <a:rPr lang="en-US" sz="3200" dirty="0" err="1" smtClean="0"/>
              <a:t>siswa</a:t>
            </a:r>
            <a:r>
              <a:rPr lang="en-US" sz="3200" dirty="0" smtClean="0"/>
              <a:t> </a:t>
            </a:r>
            <a:r>
              <a:rPr lang="en-US" sz="3200" dirty="0" err="1" smtClean="0"/>
              <a:t>terhadap</a:t>
            </a:r>
            <a:r>
              <a:rPr lang="en-US" sz="3200" dirty="0" smtClean="0"/>
              <a:t> </a:t>
            </a:r>
            <a:r>
              <a:rPr lang="en-US" sz="3200" dirty="0" err="1" smtClean="0"/>
              <a:t>materi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proses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Menambah</a:t>
            </a:r>
            <a:r>
              <a:rPr lang="en-US" sz="3200" dirty="0" smtClean="0"/>
              <a:t> </a:t>
            </a:r>
            <a:r>
              <a:rPr lang="en-US" sz="3200" dirty="0" err="1" smtClean="0"/>
              <a:t>peran</a:t>
            </a:r>
            <a:r>
              <a:rPr lang="en-US" sz="3200" dirty="0" smtClean="0"/>
              <a:t> guru 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positif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produktif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534400" cy="61722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Pengembangan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Poster, </a:t>
            </a:r>
            <a:r>
              <a:rPr lang="en-US" dirty="0" err="1" smtClean="0">
                <a:solidFill>
                  <a:schemeClr val="tx1"/>
                </a:solidFill>
              </a:rPr>
              <a:t>digunakan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sebagai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KBM (guru </a:t>
            </a:r>
            <a:r>
              <a:rPr lang="en-US" dirty="0" err="1" smtClean="0">
                <a:solidFill>
                  <a:schemeClr val="tx1"/>
                </a:solidFill>
              </a:rPr>
              <a:t>menerangkanmateri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kepada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Flipchart (</a:t>
            </a:r>
            <a:r>
              <a:rPr lang="en-US" dirty="0" err="1" smtClean="0">
                <a:solidFill>
                  <a:schemeClr val="tx1"/>
                </a:solidFill>
              </a:rPr>
              <a:t>lembaran-lembaran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kertas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menyerupai</a:t>
            </a:r>
            <a:r>
              <a:rPr lang="en-US" dirty="0" smtClean="0">
                <a:solidFill>
                  <a:schemeClr val="tx1"/>
                </a:solidFill>
              </a:rPr>
              <a:t> album/</a:t>
            </a:r>
            <a:r>
              <a:rPr lang="en-US" dirty="0" err="1" smtClean="0">
                <a:solidFill>
                  <a:schemeClr val="tx1"/>
                </a:solidFill>
              </a:rPr>
              <a:t>kalender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Bagan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bagan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pohon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bagan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alir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bagan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arus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bagan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tabel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Grafik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grafik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batang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garis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lingkaran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Komik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bentuk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kartun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mengungkapkan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karakter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Media </a:t>
            </a:r>
            <a:r>
              <a:rPr lang="en-US" dirty="0" err="1" smtClean="0">
                <a:solidFill>
                  <a:schemeClr val="tx1"/>
                </a:solidFill>
              </a:rPr>
              <a:t>foto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OHP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Media Audio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Multimedia Projector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81000"/>
            <a:ext cx="8382000" cy="60198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Perencanaan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Identifikasi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kebutuhan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karakteristik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kesenjangan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keterampilan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sikap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kita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inginkan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Perumusan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tujuan</a:t>
            </a:r>
            <a:r>
              <a:rPr lang="en-US" dirty="0" smtClean="0">
                <a:solidFill>
                  <a:schemeClr val="tx1"/>
                </a:solidFill>
              </a:rPr>
              <a:t>,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Perumusan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Perumusan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pengukur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keberhasila</a:t>
            </a:r>
            <a:r>
              <a:rPr lang="en-US" dirty="0" smtClean="0">
                <a:solidFill>
                  <a:schemeClr val="tx1"/>
                </a:solidFill>
              </a:rPr>
              <a:t> n</a:t>
            </a:r>
          </a:p>
          <a:p>
            <a:pPr marL="514350" indent="-514350" algn="l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534400" cy="61722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Pemilihan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tujuan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karakteristik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atau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teori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gaya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Kesesuaian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kondisi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lingkungan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Karakteristik</a:t>
            </a:r>
            <a:r>
              <a:rPr lang="en-US" dirty="0" smtClean="0">
                <a:solidFill>
                  <a:schemeClr val="tx1"/>
                </a:solidFill>
              </a:rPr>
              <a:t> media yang </a:t>
            </a:r>
            <a:r>
              <a:rPr lang="en-US" dirty="0" err="1" smtClean="0">
                <a:solidFill>
                  <a:schemeClr val="tx1"/>
                </a:solidFill>
              </a:rPr>
              <a:t>bersangkutan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Waktu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2484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Prinsip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Penggunaan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Pembuatan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media </a:t>
            </a:r>
            <a:r>
              <a:rPr lang="en-US" dirty="0" err="1" smtClean="0">
                <a:solidFill>
                  <a:schemeClr val="tx1"/>
                </a:solidFill>
              </a:rPr>
              <a:t>hanya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cocok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tujuan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tertentu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Media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bagian</a:t>
            </a:r>
            <a:r>
              <a:rPr lang="en-US" dirty="0" smtClean="0">
                <a:solidFill>
                  <a:schemeClr val="tx1"/>
                </a:solidFill>
              </a:rPr>
              <a:t> integral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bukan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alat</a:t>
            </a:r>
            <a:r>
              <a:rPr lang="en-US" dirty="0" smtClean="0">
                <a:solidFill>
                  <a:schemeClr val="tx1"/>
                </a:solidFill>
              </a:rPr>
              <a:t> bantu </a:t>
            </a:r>
            <a:r>
              <a:rPr lang="en-US" dirty="0" err="1" smtClean="0">
                <a:solidFill>
                  <a:schemeClr val="tx1"/>
                </a:solidFill>
              </a:rPr>
              <a:t>saja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tetapi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merupakan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bagian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terpisahkan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dari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pembelajara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smtClean="0">
                <a:solidFill>
                  <a:schemeClr val="tx1"/>
                </a:solidFill>
              </a:rPr>
              <a:t>Media </a:t>
            </a:r>
            <a:r>
              <a:rPr lang="en-US" dirty="0" err="1" smtClean="0">
                <a:solidFill>
                  <a:schemeClr val="tx1"/>
                </a:solidFill>
              </a:rPr>
              <a:t>apapun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hendak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digunakan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sasarannya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memudahkan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peserta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didik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382000" cy="61722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Pola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Penggunaan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Penggunaan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kelas</a:t>
            </a:r>
            <a:r>
              <a:rPr lang="en-US" dirty="0" smtClean="0">
                <a:solidFill>
                  <a:schemeClr val="tx1"/>
                </a:solidFill>
              </a:rPr>
              <a:t>, (</a:t>
            </a:r>
            <a:r>
              <a:rPr lang="en-US" dirty="0" err="1" smtClean="0">
                <a:solidFill>
                  <a:schemeClr val="tx1"/>
                </a:solidFill>
              </a:rPr>
              <a:t>tatap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muka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menunjang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penyajian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materi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Penggunaan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luar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kelas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digunakan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mandiri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jarak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jauh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81000"/>
            <a:ext cx="8458200" cy="609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Istilah</a:t>
            </a:r>
            <a:r>
              <a:rPr lang="en-US" sz="4000" dirty="0" smtClean="0"/>
              <a:t> media </a:t>
            </a:r>
            <a:r>
              <a:rPr lang="en-US" sz="4000" dirty="0" err="1" smtClean="0"/>
              <a:t>berasal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 </a:t>
            </a:r>
            <a:r>
              <a:rPr lang="en-US" sz="4000" dirty="0" err="1" smtClean="0"/>
              <a:t>bahasa</a:t>
            </a:r>
            <a:r>
              <a:rPr lang="en-US" sz="4000" dirty="0" smtClean="0"/>
              <a:t> </a:t>
            </a:r>
            <a:r>
              <a:rPr lang="en-US" sz="4000" dirty="0" err="1" smtClean="0"/>
              <a:t>latin</a:t>
            </a:r>
            <a:r>
              <a:rPr lang="en-US" sz="4000" dirty="0" smtClean="0"/>
              <a:t> “medium” yang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harfiah</a:t>
            </a:r>
            <a:r>
              <a:rPr lang="en-US" sz="4000" dirty="0" smtClean="0"/>
              <a:t> </a:t>
            </a:r>
            <a:r>
              <a:rPr lang="en-US" sz="4000" dirty="0" err="1" smtClean="0"/>
              <a:t>berarti</a:t>
            </a:r>
            <a:r>
              <a:rPr lang="en-US" sz="4000" dirty="0" smtClean="0"/>
              <a:t> </a:t>
            </a:r>
            <a:r>
              <a:rPr lang="en-US" sz="4000" dirty="0" err="1" smtClean="0"/>
              <a:t>perantara</a:t>
            </a:r>
            <a:r>
              <a:rPr lang="en-US" sz="4000" dirty="0" smtClean="0"/>
              <a:t>  </a:t>
            </a:r>
            <a:r>
              <a:rPr lang="en-US" sz="4000" dirty="0" err="1" smtClean="0"/>
              <a:t>atau</a:t>
            </a:r>
            <a:r>
              <a:rPr lang="en-US" sz="4000" dirty="0" smtClean="0"/>
              <a:t> </a:t>
            </a:r>
            <a:r>
              <a:rPr lang="en-US" sz="4000" dirty="0" err="1" smtClean="0"/>
              <a:t>pengantar</a:t>
            </a:r>
            <a:r>
              <a:rPr lang="en-US" sz="4000" dirty="0" smtClean="0"/>
              <a:t>.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umum</a:t>
            </a:r>
            <a:r>
              <a:rPr lang="en-US" sz="4000" dirty="0" smtClean="0"/>
              <a:t> media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segala</a:t>
            </a:r>
            <a:r>
              <a:rPr lang="en-US" sz="4000" dirty="0" smtClean="0"/>
              <a:t> </a:t>
            </a:r>
            <a:r>
              <a:rPr lang="en-US" sz="4000" dirty="0" err="1" smtClean="0"/>
              <a:t>sesuatu</a:t>
            </a:r>
            <a:r>
              <a:rPr lang="en-US" sz="4000" dirty="0" smtClean="0"/>
              <a:t> yang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menyalurkan</a:t>
            </a:r>
            <a:r>
              <a:rPr lang="en-US" sz="4000" dirty="0" smtClean="0"/>
              <a:t> </a:t>
            </a:r>
            <a:r>
              <a:rPr lang="en-US" sz="4000" dirty="0" err="1" smtClean="0"/>
              <a:t>informasi</a:t>
            </a:r>
            <a:r>
              <a:rPr lang="en-US" sz="4000" dirty="0" smtClean="0"/>
              <a:t> </a:t>
            </a:r>
            <a:r>
              <a:rPr lang="en-US" sz="4000" dirty="0" err="1" smtClean="0"/>
              <a:t>dari</a:t>
            </a:r>
            <a:r>
              <a:rPr lang="en-US" sz="4000" dirty="0" smtClean="0"/>
              <a:t> </a:t>
            </a:r>
            <a:r>
              <a:rPr lang="en-US" sz="4000" dirty="0" err="1" smtClean="0"/>
              <a:t>sumber</a:t>
            </a:r>
            <a:r>
              <a:rPr lang="en-US" sz="4000" dirty="0" smtClean="0"/>
              <a:t> </a:t>
            </a:r>
            <a:r>
              <a:rPr lang="en-US" sz="4000" dirty="0" err="1" smtClean="0"/>
              <a:t>informasi</a:t>
            </a:r>
            <a:r>
              <a:rPr lang="en-US" sz="4000" dirty="0" smtClean="0"/>
              <a:t> </a:t>
            </a:r>
            <a:r>
              <a:rPr lang="en-US" sz="4000" dirty="0" err="1" smtClean="0"/>
              <a:t>kepada</a:t>
            </a:r>
            <a:r>
              <a:rPr lang="en-US" sz="4000" dirty="0" smtClean="0"/>
              <a:t> </a:t>
            </a:r>
            <a:r>
              <a:rPr lang="en-US" sz="4000" dirty="0" err="1" smtClean="0"/>
              <a:t>penerima</a:t>
            </a:r>
            <a:r>
              <a:rPr lang="en-US" sz="4000" dirty="0" smtClean="0"/>
              <a:t> </a:t>
            </a:r>
            <a:r>
              <a:rPr lang="en-US" sz="4000" dirty="0" err="1" smtClean="0"/>
              <a:t>informasi</a:t>
            </a:r>
            <a:r>
              <a:rPr lang="en-US" sz="4000" dirty="0" smtClean="0"/>
              <a:t>.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04800"/>
            <a:ext cx="8382000" cy="61722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Langkah-langkah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penggunaan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Persiapan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Pelaksanaan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Penyajian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Tindak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lanjut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mengukur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efektifitas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telah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dilakukan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2484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 err="1" smtClean="0">
                <a:solidFill>
                  <a:schemeClr val="tx1"/>
                </a:solidFill>
              </a:rPr>
              <a:t>Evaluasi</a:t>
            </a:r>
            <a:r>
              <a:rPr lang="en-US" sz="3600" b="1" dirty="0" smtClean="0">
                <a:solidFill>
                  <a:schemeClr val="tx1"/>
                </a:solidFill>
              </a:rPr>
              <a:t> Media </a:t>
            </a:r>
            <a:r>
              <a:rPr lang="en-US" sz="3600" b="1" dirty="0" err="1" smtClean="0">
                <a:solidFill>
                  <a:schemeClr val="tx1"/>
                </a:solidFill>
              </a:rPr>
              <a:t>Pembelajaran</a:t>
            </a:r>
            <a:endParaRPr lang="en-US" sz="3600" b="1" dirty="0" smtClean="0">
              <a:solidFill>
                <a:schemeClr val="tx1"/>
              </a:solidFill>
            </a:endParaRPr>
          </a:p>
          <a:p>
            <a:pPr algn="l"/>
            <a:r>
              <a:rPr lang="en-US" sz="3600" b="1" dirty="0" err="1" smtClean="0">
                <a:solidFill>
                  <a:schemeClr val="tx1"/>
                </a:solidFill>
              </a:rPr>
              <a:t>Yaitu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kegiatan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terencana</a:t>
            </a:r>
            <a:r>
              <a:rPr lang="en-US" sz="3600" dirty="0" smtClean="0">
                <a:solidFill>
                  <a:schemeClr val="tx1"/>
                </a:solidFill>
              </a:rPr>
              <a:t> yang </a:t>
            </a:r>
            <a:r>
              <a:rPr lang="en-US" sz="3600" dirty="0" err="1" smtClean="0">
                <a:solidFill>
                  <a:schemeClr val="tx1"/>
                </a:solidFill>
              </a:rPr>
              <a:t>dilakukan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untuk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melakukan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suatu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smtClean="0">
                <a:solidFill>
                  <a:schemeClr val="tx1"/>
                </a:solidFill>
              </a:rPr>
              <a:t>objek </a:t>
            </a:r>
            <a:r>
              <a:rPr lang="en-US" sz="3600" dirty="0" err="1" smtClean="0">
                <a:solidFill>
                  <a:schemeClr val="tx1"/>
                </a:solidFill>
              </a:rPr>
              <a:t>berdasarkan</a:t>
            </a:r>
            <a:r>
              <a:rPr lang="en-US" sz="3600" dirty="0" smtClean="0">
                <a:solidFill>
                  <a:schemeClr val="tx1"/>
                </a:solidFill>
              </a:rPr>
              <a:t> instrument media </a:t>
            </a:r>
            <a:r>
              <a:rPr lang="en-US" sz="3600" dirty="0" err="1" smtClean="0">
                <a:solidFill>
                  <a:schemeClr val="tx1"/>
                </a:solidFill>
              </a:rPr>
              <a:t>pembelajaran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matematika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untuk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menarik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kesimpulan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3600" b="1" dirty="0" err="1" smtClean="0">
                <a:solidFill>
                  <a:schemeClr val="tx1"/>
                </a:solidFill>
              </a:rPr>
              <a:t>Tujuannya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adalah</a:t>
            </a:r>
            <a:r>
              <a:rPr lang="en-US" sz="3600" dirty="0" smtClean="0">
                <a:solidFill>
                  <a:schemeClr val="tx1"/>
                </a:solidFill>
              </a:rPr>
              <a:t>: </a:t>
            </a:r>
            <a:r>
              <a:rPr lang="en-US" sz="3600" dirty="0" err="1" smtClean="0">
                <a:solidFill>
                  <a:schemeClr val="tx1"/>
                </a:solidFill>
              </a:rPr>
              <a:t>mendeskripsikan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kemampuan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belajar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siswa</a:t>
            </a:r>
            <a:r>
              <a:rPr lang="en-US" sz="3600" dirty="0" smtClean="0">
                <a:solidFill>
                  <a:schemeClr val="tx1"/>
                </a:solidFill>
              </a:rPr>
              <a:t>; </a:t>
            </a:r>
            <a:r>
              <a:rPr lang="en-US" sz="3600" dirty="0" err="1" smtClean="0">
                <a:solidFill>
                  <a:schemeClr val="tx1"/>
                </a:solidFill>
              </a:rPr>
              <a:t>mengetahui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tingkat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keberhasilan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siswadalam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belajar</a:t>
            </a:r>
            <a:r>
              <a:rPr lang="en-US" sz="3600" dirty="0" smtClean="0">
                <a:solidFill>
                  <a:schemeClr val="tx1"/>
                </a:solidFill>
              </a:rPr>
              <a:t>; </a:t>
            </a:r>
            <a:r>
              <a:rPr lang="en-US" sz="3600" dirty="0" err="1" smtClean="0">
                <a:solidFill>
                  <a:schemeClr val="tx1"/>
                </a:solidFill>
              </a:rPr>
              <a:t>mengetahui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tindak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lanjut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penilaian</a:t>
            </a:r>
            <a:r>
              <a:rPr lang="en-US" sz="3600" dirty="0" smtClean="0">
                <a:solidFill>
                  <a:schemeClr val="tx1"/>
                </a:solidFill>
              </a:rPr>
              <a:t>; </a:t>
            </a:r>
            <a:r>
              <a:rPr lang="en-US" sz="3600" dirty="0" err="1" smtClean="0">
                <a:solidFill>
                  <a:schemeClr val="tx1"/>
                </a:solidFill>
              </a:rPr>
              <a:t>memberikan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bukti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pertanggung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jawaban</a:t>
            </a:r>
            <a:r>
              <a:rPr lang="en-US" sz="3600" dirty="0" smtClean="0">
                <a:solidFill>
                  <a:schemeClr val="tx1"/>
                </a:solidFill>
              </a:rPr>
              <a:t> yang </a:t>
            </a:r>
            <a:r>
              <a:rPr lang="en-US" sz="3600" dirty="0" err="1" smtClean="0">
                <a:solidFill>
                  <a:schemeClr val="tx1"/>
                </a:solidFill>
              </a:rPr>
              <a:t>dimiliki</a:t>
            </a:r>
            <a:r>
              <a:rPr lang="en-US" sz="3600" dirty="0" smtClean="0">
                <a:solidFill>
                  <a:schemeClr val="tx1"/>
                </a:solidFill>
              </a:rPr>
              <a:t>.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Ciri-Ciri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Pembelajaran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menurut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Gerlach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Erly</a:t>
            </a:r>
            <a:r>
              <a:rPr lang="en-US" sz="3200" b="1" dirty="0" smtClean="0"/>
              <a:t> (1971),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Ciri</a:t>
            </a:r>
            <a:r>
              <a:rPr lang="en-US" sz="3200" dirty="0" smtClean="0"/>
              <a:t> </a:t>
            </a:r>
            <a:r>
              <a:rPr lang="en-US" sz="3200" dirty="0" err="1" smtClean="0"/>
              <a:t>Fiksatif</a:t>
            </a:r>
            <a:r>
              <a:rPr lang="en-US" sz="3200" dirty="0" smtClean="0"/>
              <a:t>: </a:t>
            </a:r>
            <a:r>
              <a:rPr lang="en-US" sz="3200" dirty="0" err="1" smtClean="0"/>
              <a:t>menggambarkan</a:t>
            </a:r>
            <a:r>
              <a:rPr lang="en-US" sz="3200" dirty="0" smtClean="0"/>
              <a:t> </a:t>
            </a:r>
            <a:r>
              <a:rPr lang="en-US" sz="3200" dirty="0" err="1" smtClean="0"/>
              <a:t>kemampuan</a:t>
            </a:r>
            <a:r>
              <a:rPr lang="en-US" sz="3200" dirty="0" smtClean="0"/>
              <a:t> media </a:t>
            </a:r>
            <a:r>
              <a:rPr lang="en-US" sz="3200" dirty="0" err="1" smtClean="0"/>
              <a:t>merekam</a:t>
            </a:r>
            <a:r>
              <a:rPr lang="en-US" sz="3200" dirty="0" smtClean="0"/>
              <a:t>, </a:t>
            </a:r>
            <a:r>
              <a:rPr lang="en-US" sz="3200" dirty="0" err="1" smtClean="0"/>
              <a:t>menyimpan</a:t>
            </a:r>
            <a:r>
              <a:rPr lang="en-US" sz="3200" dirty="0" smtClean="0"/>
              <a:t>, </a:t>
            </a:r>
            <a:r>
              <a:rPr lang="en-US" sz="3200" dirty="0" err="1" smtClean="0"/>
              <a:t>melestarikan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merekonstruksi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peristiwa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obyek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Ciri</a:t>
            </a:r>
            <a:r>
              <a:rPr lang="en-US" sz="3200" dirty="0" smtClean="0"/>
              <a:t> </a:t>
            </a:r>
            <a:r>
              <a:rPr lang="en-US" sz="3200" dirty="0" err="1" smtClean="0"/>
              <a:t>Manipulatif</a:t>
            </a:r>
            <a:r>
              <a:rPr lang="en-US" sz="3200" dirty="0" smtClean="0"/>
              <a:t>: </a:t>
            </a:r>
            <a:r>
              <a:rPr lang="en-US" sz="3200" dirty="0" err="1" smtClean="0"/>
              <a:t>dimana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kejadian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memakan</a:t>
            </a:r>
            <a:r>
              <a:rPr lang="en-US" sz="3200" dirty="0" smtClean="0"/>
              <a:t> </a:t>
            </a:r>
            <a:r>
              <a:rPr lang="en-US" sz="3200" dirty="0" err="1" smtClean="0"/>
              <a:t>waktu</a:t>
            </a:r>
            <a:r>
              <a:rPr lang="en-US" sz="3200" dirty="0" smtClean="0"/>
              <a:t> </a:t>
            </a:r>
            <a:r>
              <a:rPr lang="en-US" sz="3200" dirty="0" err="1" smtClean="0"/>
              <a:t>berhari-hari</a:t>
            </a:r>
            <a:r>
              <a:rPr lang="en-US" sz="3200" dirty="0" smtClean="0"/>
              <a:t> </a:t>
            </a:r>
            <a:r>
              <a:rPr lang="en-US" sz="3200" dirty="0" err="1" smtClean="0"/>
              <a:t>tapi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disajikannya</a:t>
            </a:r>
            <a:r>
              <a:rPr lang="en-US" sz="3200" dirty="0" smtClean="0"/>
              <a:t>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dua</a:t>
            </a:r>
            <a:r>
              <a:rPr lang="en-US" sz="3200" dirty="0" smtClean="0"/>
              <a:t>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tiga</a:t>
            </a:r>
            <a:r>
              <a:rPr lang="en-US" sz="3200" dirty="0" smtClean="0"/>
              <a:t> </a:t>
            </a:r>
            <a:r>
              <a:rPr lang="en-US" sz="3200" dirty="0" err="1" smtClean="0"/>
              <a:t>menit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Ciri</a:t>
            </a:r>
            <a:r>
              <a:rPr lang="en-US" sz="3200" dirty="0" smtClean="0"/>
              <a:t> </a:t>
            </a:r>
            <a:r>
              <a:rPr lang="en-US" sz="3200" dirty="0" err="1" smtClean="0"/>
              <a:t>Distributif</a:t>
            </a:r>
            <a:r>
              <a:rPr lang="en-US" sz="3200" dirty="0" smtClean="0"/>
              <a:t>: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ciri</a:t>
            </a:r>
            <a:r>
              <a:rPr lang="en-US" sz="3200" dirty="0" smtClean="0"/>
              <a:t> </a:t>
            </a:r>
            <a:r>
              <a:rPr lang="en-US" sz="3200" dirty="0" err="1" smtClean="0"/>
              <a:t>dimana</a:t>
            </a:r>
            <a:r>
              <a:rPr lang="en-US" sz="3200" dirty="0" smtClean="0"/>
              <a:t> </a:t>
            </a:r>
            <a:r>
              <a:rPr lang="en-US" sz="3200" dirty="0" err="1" smtClean="0"/>
              <a:t>dimungkinkannya</a:t>
            </a:r>
            <a:r>
              <a:rPr lang="en-US" sz="3200" dirty="0" smtClean="0"/>
              <a:t> </a:t>
            </a:r>
            <a:r>
              <a:rPr lang="en-US" sz="3200" dirty="0" err="1" smtClean="0"/>
              <a:t>suatu</a:t>
            </a:r>
            <a:r>
              <a:rPr lang="en-US" sz="3200" dirty="0" smtClean="0"/>
              <a:t> </a:t>
            </a:r>
            <a:r>
              <a:rPr lang="en-US" sz="3200" dirty="0" err="1" smtClean="0"/>
              <a:t>objek</a:t>
            </a:r>
            <a:r>
              <a:rPr lang="en-US" sz="3200" dirty="0" smtClean="0"/>
              <a:t> </a:t>
            </a:r>
            <a:r>
              <a:rPr lang="en-US" sz="3200" dirty="0" err="1" smtClean="0"/>
              <a:t>ditransformasikan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ruang</a:t>
            </a:r>
            <a:r>
              <a:rPr lang="en-US" sz="3200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Syarat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kriteria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alat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peraga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menurut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Ruseffendi</a:t>
            </a:r>
            <a:r>
              <a:rPr lang="en-US" sz="3200" dirty="0" smtClean="0"/>
              <a:t>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Tahan</a:t>
            </a:r>
            <a:r>
              <a:rPr lang="en-US" sz="3200" dirty="0" smtClean="0"/>
              <a:t> lama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Bentuk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warnanya</a:t>
            </a:r>
            <a:r>
              <a:rPr lang="en-US" sz="3200" dirty="0" smtClean="0"/>
              <a:t> </a:t>
            </a:r>
            <a:r>
              <a:rPr lang="en-US" sz="3200" dirty="0" err="1" smtClean="0"/>
              <a:t>menarik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Sederhana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mudah</a:t>
            </a:r>
            <a:r>
              <a:rPr lang="en-US" sz="3200" dirty="0" smtClean="0"/>
              <a:t> </a:t>
            </a:r>
            <a:r>
              <a:rPr lang="en-US" sz="3200" dirty="0" err="1" smtClean="0"/>
              <a:t>dikelola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Ukurannya</a:t>
            </a:r>
            <a:r>
              <a:rPr lang="en-US" sz="3200" dirty="0" smtClean="0"/>
              <a:t> </a:t>
            </a:r>
            <a:r>
              <a:rPr lang="en-US" sz="3200" dirty="0" err="1" smtClean="0"/>
              <a:t>sesuai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menyajikan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matematika</a:t>
            </a:r>
            <a:r>
              <a:rPr lang="en-US" sz="3200" dirty="0" smtClean="0"/>
              <a:t> </a:t>
            </a:r>
            <a:r>
              <a:rPr lang="en-US" sz="3200" dirty="0" err="1" smtClean="0"/>
              <a:t>baik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bentuk</a:t>
            </a:r>
            <a:r>
              <a:rPr lang="en-US" sz="3200" dirty="0" smtClean="0"/>
              <a:t> real, </a:t>
            </a:r>
            <a:r>
              <a:rPr lang="en-US" sz="3200" dirty="0" err="1" smtClean="0"/>
              <a:t>gambar</a:t>
            </a:r>
            <a:r>
              <a:rPr lang="en-US" sz="3200" dirty="0" smtClean="0"/>
              <a:t>, </a:t>
            </a:r>
            <a:r>
              <a:rPr lang="en-US" sz="3200" dirty="0" err="1" smtClean="0"/>
              <a:t>atau</a:t>
            </a:r>
            <a:r>
              <a:rPr lang="en-US" sz="3200" dirty="0" smtClean="0"/>
              <a:t> diagram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Sesuai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matematika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memperjelas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matematika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bukan</a:t>
            </a:r>
            <a:r>
              <a:rPr lang="en-US" sz="3200" dirty="0" smtClean="0"/>
              <a:t> </a:t>
            </a:r>
            <a:r>
              <a:rPr lang="en-US" sz="3200" dirty="0" err="1" smtClean="0"/>
              <a:t>sebaliknya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 startAt="8"/>
            </a:pPr>
            <a:r>
              <a:rPr lang="en-US" sz="3600" dirty="0" err="1" smtClean="0"/>
              <a:t>Peragaan</a:t>
            </a:r>
            <a:r>
              <a:rPr lang="en-US" sz="3600" dirty="0" smtClean="0"/>
              <a:t> </a:t>
            </a:r>
            <a:r>
              <a:rPr lang="en-US" sz="3600" dirty="0" err="1" smtClean="0"/>
              <a:t>itu</a:t>
            </a:r>
            <a:r>
              <a:rPr lang="en-US" sz="3600" dirty="0" smtClean="0"/>
              <a:t> </a:t>
            </a:r>
            <a:r>
              <a:rPr lang="en-US" sz="3600" dirty="0" err="1" smtClean="0"/>
              <a:t>supaya</a:t>
            </a:r>
            <a:r>
              <a:rPr lang="en-US" sz="3600" dirty="0" smtClean="0"/>
              <a:t> </a:t>
            </a:r>
            <a:r>
              <a:rPr lang="en-US" sz="3600" dirty="0" err="1" smtClean="0"/>
              <a:t>menjadi</a:t>
            </a:r>
            <a:r>
              <a:rPr lang="en-US" sz="3600" dirty="0" smtClean="0"/>
              <a:t> </a:t>
            </a:r>
            <a:r>
              <a:rPr lang="en-US" sz="3600" dirty="0" err="1" smtClean="0"/>
              <a:t>dasar</a:t>
            </a:r>
            <a:r>
              <a:rPr lang="en-US" sz="3600" dirty="0" smtClean="0"/>
              <a:t> </a:t>
            </a:r>
            <a:r>
              <a:rPr lang="en-US" sz="3600" dirty="0" err="1" smtClean="0"/>
              <a:t>bagi</a:t>
            </a:r>
            <a:r>
              <a:rPr lang="en-US" sz="3600" dirty="0" smtClean="0"/>
              <a:t> </a:t>
            </a:r>
            <a:r>
              <a:rPr lang="en-US" sz="3600" dirty="0" err="1" smtClean="0"/>
              <a:t>tumbuhnya</a:t>
            </a:r>
            <a:r>
              <a:rPr lang="en-US" sz="3600" dirty="0" smtClean="0"/>
              <a:t> </a:t>
            </a:r>
            <a:r>
              <a:rPr lang="en-US" sz="3600" dirty="0" err="1" smtClean="0"/>
              <a:t>konsep</a:t>
            </a:r>
            <a:r>
              <a:rPr lang="en-US" sz="3600" dirty="0" smtClean="0"/>
              <a:t> </a:t>
            </a:r>
            <a:r>
              <a:rPr lang="en-US" sz="3600" dirty="0" err="1" smtClean="0"/>
              <a:t>berfikir</a:t>
            </a:r>
            <a:r>
              <a:rPr lang="en-US" sz="3600" dirty="0" smtClean="0"/>
              <a:t> </a:t>
            </a:r>
            <a:r>
              <a:rPr lang="en-US" sz="3600" dirty="0" err="1" smtClean="0"/>
              <a:t>abstrak</a:t>
            </a:r>
            <a:r>
              <a:rPr lang="en-US" sz="3600" dirty="0" smtClean="0"/>
              <a:t> </a:t>
            </a:r>
            <a:r>
              <a:rPr lang="en-US" sz="3600" dirty="0" err="1" smtClean="0"/>
              <a:t>siswa</a:t>
            </a:r>
            <a:endParaRPr lang="en-US" sz="3600" dirty="0" smtClean="0"/>
          </a:p>
          <a:p>
            <a:pPr marL="342900" indent="-342900">
              <a:buFont typeface="+mj-lt"/>
              <a:buAutoNum type="arabicPeriod" startAt="8"/>
            </a:pPr>
            <a:r>
              <a:rPr lang="en-US" sz="3600" dirty="0" err="1" smtClean="0"/>
              <a:t>Menjadikan</a:t>
            </a:r>
            <a:r>
              <a:rPr lang="en-US" sz="3600" dirty="0" smtClean="0"/>
              <a:t> </a:t>
            </a:r>
            <a:r>
              <a:rPr lang="en-US" sz="3600" dirty="0" err="1" smtClean="0"/>
              <a:t>siswa</a:t>
            </a:r>
            <a:r>
              <a:rPr lang="en-US" sz="3600" dirty="0" smtClean="0"/>
              <a:t> </a:t>
            </a:r>
            <a:r>
              <a:rPr lang="en-US" sz="3600" dirty="0" err="1" smtClean="0"/>
              <a:t>belajar</a:t>
            </a:r>
            <a:r>
              <a:rPr lang="en-US" sz="3600" dirty="0" smtClean="0"/>
              <a:t> </a:t>
            </a:r>
            <a:r>
              <a:rPr lang="en-US" sz="3600" dirty="0" err="1" smtClean="0"/>
              <a:t>aktif</a:t>
            </a:r>
            <a:r>
              <a:rPr lang="en-US" sz="3600" dirty="0" smtClean="0"/>
              <a:t> </a:t>
            </a:r>
            <a:r>
              <a:rPr lang="en-US" sz="3600" dirty="0" err="1" smtClean="0"/>
              <a:t>dan</a:t>
            </a:r>
            <a:r>
              <a:rPr lang="en-US" sz="3600" dirty="0" smtClean="0"/>
              <a:t> </a:t>
            </a:r>
            <a:r>
              <a:rPr lang="en-US" sz="3600" dirty="0" err="1" smtClean="0"/>
              <a:t>mandiri</a:t>
            </a:r>
            <a:r>
              <a:rPr lang="en-US" sz="3600" dirty="0" smtClean="0"/>
              <a:t> </a:t>
            </a:r>
            <a:r>
              <a:rPr lang="en-US" sz="3600" dirty="0" err="1" smtClean="0"/>
              <a:t>dengan</a:t>
            </a:r>
            <a:r>
              <a:rPr lang="en-US" sz="3600" dirty="0" smtClean="0"/>
              <a:t> </a:t>
            </a:r>
            <a:r>
              <a:rPr lang="en-US" sz="3600" dirty="0" err="1" smtClean="0"/>
              <a:t>memanipulasi</a:t>
            </a:r>
            <a:r>
              <a:rPr lang="en-US" sz="3600" dirty="0" smtClean="0"/>
              <a:t> </a:t>
            </a:r>
            <a:r>
              <a:rPr lang="en-US" sz="3600" dirty="0" err="1" smtClean="0"/>
              <a:t>alat</a:t>
            </a:r>
            <a:r>
              <a:rPr lang="en-US" sz="3600" dirty="0" smtClean="0"/>
              <a:t> </a:t>
            </a:r>
            <a:r>
              <a:rPr lang="en-US" sz="3600" dirty="0" err="1" smtClean="0"/>
              <a:t>peraga</a:t>
            </a:r>
            <a:endParaRPr lang="en-US" sz="3600" dirty="0" smtClean="0"/>
          </a:p>
          <a:p>
            <a:pPr marL="342900" indent="-342900">
              <a:buFont typeface="+mj-lt"/>
              <a:buAutoNum type="arabicPeriod" startAt="8"/>
            </a:pPr>
            <a:r>
              <a:rPr lang="en-US" sz="3600" dirty="0" err="1" smtClean="0"/>
              <a:t>Bila</a:t>
            </a:r>
            <a:r>
              <a:rPr lang="en-US" sz="3600" dirty="0" smtClean="0"/>
              <a:t> </a:t>
            </a:r>
            <a:r>
              <a:rPr lang="en-US" sz="3600" dirty="0" err="1" smtClean="0"/>
              <a:t>mungkin</a:t>
            </a:r>
            <a:r>
              <a:rPr lang="en-US" sz="3600" dirty="0" smtClean="0"/>
              <a:t> </a:t>
            </a:r>
            <a:r>
              <a:rPr lang="en-US" sz="3600" dirty="0" err="1" smtClean="0"/>
              <a:t>alat</a:t>
            </a:r>
            <a:r>
              <a:rPr lang="en-US" sz="3600" dirty="0" smtClean="0"/>
              <a:t> </a:t>
            </a:r>
            <a:r>
              <a:rPr lang="en-US" sz="3600" dirty="0" err="1" smtClean="0"/>
              <a:t>peraga</a:t>
            </a:r>
            <a:r>
              <a:rPr lang="en-US" sz="3600" dirty="0" smtClean="0"/>
              <a:t> </a:t>
            </a:r>
            <a:r>
              <a:rPr lang="en-US" sz="3600" dirty="0" err="1" smtClean="0"/>
              <a:t>tersebut</a:t>
            </a:r>
            <a:r>
              <a:rPr lang="en-US" sz="3600" dirty="0" smtClean="0"/>
              <a:t> </a:t>
            </a:r>
            <a:r>
              <a:rPr lang="en-US" sz="3600" dirty="0" err="1" smtClean="0"/>
              <a:t>bisa</a:t>
            </a:r>
            <a:r>
              <a:rPr lang="en-US" sz="3600" dirty="0" smtClean="0"/>
              <a:t> </a:t>
            </a:r>
            <a:r>
              <a:rPr lang="en-US" sz="3600" dirty="0" err="1" smtClean="0"/>
              <a:t>berfaedah</a:t>
            </a:r>
            <a:r>
              <a:rPr lang="en-US" sz="3600" dirty="0" smtClean="0"/>
              <a:t> </a:t>
            </a:r>
            <a:r>
              <a:rPr lang="en-US" sz="3600" dirty="0" err="1" smtClean="0"/>
              <a:t>lipat</a:t>
            </a:r>
            <a:r>
              <a:rPr lang="en-US" sz="3600" dirty="0" smtClean="0"/>
              <a:t> (</a:t>
            </a:r>
            <a:r>
              <a:rPr lang="en-US" sz="3600" dirty="0" err="1" smtClean="0"/>
              <a:t>banyak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534400" cy="6096000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sz="2500" b="1" dirty="0" err="1" smtClean="0">
                <a:solidFill>
                  <a:schemeClr val="tx1"/>
                </a:solidFill>
              </a:rPr>
              <a:t>Landasan</a:t>
            </a:r>
            <a:r>
              <a:rPr lang="en-US" sz="2500" b="1" dirty="0" smtClean="0">
                <a:solidFill>
                  <a:schemeClr val="tx1"/>
                </a:solidFill>
              </a:rPr>
              <a:t> Media </a:t>
            </a:r>
            <a:r>
              <a:rPr lang="en-US" sz="2500" b="1" dirty="0" err="1" smtClean="0">
                <a:solidFill>
                  <a:schemeClr val="tx1"/>
                </a:solidFill>
              </a:rPr>
              <a:t>Pembelajaran</a:t>
            </a:r>
            <a:endParaRPr lang="en-US" sz="2500" b="1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rabicPeriod"/>
            </a:pPr>
            <a:r>
              <a:rPr lang="en-US" sz="2500" dirty="0" err="1" smtClean="0">
                <a:solidFill>
                  <a:schemeClr val="tx1"/>
                </a:solidFill>
              </a:rPr>
              <a:t>Landasan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Psikologis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adalah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alasan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mengapa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dipergunakan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ditinjau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dari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kondisi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bagaimana</a:t>
            </a:r>
            <a:r>
              <a:rPr lang="en-US" sz="2500" dirty="0" smtClean="0">
                <a:solidFill>
                  <a:schemeClr val="tx1"/>
                </a:solidFill>
              </a:rPr>
              <a:t>  </a:t>
            </a:r>
            <a:r>
              <a:rPr lang="en-US" sz="2500" dirty="0" err="1" smtClean="0">
                <a:solidFill>
                  <a:schemeClr val="tx1"/>
                </a:solidFill>
              </a:rPr>
              <a:t>proses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belajar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terjadi</a:t>
            </a:r>
            <a:r>
              <a:rPr lang="en-US" sz="2500" dirty="0" smtClean="0">
                <a:solidFill>
                  <a:schemeClr val="tx1"/>
                </a:solidFill>
              </a:rPr>
              <a:t>.</a:t>
            </a:r>
          </a:p>
          <a:p>
            <a:pPr marL="514350" indent="-514350" algn="l">
              <a:spcBef>
                <a:spcPts val="0"/>
              </a:spcBef>
              <a:buAutoNum type="arabicPeriod"/>
            </a:pPr>
            <a:r>
              <a:rPr lang="en-US" sz="2500" dirty="0" err="1" smtClean="0">
                <a:solidFill>
                  <a:schemeClr val="tx1"/>
                </a:solidFill>
              </a:rPr>
              <a:t>Landasan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historis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adalah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alasan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penggunaan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yang </a:t>
            </a:r>
            <a:r>
              <a:rPr lang="en-US" sz="2500" dirty="0" err="1" smtClean="0">
                <a:solidFill>
                  <a:schemeClr val="tx1"/>
                </a:solidFill>
              </a:rPr>
              <a:t>ditinjau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dari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sejarah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konsep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istilah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digunakan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dalam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endParaRPr lang="en-US" sz="2500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rabicPeriod"/>
            </a:pPr>
            <a:r>
              <a:rPr lang="en-US" sz="2500" dirty="0" err="1" smtClean="0">
                <a:solidFill>
                  <a:schemeClr val="tx1"/>
                </a:solidFill>
              </a:rPr>
              <a:t>Landasan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teknologis</a:t>
            </a:r>
            <a:r>
              <a:rPr lang="en-US" sz="2500" dirty="0" smtClean="0">
                <a:solidFill>
                  <a:schemeClr val="tx1"/>
                </a:solidFill>
              </a:rPr>
              <a:t> media 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, </a:t>
            </a:r>
            <a:r>
              <a:rPr lang="en-US" sz="2500" dirty="0" err="1" smtClean="0">
                <a:solidFill>
                  <a:schemeClr val="tx1"/>
                </a:solidFill>
              </a:rPr>
              <a:t>merupakan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sasaran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akhir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dari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dari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teknologi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adalah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memudahkan</a:t>
            </a:r>
            <a:r>
              <a:rPr lang="en-US" sz="2500" dirty="0" smtClean="0">
                <a:solidFill>
                  <a:schemeClr val="tx1"/>
                </a:solidFill>
              </a:rPr>
              <a:t>  </a:t>
            </a:r>
            <a:r>
              <a:rPr lang="en-US" sz="2500" dirty="0" err="1" smtClean="0">
                <a:solidFill>
                  <a:schemeClr val="tx1"/>
                </a:solidFill>
              </a:rPr>
              <a:t>pembelajar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untuk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belajar</a:t>
            </a:r>
            <a:r>
              <a:rPr lang="en-US" sz="2500" dirty="0" smtClean="0">
                <a:solidFill>
                  <a:schemeClr val="tx1"/>
                </a:solidFill>
              </a:rPr>
              <a:t> (</a:t>
            </a:r>
            <a:r>
              <a:rPr lang="en-US" sz="2500" dirty="0" err="1" smtClean="0">
                <a:solidFill>
                  <a:schemeClr val="tx1"/>
                </a:solidFill>
              </a:rPr>
              <a:t>meningkatkan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produktivitas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pendidikan</a:t>
            </a:r>
            <a:r>
              <a:rPr lang="en-US" sz="2500" dirty="0" smtClean="0">
                <a:solidFill>
                  <a:schemeClr val="tx1"/>
                </a:solidFill>
              </a:rPr>
              <a:t>,  </a:t>
            </a:r>
            <a:r>
              <a:rPr lang="en-US" sz="2500" dirty="0" err="1" smtClean="0">
                <a:solidFill>
                  <a:schemeClr val="tx1"/>
                </a:solidFill>
              </a:rPr>
              <a:t>memberikan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kemungkinan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yang </a:t>
            </a:r>
            <a:r>
              <a:rPr lang="en-US" sz="2500" dirty="0" err="1" smtClean="0">
                <a:solidFill>
                  <a:schemeClr val="tx1"/>
                </a:solidFill>
              </a:rPr>
              <a:t>sifatnya</a:t>
            </a:r>
            <a:r>
              <a:rPr lang="en-US" sz="2500" dirty="0" smtClean="0">
                <a:solidFill>
                  <a:schemeClr val="tx1"/>
                </a:solidFill>
              </a:rPr>
              <a:t> individual, </a:t>
            </a:r>
            <a:r>
              <a:rPr lang="en-US" sz="2500" dirty="0" err="1" smtClean="0">
                <a:solidFill>
                  <a:schemeClr val="tx1"/>
                </a:solidFill>
              </a:rPr>
              <a:t>memberikan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dasar</a:t>
            </a:r>
            <a:r>
              <a:rPr lang="en-US" sz="2500" dirty="0" smtClean="0">
                <a:solidFill>
                  <a:schemeClr val="tx1"/>
                </a:solidFill>
              </a:rPr>
              <a:t> yang </a:t>
            </a:r>
            <a:r>
              <a:rPr lang="en-US" sz="2500" dirty="0" err="1" smtClean="0">
                <a:solidFill>
                  <a:schemeClr val="tx1"/>
                </a:solidFill>
              </a:rPr>
              <a:t>lebih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ilmiah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terhadap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</a:rPr>
              <a:t>lebuh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memantapkan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</a:rPr>
              <a:t>dengan</a:t>
            </a:r>
            <a:r>
              <a:rPr lang="en-US" sz="2500" dirty="0" smtClean="0">
                <a:solidFill>
                  <a:schemeClr val="tx1"/>
                </a:solidFill>
              </a:rPr>
              <a:t> media </a:t>
            </a:r>
            <a:r>
              <a:rPr lang="en-US" sz="2500" dirty="0" err="1" smtClean="0">
                <a:solidFill>
                  <a:schemeClr val="tx1"/>
                </a:solidFill>
              </a:rPr>
              <a:t>membuat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proses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lebih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langsung</a:t>
            </a:r>
            <a:r>
              <a:rPr lang="en-US" sz="2500" dirty="0" smtClean="0">
                <a:solidFill>
                  <a:schemeClr val="tx1"/>
                </a:solidFill>
              </a:rPr>
              <a:t>, </a:t>
            </a:r>
            <a:r>
              <a:rPr lang="en-US" sz="2500" dirty="0" err="1" smtClean="0">
                <a:solidFill>
                  <a:schemeClr val="tx1"/>
                </a:solidFill>
              </a:rPr>
              <a:t>memungkinan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penyajian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pembelajaran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lebih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merata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dan</a:t>
            </a:r>
            <a:r>
              <a:rPr lang="en-US" sz="2500" dirty="0" smtClean="0">
                <a:solidFill>
                  <a:schemeClr val="tx1"/>
                </a:solidFill>
              </a:rPr>
              <a:t> </a:t>
            </a:r>
            <a:r>
              <a:rPr lang="en-US" sz="2500" dirty="0" err="1" smtClean="0">
                <a:solidFill>
                  <a:schemeClr val="tx1"/>
                </a:solidFill>
              </a:rPr>
              <a:t>meluas</a:t>
            </a:r>
            <a:endParaRPr lang="en-US" sz="2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248400"/>
          </a:xfrm>
        </p:spPr>
        <p:txBody>
          <a:bodyPr/>
          <a:lstStyle/>
          <a:p>
            <a:pPr marL="514350" indent="-514350" algn="l">
              <a:buFont typeface="+mj-lt"/>
              <a:buAutoNum type="arabicPeriod" startAt="4"/>
            </a:pPr>
            <a:r>
              <a:rPr lang="en-US" dirty="0" err="1" smtClean="0">
                <a:solidFill>
                  <a:schemeClr val="tx1"/>
                </a:solidFill>
              </a:rPr>
              <a:t>Landasan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Empirik</a:t>
            </a:r>
            <a:r>
              <a:rPr lang="en-US" dirty="0" smtClean="0">
                <a:solidFill>
                  <a:schemeClr val="tx1"/>
                </a:solidFill>
              </a:rPr>
              <a:t> Media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adanya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interaksi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antarapenggunaan</a:t>
            </a:r>
            <a:r>
              <a:rPr lang="en-US" dirty="0" smtClean="0">
                <a:solidFill>
                  <a:schemeClr val="tx1"/>
                </a:solidFill>
              </a:rPr>
              <a:t> media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karakteristik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menentukan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siswa</a:t>
            </a:r>
            <a:endParaRPr lang="en-US" dirty="0" smtClean="0">
              <a:solidFill>
                <a:schemeClr val="tx1"/>
              </a:solidFill>
            </a:endParaRPr>
          </a:p>
          <a:p>
            <a:pPr algn="l"/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81000"/>
            <a:ext cx="8534400" cy="6172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/>
              <a:t>Pentingnya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dalam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Pembelajaran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Matematika</a:t>
            </a:r>
            <a:endParaRPr lang="en-US" sz="3200" b="1" dirty="0" smtClean="0"/>
          </a:p>
          <a:p>
            <a:pPr algn="ctr"/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menggunakan</a:t>
            </a:r>
            <a:r>
              <a:rPr lang="en-US" sz="3200" dirty="0" smtClean="0"/>
              <a:t> media,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simbol</a:t>
            </a:r>
            <a:r>
              <a:rPr lang="en-US" sz="3200" dirty="0" smtClean="0"/>
              <a:t> </a:t>
            </a:r>
            <a:r>
              <a:rPr lang="en-US" sz="3200" dirty="0" err="1" smtClean="0"/>
              <a:t>matematika</a:t>
            </a:r>
            <a:r>
              <a:rPr lang="en-US" sz="3200" dirty="0" smtClean="0"/>
              <a:t> yang </a:t>
            </a:r>
            <a:r>
              <a:rPr lang="en-US" sz="3200" dirty="0" err="1" smtClean="0"/>
              <a:t>tadinya</a:t>
            </a:r>
            <a:r>
              <a:rPr lang="en-US" sz="3200" dirty="0" smtClean="0"/>
              <a:t> </a:t>
            </a:r>
            <a:r>
              <a:rPr lang="en-US" sz="3200" dirty="0" err="1" smtClean="0"/>
              <a:t>abstrak</a:t>
            </a:r>
            <a:r>
              <a:rPr lang="en-US" sz="3200" dirty="0" smtClean="0"/>
              <a:t> </a:t>
            </a:r>
            <a:r>
              <a:rPr lang="en-US" sz="3200" dirty="0" err="1" smtClean="0"/>
              <a:t>menjadi</a:t>
            </a:r>
            <a:r>
              <a:rPr lang="en-US" sz="3200" dirty="0" smtClean="0"/>
              <a:t> </a:t>
            </a:r>
            <a:r>
              <a:rPr lang="en-US" sz="3200" dirty="0" err="1" smtClean="0"/>
              <a:t>konkret</a:t>
            </a:r>
            <a:r>
              <a:rPr lang="en-US" sz="3200" dirty="0" smtClean="0"/>
              <a:t>. </a:t>
            </a:r>
            <a:r>
              <a:rPr lang="en-US" sz="3200" dirty="0" err="1" smtClean="0"/>
              <a:t>Sehingga</a:t>
            </a:r>
            <a:r>
              <a:rPr lang="en-US" sz="3200" dirty="0" smtClean="0"/>
              <a:t> </a:t>
            </a:r>
            <a:r>
              <a:rPr lang="en-US" sz="3200" dirty="0" err="1" smtClean="0"/>
              <a:t>kita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memberikan</a:t>
            </a:r>
            <a:r>
              <a:rPr lang="en-US" sz="3200" dirty="0" smtClean="0"/>
              <a:t> </a:t>
            </a:r>
            <a:r>
              <a:rPr lang="en-US" sz="3200" dirty="0" err="1" smtClean="0"/>
              <a:t>pengenalan</a:t>
            </a:r>
            <a:r>
              <a:rPr lang="en-US" sz="3200" dirty="0" smtClean="0"/>
              <a:t> </a:t>
            </a:r>
            <a:r>
              <a:rPr lang="en-US" sz="3200" dirty="0" err="1" smtClean="0"/>
              <a:t>konsep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simbol</a:t>
            </a:r>
            <a:r>
              <a:rPr lang="en-US" sz="3200" dirty="0" smtClean="0"/>
              <a:t> </a:t>
            </a:r>
            <a:r>
              <a:rPr lang="en-US" sz="3200" dirty="0" err="1" smtClean="0"/>
              <a:t>matematika</a:t>
            </a:r>
            <a:r>
              <a:rPr lang="en-US" sz="3200" dirty="0" smtClean="0"/>
              <a:t> </a:t>
            </a:r>
            <a:r>
              <a:rPr lang="en-US" sz="3200" dirty="0" err="1" smtClean="0"/>
              <a:t>sejak</a:t>
            </a:r>
            <a:r>
              <a:rPr lang="en-US" sz="3200" dirty="0" smtClean="0"/>
              <a:t> </a:t>
            </a:r>
            <a:r>
              <a:rPr lang="en-US" sz="3200" dirty="0" err="1" smtClean="0"/>
              <a:t>dini</a:t>
            </a:r>
            <a:r>
              <a:rPr lang="en-US" sz="3200" dirty="0" smtClean="0"/>
              <a:t>, </a:t>
            </a:r>
            <a:r>
              <a:rPr lang="en-US" sz="3200" dirty="0" err="1" smtClean="0"/>
              <a:t>disesuaikan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r>
              <a:rPr lang="en-US" sz="3200" dirty="0" smtClean="0"/>
              <a:t> </a:t>
            </a:r>
            <a:r>
              <a:rPr lang="en-US" sz="3200" dirty="0" err="1" smtClean="0"/>
              <a:t>taraf</a:t>
            </a:r>
            <a:r>
              <a:rPr lang="en-US" sz="3200" dirty="0" smtClean="0"/>
              <a:t> </a:t>
            </a:r>
            <a:r>
              <a:rPr lang="en-US" sz="3200" dirty="0" err="1" smtClean="0"/>
              <a:t>berfikir</a:t>
            </a:r>
            <a:r>
              <a:rPr lang="en-US" sz="3200" dirty="0" smtClean="0"/>
              <a:t> </a:t>
            </a:r>
            <a:r>
              <a:rPr lang="en-US" sz="3200" dirty="0" err="1" smtClean="0"/>
              <a:t>anaknya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2484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Produksi</a:t>
            </a:r>
            <a:r>
              <a:rPr lang="en-US" b="1" dirty="0" smtClean="0">
                <a:solidFill>
                  <a:schemeClr val="tx1"/>
                </a:solidFill>
              </a:rPr>
              <a:t> Media </a:t>
            </a:r>
            <a:r>
              <a:rPr lang="en-US" b="1" dirty="0" err="1" smtClean="0">
                <a:solidFill>
                  <a:schemeClr val="tx1"/>
                </a:solidFill>
              </a:rPr>
              <a:t>Pembelajaran</a:t>
            </a:r>
            <a:endParaRPr lang="en-US" b="1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Adalah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suatu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kegiatan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bertujuan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menciptakan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sebuah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alat</a:t>
            </a:r>
            <a:r>
              <a:rPr lang="en-US" dirty="0" smtClean="0">
                <a:solidFill>
                  <a:schemeClr val="tx1"/>
                </a:solidFill>
              </a:rPr>
              <a:t> bantu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  yang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digunakan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merangsang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pikiran</a:t>
            </a:r>
            <a:r>
              <a:rPr lang="en-US" dirty="0" smtClean="0">
                <a:solidFill>
                  <a:schemeClr val="tx1"/>
                </a:solidFill>
              </a:rPr>
              <a:t> , </a:t>
            </a:r>
            <a:r>
              <a:rPr lang="en-US" dirty="0" err="1" smtClean="0">
                <a:solidFill>
                  <a:schemeClr val="tx1"/>
                </a:solidFill>
              </a:rPr>
              <a:t>perasaan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perhatian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kemampuan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sehingga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dapat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mendorong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terjadinya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dirty="0" smtClean="0">
              <a:solidFill>
                <a:schemeClr val="tx1"/>
              </a:solidFill>
            </a:endParaRPr>
          </a:p>
          <a:p>
            <a:pPr algn="l"/>
            <a:r>
              <a:rPr lang="en-US" dirty="0" err="1" smtClean="0">
                <a:solidFill>
                  <a:schemeClr val="tx1"/>
                </a:solidFill>
              </a:rPr>
              <a:t>Dalam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produksi</a:t>
            </a:r>
            <a:r>
              <a:rPr lang="en-US" dirty="0" smtClean="0">
                <a:solidFill>
                  <a:schemeClr val="tx1"/>
                </a:solidFill>
              </a:rPr>
              <a:t> media </a:t>
            </a:r>
            <a:r>
              <a:rPr lang="en-US" dirty="0" err="1" smtClean="0">
                <a:solidFill>
                  <a:schemeClr val="tx1"/>
                </a:solidFill>
              </a:rPr>
              <a:t>pembelajaran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melalui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tiga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; 1) </a:t>
            </a:r>
            <a:r>
              <a:rPr lang="en-US" dirty="0" err="1" smtClean="0">
                <a:solidFill>
                  <a:schemeClr val="tx1"/>
                </a:solidFill>
              </a:rPr>
              <a:t>pra-produksi</a:t>
            </a:r>
            <a:r>
              <a:rPr lang="en-US" dirty="0" smtClean="0">
                <a:solidFill>
                  <a:schemeClr val="tx1"/>
                </a:solidFill>
              </a:rPr>
              <a:t>; 2) </a:t>
            </a:r>
            <a:r>
              <a:rPr lang="en-US" dirty="0" err="1" smtClean="0">
                <a:solidFill>
                  <a:schemeClr val="tx1"/>
                </a:solidFill>
              </a:rPr>
              <a:t>produksi</a:t>
            </a:r>
            <a:r>
              <a:rPr lang="en-US" dirty="0" smtClean="0">
                <a:solidFill>
                  <a:schemeClr val="tx1"/>
                </a:solidFill>
              </a:rPr>
              <a:t>; 3) </a:t>
            </a:r>
            <a:r>
              <a:rPr lang="en-US" dirty="0" err="1" smtClean="0">
                <a:solidFill>
                  <a:schemeClr val="tx1"/>
                </a:solidFill>
              </a:rPr>
              <a:t>pasca-produksi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"/>
            <a:ext cx="8534400" cy="6096000"/>
          </a:xfrm>
        </p:spPr>
        <p:txBody>
          <a:bodyPr/>
          <a:lstStyle/>
          <a:p>
            <a:pPr algn="l"/>
            <a:r>
              <a:rPr lang="en-US" b="1" dirty="0" err="1" smtClean="0">
                <a:solidFill>
                  <a:schemeClr val="tx1"/>
                </a:solidFill>
              </a:rPr>
              <a:t>PenyusunanRencana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Pemanfaatan</a:t>
            </a:r>
            <a:endParaRPr lang="en-US" b="1" dirty="0" smtClean="0">
              <a:solidFill>
                <a:schemeClr val="tx1"/>
              </a:solidFill>
            </a:endParaRP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Apakah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tujauan</a:t>
            </a:r>
            <a:r>
              <a:rPr lang="en-US" dirty="0" smtClean="0">
                <a:solidFill>
                  <a:schemeClr val="tx1"/>
                </a:solidFill>
              </a:rPr>
              <a:t> program media yang </a:t>
            </a:r>
            <a:r>
              <a:rPr lang="en-US" dirty="0" err="1" smtClean="0">
                <a:solidFill>
                  <a:schemeClr val="tx1"/>
                </a:solidFill>
              </a:rPr>
              <a:t>kita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buat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Adakah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kaitannya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dengan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proses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belajar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mengajar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Untuk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siapakah</a:t>
            </a:r>
            <a:r>
              <a:rPr lang="en-US" dirty="0" smtClean="0">
                <a:solidFill>
                  <a:schemeClr val="tx1"/>
                </a:solidFill>
              </a:rPr>
              <a:t> program media </a:t>
            </a:r>
            <a:r>
              <a:rPr lang="en-US" dirty="0" err="1" smtClean="0">
                <a:solidFill>
                  <a:schemeClr val="tx1"/>
                </a:solidFill>
              </a:rPr>
              <a:t>tersebut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Bagaimanakah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ciri-ciri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pengguna</a:t>
            </a:r>
            <a:r>
              <a:rPr lang="en-US" dirty="0" smtClean="0">
                <a:solidFill>
                  <a:schemeClr val="tx1"/>
                </a:solidFill>
              </a:rPr>
              <a:t> media?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Perubahan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tingkah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laku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apa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diinginkan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marL="514350" indent="-514350" algn="l">
              <a:buAutoNum type="arabicPeriod"/>
            </a:pPr>
            <a:r>
              <a:rPr lang="en-US" dirty="0" err="1" smtClean="0">
                <a:solidFill>
                  <a:schemeClr val="tx1"/>
                </a:solidFill>
              </a:rPr>
              <a:t>Berapa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lamakah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waktu</a:t>
            </a:r>
            <a:r>
              <a:rPr lang="en-US" dirty="0" smtClean="0">
                <a:solidFill>
                  <a:schemeClr val="tx1"/>
                </a:solidFill>
              </a:rPr>
              <a:t> yang </a:t>
            </a:r>
            <a:r>
              <a:rPr lang="en-US" dirty="0" err="1" smtClean="0">
                <a:solidFill>
                  <a:schemeClr val="tx1"/>
                </a:solidFill>
              </a:rPr>
              <a:t>diperlukan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 smtClean="0"/>
              <a:t>Proses</a:t>
            </a:r>
            <a:r>
              <a:rPr lang="en-US" sz="4000" dirty="0" smtClean="0"/>
              <a:t> </a:t>
            </a:r>
            <a:r>
              <a:rPr lang="en-US" sz="4000" dirty="0" err="1" smtClean="0"/>
              <a:t>belajar</a:t>
            </a:r>
            <a:r>
              <a:rPr lang="en-US" sz="4000" dirty="0" smtClean="0"/>
              <a:t> </a:t>
            </a:r>
            <a:r>
              <a:rPr lang="en-US" sz="4000" dirty="0" err="1" smtClean="0"/>
              <a:t>mengajar</a:t>
            </a:r>
            <a:r>
              <a:rPr lang="en-US" sz="4000" dirty="0" smtClean="0"/>
              <a:t> </a:t>
            </a:r>
            <a:r>
              <a:rPr lang="en-US" sz="4000" dirty="0" err="1" smtClean="0"/>
              <a:t>pada</a:t>
            </a:r>
            <a:r>
              <a:rPr lang="en-US" sz="4000" dirty="0" smtClean="0"/>
              <a:t> </a:t>
            </a:r>
            <a:r>
              <a:rPr lang="en-US" sz="4000" dirty="0" err="1" smtClean="0"/>
              <a:t>dasarnya</a:t>
            </a:r>
            <a:r>
              <a:rPr lang="en-US" sz="4000" dirty="0" smtClean="0"/>
              <a:t> </a:t>
            </a:r>
            <a:r>
              <a:rPr lang="en-US" sz="4000" dirty="0" err="1" smtClean="0"/>
              <a:t>juga</a:t>
            </a:r>
            <a:r>
              <a:rPr lang="en-US" sz="4000" dirty="0" smtClean="0"/>
              <a:t> </a:t>
            </a:r>
            <a:r>
              <a:rPr lang="en-US" sz="4000" dirty="0" err="1" smtClean="0"/>
              <a:t>merupakan</a:t>
            </a:r>
            <a:r>
              <a:rPr lang="en-US" sz="4000" dirty="0" smtClean="0"/>
              <a:t> </a:t>
            </a:r>
            <a:r>
              <a:rPr lang="en-US" sz="4000" dirty="0" err="1" smtClean="0"/>
              <a:t>proses</a:t>
            </a:r>
            <a:r>
              <a:rPr lang="en-US" sz="4000" dirty="0" smtClean="0"/>
              <a:t> </a:t>
            </a:r>
            <a:r>
              <a:rPr lang="en-US" sz="4000" dirty="0" err="1" smtClean="0"/>
              <a:t>komunikasi</a:t>
            </a:r>
            <a:r>
              <a:rPr lang="en-US" sz="4000" dirty="0" smtClean="0"/>
              <a:t>, </a:t>
            </a:r>
            <a:r>
              <a:rPr lang="en-US" sz="4000" dirty="0" err="1" smtClean="0"/>
              <a:t>sehingga</a:t>
            </a:r>
            <a:r>
              <a:rPr lang="en-US" sz="4000" dirty="0" smtClean="0"/>
              <a:t> media yang </a:t>
            </a:r>
            <a:r>
              <a:rPr lang="en-US" sz="4000" dirty="0" err="1" smtClean="0"/>
              <a:t>digunakan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pembelajaran</a:t>
            </a:r>
            <a:r>
              <a:rPr lang="en-US" sz="4000" dirty="0" smtClean="0"/>
              <a:t> </a:t>
            </a:r>
            <a:r>
              <a:rPr lang="en-US" sz="4000" dirty="0" err="1" smtClean="0"/>
              <a:t>disebut</a:t>
            </a:r>
            <a:r>
              <a:rPr lang="en-US" sz="4000" dirty="0" smtClean="0"/>
              <a:t> media </a:t>
            </a:r>
            <a:r>
              <a:rPr lang="en-US" sz="4000" dirty="0" err="1" smtClean="0"/>
              <a:t>pembelajaran</a:t>
            </a:r>
            <a:r>
              <a:rPr lang="en-US" sz="4000" dirty="0" smtClean="0"/>
              <a:t>. AECT (</a:t>
            </a:r>
            <a:r>
              <a:rPr lang="en-US" sz="4000" i="1" dirty="0" smtClean="0"/>
              <a:t>Association Of  Education and </a:t>
            </a:r>
            <a:r>
              <a:rPr lang="en-US" sz="4000" i="1" dirty="0" err="1" smtClean="0"/>
              <a:t>Comunication</a:t>
            </a:r>
            <a:r>
              <a:rPr lang="en-US" sz="4000" i="1" dirty="0" smtClean="0"/>
              <a:t> Technology)</a:t>
            </a:r>
            <a:r>
              <a:rPr lang="en-US" sz="4000" dirty="0" smtClean="0"/>
              <a:t> </a:t>
            </a:r>
            <a:r>
              <a:rPr lang="en-US" sz="4000" dirty="0" err="1" smtClean="0"/>
              <a:t>mengatakan</a:t>
            </a:r>
            <a:r>
              <a:rPr lang="en-US" sz="4000" dirty="0" smtClean="0"/>
              <a:t> </a:t>
            </a:r>
            <a:r>
              <a:rPr lang="en-US" sz="4000" dirty="0" err="1" smtClean="0"/>
              <a:t>bahwa</a:t>
            </a:r>
            <a:r>
              <a:rPr lang="en-US" sz="4000" dirty="0" smtClean="0"/>
              <a:t>, media </a:t>
            </a:r>
            <a:r>
              <a:rPr lang="en-US" sz="4000" dirty="0" err="1" smtClean="0"/>
              <a:t>pembelajaran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segala</a:t>
            </a:r>
            <a:r>
              <a:rPr lang="en-US" sz="4000" dirty="0" smtClean="0"/>
              <a:t> </a:t>
            </a:r>
            <a:r>
              <a:rPr lang="en-US" sz="4000" dirty="0" err="1" smtClean="0"/>
              <a:t>sesuatu</a:t>
            </a:r>
            <a:r>
              <a:rPr lang="en-US" sz="4000" dirty="0" smtClean="0"/>
              <a:t> yang </a:t>
            </a:r>
            <a:r>
              <a:rPr lang="en-US" sz="4000" dirty="0" err="1" smtClean="0"/>
              <a:t>digunakan</a:t>
            </a:r>
            <a:r>
              <a:rPr lang="en-US" sz="4000" dirty="0" smtClean="0"/>
              <a:t> </a:t>
            </a:r>
            <a:r>
              <a:rPr lang="en-US" sz="4000" dirty="0" err="1" smtClean="0"/>
              <a:t>orang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menyalurkan</a:t>
            </a:r>
            <a:r>
              <a:rPr lang="en-US" sz="4000" dirty="0" smtClean="0"/>
              <a:t> </a:t>
            </a:r>
            <a:r>
              <a:rPr lang="en-US" sz="4000" dirty="0" err="1" smtClean="0"/>
              <a:t>pesan</a:t>
            </a:r>
            <a:r>
              <a:rPr lang="en-US" sz="4000" dirty="0" smtClean="0"/>
              <a:t>. 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534400" cy="6248400"/>
          </a:xfrm>
        </p:spPr>
        <p:txBody>
          <a:bodyPr>
            <a:normAutofit fontScale="92500"/>
          </a:bodyPr>
          <a:lstStyle/>
          <a:p>
            <a:pPr marL="514350" indent="-514350" algn="l">
              <a:spcBef>
                <a:spcPts val="0"/>
              </a:spcBef>
              <a:buAutoNum type="arabicParenR"/>
            </a:pP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Pra-produksi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Telaah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kurikulum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Penulisan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naskah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marL="514350" indent="-514350" algn="l">
              <a:spcBef>
                <a:spcPts val="0"/>
              </a:spcBef>
            </a:pP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</a:pPr>
            <a:r>
              <a:rPr lang="en-US" dirty="0" smtClean="0">
                <a:solidFill>
                  <a:schemeClr val="tx1"/>
                </a:solidFill>
              </a:rPr>
              <a:t>2) </a:t>
            </a:r>
            <a:r>
              <a:rPr lang="en-US" dirty="0" err="1" smtClean="0">
                <a:solidFill>
                  <a:schemeClr val="tx1"/>
                </a:solidFill>
              </a:rPr>
              <a:t>Tahap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Produksi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smtClean="0">
                <a:solidFill>
                  <a:schemeClr val="tx1"/>
                </a:solidFill>
              </a:rPr>
              <a:t>Team </a:t>
            </a:r>
            <a:r>
              <a:rPr lang="en-US" dirty="0" err="1" smtClean="0">
                <a:solidFill>
                  <a:schemeClr val="tx1"/>
                </a:solidFill>
              </a:rPr>
              <a:t>produksi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Rembuk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berunding</a:t>
            </a:r>
            <a:r>
              <a:rPr lang="en-US" dirty="0" smtClean="0">
                <a:solidFill>
                  <a:schemeClr val="tx1"/>
                </a:solidFill>
              </a:rPr>
              <a:t>) </a:t>
            </a:r>
            <a:r>
              <a:rPr lang="en-US" dirty="0" err="1" smtClean="0">
                <a:solidFill>
                  <a:schemeClr val="tx1"/>
                </a:solidFill>
              </a:rPr>
              <a:t>naskah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Pemilihan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pemain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Latihan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kering</a:t>
            </a:r>
            <a:r>
              <a:rPr lang="en-US" dirty="0" smtClean="0">
                <a:solidFill>
                  <a:schemeClr val="tx1"/>
                </a:solidFill>
              </a:rPr>
              <a:t> (</a:t>
            </a:r>
            <a:r>
              <a:rPr lang="en-US" dirty="0" err="1" smtClean="0">
                <a:solidFill>
                  <a:schemeClr val="tx1"/>
                </a:solidFill>
              </a:rPr>
              <a:t>kesempatan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mempelajari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naskah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Rekaman</a:t>
            </a:r>
            <a:endParaRPr lang="en-US" dirty="0" smtClean="0">
              <a:solidFill>
                <a:schemeClr val="tx1"/>
              </a:solidFill>
            </a:endParaRP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smtClean="0">
                <a:solidFill>
                  <a:schemeClr val="tx1"/>
                </a:solidFill>
              </a:rPr>
              <a:t>Editing </a:t>
            </a:r>
            <a:r>
              <a:rPr lang="en-US" dirty="0" err="1" smtClean="0">
                <a:solidFill>
                  <a:schemeClr val="tx1"/>
                </a:solidFill>
              </a:rPr>
              <a:t>dan</a:t>
            </a:r>
            <a:r>
              <a:rPr lang="en-US" dirty="0" smtClean="0">
                <a:solidFill>
                  <a:schemeClr val="tx1"/>
                </a:solidFill>
              </a:rPr>
              <a:t> mixing</a:t>
            </a: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smtClean="0">
                <a:solidFill>
                  <a:schemeClr val="tx1"/>
                </a:solidFill>
              </a:rPr>
              <a:t>Preview (</a:t>
            </a:r>
            <a:r>
              <a:rPr lang="en-US" dirty="0" err="1" smtClean="0">
                <a:solidFill>
                  <a:schemeClr val="tx1"/>
                </a:solidFill>
              </a:rPr>
              <a:t>evaluasi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terhadap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produksi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514350" indent="-514350" algn="l">
              <a:spcBef>
                <a:spcPts val="0"/>
              </a:spcBef>
              <a:buAutoNum type="alphaLcParenR"/>
            </a:pPr>
            <a:r>
              <a:rPr lang="en-US" dirty="0" err="1" smtClean="0">
                <a:solidFill>
                  <a:schemeClr val="tx1"/>
                </a:solidFill>
              </a:rPr>
              <a:t>Pembuatan</a:t>
            </a:r>
            <a:r>
              <a:rPr lang="en-US" dirty="0" smtClean="0">
                <a:solidFill>
                  <a:schemeClr val="tx1"/>
                </a:solidFill>
              </a:rPr>
              <a:t> master (</a:t>
            </a:r>
            <a:r>
              <a:rPr lang="en-US" dirty="0" err="1" smtClean="0">
                <a:solidFill>
                  <a:schemeClr val="tx1"/>
                </a:solidFill>
              </a:rPr>
              <a:t>merekam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menyimpan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hasil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304800"/>
            <a:ext cx="86868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Faktor-Faktor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Menyebabkan</a:t>
            </a:r>
            <a:r>
              <a:rPr lang="en-US" sz="3200" b="1" dirty="0" smtClean="0"/>
              <a:t> Guru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Menggunakan</a:t>
            </a:r>
            <a:r>
              <a:rPr lang="en-US" sz="3200" b="1" dirty="0" smtClean="0"/>
              <a:t> Media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Menggunakan</a:t>
            </a:r>
            <a:r>
              <a:rPr lang="en-US" sz="3200" dirty="0" smtClean="0"/>
              <a:t> media </a:t>
            </a:r>
            <a:r>
              <a:rPr lang="en-US" sz="3200" dirty="0" err="1" smtClean="0"/>
              <a:t>itu</a:t>
            </a:r>
            <a:r>
              <a:rPr lang="en-US" sz="3200" dirty="0" smtClean="0"/>
              <a:t> repot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Media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canggih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mahal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bisa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smtClean="0"/>
              <a:t>Media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hiburan</a:t>
            </a:r>
            <a:r>
              <a:rPr lang="en-US" sz="3200" dirty="0" smtClean="0"/>
              <a:t> (</a:t>
            </a:r>
            <a:r>
              <a:rPr lang="en-US" sz="3200" dirty="0" err="1" smtClean="0"/>
              <a:t>siswa</a:t>
            </a:r>
            <a:r>
              <a:rPr lang="en-US" sz="3200" dirty="0" smtClean="0"/>
              <a:t> </a:t>
            </a: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serius</a:t>
            </a:r>
            <a:r>
              <a:rPr lang="en-US" sz="3200" dirty="0" smtClean="0"/>
              <a:t>) 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serius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tersedia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Kebiasaan</a:t>
            </a:r>
            <a:r>
              <a:rPr lang="en-US" sz="3200" dirty="0" smtClean="0"/>
              <a:t> </a:t>
            </a:r>
            <a:r>
              <a:rPr lang="en-US" sz="3200" dirty="0" err="1" smtClean="0"/>
              <a:t>menikmati</a:t>
            </a:r>
            <a:r>
              <a:rPr lang="en-US" sz="3200" dirty="0" smtClean="0"/>
              <a:t> </a:t>
            </a:r>
            <a:r>
              <a:rPr lang="en-US" sz="3200" dirty="0" err="1" smtClean="0"/>
              <a:t>ceramah</a:t>
            </a:r>
            <a:endParaRPr lang="en-US" sz="3200" dirty="0" smtClean="0"/>
          </a:p>
          <a:p>
            <a:pPr marL="342900" indent="-342900">
              <a:buFont typeface="+mj-lt"/>
              <a:buAutoNum type="arabicPeriod"/>
            </a:pPr>
            <a:r>
              <a:rPr lang="en-US" sz="3200" dirty="0" err="1" smtClean="0"/>
              <a:t>Kurangnya</a:t>
            </a:r>
            <a:r>
              <a:rPr lang="en-US" sz="3200" dirty="0" smtClean="0"/>
              <a:t> </a:t>
            </a:r>
            <a:r>
              <a:rPr lang="en-US" sz="3200" dirty="0" err="1" smtClean="0"/>
              <a:t>penghargaan</a:t>
            </a:r>
            <a:r>
              <a:rPr lang="en-US" sz="3200" dirty="0" smtClean="0"/>
              <a:t> </a:t>
            </a:r>
            <a:r>
              <a:rPr lang="en-US" sz="3200" dirty="0" err="1" smtClean="0"/>
              <a:t>dari</a:t>
            </a:r>
            <a:r>
              <a:rPr lang="en-US" sz="3200" dirty="0" smtClean="0"/>
              <a:t> </a:t>
            </a:r>
            <a:r>
              <a:rPr lang="en-US" sz="3200" dirty="0" err="1" smtClean="0"/>
              <a:t>atasan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752600" y="2819400"/>
            <a:ext cx="51054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Gabriola" pitchFamily="82" charset="0"/>
              </a:rPr>
              <a:t>TRIMAKASIH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Gabriola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172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4000" dirty="0" smtClean="0"/>
          </a:p>
          <a:p>
            <a:r>
              <a:rPr lang="en-US" sz="4000" dirty="0" smtClean="0"/>
              <a:t>Media </a:t>
            </a:r>
            <a:r>
              <a:rPr lang="en-US" sz="4000" dirty="0" err="1" smtClean="0"/>
              <a:t>pembelajaran</a:t>
            </a:r>
            <a:r>
              <a:rPr lang="en-US" sz="4000" dirty="0" smtClean="0"/>
              <a:t> </a:t>
            </a:r>
            <a:r>
              <a:rPr lang="en-US" sz="4000" dirty="0" err="1" smtClean="0"/>
              <a:t>secara</a:t>
            </a:r>
            <a:r>
              <a:rPr lang="en-US" sz="4000" dirty="0" smtClean="0"/>
              <a:t> </a:t>
            </a:r>
            <a:r>
              <a:rPr lang="en-US" sz="4000" dirty="0" err="1" smtClean="0"/>
              <a:t>umum</a:t>
            </a:r>
            <a:r>
              <a:rPr lang="en-US" sz="4000" dirty="0" smtClean="0"/>
              <a:t> </a:t>
            </a:r>
            <a:r>
              <a:rPr lang="en-US" sz="4000" dirty="0" err="1" smtClean="0"/>
              <a:t>adalah</a:t>
            </a:r>
            <a:r>
              <a:rPr lang="en-US" sz="4000" dirty="0" smtClean="0"/>
              <a:t> </a:t>
            </a:r>
            <a:r>
              <a:rPr lang="en-US" sz="4000" dirty="0" err="1" smtClean="0"/>
              <a:t>alat</a:t>
            </a:r>
            <a:r>
              <a:rPr lang="en-US" sz="4000" dirty="0" smtClean="0"/>
              <a:t> bantu </a:t>
            </a:r>
            <a:r>
              <a:rPr lang="en-US" sz="4000" dirty="0" err="1" smtClean="0"/>
              <a:t>proses</a:t>
            </a:r>
            <a:r>
              <a:rPr lang="en-US" sz="4000" dirty="0" smtClean="0"/>
              <a:t> </a:t>
            </a:r>
            <a:r>
              <a:rPr lang="en-US" sz="4000" dirty="0" err="1" smtClean="0"/>
              <a:t>belajar</a:t>
            </a:r>
            <a:r>
              <a:rPr lang="en-US" sz="4000" dirty="0" smtClean="0"/>
              <a:t> </a:t>
            </a:r>
            <a:r>
              <a:rPr lang="en-US" sz="4000" dirty="0" err="1" smtClean="0"/>
              <a:t>mengajar</a:t>
            </a:r>
            <a:r>
              <a:rPr lang="en-US" sz="4000" dirty="0" smtClean="0"/>
              <a:t>. </a:t>
            </a:r>
          </a:p>
          <a:p>
            <a:r>
              <a:rPr lang="en-US" sz="4000" dirty="0" smtClean="0"/>
              <a:t>Gagne </a:t>
            </a:r>
            <a:r>
              <a:rPr lang="en-US" sz="4000" dirty="0" err="1" smtClean="0"/>
              <a:t>mengartikan</a:t>
            </a:r>
            <a:r>
              <a:rPr lang="en-US" sz="4000" dirty="0" smtClean="0"/>
              <a:t>  media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jenis</a:t>
            </a:r>
            <a:r>
              <a:rPr lang="en-US" sz="4000" dirty="0" smtClean="0"/>
              <a:t> </a:t>
            </a:r>
            <a:r>
              <a:rPr lang="en-US" sz="4000" dirty="0" err="1" smtClean="0"/>
              <a:t>komponen</a:t>
            </a:r>
            <a:r>
              <a:rPr lang="en-US" sz="4000" dirty="0" smtClean="0"/>
              <a:t> </a:t>
            </a:r>
            <a:r>
              <a:rPr lang="en-US" sz="4000" dirty="0" err="1" smtClean="0"/>
              <a:t>dalam</a:t>
            </a:r>
            <a:r>
              <a:rPr lang="en-US" sz="4000" dirty="0" smtClean="0"/>
              <a:t> </a:t>
            </a:r>
            <a:r>
              <a:rPr lang="en-US" sz="4000" dirty="0" err="1" smtClean="0"/>
              <a:t>lingkungan</a:t>
            </a:r>
            <a:r>
              <a:rPr lang="en-US" sz="4000" dirty="0" smtClean="0"/>
              <a:t> </a:t>
            </a:r>
            <a:r>
              <a:rPr lang="en-US" sz="4000" dirty="0" err="1" smtClean="0"/>
              <a:t>siswa</a:t>
            </a:r>
            <a:r>
              <a:rPr lang="en-US" sz="4000" dirty="0" smtClean="0"/>
              <a:t> yang </a:t>
            </a:r>
            <a:r>
              <a:rPr lang="en-US" sz="4000" dirty="0" err="1" smtClean="0"/>
              <a:t>dapat</a:t>
            </a:r>
            <a:r>
              <a:rPr lang="en-US" sz="4000" dirty="0" smtClean="0"/>
              <a:t> </a:t>
            </a:r>
            <a:r>
              <a:rPr lang="en-US" sz="4000" dirty="0" err="1" smtClean="0"/>
              <a:t>merangsang</a:t>
            </a:r>
            <a:r>
              <a:rPr lang="en-US" sz="4000" dirty="0" smtClean="0"/>
              <a:t> </a:t>
            </a:r>
            <a:r>
              <a:rPr lang="en-US" sz="4000" dirty="0" err="1" smtClean="0"/>
              <a:t>mereka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belajar</a:t>
            </a:r>
            <a:r>
              <a:rPr lang="en-US" sz="4000" dirty="0" smtClean="0"/>
              <a:t>. </a:t>
            </a:r>
            <a:r>
              <a:rPr lang="en-US" sz="4000" dirty="0" err="1" smtClean="0"/>
              <a:t>Senada</a:t>
            </a:r>
            <a:r>
              <a:rPr lang="en-US" sz="4000" dirty="0" smtClean="0"/>
              <a:t> </a:t>
            </a:r>
            <a:r>
              <a:rPr lang="en-US" sz="4000" dirty="0" err="1" smtClean="0"/>
              <a:t>dengan</a:t>
            </a:r>
            <a:r>
              <a:rPr lang="en-US" sz="4000" dirty="0" smtClean="0"/>
              <a:t> </a:t>
            </a:r>
            <a:r>
              <a:rPr lang="en-US" sz="4000" dirty="0" err="1" smtClean="0"/>
              <a:t>itu</a:t>
            </a:r>
            <a:r>
              <a:rPr lang="en-US" sz="4000" dirty="0" smtClean="0"/>
              <a:t>, Briggs </a:t>
            </a:r>
            <a:r>
              <a:rPr lang="en-US" sz="4000" dirty="0" err="1" smtClean="0"/>
              <a:t>mengartikan</a:t>
            </a:r>
            <a:r>
              <a:rPr lang="en-US" sz="4000" dirty="0" smtClean="0"/>
              <a:t> media </a:t>
            </a:r>
            <a:r>
              <a:rPr lang="en-US" sz="4000" dirty="0" err="1" smtClean="0"/>
              <a:t>sebagai</a:t>
            </a:r>
            <a:r>
              <a:rPr lang="en-US" sz="4000" dirty="0" smtClean="0"/>
              <a:t> </a:t>
            </a:r>
            <a:r>
              <a:rPr lang="en-US" sz="4000" dirty="0" err="1" smtClean="0"/>
              <a:t>alat</a:t>
            </a:r>
            <a:r>
              <a:rPr lang="en-US" sz="4000" dirty="0" smtClean="0"/>
              <a:t> </a:t>
            </a:r>
            <a:r>
              <a:rPr lang="en-US" sz="4000" dirty="0" err="1" smtClean="0"/>
              <a:t>untuk</a:t>
            </a:r>
            <a:r>
              <a:rPr lang="en-US" sz="4000" dirty="0" smtClean="0"/>
              <a:t> </a:t>
            </a:r>
            <a:r>
              <a:rPr lang="en-US" sz="4000" dirty="0" err="1" smtClean="0"/>
              <a:t>memberikan</a:t>
            </a:r>
            <a:r>
              <a:rPr lang="en-US" sz="4000" dirty="0" smtClean="0"/>
              <a:t> </a:t>
            </a:r>
            <a:r>
              <a:rPr lang="en-US" sz="4000" dirty="0" err="1" smtClean="0"/>
              <a:t>rangsangan</a:t>
            </a:r>
            <a:r>
              <a:rPr lang="en-US" sz="4000" dirty="0" smtClean="0"/>
              <a:t> </a:t>
            </a:r>
            <a:r>
              <a:rPr lang="en-US" sz="4000" dirty="0" err="1" smtClean="0"/>
              <a:t>bagi</a:t>
            </a:r>
            <a:r>
              <a:rPr lang="en-US" sz="4000" dirty="0" smtClean="0"/>
              <a:t> </a:t>
            </a:r>
            <a:r>
              <a:rPr lang="en-US" sz="4000" dirty="0" err="1" smtClean="0"/>
              <a:t>siswa</a:t>
            </a:r>
            <a:r>
              <a:rPr lang="en-US" sz="4000" dirty="0" smtClean="0"/>
              <a:t> agar </a:t>
            </a:r>
            <a:r>
              <a:rPr lang="en-US" sz="4000" dirty="0" err="1" smtClean="0"/>
              <a:t>terjadi</a:t>
            </a:r>
            <a:r>
              <a:rPr lang="en-US" sz="4000" dirty="0" smtClean="0"/>
              <a:t> </a:t>
            </a:r>
            <a:r>
              <a:rPr lang="en-US" sz="4000" dirty="0" err="1" smtClean="0"/>
              <a:t>proses</a:t>
            </a:r>
            <a:r>
              <a:rPr lang="en-US" sz="4000" dirty="0" smtClean="0"/>
              <a:t> </a:t>
            </a:r>
            <a:r>
              <a:rPr lang="en-US" sz="4000" dirty="0" err="1" smtClean="0"/>
              <a:t>belajar</a:t>
            </a:r>
            <a:r>
              <a:rPr lang="en-US" sz="4000" dirty="0" smtClean="0"/>
              <a:t>.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04800"/>
            <a:ext cx="8534400" cy="6248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143000" y="1371600"/>
            <a:ext cx="2514600" cy="6858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Media </a:t>
            </a:r>
            <a:r>
              <a:rPr lang="en-US" sz="2000" dirty="0" err="1" smtClean="0"/>
              <a:t>pendidikan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5562600" y="1371600"/>
            <a:ext cx="3048000" cy="76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pendidikan</a:t>
            </a:r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1066800" y="3886200"/>
            <a:ext cx="3048000" cy="76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Media </a:t>
            </a:r>
            <a:r>
              <a:rPr lang="en-US" sz="2000" dirty="0" err="1" smtClean="0"/>
              <a:t>pembelajaran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5715000" y="3962400"/>
            <a:ext cx="2971800" cy="7620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 smtClean="0"/>
              <a:t>Tujuan</a:t>
            </a:r>
            <a:r>
              <a:rPr lang="en-US" sz="2000" dirty="0" smtClean="0"/>
              <a:t> </a:t>
            </a:r>
            <a:r>
              <a:rPr lang="en-US" sz="2000" dirty="0" err="1" smtClean="0"/>
              <a:t>pembelajaran</a:t>
            </a:r>
            <a:endParaRPr lang="en-US" sz="20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886200" y="16764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267200" y="4267200"/>
            <a:ext cx="1371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81000" y="457200"/>
            <a:ext cx="8382000" cy="60198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dirty="0" err="1" smtClean="0"/>
              <a:t>Tidak</a:t>
            </a:r>
            <a:r>
              <a:rPr lang="en-US" sz="3200" dirty="0" smtClean="0"/>
              <a:t> </a:t>
            </a:r>
            <a:r>
              <a:rPr lang="en-US" sz="3200" dirty="0" err="1" smtClean="0"/>
              <a:t>semua</a:t>
            </a:r>
            <a:r>
              <a:rPr lang="en-US" sz="3200" dirty="0" smtClean="0"/>
              <a:t> media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media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, </a:t>
            </a:r>
            <a:r>
              <a:rPr lang="en-US" sz="3200" dirty="0" err="1" smtClean="0"/>
              <a:t>tetapi</a:t>
            </a:r>
            <a:r>
              <a:rPr lang="en-US" sz="3200" dirty="0" smtClean="0"/>
              <a:t> </a:t>
            </a:r>
            <a:r>
              <a:rPr lang="en-US" sz="3200" dirty="0" err="1" smtClean="0"/>
              <a:t>setiap</a:t>
            </a:r>
            <a:r>
              <a:rPr lang="en-US" sz="3200" dirty="0" smtClean="0"/>
              <a:t> media </a:t>
            </a:r>
            <a:r>
              <a:rPr lang="en-US" sz="3200" dirty="0" err="1" smtClean="0"/>
              <a:t>pembelajaran</a:t>
            </a:r>
            <a:r>
              <a:rPr lang="en-US" sz="3200" dirty="0" smtClean="0"/>
              <a:t> </a:t>
            </a:r>
            <a:r>
              <a:rPr lang="en-US" sz="3200" dirty="0" err="1" smtClean="0"/>
              <a:t>pasti</a:t>
            </a:r>
            <a:r>
              <a:rPr lang="en-US" sz="3200" dirty="0" smtClean="0"/>
              <a:t> </a:t>
            </a:r>
            <a:r>
              <a:rPr lang="en-US" sz="3200" dirty="0" err="1" smtClean="0"/>
              <a:t>termasuk</a:t>
            </a:r>
            <a:r>
              <a:rPr lang="en-US" sz="3200" dirty="0" smtClean="0"/>
              <a:t> media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. </a:t>
            </a:r>
          </a:p>
          <a:p>
            <a:r>
              <a:rPr lang="en-US" sz="3200" dirty="0" err="1" smtClean="0"/>
              <a:t>Apa</a:t>
            </a:r>
            <a:r>
              <a:rPr lang="en-US" sz="3200" dirty="0" smtClean="0"/>
              <a:t> pula </a:t>
            </a:r>
            <a:r>
              <a:rPr lang="en-US" sz="3200" dirty="0" err="1" smtClean="0"/>
              <a:t>bedanya</a:t>
            </a:r>
            <a:r>
              <a:rPr lang="en-US" sz="3200" dirty="0" smtClean="0"/>
              <a:t> </a:t>
            </a:r>
            <a:r>
              <a:rPr lang="en-US" sz="3200" dirty="0" err="1" smtClean="0"/>
              <a:t>alat</a:t>
            </a:r>
            <a:r>
              <a:rPr lang="en-US" sz="3200" dirty="0" smtClean="0"/>
              <a:t> </a:t>
            </a:r>
            <a:r>
              <a:rPr lang="en-US" sz="3200" dirty="0" err="1" smtClean="0"/>
              <a:t>peraga</a:t>
            </a:r>
            <a:r>
              <a:rPr lang="en-US" sz="3200" dirty="0" smtClean="0"/>
              <a:t>, </a:t>
            </a:r>
            <a:r>
              <a:rPr lang="en-US" sz="3200" dirty="0" err="1" smtClean="0"/>
              <a:t>alat</a:t>
            </a:r>
            <a:r>
              <a:rPr lang="en-US" sz="3200" dirty="0" smtClean="0"/>
              <a:t> bantu guru, </a:t>
            </a:r>
            <a:r>
              <a:rPr lang="en-US" sz="3200" dirty="0" err="1" smtClean="0"/>
              <a:t>alat</a:t>
            </a:r>
            <a:r>
              <a:rPr lang="en-US" sz="3200" dirty="0" smtClean="0"/>
              <a:t> bantu audio visual Aids (AVA),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alat</a:t>
            </a:r>
            <a:r>
              <a:rPr lang="en-US" sz="3200" dirty="0" smtClean="0"/>
              <a:t> bantu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 yang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sering</a:t>
            </a:r>
            <a:r>
              <a:rPr lang="en-US" sz="3200" dirty="0" smtClean="0"/>
              <a:t> </a:t>
            </a:r>
            <a:r>
              <a:rPr lang="en-US" sz="3200" dirty="0" err="1" smtClean="0"/>
              <a:t>juga</a:t>
            </a:r>
            <a:r>
              <a:rPr lang="en-US" sz="3200" dirty="0" smtClean="0"/>
              <a:t> </a:t>
            </a:r>
            <a:r>
              <a:rPr lang="en-US" sz="3200" dirty="0" err="1" smtClean="0"/>
              <a:t>kita</a:t>
            </a:r>
            <a:r>
              <a:rPr lang="en-US" sz="3200" dirty="0" smtClean="0"/>
              <a:t> </a:t>
            </a:r>
            <a:r>
              <a:rPr lang="en-US" sz="3200" dirty="0" err="1" smtClean="0"/>
              <a:t>dengar</a:t>
            </a:r>
            <a:r>
              <a:rPr lang="en-US" sz="3200" dirty="0" smtClean="0"/>
              <a:t>?</a:t>
            </a:r>
          </a:p>
          <a:p>
            <a:r>
              <a:rPr lang="en-US" sz="3200" dirty="0" smtClean="0"/>
              <a:t> 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81000"/>
            <a:ext cx="8534400" cy="609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Alat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peraga</a:t>
            </a:r>
            <a:r>
              <a:rPr lang="en-US" sz="3200" b="1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alat</a:t>
            </a:r>
            <a:r>
              <a:rPr lang="en-US" sz="3200" dirty="0" smtClean="0"/>
              <a:t>/</a:t>
            </a:r>
            <a:r>
              <a:rPr lang="en-US" sz="3200" dirty="0" err="1" smtClean="0"/>
              <a:t>benda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memperagakan</a:t>
            </a:r>
            <a:r>
              <a:rPr lang="en-US" sz="3200" dirty="0" smtClean="0"/>
              <a:t> </a:t>
            </a:r>
            <a:r>
              <a:rPr lang="en-US" sz="3200" dirty="0" err="1" smtClean="0"/>
              <a:t>fakta</a:t>
            </a:r>
            <a:r>
              <a:rPr lang="en-US" sz="3200" dirty="0" smtClean="0"/>
              <a:t>, </a:t>
            </a:r>
            <a:r>
              <a:rPr lang="en-US" sz="3200" dirty="0" err="1" smtClean="0"/>
              <a:t>konsep</a:t>
            </a:r>
            <a:r>
              <a:rPr lang="en-US" sz="3200" dirty="0" smtClean="0"/>
              <a:t>, </a:t>
            </a:r>
            <a:r>
              <a:rPr lang="en-US" sz="3200" dirty="0" err="1" smtClean="0"/>
              <a:t>prinsip</a:t>
            </a:r>
            <a:r>
              <a:rPr lang="en-US" sz="3200" dirty="0" smtClean="0"/>
              <a:t>, </a:t>
            </a:r>
            <a:r>
              <a:rPr lang="en-US" sz="3200" dirty="0" err="1" smtClean="0"/>
              <a:t>atau</a:t>
            </a:r>
            <a:r>
              <a:rPr lang="en-US" sz="3200" dirty="0" smtClean="0"/>
              <a:t> </a:t>
            </a:r>
            <a:r>
              <a:rPr lang="en-US" sz="3200" dirty="0" err="1" smtClean="0"/>
              <a:t>prosedur</a:t>
            </a:r>
            <a:r>
              <a:rPr lang="en-US" sz="3200" dirty="0" smtClean="0"/>
              <a:t> </a:t>
            </a:r>
            <a:r>
              <a:rPr lang="en-US" sz="3200" dirty="0" err="1" smtClean="0"/>
              <a:t>tertentu</a:t>
            </a:r>
            <a:r>
              <a:rPr lang="en-US" sz="3200" dirty="0" smtClean="0"/>
              <a:t> agar </a:t>
            </a:r>
            <a:r>
              <a:rPr lang="en-US" sz="3200" dirty="0" err="1" smtClean="0"/>
              <a:t>tampak</a:t>
            </a:r>
            <a:r>
              <a:rPr lang="en-US" sz="3200" dirty="0" smtClean="0"/>
              <a:t> </a:t>
            </a:r>
            <a:r>
              <a:rPr lang="en-US" sz="3200" dirty="0" err="1" smtClean="0"/>
              <a:t>lebih</a:t>
            </a:r>
            <a:r>
              <a:rPr lang="en-US" sz="3200" dirty="0" smtClean="0"/>
              <a:t> </a:t>
            </a:r>
            <a:r>
              <a:rPr lang="en-US" sz="3200" dirty="0" err="1" smtClean="0"/>
              <a:t>konkrit</a:t>
            </a:r>
            <a:r>
              <a:rPr lang="en-US" sz="3200" dirty="0" smtClean="0"/>
              <a:t>. </a:t>
            </a:r>
            <a:r>
              <a:rPr lang="en-US" sz="3200" b="1" dirty="0" err="1" smtClean="0"/>
              <a:t>Alat</a:t>
            </a:r>
            <a:r>
              <a:rPr lang="en-US" sz="3200" b="1" dirty="0" smtClean="0"/>
              <a:t> bantu</a:t>
            </a:r>
            <a:r>
              <a:rPr lang="en-US" sz="3200" dirty="0" smtClean="0"/>
              <a:t> </a:t>
            </a:r>
            <a:r>
              <a:rPr lang="en-US" sz="3200" dirty="0" err="1" smtClean="0"/>
              <a:t>adalah</a:t>
            </a:r>
            <a:r>
              <a:rPr lang="en-US" sz="3200" dirty="0" smtClean="0"/>
              <a:t> </a:t>
            </a:r>
            <a:r>
              <a:rPr lang="en-US" sz="3200" dirty="0" err="1" smtClean="0"/>
              <a:t>alat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oleh</a:t>
            </a:r>
            <a:r>
              <a:rPr lang="en-US" sz="3200" dirty="0" smtClean="0"/>
              <a:t> guru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mempermudah</a:t>
            </a:r>
            <a:r>
              <a:rPr lang="en-US" sz="3200" dirty="0" smtClean="0"/>
              <a:t> </a:t>
            </a:r>
            <a:r>
              <a:rPr lang="en-US" sz="3200" dirty="0" err="1" smtClean="0"/>
              <a:t>tugas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mengajar</a:t>
            </a:r>
            <a:r>
              <a:rPr lang="en-US" sz="3200" dirty="0" smtClean="0"/>
              <a:t>. </a:t>
            </a:r>
            <a:r>
              <a:rPr lang="en-US" sz="3200" b="1" dirty="0" smtClean="0"/>
              <a:t>Audio visual Aids (AVA) </a:t>
            </a:r>
            <a:r>
              <a:rPr lang="en-US" sz="3200" dirty="0" err="1" smtClean="0"/>
              <a:t>mempunyai</a:t>
            </a:r>
            <a:r>
              <a:rPr lang="en-US" sz="3200" dirty="0" smtClean="0"/>
              <a:t> </a:t>
            </a:r>
            <a:r>
              <a:rPr lang="en-US" sz="3200" dirty="0" err="1" smtClean="0"/>
              <a:t>pengertian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tujuan</a:t>
            </a:r>
            <a:r>
              <a:rPr lang="en-US" sz="3200" dirty="0" smtClean="0"/>
              <a:t> yang </a:t>
            </a:r>
            <a:r>
              <a:rPr lang="en-US" sz="3200" dirty="0" err="1" smtClean="0"/>
              <a:t>sama</a:t>
            </a:r>
            <a:r>
              <a:rPr lang="en-US" sz="3200" dirty="0" smtClean="0"/>
              <a:t> </a:t>
            </a:r>
            <a:r>
              <a:rPr lang="en-US" sz="3200" dirty="0" err="1" smtClean="0"/>
              <a:t>hanya</a:t>
            </a:r>
            <a:r>
              <a:rPr lang="en-US" sz="3200" dirty="0" smtClean="0"/>
              <a:t> </a:t>
            </a:r>
            <a:r>
              <a:rPr lang="en-US" sz="3200" dirty="0" err="1" smtClean="0"/>
              <a:t>saja</a:t>
            </a:r>
            <a:r>
              <a:rPr lang="en-US" sz="3200" dirty="0" smtClean="0"/>
              <a:t> </a:t>
            </a:r>
            <a:r>
              <a:rPr lang="en-US" sz="3200" dirty="0" err="1" smtClean="0"/>
              <a:t>penekanannya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peralatan</a:t>
            </a:r>
            <a:r>
              <a:rPr lang="en-US" sz="3200" dirty="0" smtClean="0"/>
              <a:t> audio </a:t>
            </a:r>
            <a:r>
              <a:rPr lang="en-US" sz="3200" dirty="0" err="1" smtClean="0"/>
              <a:t>dan</a:t>
            </a:r>
            <a:r>
              <a:rPr lang="en-US" sz="3200" dirty="0" smtClean="0"/>
              <a:t> visual . </a:t>
            </a:r>
            <a:r>
              <a:rPr lang="en-US" sz="3200" dirty="0" err="1" smtClean="0"/>
              <a:t>Sedangkan</a:t>
            </a:r>
            <a:r>
              <a:rPr lang="en-US" sz="3200" dirty="0" smtClean="0"/>
              <a:t> </a:t>
            </a:r>
            <a:r>
              <a:rPr lang="en-US" sz="3200" b="1" dirty="0" err="1" smtClean="0"/>
              <a:t>alat</a:t>
            </a:r>
            <a:r>
              <a:rPr lang="en-US" sz="3200" b="1" dirty="0" smtClean="0"/>
              <a:t> bantu </a:t>
            </a:r>
            <a:r>
              <a:rPr lang="en-US" sz="3200" b="1" dirty="0" err="1" smtClean="0"/>
              <a:t>belaja</a:t>
            </a:r>
            <a:r>
              <a:rPr lang="en-US" sz="3200" dirty="0" err="1" smtClean="0"/>
              <a:t>r</a:t>
            </a:r>
            <a:r>
              <a:rPr lang="en-US" sz="3200" dirty="0" smtClean="0"/>
              <a:t> </a:t>
            </a:r>
            <a:r>
              <a:rPr lang="en-US" sz="3200" dirty="0" err="1" smtClean="0"/>
              <a:t>penekanannya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pihak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belajar</a:t>
            </a:r>
            <a:r>
              <a:rPr lang="en-US" sz="3200" dirty="0" smtClean="0"/>
              <a:t>. </a:t>
            </a:r>
            <a:r>
              <a:rPr lang="en-US" sz="3200" dirty="0" err="1" smtClean="0"/>
              <a:t>Semua</a:t>
            </a:r>
            <a:r>
              <a:rPr lang="en-US" sz="3200" dirty="0" smtClean="0"/>
              <a:t> </a:t>
            </a:r>
            <a:r>
              <a:rPr lang="en-US" sz="3200" dirty="0" err="1" smtClean="0"/>
              <a:t>istilah</a:t>
            </a:r>
            <a:r>
              <a:rPr lang="en-US" sz="3200" dirty="0" smtClean="0"/>
              <a:t> </a:t>
            </a:r>
            <a:r>
              <a:rPr lang="en-US" sz="3200" dirty="0" err="1" smtClean="0"/>
              <a:t>tersebut</a:t>
            </a:r>
            <a:r>
              <a:rPr lang="en-US" sz="3200" dirty="0" smtClean="0"/>
              <a:t> </a:t>
            </a:r>
            <a:r>
              <a:rPr lang="en-US" sz="3200" dirty="0" err="1" smtClean="0"/>
              <a:t>dapat</a:t>
            </a:r>
            <a:r>
              <a:rPr lang="en-US" sz="3200" dirty="0" smtClean="0"/>
              <a:t> </a:t>
            </a:r>
            <a:r>
              <a:rPr lang="en-US" sz="3200" dirty="0" err="1" smtClean="0"/>
              <a:t>kita</a:t>
            </a:r>
            <a:r>
              <a:rPr lang="en-US" sz="3200" dirty="0" smtClean="0"/>
              <a:t> </a:t>
            </a:r>
            <a:r>
              <a:rPr lang="en-US" sz="3200" dirty="0" err="1" smtClean="0"/>
              <a:t>rangkum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satu</a:t>
            </a:r>
            <a:r>
              <a:rPr lang="en-US" sz="3200" dirty="0" smtClean="0"/>
              <a:t> </a:t>
            </a:r>
            <a:r>
              <a:rPr lang="en-US" sz="3200" dirty="0" err="1" smtClean="0"/>
              <a:t>istilah</a:t>
            </a:r>
            <a:r>
              <a:rPr lang="en-US" sz="3200" dirty="0" smtClean="0"/>
              <a:t> </a:t>
            </a:r>
            <a:r>
              <a:rPr lang="en-US" sz="3200" dirty="0" err="1" smtClean="0"/>
              <a:t>umum</a:t>
            </a:r>
            <a:r>
              <a:rPr lang="en-US" sz="3200" dirty="0" smtClean="0"/>
              <a:t> </a:t>
            </a:r>
            <a:r>
              <a:rPr lang="en-US" sz="3200" dirty="0" err="1" smtClean="0"/>
              <a:t>yaitu</a:t>
            </a:r>
            <a:r>
              <a:rPr lang="en-US" sz="3200" dirty="0" smtClean="0"/>
              <a:t> </a:t>
            </a:r>
            <a:r>
              <a:rPr lang="en-US" sz="3200" b="1" dirty="0" smtClean="0"/>
              <a:t>media </a:t>
            </a:r>
            <a:r>
              <a:rPr lang="en-US" sz="3200" b="1" dirty="0" err="1" smtClean="0"/>
              <a:t>pembelajaran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381000" y="457200"/>
            <a:ext cx="8382000" cy="59436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>
            <a:normAutofit/>
          </a:bodyPr>
          <a:lstStyle/>
          <a:p>
            <a:pPr algn="l"/>
            <a:r>
              <a:rPr lang="en-US" sz="3200" dirty="0" err="1" smtClean="0">
                <a:solidFill>
                  <a:schemeClr val="tx1"/>
                </a:solidFill>
              </a:rPr>
              <a:t>Pada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hakekatnya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bukan</a:t>
            </a:r>
            <a:r>
              <a:rPr lang="en-US" sz="3200" dirty="0" smtClean="0">
                <a:solidFill>
                  <a:schemeClr val="tx1"/>
                </a:solidFill>
              </a:rPr>
              <a:t> media </a:t>
            </a:r>
            <a:r>
              <a:rPr lang="en-US" sz="3200" dirty="0" err="1" smtClean="0">
                <a:solidFill>
                  <a:schemeClr val="tx1"/>
                </a:solidFill>
              </a:rPr>
              <a:t>pembelajaran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itu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sendiri</a:t>
            </a:r>
            <a:r>
              <a:rPr lang="en-US" sz="3200" dirty="0" smtClean="0">
                <a:solidFill>
                  <a:schemeClr val="tx1"/>
                </a:solidFill>
              </a:rPr>
              <a:t> yang </a:t>
            </a:r>
            <a:r>
              <a:rPr lang="en-US" sz="3200" dirty="0" err="1" smtClean="0">
                <a:solidFill>
                  <a:schemeClr val="tx1"/>
                </a:solidFill>
              </a:rPr>
              <a:t>menentukan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hasil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belajar</a:t>
            </a:r>
            <a:r>
              <a:rPr lang="en-US" sz="3200" dirty="0" smtClean="0">
                <a:solidFill>
                  <a:schemeClr val="tx1"/>
                </a:solidFill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</a:rPr>
              <a:t>Ternyata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keberhasilan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menggunakan</a:t>
            </a:r>
            <a:r>
              <a:rPr lang="en-US" sz="3200" dirty="0" smtClean="0">
                <a:solidFill>
                  <a:schemeClr val="tx1"/>
                </a:solidFill>
              </a:rPr>
              <a:t> media </a:t>
            </a:r>
            <a:r>
              <a:rPr lang="en-US" sz="3200" dirty="0" err="1" smtClean="0">
                <a:solidFill>
                  <a:schemeClr val="tx1"/>
                </a:solidFill>
              </a:rPr>
              <a:t>pembelajaran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dalam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proses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pembelajaran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untuk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meningkatkan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hasil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belajar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tergantung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pada</a:t>
            </a:r>
            <a:r>
              <a:rPr lang="en-US" sz="3200" dirty="0" smtClean="0">
                <a:solidFill>
                  <a:schemeClr val="tx1"/>
                </a:solidFill>
              </a:rPr>
              <a:t>: 1) </a:t>
            </a:r>
            <a:r>
              <a:rPr lang="en-US" sz="3200" dirty="0" err="1" smtClean="0">
                <a:solidFill>
                  <a:schemeClr val="tx1"/>
                </a:solidFill>
              </a:rPr>
              <a:t>isi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pesan</a:t>
            </a:r>
            <a:r>
              <a:rPr lang="en-US" sz="3200" dirty="0" smtClean="0">
                <a:solidFill>
                  <a:schemeClr val="tx1"/>
                </a:solidFill>
              </a:rPr>
              <a:t>; 2) </a:t>
            </a:r>
            <a:r>
              <a:rPr lang="en-US" sz="3200" dirty="0" err="1" smtClean="0">
                <a:solidFill>
                  <a:schemeClr val="tx1"/>
                </a:solidFill>
              </a:rPr>
              <a:t>cara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menjelaskan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pesan</a:t>
            </a:r>
            <a:r>
              <a:rPr lang="en-US" sz="3200" dirty="0" smtClean="0">
                <a:solidFill>
                  <a:schemeClr val="tx1"/>
                </a:solidFill>
              </a:rPr>
              <a:t>; 3) </a:t>
            </a:r>
            <a:r>
              <a:rPr lang="en-US" sz="3200" dirty="0" err="1" smtClean="0">
                <a:solidFill>
                  <a:schemeClr val="tx1"/>
                </a:solidFill>
              </a:rPr>
              <a:t>karakteristik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penerima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pesan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en-US" sz="3200" dirty="0" err="1" smtClean="0">
                <a:solidFill>
                  <a:schemeClr val="tx1"/>
                </a:solidFill>
              </a:rPr>
              <a:t>Dengan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demikian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dalam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memilih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menggunakan</a:t>
            </a:r>
            <a:r>
              <a:rPr lang="en-US" sz="3200" dirty="0" smtClean="0">
                <a:solidFill>
                  <a:schemeClr val="tx1"/>
                </a:solidFill>
              </a:rPr>
              <a:t> media, </a:t>
            </a:r>
            <a:r>
              <a:rPr lang="en-US" sz="3200" dirty="0" err="1" smtClean="0">
                <a:solidFill>
                  <a:schemeClr val="tx1"/>
                </a:solidFill>
              </a:rPr>
              <a:t>perlu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diperhatikan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ketiga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faktor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tersebut</a:t>
            </a:r>
            <a:r>
              <a:rPr lang="en-US" sz="3200" dirty="0" smtClean="0">
                <a:solidFill>
                  <a:schemeClr val="tx1"/>
                </a:solidFill>
              </a:rPr>
              <a:t>.</a:t>
            </a:r>
            <a:endParaRPr 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04800" y="381000"/>
            <a:ext cx="8534400" cy="609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/>
              <a:t>Ada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beberapa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jenis</a:t>
            </a:r>
            <a:r>
              <a:rPr lang="en-US" sz="3200" b="1" dirty="0" smtClean="0"/>
              <a:t> media </a:t>
            </a:r>
            <a:r>
              <a:rPr lang="en-US" sz="3200" b="1" dirty="0" err="1" smtClean="0"/>
              <a:t>pembelajaran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diantaranya</a:t>
            </a:r>
            <a:r>
              <a:rPr lang="en-US" sz="3200" dirty="0" smtClean="0"/>
              <a:t>:</a:t>
            </a:r>
          </a:p>
          <a:p>
            <a:pPr marL="342900" indent="-342900">
              <a:buAutoNum type="arabicPeriod"/>
            </a:pPr>
            <a:r>
              <a:rPr lang="en-US" sz="3200" b="1" dirty="0" smtClean="0"/>
              <a:t>Media Visual</a:t>
            </a:r>
            <a:r>
              <a:rPr lang="en-US" sz="3200" dirty="0" smtClean="0"/>
              <a:t>: </a:t>
            </a:r>
            <a:r>
              <a:rPr lang="en-US" sz="3200" dirty="0" err="1" smtClean="0"/>
              <a:t>grafik</a:t>
            </a:r>
            <a:r>
              <a:rPr lang="en-US" sz="3200" dirty="0" smtClean="0"/>
              <a:t>, diagram, chart, </a:t>
            </a:r>
            <a:r>
              <a:rPr lang="en-US" sz="3200" dirty="0" err="1" smtClean="0"/>
              <a:t>bagan</a:t>
            </a:r>
            <a:r>
              <a:rPr lang="en-US" sz="3200" dirty="0" smtClean="0"/>
              <a:t>, poster, </a:t>
            </a:r>
            <a:r>
              <a:rPr lang="en-US" sz="3200" dirty="0" err="1" smtClean="0"/>
              <a:t>kartun</a:t>
            </a:r>
            <a:r>
              <a:rPr lang="en-US" sz="3200" dirty="0" smtClean="0"/>
              <a:t>, </a:t>
            </a:r>
            <a:r>
              <a:rPr lang="en-US" sz="3200" dirty="0" err="1" smtClean="0"/>
              <a:t>komik</a:t>
            </a:r>
            <a:endParaRPr lang="en-US" sz="3200" dirty="0" smtClean="0"/>
          </a:p>
          <a:p>
            <a:pPr marL="342900" indent="-342900">
              <a:buAutoNum type="arabicPeriod"/>
            </a:pPr>
            <a:r>
              <a:rPr lang="en-US" sz="3200" b="1" dirty="0" smtClean="0"/>
              <a:t>Media Audio</a:t>
            </a:r>
            <a:r>
              <a:rPr lang="en-US" sz="3200" dirty="0" smtClean="0"/>
              <a:t>: radio, tape recorder, </a:t>
            </a:r>
            <a:r>
              <a:rPr lang="en-US" sz="3200" dirty="0" err="1" smtClean="0"/>
              <a:t>laboratorium</a:t>
            </a:r>
            <a:r>
              <a:rPr lang="en-US" sz="3200" dirty="0" smtClean="0"/>
              <a:t> </a:t>
            </a:r>
            <a:r>
              <a:rPr lang="en-US" sz="3200" dirty="0" err="1" smtClean="0"/>
              <a:t>bahasa</a:t>
            </a:r>
            <a:r>
              <a:rPr lang="en-US" sz="3200" dirty="0" smtClean="0"/>
              <a:t>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sejenisnya</a:t>
            </a:r>
            <a:endParaRPr lang="en-US" sz="3200" dirty="0" smtClean="0"/>
          </a:p>
          <a:p>
            <a:pPr marL="342900" indent="-342900">
              <a:buAutoNum type="arabicPeriod"/>
            </a:pPr>
            <a:r>
              <a:rPr lang="en-US" sz="3200" b="1" dirty="0" smtClean="0"/>
              <a:t>Project still media</a:t>
            </a:r>
            <a:r>
              <a:rPr lang="en-US" sz="3200" dirty="0" smtClean="0"/>
              <a:t>: slide,  over head </a:t>
            </a:r>
            <a:r>
              <a:rPr lang="en-US" sz="3200" dirty="0" err="1" smtClean="0"/>
              <a:t>projektor</a:t>
            </a:r>
            <a:r>
              <a:rPr lang="en-US" sz="3200" dirty="0" smtClean="0"/>
              <a:t> (OHP), in focus,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sejenisnya</a:t>
            </a:r>
            <a:endParaRPr lang="en-US" sz="3200" dirty="0" smtClean="0"/>
          </a:p>
          <a:p>
            <a:pPr marL="342900" indent="-342900">
              <a:buAutoNum type="arabicPeriod"/>
            </a:pPr>
            <a:r>
              <a:rPr lang="en-US" sz="3200" b="1" dirty="0" smtClean="0"/>
              <a:t>Projected  motion media</a:t>
            </a:r>
            <a:r>
              <a:rPr lang="en-US" sz="3200" dirty="0" smtClean="0"/>
              <a:t>: film, </a:t>
            </a:r>
            <a:r>
              <a:rPr lang="en-US" sz="3200" dirty="0" err="1" smtClean="0"/>
              <a:t>televisi</a:t>
            </a:r>
            <a:r>
              <a:rPr lang="en-US" sz="3200" dirty="0" smtClean="0"/>
              <a:t>, video (VCD, DVD, TVR), </a:t>
            </a:r>
            <a:r>
              <a:rPr lang="en-US" sz="3200" dirty="0" err="1" smtClean="0"/>
              <a:t>komputer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sejenisnya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1413</Words>
  <Application>Microsoft Office PowerPoint</Application>
  <PresentationFormat>On-screen Show (4:3)</PresentationFormat>
  <Paragraphs>156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>Siti-Cho</dc:creator>
  <cp:lastModifiedBy>Siti-Cho</cp:lastModifiedBy>
  <cp:revision>1</cp:revision>
  <dcterms:created xsi:type="dcterms:W3CDTF">2016-04-16T01:51:27Z</dcterms:created>
  <dcterms:modified xsi:type="dcterms:W3CDTF">2016-04-16T01:52:59Z</dcterms:modified>
</cp:coreProperties>
</file>