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9"/>
  </p:notesMasterIdLst>
  <p:sldIdLst>
    <p:sldId id="422" r:id="rId2"/>
    <p:sldId id="343" r:id="rId3"/>
    <p:sldId id="427" r:id="rId4"/>
    <p:sldId id="423" r:id="rId5"/>
    <p:sldId id="426" r:id="rId6"/>
    <p:sldId id="424" r:id="rId7"/>
    <p:sldId id="428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3/15/2013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777863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Bookman Old Style" pitchFamily="18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2921027"/>
            <a:ext cx="60007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Pertemuan</a:t>
            </a:r>
            <a:r>
              <a:rPr lang="en-US" b="1" dirty="0" smtClean="0"/>
              <a:t> 1</a:t>
            </a:r>
          </a:p>
          <a:p>
            <a:pPr algn="ctr"/>
            <a:r>
              <a:rPr lang="en-US" dirty="0"/>
              <a:t> </a:t>
            </a:r>
          </a:p>
          <a:p>
            <a:pPr algn="ctr"/>
            <a:endParaRPr lang="en-US" dirty="0" smtClean="0"/>
          </a:p>
          <a:p>
            <a:pPr algn="ctr"/>
            <a:r>
              <a:rPr lang="en-US" sz="2000" b="1" dirty="0" err="1" smtClean="0">
                <a:latin typeface="Perpetua Titling MT" pitchFamily="18" charset="0"/>
              </a:rPr>
              <a:t>Analisis</a:t>
            </a:r>
            <a:r>
              <a:rPr lang="en-US" sz="2000" b="1" dirty="0" smtClean="0">
                <a:latin typeface="Perpetua Titling MT" pitchFamily="18" charset="0"/>
              </a:rPr>
              <a:t> </a:t>
            </a:r>
            <a:r>
              <a:rPr lang="en-US" sz="2000" b="1" dirty="0" err="1" smtClean="0">
                <a:latin typeface="Perpetua Titling MT" pitchFamily="18" charset="0"/>
              </a:rPr>
              <a:t>Kombinatorial</a:t>
            </a:r>
            <a:endParaRPr lang="en-US" sz="2000" b="1" dirty="0">
              <a:latin typeface="Perpetua Titling MT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491568"/>
            <a:ext cx="8640763" cy="550920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1" indent="-342900" eaLnBrk="0" hangingPunct="0">
              <a:tabLst>
                <a:tab pos="266700" algn="l"/>
              </a:tabLst>
            </a:pPr>
            <a:r>
              <a:rPr lang="en-US" b="1" dirty="0" smtClean="0"/>
              <a:t>A. </a:t>
            </a:r>
            <a:r>
              <a:rPr lang="en-US" b="1" dirty="0" err="1" smtClean="0"/>
              <a:t>Aturan</a:t>
            </a:r>
            <a:r>
              <a:rPr lang="en-US" b="1" dirty="0" smtClean="0"/>
              <a:t> </a:t>
            </a:r>
            <a:r>
              <a:rPr lang="en-US" b="1" dirty="0" err="1" smtClean="0"/>
              <a:t>perkalian</a:t>
            </a:r>
            <a:endParaRPr lang="en-US" b="1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r>
              <a:rPr lang="en-US" u="sng" dirty="0" err="1" smtClean="0"/>
              <a:t>Definisi</a:t>
            </a:r>
            <a:r>
              <a:rPr lang="en-US" dirty="0" smtClean="0"/>
              <a:t>: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seterusnya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deretan</a:t>
            </a:r>
            <a:r>
              <a:rPr lang="en-US" dirty="0"/>
              <a:t> k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endParaRPr lang="en-US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r>
              <a:rPr lang="en-US" b="1" dirty="0" smtClean="0"/>
              <a:t>		n</a:t>
            </a:r>
            <a:r>
              <a:rPr lang="en-US" b="1" baseline="-25000" dirty="0" smtClean="0"/>
              <a:t>1 </a:t>
            </a:r>
            <a:r>
              <a:rPr lang="en-US" b="1" dirty="0"/>
              <a:t>x n</a:t>
            </a:r>
            <a:r>
              <a:rPr lang="en-US" b="1" baseline="-25000" dirty="0"/>
              <a:t>2 </a:t>
            </a:r>
            <a:r>
              <a:rPr lang="en-US" b="1" dirty="0"/>
              <a:t>x n</a:t>
            </a:r>
            <a:r>
              <a:rPr lang="en-US" b="1" baseline="-25000" dirty="0"/>
              <a:t>3 </a:t>
            </a:r>
            <a:r>
              <a:rPr lang="en-US" b="1" dirty="0"/>
              <a:t>x … .x </a:t>
            </a:r>
            <a:r>
              <a:rPr lang="en-US" b="1" dirty="0" err="1"/>
              <a:t>n</a:t>
            </a:r>
            <a:r>
              <a:rPr lang="en-US" b="1" baseline="-25000" dirty="0" err="1"/>
              <a:t>k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 smtClean="0"/>
              <a:t>.</a:t>
            </a: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dirty="0" smtClean="0"/>
          </a:p>
          <a:p>
            <a:r>
              <a:rPr lang="en-US" u="sng" dirty="0" err="1" smtClean="0"/>
              <a:t>Contoh</a:t>
            </a:r>
            <a:r>
              <a:rPr lang="en-US" dirty="0" smtClean="0"/>
              <a:t>:</a:t>
            </a:r>
            <a:endParaRPr lang="en-US" dirty="0"/>
          </a:p>
          <a:p>
            <a:pPr marL="263525"/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menyediakan</a:t>
            </a:r>
            <a:r>
              <a:rPr lang="en-US" dirty="0" smtClean="0"/>
              <a:t> menu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pagi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, </a:t>
            </a:r>
            <a:r>
              <a:rPr lang="en-US" dirty="0" err="1" smtClean="0"/>
              <a:t>telur</a:t>
            </a:r>
            <a:r>
              <a:rPr lang="en-US" dirty="0" smtClean="0"/>
              <a:t>, </a:t>
            </a:r>
            <a:r>
              <a:rPr lang="en-US" dirty="0" err="1" smtClean="0"/>
              <a:t>kerupuk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minum</a:t>
            </a:r>
            <a:r>
              <a:rPr lang="en-US" dirty="0" smtClean="0"/>
              <a:t>.</a:t>
            </a:r>
          </a:p>
          <a:p>
            <a:pPr marL="263525"/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putih</a:t>
            </a:r>
            <a:r>
              <a:rPr lang="en-US" dirty="0" smtClean="0"/>
              <a:t>,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kuning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goreng</a:t>
            </a:r>
            <a:r>
              <a:rPr lang="en-US" dirty="0" smtClean="0"/>
              <a:t>.</a:t>
            </a:r>
          </a:p>
          <a:p>
            <a:pPr marL="263525"/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dadar</a:t>
            </a:r>
            <a:r>
              <a:rPr lang="en-US" dirty="0" smtClean="0"/>
              <a:t>, </a:t>
            </a:r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ceplok</a:t>
            </a:r>
            <a:r>
              <a:rPr lang="en-US" dirty="0" smtClean="0"/>
              <a:t>, </a:t>
            </a:r>
            <a:r>
              <a:rPr lang="en-US" dirty="0" err="1" smtClean="0"/>
              <a:t>telur</a:t>
            </a:r>
            <a:r>
              <a:rPr lang="en-US" dirty="0" smtClean="0"/>
              <a:t> </a:t>
            </a:r>
            <a:r>
              <a:rPr lang="en-US" dirty="0" err="1" smtClean="0"/>
              <a:t>asin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telur</a:t>
            </a:r>
            <a:r>
              <a:rPr lang="en-US" dirty="0" smtClean="0"/>
              <a:t> rebus.</a:t>
            </a:r>
          </a:p>
          <a:p>
            <a:pPr marL="263525"/>
            <a:r>
              <a:rPr lang="en-US" dirty="0" err="1" smtClean="0"/>
              <a:t>Kerupuk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kerupuk</a:t>
            </a:r>
            <a:r>
              <a:rPr lang="en-US" dirty="0" smtClean="0"/>
              <a:t> </a:t>
            </a:r>
            <a:r>
              <a:rPr lang="en-US" dirty="0" err="1" smtClean="0"/>
              <a:t>udang</a:t>
            </a:r>
            <a:r>
              <a:rPr lang="en-US" dirty="0" smtClean="0"/>
              <a:t>, </a:t>
            </a:r>
            <a:r>
              <a:rPr lang="en-US" dirty="0" err="1" smtClean="0"/>
              <a:t>kerupuk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, </a:t>
            </a:r>
            <a:r>
              <a:rPr lang="en-US" dirty="0" err="1" smtClean="0"/>
              <a:t>kerupuk</a:t>
            </a:r>
            <a:r>
              <a:rPr lang="en-US" dirty="0" smtClean="0"/>
              <a:t> </a:t>
            </a:r>
            <a:r>
              <a:rPr lang="en-US" dirty="0" err="1" smtClean="0"/>
              <a:t>melinjo</a:t>
            </a:r>
            <a:r>
              <a:rPr lang="en-US" dirty="0" smtClean="0"/>
              <a:t>.</a:t>
            </a:r>
          </a:p>
          <a:p>
            <a:pPr marL="263525"/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air </a:t>
            </a:r>
            <a:r>
              <a:rPr lang="en-US" dirty="0" err="1" smtClean="0"/>
              <a:t>putih</a:t>
            </a:r>
            <a:r>
              <a:rPr lang="en-US" dirty="0" smtClean="0"/>
              <a:t>, air kopi, air </a:t>
            </a:r>
            <a:r>
              <a:rPr lang="en-US" dirty="0" err="1" smtClean="0"/>
              <a:t>susu</a:t>
            </a:r>
            <a:r>
              <a:rPr lang="en-US" dirty="0" smtClean="0"/>
              <a:t>, air kopi </a:t>
            </a:r>
            <a:r>
              <a:rPr lang="en-US" dirty="0" err="1" smtClean="0"/>
              <a:t>susu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teh</a:t>
            </a:r>
            <a:r>
              <a:rPr lang="en-US" dirty="0" smtClean="0"/>
              <a:t>.</a:t>
            </a:r>
          </a:p>
          <a:p>
            <a:pPr marL="263525"/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menu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pagi</a:t>
            </a:r>
            <a:r>
              <a:rPr lang="en-US" dirty="0" smtClean="0"/>
              <a:t>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dihidangkan</a:t>
            </a:r>
            <a:r>
              <a:rPr lang="en-US" dirty="0" smtClean="0"/>
              <a:t>?</a:t>
            </a:r>
            <a:endParaRPr lang="en-US" dirty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/>
          </a:p>
          <a:p>
            <a:pPr marL="342900" indent="-342900" eaLnBrk="0" hangingPunct="0">
              <a:tabLst>
                <a:tab pos="266700" algn="l"/>
              </a:tabLst>
            </a:pPr>
            <a:endParaRPr lang="id-ID" sz="28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189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89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89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894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894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894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894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build="allAtOnce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428883"/>
            <a:ext cx="8640763" cy="5786199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1" indent="-342900" eaLnBrk="0" hangingPunct="0">
              <a:tabLst>
                <a:tab pos="266700" algn="l"/>
              </a:tabLst>
            </a:pPr>
            <a:r>
              <a:rPr lang="en-US" b="1" dirty="0" smtClean="0"/>
              <a:t>B. </a:t>
            </a:r>
            <a:r>
              <a:rPr lang="en-US" b="1" dirty="0" err="1" smtClean="0"/>
              <a:t>Notasi</a:t>
            </a:r>
            <a:r>
              <a:rPr lang="en-US" b="1" dirty="0" smtClean="0"/>
              <a:t> </a:t>
            </a:r>
            <a:r>
              <a:rPr lang="en-US" b="1" dirty="0" err="1" smtClean="0"/>
              <a:t>Faktorial</a:t>
            </a:r>
            <a:endParaRPr lang="en-US" b="1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 smtClean="0"/>
          </a:p>
          <a:p>
            <a:pPr marL="263525" indent="-263525"/>
            <a:r>
              <a:rPr lang="en-US" u="sng" dirty="0" err="1" smtClean="0"/>
              <a:t>Definisi</a:t>
            </a:r>
            <a:r>
              <a:rPr lang="en-US" dirty="0" smtClean="0"/>
              <a:t>: </a:t>
            </a:r>
            <a:r>
              <a:rPr lang="en-US" dirty="0" err="1" smtClean="0"/>
              <a:t>Jika</a:t>
            </a:r>
            <a:r>
              <a:rPr lang="en-US" dirty="0" smtClean="0"/>
              <a:t> 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n </a:t>
            </a:r>
            <a:r>
              <a:rPr lang="en-US" dirty="0" err="1" smtClean="0"/>
              <a:t>dinamakan</a:t>
            </a:r>
            <a:r>
              <a:rPr lang="en-US" dirty="0" smtClean="0"/>
              <a:t> “n </a:t>
            </a:r>
            <a:r>
              <a:rPr lang="en-US" dirty="0" err="1" smtClean="0"/>
              <a:t>faktorial</a:t>
            </a:r>
            <a:r>
              <a:rPr lang="en-US" dirty="0" smtClean="0"/>
              <a:t>”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dinotasikan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b="1" dirty="0" smtClean="0"/>
              <a:t>n!</a:t>
            </a:r>
            <a:r>
              <a:rPr lang="en-US" dirty="0" smtClean="0"/>
              <a:t>.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ditulis</a:t>
            </a:r>
            <a:r>
              <a:rPr lang="en-US" dirty="0" smtClean="0"/>
              <a:t>: 	</a:t>
            </a:r>
            <a:r>
              <a:rPr lang="en-US" b="1" dirty="0" smtClean="0"/>
              <a:t>n! = 1x2x3x…x(n-3) x (n-2) x (n-1) x n </a:t>
            </a:r>
          </a:p>
          <a:p>
            <a:pPr marL="263525" indent="-263525"/>
            <a:endParaRPr lang="en-US" b="1" dirty="0" smtClean="0"/>
          </a:p>
          <a:p>
            <a:pPr marL="263525" indent="-263525"/>
            <a:r>
              <a:rPr lang="en-US" dirty="0" smtClean="0"/>
              <a:t>					</a:t>
            </a:r>
            <a:r>
              <a:rPr lang="en-US" dirty="0" err="1" smtClean="0"/>
              <a:t>atau</a:t>
            </a:r>
            <a:endParaRPr lang="en-US" dirty="0" smtClean="0"/>
          </a:p>
          <a:p>
            <a:pPr marL="263525" indent="-263525"/>
            <a:endParaRPr lang="en-US" dirty="0" smtClean="0"/>
          </a:p>
          <a:p>
            <a:pPr marL="263525"/>
            <a:r>
              <a:rPr lang="en-US" b="1" dirty="0" smtClean="0"/>
              <a:t>		n! =n . (n-1) . (n-2).(n-3). … . 3.2.1    </a:t>
            </a:r>
            <a:r>
              <a:rPr lang="en-US" dirty="0" smtClean="0"/>
              <a:t>, n ≥ 1</a:t>
            </a:r>
          </a:p>
          <a:p>
            <a:r>
              <a:rPr lang="en-US" dirty="0" smtClean="0"/>
              <a:t>    0! = 1</a:t>
            </a:r>
          </a:p>
          <a:p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pPr marL="263525"/>
            <a:r>
              <a:rPr lang="en-US" dirty="0" err="1" smtClean="0"/>
              <a:t>Hitunglah</a:t>
            </a:r>
            <a:r>
              <a:rPr lang="en-US" dirty="0" smtClean="0"/>
              <a:t> :	</a:t>
            </a:r>
          </a:p>
          <a:p>
            <a:pPr marL="606425" lvl="0" indent="-342900">
              <a:buFont typeface="+mj-lt"/>
              <a:buAutoNum type="arabicPeriod"/>
            </a:pPr>
            <a:r>
              <a:rPr lang="en-US" dirty="0" smtClean="0"/>
              <a:t>6!	</a:t>
            </a:r>
          </a:p>
          <a:p>
            <a:pPr marL="606425" lvl="0" indent="-342900">
              <a:buFont typeface="+mj-lt"/>
              <a:buAutoNum type="arabicPeriod"/>
            </a:pPr>
            <a:endParaRPr lang="en-US" dirty="0" smtClean="0"/>
          </a:p>
          <a:p>
            <a:pPr marL="606425" lvl="0" indent="-342900">
              <a:buFont typeface="+mj-lt"/>
              <a:buAutoNum type="arabicPeriod"/>
            </a:pPr>
            <a:r>
              <a:rPr lang="en-US" dirty="0" smtClean="0"/>
              <a:t>		</a:t>
            </a: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dirty="0" smtClean="0"/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dirty="0" smtClean="0"/>
          </a:p>
          <a:p>
            <a:pPr marL="342900" indent="-342900" eaLnBrk="0" hangingPunct="0">
              <a:tabLst>
                <a:tab pos="266700" algn="l"/>
              </a:tabLst>
            </a:pPr>
            <a:endParaRPr lang="id-ID" sz="2800" b="1" dirty="0">
              <a:solidFill>
                <a:srgbClr val="00660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572008"/>
            <a:ext cx="160736" cy="500067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685800" y="723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57158" y="214290"/>
            <a:ext cx="84296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US" b="1" dirty="0" smtClean="0"/>
              <a:t>C. </a:t>
            </a:r>
            <a:r>
              <a:rPr lang="en-US" b="1" dirty="0" err="1" smtClean="0"/>
              <a:t>Permutasi</a:t>
            </a:r>
            <a:endParaRPr lang="en-US" b="1" dirty="0" smtClean="0"/>
          </a:p>
          <a:p>
            <a:pPr marL="0" lvl="1"/>
            <a:endParaRPr lang="en-US" b="1" dirty="0" smtClean="0"/>
          </a:p>
          <a:p>
            <a:pPr marL="0" lvl="1"/>
            <a:r>
              <a:rPr lang="en-US" u="sng" dirty="0" err="1" smtClean="0"/>
              <a:t>Definisi</a:t>
            </a:r>
            <a:r>
              <a:rPr lang="en-US" dirty="0" smtClean="0"/>
              <a:t>:</a:t>
            </a:r>
          </a:p>
          <a:p>
            <a:r>
              <a:rPr lang="en-US" dirty="0" smtClean="0"/>
              <a:t>	</a:t>
            </a: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objek-objek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urutannya</a:t>
            </a:r>
            <a:r>
              <a:rPr lang="en-US" dirty="0" smtClean="0"/>
              <a:t>.</a:t>
            </a:r>
          </a:p>
          <a:p>
            <a:pPr lvl="0"/>
            <a:endParaRPr lang="en-US" b="1" u="sng" dirty="0" smtClean="0"/>
          </a:p>
          <a:p>
            <a:pPr lvl="0"/>
            <a:r>
              <a:rPr lang="en-US" b="1" u="sng" dirty="0" err="1" smtClean="0"/>
              <a:t>Macam-macam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Permutasi</a:t>
            </a:r>
            <a:endParaRPr lang="en-US" b="1" u="sng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smtClean="0"/>
              <a:t>n!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r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</a:p>
          <a:p>
            <a:pPr marL="342900" lvl="0" indent="-342900">
              <a:buFont typeface="+mj-lt"/>
              <a:buAutoNum type="arabicPeriod"/>
            </a:pPr>
            <a:endParaRPr lang="en-US" b="1" dirty="0" smtClean="0"/>
          </a:p>
          <a:p>
            <a:pPr marL="342900" lvl="0" indent="-342900">
              <a:buFont typeface="+mj-lt"/>
              <a:buAutoNum type="arabicPeriod"/>
            </a:pPr>
            <a:endParaRPr lang="en-US" b="1" dirty="0" smtClean="0"/>
          </a:p>
          <a:p>
            <a:pPr marL="342900" lvl="0" indent="-342900">
              <a:buFont typeface="+mj-lt"/>
              <a:buAutoNum type="arabicPeriod"/>
            </a:pPr>
            <a:endParaRPr lang="en-US" b="1" dirty="0" smtClean="0"/>
          </a:p>
          <a:p>
            <a:pPr marL="354013" lvl="0" indent="-342900" algn="just">
              <a:buFont typeface="+mj-lt"/>
              <a:buAutoNum type="arabicPeriod"/>
            </a:pP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n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, n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, … ,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- k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n</a:t>
            </a:r>
            <a:r>
              <a:rPr lang="en-US" baseline="-25000" dirty="0" smtClean="0"/>
              <a:t>1</a:t>
            </a:r>
            <a:r>
              <a:rPr lang="en-US" dirty="0" smtClean="0"/>
              <a:t> + n</a:t>
            </a:r>
            <a:r>
              <a:rPr lang="en-US" baseline="-25000" dirty="0" smtClean="0"/>
              <a:t>2</a:t>
            </a:r>
            <a:r>
              <a:rPr lang="en-US" dirty="0" smtClean="0"/>
              <a:t> +…+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k</a:t>
            </a:r>
            <a:r>
              <a:rPr lang="en-US" dirty="0" smtClean="0"/>
              <a:t> = n </a:t>
            </a:r>
            <a:r>
              <a:rPr lang="en-US" dirty="0" err="1" smtClean="0"/>
              <a:t>adalah</a:t>
            </a:r>
            <a:r>
              <a:rPr lang="en-US" dirty="0" smtClean="0"/>
              <a:t> : </a:t>
            </a:r>
          </a:p>
          <a:p>
            <a:pPr marL="354013" lvl="0" indent="-342900" algn="just">
              <a:buFont typeface="+mj-lt"/>
              <a:buAutoNum type="arabicPeriod"/>
            </a:pPr>
            <a:endParaRPr lang="en-US" dirty="0" smtClean="0"/>
          </a:p>
          <a:p>
            <a:pPr marL="354013" lvl="0" indent="-342900" algn="just">
              <a:buFont typeface="+mj-lt"/>
              <a:buAutoNum type="arabicPeriod"/>
            </a:pPr>
            <a:endParaRPr lang="en-US" dirty="0" smtClean="0"/>
          </a:p>
          <a:p>
            <a:pPr marL="354013" lvl="0" indent="-342900" algn="just">
              <a:buFont typeface="+mj-lt"/>
              <a:buAutoNum type="arabicPeriod"/>
            </a:pPr>
            <a:endParaRPr lang="en-US" dirty="0" smtClean="0"/>
          </a:p>
          <a:p>
            <a:pPr marL="354013" lvl="0" indent="-342900" algn="just">
              <a:buFont typeface="+mj-lt"/>
              <a:buAutoNum type="arabicPeriod"/>
            </a:pPr>
            <a:r>
              <a:rPr lang="en-US" dirty="0" err="1" smtClean="0"/>
              <a:t>Banyaknya</a:t>
            </a:r>
            <a:r>
              <a:rPr lang="en-US" dirty="0" smtClean="0"/>
              <a:t> </a:t>
            </a: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cyclis</a:t>
            </a:r>
            <a:r>
              <a:rPr lang="en-US" dirty="0" smtClean="0"/>
              <a:t> (</a:t>
            </a:r>
            <a:r>
              <a:rPr lang="en-US" dirty="0" err="1" smtClean="0"/>
              <a:t>melingkar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b="1" dirty="0" smtClean="0"/>
              <a:t>(n-1)!</a:t>
            </a:r>
            <a:endParaRPr lang="en-US" b="1" dirty="0" smtClean="0">
              <a:solidFill>
                <a:srgbClr val="006600"/>
              </a:solidFill>
            </a:endParaRPr>
          </a:p>
          <a:p>
            <a:pPr marL="354013" lvl="0" indent="-342900" algn="just">
              <a:buFont typeface="+mj-lt"/>
              <a:buAutoNum type="arabicPeriod"/>
            </a:pP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yang </a:t>
            </a:r>
            <a:r>
              <a:rPr lang="en-US" dirty="0" err="1" smtClean="0"/>
              <a:t>diurutkan</a:t>
            </a:r>
            <a:endParaRPr lang="en-US" dirty="0" smtClean="0"/>
          </a:p>
          <a:p>
            <a:pPr marL="628650" lvl="0" indent="-250825">
              <a:buFont typeface="+mj-lt"/>
              <a:buAutoNum type="alphaLcPeriod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r>
              <a:rPr lang="en-US" dirty="0" smtClean="0"/>
              <a:t>:</a:t>
            </a:r>
          </a:p>
          <a:p>
            <a:pPr marL="628650" lvl="0" indent="-250825">
              <a:buFont typeface="+mj-lt"/>
              <a:buAutoNum type="alphaLcPeriod"/>
            </a:pP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r>
              <a:rPr lang="en-US" dirty="0" smtClean="0"/>
              <a:t>: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786058"/>
            <a:ext cx="2071702" cy="517926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4500570"/>
            <a:ext cx="1398681" cy="571504"/>
          </a:xfrm>
          <a:prstGeom prst="rect">
            <a:avLst/>
          </a:prstGeom>
          <a:noFill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0456" y="5786454"/>
            <a:ext cx="2157428" cy="285752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6072206"/>
            <a:ext cx="4572032" cy="5715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500043"/>
            <a:ext cx="8640763" cy="523220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lvl="1"/>
            <a:r>
              <a:rPr lang="en-US" b="1" dirty="0" smtClean="0"/>
              <a:t>D. </a:t>
            </a:r>
            <a:r>
              <a:rPr lang="en-US" b="1" dirty="0" err="1" smtClean="0"/>
              <a:t>Kombinasi</a:t>
            </a:r>
            <a:endParaRPr lang="en-US" b="1" dirty="0" smtClean="0"/>
          </a:p>
          <a:p>
            <a:pPr marL="0" lvl="1"/>
            <a:endParaRPr lang="en-US" dirty="0"/>
          </a:p>
          <a:p>
            <a:pPr marL="0" lvl="1"/>
            <a:r>
              <a:rPr lang="en-US" u="sng" dirty="0" err="1" smtClean="0"/>
              <a:t>Definisi</a:t>
            </a:r>
            <a:r>
              <a:rPr lang="en-US" dirty="0" smtClean="0"/>
              <a:t>:</a:t>
            </a:r>
          </a:p>
          <a:p>
            <a:pPr marL="263525"/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objek-objek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urutannya</a:t>
            </a:r>
            <a:r>
              <a:rPr lang="en-US" dirty="0" smtClean="0"/>
              <a:t>.</a:t>
            </a:r>
          </a:p>
          <a:p>
            <a:r>
              <a:rPr lang="en-US" b="1" dirty="0"/>
              <a:t> </a:t>
            </a:r>
            <a:endParaRPr lang="en-US" b="1" dirty="0" smtClean="0"/>
          </a:p>
          <a:p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n </a:t>
            </a:r>
            <a:r>
              <a:rPr lang="en-US" dirty="0" err="1" smtClean="0"/>
              <a:t>objek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r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  <a:endParaRPr lang="en-US" dirty="0"/>
          </a:p>
          <a:p>
            <a:r>
              <a:rPr lang="en-US" dirty="0"/>
              <a:t> 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lvl="1"/>
            <a:r>
              <a:rPr lang="en-US" b="1" dirty="0" smtClean="0"/>
              <a:t>E. EKSPANSI </a:t>
            </a:r>
            <a:r>
              <a:rPr lang="en-US" b="1" dirty="0"/>
              <a:t>BINOMIAL</a:t>
            </a:r>
            <a:endParaRPr lang="en-US" dirty="0"/>
          </a:p>
          <a:p>
            <a:pPr indent="354013"/>
            <a:endParaRPr lang="en-US" dirty="0" smtClean="0"/>
          </a:p>
          <a:p>
            <a:pPr indent="354013"/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/>
              <a:t>binomial </a:t>
            </a:r>
            <a:r>
              <a:rPr lang="en-US" dirty="0" smtClean="0"/>
              <a:t>Newton:</a:t>
            </a:r>
          </a:p>
          <a:p>
            <a:pPr indent="354013"/>
            <a:endParaRPr lang="en-US" dirty="0" smtClean="0"/>
          </a:p>
          <a:p>
            <a:pPr indent="354013"/>
            <a:endParaRPr lang="en-US" dirty="0" smtClean="0"/>
          </a:p>
          <a:p>
            <a:pPr indent="354013"/>
            <a:r>
              <a:rPr lang="en-US" dirty="0" err="1" smtClean="0"/>
              <a:t>Dengan</a:t>
            </a:r>
            <a:r>
              <a:rPr lang="en-US" dirty="0" smtClean="0"/>
              <a:t> 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 </a:t>
            </a:r>
            <a:r>
              <a:rPr lang="en-US" dirty="0" err="1" smtClean="0"/>
              <a:t>posiif</a:t>
            </a:r>
            <a:endParaRPr lang="en-US" dirty="0"/>
          </a:p>
          <a:p>
            <a:pPr marL="342900" indent="-342900" eaLnBrk="0" hangingPunct="0">
              <a:tabLst>
                <a:tab pos="266700" algn="l"/>
              </a:tabLst>
            </a:pPr>
            <a:endParaRPr lang="id-ID" sz="2800" b="1" dirty="0">
              <a:solidFill>
                <a:srgbClr val="006600"/>
              </a:solidFill>
            </a:endParaRPr>
          </a:p>
        </p:txBody>
      </p:sp>
      <p:sp>
        <p:nvSpPr>
          <p:cNvPr id="4270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270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2214554"/>
            <a:ext cx="1681541" cy="642942"/>
          </a:xfrm>
          <a:prstGeom prst="rect">
            <a:avLst/>
          </a:prstGeom>
          <a:noFill/>
        </p:spPr>
      </p:pic>
      <p:sp>
        <p:nvSpPr>
          <p:cNvPr id="4270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7013" name="Rectangle 5"/>
          <p:cNvSpPr>
            <a:spLocks noChangeArrowheads="1"/>
          </p:cNvSpPr>
          <p:nvPr/>
        </p:nvSpPr>
        <p:spPr bwMode="auto">
          <a:xfrm>
            <a:off x="450850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071942"/>
            <a:ext cx="2434496" cy="785818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50850" y="942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7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7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500042"/>
            <a:ext cx="8640763" cy="563231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err="1" smtClean="0"/>
              <a:t>Soal-soal</a:t>
            </a:r>
            <a:r>
              <a:rPr lang="en-US" b="1" dirty="0" smtClean="0"/>
              <a:t> :</a:t>
            </a:r>
          </a:p>
          <a:p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hidangan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hidangan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sop,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goreng</a:t>
            </a:r>
            <a:r>
              <a:rPr lang="en-US" dirty="0" smtClean="0"/>
              <a:t>, </a:t>
            </a:r>
            <a:r>
              <a:rPr lang="en-US" dirty="0" err="1" smtClean="0"/>
              <a:t>bakmi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soto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4 </a:t>
            </a:r>
            <a:r>
              <a:rPr lang="en-US" dirty="0" err="1" smtClean="0"/>
              <a:t>macam</a:t>
            </a:r>
            <a:r>
              <a:rPr lang="en-US" dirty="0" smtClean="0"/>
              <a:t> sop, 3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nasi</a:t>
            </a:r>
            <a:r>
              <a:rPr lang="en-US" dirty="0" smtClean="0"/>
              <a:t> </a:t>
            </a:r>
            <a:r>
              <a:rPr lang="en-US" dirty="0" err="1" smtClean="0"/>
              <a:t>goreng</a:t>
            </a:r>
            <a:r>
              <a:rPr lang="en-US" dirty="0" smtClean="0"/>
              <a:t>, 5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bakmi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4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soto</a:t>
            </a:r>
            <a:r>
              <a:rPr lang="en-US" dirty="0" smtClean="0"/>
              <a:t> ?</a:t>
            </a:r>
          </a:p>
          <a:p>
            <a:pPr marL="342900" lvl="0" indent="-342900">
              <a:buFont typeface="+mj-lt"/>
              <a:buAutoNum type="arabicPeriod"/>
            </a:pPr>
            <a:endParaRPr lang="en-US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US" dirty="0" err="1" smtClean="0"/>
              <a:t>Nyatakan</a:t>
            </a:r>
            <a:r>
              <a:rPr lang="en-US" dirty="0" smtClean="0"/>
              <a:t> </a:t>
            </a:r>
            <a:r>
              <a:rPr lang="en-US" dirty="0" err="1" smtClean="0"/>
              <a:t>bentuk-bentuk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faktorial</a:t>
            </a:r>
            <a:r>
              <a:rPr lang="en-US" dirty="0" smtClean="0"/>
              <a:t>:</a:t>
            </a:r>
          </a:p>
          <a:p>
            <a:pPr marL="696913" indent="-342900">
              <a:buAutoNum type="alphaLcPeriod"/>
              <a:tabLst>
                <a:tab pos="354013" algn="l"/>
              </a:tabLst>
            </a:pPr>
            <a:r>
              <a:rPr lang="en-US" dirty="0" smtClean="0"/>
              <a:t>157 × 156 × 155              </a:t>
            </a:r>
            <a:r>
              <a:rPr lang="en-US" b="1" dirty="0" smtClean="0"/>
              <a:t>b</a:t>
            </a:r>
            <a:r>
              <a:rPr lang="en-US" dirty="0" smtClean="0"/>
              <a:t>. 8!(9 × 10)          </a:t>
            </a:r>
            <a:r>
              <a:rPr lang="en-US" b="1" dirty="0" smtClean="0"/>
              <a:t>c</a:t>
            </a:r>
            <a:r>
              <a:rPr lang="en-US" dirty="0" smtClean="0"/>
              <a:t>. </a:t>
            </a:r>
            <a:r>
              <a:rPr lang="en-US" i="1" dirty="0" smtClean="0"/>
              <a:t>n</a:t>
            </a:r>
            <a:r>
              <a:rPr lang="en-US" dirty="0" smtClean="0"/>
              <a:t>(</a:t>
            </a:r>
            <a:r>
              <a:rPr lang="en-US" i="1" dirty="0" smtClean="0"/>
              <a:t>n </a:t>
            </a:r>
            <a:r>
              <a:rPr lang="en-US" dirty="0" smtClean="0"/>
              <a:t>– 1)(</a:t>
            </a:r>
            <a:r>
              <a:rPr lang="en-US" i="1" dirty="0" smtClean="0"/>
              <a:t>n </a:t>
            </a:r>
            <a:r>
              <a:rPr lang="en-US" dirty="0" smtClean="0"/>
              <a:t>– 2)</a:t>
            </a:r>
          </a:p>
          <a:p>
            <a:pPr marL="696913" indent="-342900">
              <a:buAutoNum type="alphaLcPeriod"/>
              <a:tabLst>
                <a:tab pos="354013" algn="l"/>
              </a:tabLst>
            </a:pPr>
            <a:endParaRPr lang="en-US" dirty="0" smtClean="0"/>
          </a:p>
          <a:p>
            <a:pPr marL="354013" indent="-342900">
              <a:buFont typeface="+mj-lt"/>
              <a:buAutoNum type="arabicPeriod" startAt="3"/>
            </a:pP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 </a:t>
            </a:r>
            <a:r>
              <a:rPr lang="en-US" dirty="0" err="1" smtClean="0"/>
              <a:t>dari</a:t>
            </a:r>
            <a:r>
              <a:rPr lang="en-US" dirty="0" smtClean="0"/>
              <a:t> (n+3)! = 10 (n+2)!</a:t>
            </a:r>
          </a:p>
          <a:p>
            <a:pPr marL="354013" indent="-342900">
              <a:buFont typeface="+mj-lt"/>
              <a:buAutoNum type="arabicPeriod" startAt="3"/>
            </a:pPr>
            <a:endParaRPr lang="en-US" dirty="0" smtClean="0"/>
          </a:p>
          <a:p>
            <a:pPr marL="354013" indent="-342900">
              <a:buFont typeface="+mj-lt"/>
              <a:buAutoNum type="arabicPeriod" startAt="3"/>
            </a:pP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gudang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7 </a:t>
            </a:r>
            <a:r>
              <a:rPr lang="en-US" dirty="0" err="1" smtClean="0"/>
              <a:t>pintu</a:t>
            </a:r>
            <a:r>
              <a:rPr lang="en-US" dirty="0" smtClean="0"/>
              <a:t>.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gudang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pintu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.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rute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lalui</a:t>
            </a:r>
            <a:r>
              <a:rPr lang="en-US" dirty="0" smtClean="0"/>
              <a:t> ?</a:t>
            </a:r>
          </a:p>
          <a:p>
            <a:pPr marL="354013" indent="-342900">
              <a:buFont typeface="+mj-lt"/>
              <a:buAutoNum type="arabicPeriod" startAt="3"/>
            </a:pPr>
            <a:endParaRPr lang="en-US" dirty="0" smtClean="0"/>
          </a:p>
          <a:p>
            <a:pPr marL="354013" lvl="0" indent="-342900">
              <a:buFont typeface="+mj-lt"/>
              <a:buAutoNum type="arabicPeriod" startAt="3"/>
            </a:pP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1,2,3,4,5,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angka-angka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4 </a:t>
            </a:r>
            <a:r>
              <a:rPr lang="en-US" dirty="0" err="1" smtClean="0"/>
              <a:t>angka</a:t>
            </a:r>
            <a:r>
              <a:rPr lang="en-US" dirty="0" smtClean="0"/>
              <a:t>.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angka-angka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?</a:t>
            </a:r>
          </a:p>
          <a:p>
            <a:pPr marL="354013" lvl="0" indent="-342900">
              <a:buFont typeface="+mj-lt"/>
              <a:buAutoNum type="arabicPeriod" startAt="3"/>
            </a:pPr>
            <a:endParaRPr lang="en-US" dirty="0" smtClean="0"/>
          </a:p>
          <a:p>
            <a:pPr marL="354013" indent="-342900">
              <a:buFont typeface="+mj-lt"/>
              <a:buAutoNum type="arabicPeriod" startAt="3"/>
            </a:pP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permutasi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MATEMATIKA ?</a:t>
            </a:r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7" name="Rectangle 11"/>
          <p:cNvSpPr>
            <a:spLocks noChangeArrowheads="1"/>
          </p:cNvSpPr>
          <p:nvPr/>
        </p:nvSpPr>
        <p:spPr bwMode="auto">
          <a:xfrm>
            <a:off x="45720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714356"/>
            <a:ext cx="8640763" cy="452431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r>
              <a:rPr lang="en-US" b="1" dirty="0" err="1" smtClean="0"/>
              <a:t>Soal-soal</a:t>
            </a:r>
            <a:r>
              <a:rPr lang="en-US" b="1" dirty="0" smtClean="0"/>
              <a:t> :</a:t>
            </a:r>
          </a:p>
          <a:p>
            <a:endParaRPr lang="en-US" dirty="0" smtClean="0"/>
          </a:p>
          <a:p>
            <a:pPr marL="354013" indent="-342900">
              <a:buFont typeface="+mj-lt"/>
              <a:buAutoNum type="arabicPeriod" startAt="7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yang </a:t>
            </a:r>
            <a:r>
              <a:rPr lang="en-US" dirty="0" err="1" smtClean="0"/>
              <a:t>dihadiri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6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duduk</a:t>
            </a:r>
            <a:r>
              <a:rPr lang="en-US" dirty="0" smtClean="0"/>
              <a:t> </a:t>
            </a:r>
            <a:r>
              <a:rPr lang="en-US" dirty="0" err="1" smtClean="0"/>
              <a:t>mengelilingi</a:t>
            </a:r>
            <a:r>
              <a:rPr lang="en-US" dirty="0" smtClean="0"/>
              <a:t> </a:t>
            </a:r>
            <a:r>
              <a:rPr lang="en-US" dirty="0" err="1" smtClean="0"/>
              <a:t>meja</a:t>
            </a:r>
            <a:r>
              <a:rPr lang="en-US" dirty="0" smtClean="0"/>
              <a:t> </a:t>
            </a:r>
            <a:r>
              <a:rPr lang="en-US" dirty="0" err="1" smtClean="0"/>
              <a:t>bundar</a:t>
            </a:r>
            <a:r>
              <a:rPr lang="en-US" dirty="0" smtClean="0"/>
              <a:t>.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duduk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?</a:t>
            </a:r>
          </a:p>
          <a:p>
            <a:pPr marL="354013" indent="-342900">
              <a:buFont typeface="+mj-lt"/>
              <a:buAutoNum type="arabicPeriod" startAt="7"/>
            </a:pPr>
            <a:endParaRPr lang="en-US" dirty="0" smtClean="0"/>
          </a:p>
          <a:p>
            <a:pPr marL="354013" indent="-342900">
              <a:buFont typeface="+mj-lt"/>
              <a:buAutoNum type="arabicPeriod" startAt="7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3 </a:t>
            </a:r>
            <a:r>
              <a:rPr lang="en-US" dirty="0" err="1" smtClean="0"/>
              <a:t>kartu</a:t>
            </a:r>
            <a:r>
              <a:rPr lang="en-US" dirty="0" smtClean="0"/>
              <a:t> bridge </a:t>
            </a:r>
            <a:r>
              <a:rPr lang="en-US" dirty="0" err="1" smtClean="0"/>
              <a:t>dari</a:t>
            </a:r>
            <a:r>
              <a:rPr lang="en-US" dirty="0" smtClean="0"/>
              <a:t> 52 </a:t>
            </a:r>
            <a:r>
              <a:rPr lang="en-US" dirty="0" err="1" smtClean="0"/>
              <a:t>kartu</a:t>
            </a:r>
            <a:r>
              <a:rPr lang="en-US" dirty="0" smtClean="0"/>
              <a:t> bridge :</a:t>
            </a:r>
          </a:p>
          <a:p>
            <a:pPr marL="696913" lvl="0" indent="-342900">
              <a:buFont typeface="+mj-lt"/>
              <a:buAutoNum type="arabicPeriod" startAt="7"/>
            </a:pPr>
            <a:r>
              <a:rPr lang="en-US" dirty="0" err="1" smtClean="0"/>
              <a:t>a.Dengan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r>
              <a:rPr lang="en-US" dirty="0" smtClean="0"/>
              <a:t>	b.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endParaRPr lang="en-US" dirty="0" smtClean="0"/>
          </a:p>
          <a:p>
            <a:pPr marL="696913" lvl="0" indent="-342900">
              <a:buFont typeface="+mj-lt"/>
              <a:buAutoNum type="arabicPeriod" startAt="7"/>
            </a:pPr>
            <a:endParaRPr lang="en-US" dirty="0" smtClean="0"/>
          </a:p>
          <a:p>
            <a:pPr marL="354013" lvl="0" indent="-342900">
              <a:buFont typeface="+mj-lt"/>
              <a:buAutoNum type="arabicPeriod" startAt="9"/>
            </a:pPr>
            <a:r>
              <a:rPr lang="en-US" dirty="0" smtClean="0"/>
              <a:t>Dari 7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4 </a:t>
            </a:r>
            <a:r>
              <a:rPr lang="en-US" dirty="0" err="1" smtClean="0"/>
              <a:t>siswa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, </a:t>
            </a:r>
            <a:r>
              <a:rPr lang="en-US" dirty="0" err="1" smtClean="0"/>
              <a:t>wakil</a:t>
            </a:r>
            <a:r>
              <a:rPr lang="en-US" dirty="0" smtClean="0"/>
              <a:t> </a:t>
            </a:r>
            <a:r>
              <a:rPr lang="en-US" dirty="0" err="1" smtClean="0"/>
              <a:t>ketua</a:t>
            </a:r>
            <a:r>
              <a:rPr lang="en-US" dirty="0" smtClean="0"/>
              <a:t>, </a:t>
            </a:r>
            <a:r>
              <a:rPr lang="en-US" dirty="0" err="1" smtClean="0"/>
              <a:t>sekretaris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.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pengurus</a:t>
            </a:r>
            <a:r>
              <a:rPr lang="en-US" dirty="0" smtClean="0"/>
              <a:t> yang </a:t>
            </a:r>
            <a:r>
              <a:rPr lang="en-US" dirty="0" err="1" smtClean="0"/>
              <a:t>rangkap</a:t>
            </a:r>
            <a:r>
              <a:rPr lang="en-US" dirty="0" smtClean="0"/>
              <a:t> ?</a:t>
            </a:r>
          </a:p>
          <a:p>
            <a:pPr marL="354013" lvl="0" indent="-342900">
              <a:buFont typeface="+mj-lt"/>
              <a:buAutoNum type="arabicPeriod" startAt="9"/>
            </a:pPr>
            <a:endParaRPr lang="en-US" dirty="0" smtClean="0"/>
          </a:p>
          <a:p>
            <a:pPr marL="354013" indent="-342900">
              <a:buFont typeface="+mj-lt"/>
              <a:buAutoNum type="arabicPeriod" startAt="9"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ekspansi</a:t>
            </a:r>
            <a:r>
              <a:rPr lang="en-US" dirty="0" smtClean="0"/>
              <a:t> binomial, </a:t>
            </a:r>
            <a:r>
              <a:rPr lang="en-US" dirty="0" err="1" smtClean="0"/>
              <a:t>hitunglah</a:t>
            </a:r>
            <a:r>
              <a:rPr lang="en-US" dirty="0" smtClean="0"/>
              <a:t> (3x-2y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  <a:r>
              <a:rPr lang="en-US" baseline="30000" dirty="0" smtClean="0"/>
              <a:t>3</a:t>
            </a:r>
            <a:r>
              <a:rPr lang="en-US" dirty="0" smtClean="0"/>
              <a:t>!</a:t>
            </a:r>
          </a:p>
          <a:p>
            <a:pPr marL="354013" indent="-342900"/>
            <a:endParaRPr lang="en-US" dirty="0" smtClean="0"/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7" name="Rectangle 11"/>
          <p:cNvSpPr>
            <a:spLocks noChangeArrowheads="1"/>
          </p:cNvSpPr>
          <p:nvPr/>
        </p:nvSpPr>
        <p:spPr bwMode="auto">
          <a:xfrm>
            <a:off x="45720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7694</TotalTime>
  <Words>310</Words>
  <Application>Microsoft Office PowerPoint</Application>
  <PresentationFormat>On-screen Show (4:3)</PresentationFormat>
  <Paragraphs>98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1157</cp:revision>
  <dcterms:created xsi:type="dcterms:W3CDTF">2009-05-24T01:21:15Z</dcterms:created>
  <dcterms:modified xsi:type="dcterms:W3CDTF">2013-03-15T02:52:37Z</dcterms:modified>
</cp:coreProperties>
</file>