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0"/>
  </p:notesMasterIdLst>
  <p:sldIdLst>
    <p:sldId id="422" r:id="rId2"/>
    <p:sldId id="343" r:id="rId3"/>
    <p:sldId id="423" r:id="rId4"/>
    <p:sldId id="424" r:id="rId5"/>
    <p:sldId id="425" r:id="rId6"/>
    <p:sldId id="426" r:id="rId7"/>
    <p:sldId id="427" r:id="rId8"/>
    <p:sldId id="428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30" autoAdjust="0"/>
    <p:restoredTop sz="94711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2/19/2013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143116"/>
            <a:ext cx="600079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Pertemuan</a:t>
            </a:r>
            <a:r>
              <a:rPr lang="en-US" b="1" dirty="0" smtClean="0"/>
              <a:t> </a:t>
            </a:r>
            <a:r>
              <a:rPr lang="en-US" b="1" dirty="0" smtClean="0"/>
              <a:t>11</a:t>
            </a:r>
            <a:endParaRPr lang="en-US" b="1" dirty="0" smtClean="0"/>
          </a:p>
          <a:p>
            <a:pPr algn="ctr"/>
            <a:r>
              <a:rPr lang="en-US" b="1" dirty="0"/>
              <a:t> </a:t>
            </a:r>
          </a:p>
          <a:p>
            <a:pPr algn="ctr"/>
            <a:endParaRPr lang="en-US" b="1" dirty="0" smtClean="0"/>
          </a:p>
          <a:p>
            <a:pPr algn="ctr"/>
            <a:r>
              <a:rPr lang="en-US" sz="2000" b="1" dirty="0" err="1" smtClean="0"/>
              <a:t>Beberapa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Distibusi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Khusus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Diskrit</a:t>
            </a:r>
            <a:endParaRPr lang="en-US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235747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A.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smtClean="0">
                <a:latin typeface="Cambria" pitchFamily="18" charset="0"/>
              </a:rPr>
              <a:t>Bernoulli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r>
              <a:rPr lang="en-US" sz="2000" b="1" dirty="0" smtClean="0">
                <a:latin typeface="Cambria" pitchFamily="18" charset="0"/>
              </a:rPr>
              <a:t>	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Bernoulli,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endParaRPr lang="en-US" sz="2000" b="1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Bernoulli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B(x; 1, </a:t>
            </a:r>
            <a:r>
              <a:rPr lang="en-US" sz="2000" i="1" dirty="0" smtClean="0">
                <a:latin typeface="Cambria" pitchFamily="18" charset="0"/>
              </a:rPr>
              <a:t>p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Bernoulli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diperhatikan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maupun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gagal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dinyatakan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kali,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terjadinya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diperhatikan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maupun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gagal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sebesar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p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u="sng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pPr indent="354013"/>
            <a:r>
              <a:rPr lang="en-US" sz="2000" b="1" dirty="0" smtClean="0">
                <a:latin typeface="Cambria" pitchFamily="18" charset="0"/>
              </a:rPr>
              <a:t>	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1" y="2000240"/>
            <a:ext cx="4214843" cy="325411"/>
          </a:xfrm>
          <a:prstGeom prst="rect">
            <a:avLst/>
          </a:prstGeom>
          <a:noFill/>
        </p:spPr>
      </p:pic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719647"/>
            <a:ext cx="571504" cy="306661"/>
          </a:xfrm>
          <a:prstGeom prst="rect">
            <a:avLst/>
          </a:prstGeom>
          <a:noFill/>
        </p:spPr>
      </p:pic>
      <p:pic>
        <p:nvPicPr>
          <p:cNvPr id="11" name="Picture 3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224478"/>
            <a:ext cx="1277218" cy="280988"/>
          </a:xfrm>
          <a:prstGeom prst="rect">
            <a:avLst/>
          </a:prstGeom>
          <a:noFill/>
        </p:spPr>
      </p:pic>
      <p:pic>
        <p:nvPicPr>
          <p:cNvPr id="12" name="Picture 3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5791218"/>
            <a:ext cx="2694930" cy="2809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171649"/>
            <a:ext cx="8640763" cy="646330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u="sng" dirty="0" smtClean="0">
                <a:latin typeface="Cambria" pitchFamily="18" charset="0"/>
              </a:rPr>
              <a:t>B. </a:t>
            </a:r>
            <a:r>
              <a:rPr lang="en-US" b="1" u="sng" dirty="0" err="1" smtClean="0">
                <a:latin typeface="Cambria" pitchFamily="18" charset="0"/>
              </a:rPr>
              <a:t>Distribusi</a:t>
            </a:r>
            <a:r>
              <a:rPr lang="en-US" b="1" u="sng" dirty="0" smtClean="0">
                <a:latin typeface="Cambria" pitchFamily="18" charset="0"/>
              </a:rPr>
              <a:t> </a:t>
            </a:r>
            <a:r>
              <a:rPr lang="en-US" b="1" u="sng" dirty="0" smtClean="0">
                <a:latin typeface="Cambria" pitchFamily="18" charset="0"/>
              </a:rPr>
              <a:t>Binomial</a:t>
            </a:r>
            <a:endParaRPr lang="en-US" dirty="0" smtClean="0">
              <a:latin typeface="Cambria" pitchFamily="18" charset="0"/>
            </a:endParaRPr>
          </a:p>
          <a:p>
            <a:pPr indent="354013" algn="just"/>
            <a:r>
              <a:rPr lang="en-US" dirty="0" err="1" smtClean="0">
                <a:latin typeface="Cambria" pitchFamily="18" charset="0"/>
              </a:rPr>
              <a:t>Misalkan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kita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melakukan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suatu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eksperimen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menghasilkan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yaitu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sukses</a:t>
            </a:r>
            <a:r>
              <a:rPr lang="en-US" dirty="0" smtClean="0">
                <a:latin typeface="Cambria" pitchFamily="18" charset="0"/>
              </a:rPr>
              <a:t> (S) </a:t>
            </a:r>
            <a:r>
              <a:rPr lang="en-US" dirty="0" err="1" smtClean="0">
                <a:latin typeface="Cambria" pitchFamily="18" charset="0"/>
              </a:rPr>
              <a:t>dan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gagal</a:t>
            </a:r>
            <a:r>
              <a:rPr lang="en-US" dirty="0" smtClean="0">
                <a:latin typeface="Cambria" pitchFamily="18" charset="0"/>
              </a:rPr>
              <a:t> (G).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terjadinya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S, P(S), </a:t>
            </a:r>
            <a:r>
              <a:rPr lang="en-US" dirty="0" err="1" smtClean="0">
                <a:latin typeface="Cambria" pitchFamily="18" charset="0"/>
              </a:rPr>
              <a:t>sebesar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i="1" dirty="0" smtClean="0">
                <a:latin typeface="Cambria" pitchFamily="18" charset="0"/>
              </a:rPr>
              <a:t>p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terjadinya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G, P(G), </a:t>
            </a:r>
            <a:r>
              <a:rPr lang="en-US" dirty="0" err="1" smtClean="0">
                <a:latin typeface="Cambria" pitchFamily="18" charset="0"/>
              </a:rPr>
              <a:t>sebesar</a:t>
            </a:r>
            <a:r>
              <a:rPr lang="en-US" dirty="0" smtClean="0">
                <a:latin typeface="Cambria" pitchFamily="18" charset="0"/>
              </a:rPr>
              <a:t>  </a:t>
            </a:r>
            <a:r>
              <a:rPr lang="en-US" i="1" dirty="0" smtClean="0">
                <a:latin typeface="Cambria" pitchFamily="18" charset="0"/>
              </a:rPr>
              <a:t>1 – p</a:t>
            </a:r>
            <a:r>
              <a:rPr lang="en-US" dirty="0" smtClean="0">
                <a:latin typeface="Cambria" pitchFamily="18" charset="0"/>
              </a:rPr>
              <a:t>. </a:t>
            </a:r>
          </a:p>
          <a:p>
            <a:pPr indent="263525" algn="just"/>
            <a:r>
              <a:rPr lang="en-US" dirty="0" err="1" smtClean="0">
                <a:latin typeface="Cambria" pitchFamily="18" charset="0"/>
              </a:rPr>
              <a:t>Eksperimen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diulang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sampai</a:t>
            </a:r>
            <a:r>
              <a:rPr lang="en-US" dirty="0" smtClean="0">
                <a:latin typeface="Cambria" pitchFamily="18" charset="0"/>
              </a:rPr>
              <a:t> n kali </a:t>
            </a:r>
            <a:r>
              <a:rPr lang="en-US" dirty="0" err="1" smtClean="0">
                <a:latin typeface="Cambria" pitchFamily="18" charset="0"/>
              </a:rPr>
              <a:t>secara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bebas</a:t>
            </a:r>
            <a:r>
              <a:rPr lang="en-US" dirty="0" smtClean="0">
                <a:latin typeface="Cambria" pitchFamily="18" charset="0"/>
              </a:rPr>
              <a:t>. Dari n kali </a:t>
            </a:r>
            <a:r>
              <a:rPr lang="en-US" dirty="0" err="1" smtClean="0">
                <a:latin typeface="Cambria" pitchFamily="18" charset="0"/>
              </a:rPr>
              <a:t>pengulangan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itu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</a:rPr>
              <a:t>S </a:t>
            </a:r>
            <a:r>
              <a:rPr lang="en-US" dirty="0" err="1" smtClean="0">
                <a:latin typeface="Cambria" pitchFamily="18" charset="0"/>
              </a:rPr>
              <a:t>terjadi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sebanyak</a:t>
            </a:r>
            <a:r>
              <a:rPr lang="en-US" dirty="0" smtClean="0">
                <a:latin typeface="Cambria" pitchFamily="18" charset="0"/>
              </a:rPr>
              <a:t> x kali </a:t>
            </a:r>
            <a:r>
              <a:rPr lang="en-US" dirty="0" err="1" smtClean="0">
                <a:latin typeface="Cambria" pitchFamily="18" charset="0"/>
              </a:rPr>
              <a:t>dan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sisanya</a:t>
            </a:r>
            <a:r>
              <a:rPr lang="en-US" dirty="0" smtClean="0">
                <a:latin typeface="Cambria" pitchFamily="18" charset="0"/>
              </a:rPr>
              <a:t> (n-x) kali </a:t>
            </a:r>
            <a:r>
              <a:rPr lang="en-US" dirty="0" err="1" smtClean="0">
                <a:latin typeface="Cambria" pitchFamily="18" charset="0"/>
              </a:rPr>
              <a:t>terjadi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G. Kita </a:t>
            </a:r>
            <a:r>
              <a:rPr lang="en-US" dirty="0" err="1" smtClean="0">
                <a:latin typeface="Cambria" pitchFamily="18" charset="0"/>
              </a:rPr>
              <a:t>akan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menghitung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besar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bahwa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banyak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sukses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dalam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eksperimen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sebanyak</a:t>
            </a:r>
            <a:r>
              <a:rPr lang="en-US" dirty="0" smtClean="0">
                <a:latin typeface="Cambria" pitchFamily="18" charset="0"/>
              </a:rPr>
              <a:t> x kali.</a:t>
            </a:r>
          </a:p>
          <a:p>
            <a:pPr indent="263525" algn="just"/>
            <a:r>
              <a:rPr lang="en-US" dirty="0" err="1" smtClean="0">
                <a:latin typeface="Cambria" pitchFamily="18" charset="0"/>
              </a:rPr>
              <a:t>Banyak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susunan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mungkin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keseluruhan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S </a:t>
            </a:r>
            <a:r>
              <a:rPr lang="en-US" dirty="0" err="1" smtClean="0">
                <a:latin typeface="Cambria" pitchFamily="18" charset="0"/>
              </a:rPr>
              <a:t>ada</a:t>
            </a:r>
            <a:r>
              <a:rPr lang="en-US" dirty="0" smtClean="0">
                <a:latin typeface="Cambria" pitchFamily="18" charset="0"/>
              </a:rPr>
              <a:t>   </a:t>
            </a:r>
            <a:r>
              <a:rPr lang="en-US" dirty="0" err="1" smtClean="0">
                <a:latin typeface="Cambria" pitchFamily="18" charset="0"/>
              </a:rPr>
              <a:t>cara</a:t>
            </a:r>
            <a:endParaRPr lang="en-US" dirty="0" smtClean="0">
              <a:latin typeface="Cambria" pitchFamily="18" charset="0"/>
            </a:endParaRPr>
          </a:p>
          <a:p>
            <a:pPr indent="263525" algn="just"/>
            <a:endParaRPr lang="en-US" dirty="0" smtClean="0">
              <a:latin typeface="Cambria" pitchFamily="18" charset="0"/>
            </a:endParaRPr>
          </a:p>
          <a:p>
            <a:r>
              <a:rPr lang="en-US" u="sng" dirty="0" err="1" smtClean="0">
                <a:latin typeface="Cambria" pitchFamily="18" charset="0"/>
              </a:rPr>
              <a:t>Definisi</a:t>
            </a:r>
            <a:r>
              <a:rPr lang="en-US" u="sng" dirty="0" smtClean="0">
                <a:latin typeface="Cambria" pitchFamily="18" charset="0"/>
              </a:rPr>
              <a:t>:</a:t>
            </a:r>
            <a:endParaRPr lang="en-US" dirty="0" smtClean="0">
              <a:latin typeface="Cambria" pitchFamily="18" charset="0"/>
            </a:endParaRPr>
          </a:p>
          <a:p>
            <a:pPr marL="182563"/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dikatakan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berdistribusi</a:t>
            </a:r>
            <a:r>
              <a:rPr lang="en-US" i="1" dirty="0" smtClean="0">
                <a:latin typeface="Cambria" pitchFamily="18" charset="0"/>
              </a:rPr>
              <a:t> binomial, </a:t>
            </a:r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hanya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peluangnya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:</a:t>
            </a:r>
            <a:endParaRPr lang="en-US" dirty="0" smtClean="0">
              <a:latin typeface="Cambria" pitchFamily="18" charset="0"/>
            </a:endParaRPr>
          </a:p>
          <a:p>
            <a:pPr indent="263525" algn="just"/>
            <a:endParaRPr lang="en-US" dirty="0" smtClean="0">
              <a:latin typeface="Cambria" pitchFamily="18" charset="0"/>
            </a:endParaRPr>
          </a:p>
          <a:p>
            <a:pPr indent="263525" algn="just"/>
            <a:endParaRPr lang="en-US" dirty="0" smtClean="0">
              <a:latin typeface="Cambria" pitchFamily="18" charset="0"/>
            </a:endParaRPr>
          </a:p>
          <a:p>
            <a:r>
              <a:rPr lang="en-US" b="1" dirty="0" smtClean="0">
                <a:latin typeface="Cambria" pitchFamily="18" charset="0"/>
              </a:rPr>
              <a:t> </a:t>
            </a:r>
            <a:endParaRPr lang="en-US" b="1" dirty="0" smtClean="0">
              <a:latin typeface="Cambria" pitchFamily="18" charset="0"/>
            </a:endParaRPr>
          </a:p>
          <a:p>
            <a:r>
              <a:rPr lang="en-US" u="sng" dirty="0" err="1" smtClean="0">
                <a:latin typeface="Cambria" pitchFamily="18" charset="0"/>
              </a:rPr>
              <a:t>Rataan</a:t>
            </a:r>
            <a:r>
              <a:rPr lang="en-US" u="sng" dirty="0" smtClean="0">
                <a:latin typeface="Cambria" pitchFamily="18" charset="0"/>
              </a:rPr>
              <a:t>, </a:t>
            </a:r>
            <a:r>
              <a:rPr lang="en-US" u="sng" dirty="0" err="1" smtClean="0">
                <a:latin typeface="Cambria" pitchFamily="18" charset="0"/>
              </a:rPr>
              <a:t>Varians</a:t>
            </a:r>
            <a:r>
              <a:rPr lang="en-US" u="sng" dirty="0" smtClean="0">
                <a:latin typeface="Cambria" pitchFamily="18" charset="0"/>
              </a:rPr>
              <a:t>, </a:t>
            </a:r>
            <a:r>
              <a:rPr lang="en-US" u="sng" dirty="0" err="1" smtClean="0">
                <a:latin typeface="Cambria" pitchFamily="18" charset="0"/>
              </a:rPr>
              <a:t>dan</a:t>
            </a:r>
            <a:r>
              <a:rPr lang="en-US" u="sng" dirty="0" smtClean="0">
                <a:latin typeface="Cambria" pitchFamily="18" charset="0"/>
              </a:rPr>
              <a:t> </a:t>
            </a:r>
            <a:r>
              <a:rPr lang="en-US" u="sng" dirty="0" err="1" smtClean="0">
                <a:latin typeface="Cambria" pitchFamily="18" charset="0"/>
              </a:rPr>
              <a:t>Fungsi</a:t>
            </a:r>
            <a:r>
              <a:rPr lang="en-US" u="sng" dirty="0" smtClean="0">
                <a:latin typeface="Cambria" pitchFamily="18" charset="0"/>
              </a:rPr>
              <a:t> </a:t>
            </a:r>
            <a:r>
              <a:rPr lang="en-US" u="sng" dirty="0" err="1" smtClean="0">
                <a:latin typeface="Cambria" pitchFamily="18" charset="0"/>
              </a:rPr>
              <a:t>Pembangkit</a:t>
            </a:r>
            <a:r>
              <a:rPr lang="en-US" u="sng" dirty="0" smtClean="0">
                <a:latin typeface="Cambria" pitchFamily="18" charset="0"/>
              </a:rPr>
              <a:t> </a:t>
            </a:r>
            <a:r>
              <a:rPr lang="en-US" u="sng" dirty="0" err="1" smtClean="0">
                <a:latin typeface="Cambria" pitchFamily="18" charset="0"/>
              </a:rPr>
              <a:t>Momen</a:t>
            </a:r>
            <a:endParaRPr lang="en-US" u="sng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Rataan</a:t>
            </a:r>
            <a:r>
              <a:rPr lang="en-US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ambria" pitchFamily="18" charset="0"/>
              </a:rPr>
              <a:t>Varians</a:t>
            </a:r>
            <a:endParaRPr lang="en-US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pembangkit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momen</a:t>
            </a:r>
            <a:endParaRPr lang="en-US" dirty="0" smtClean="0">
              <a:latin typeface="Cambria" pitchFamily="18" charset="0"/>
            </a:endParaRPr>
          </a:p>
          <a:p>
            <a:pPr indent="263525" algn="just"/>
            <a:endParaRPr lang="en-US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11306" y="2500306"/>
            <a:ext cx="346842" cy="419101"/>
          </a:xfrm>
          <a:prstGeom prst="rect">
            <a:avLst/>
          </a:prstGeom>
          <a:noFill/>
        </p:spPr>
      </p:pic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3929066"/>
            <a:ext cx="6488542" cy="428628"/>
          </a:xfrm>
          <a:prstGeom prst="rect">
            <a:avLst/>
          </a:prstGeom>
          <a:noFill/>
        </p:spPr>
      </p:pic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Picture 4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1" y="4977633"/>
            <a:ext cx="714380" cy="303991"/>
          </a:xfrm>
          <a:prstGeom prst="rect">
            <a:avLst/>
          </a:prstGeom>
          <a:noFill/>
        </p:spPr>
      </p:pic>
      <p:pic>
        <p:nvPicPr>
          <p:cNvPr id="20" name="Picture 4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5440625"/>
            <a:ext cx="1571637" cy="326776"/>
          </a:xfrm>
          <a:prstGeom prst="rect">
            <a:avLst/>
          </a:prstGeom>
          <a:noFill/>
        </p:spPr>
      </p:pic>
      <p:pic>
        <p:nvPicPr>
          <p:cNvPr id="21" name="Picture 5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5" y="6000768"/>
            <a:ext cx="2694930" cy="2809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67327"/>
            <a:ext cx="8640763" cy="584775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C</a:t>
            </a:r>
            <a:r>
              <a:rPr lang="en-US" sz="2000" b="1" u="sng" dirty="0" smtClean="0">
                <a:latin typeface="Cambria" pitchFamily="18" charset="0"/>
              </a:rPr>
              <a:t>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Trinomial</a:t>
            </a:r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182563" algn="just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tri</a:t>
            </a:r>
            <a:r>
              <a:rPr lang="en-US" sz="2000" i="1" dirty="0" smtClean="0">
                <a:latin typeface="Cambria" pitchFamily="18" charset="0"/>
              </a:rPr>
              <a:t>nomial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:</a:t>
            </a:r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r>
              <a:rPr lang="en-US" sz="2000" b="1" dirty="0" smtClean="0">
                <a:latin typeface="Cambria" pitchFamily="18" charset="0"/>
              </a:rPr>
              <a:t> </a:t>
            </a:r>
            <a:endParaRPr lang="en-US" sz="2000" b="1" dirty="0" smtClean="0">
              <a:latin typeface="Cambria" pitchFamily="18" charset="0"/>
            </a:endParaRPr>
          </a:p>
          <a:p>
            <a:pPr indent="174625" algn="just"/>
            <a:endParaRPr lang="en-US" sz="2000" dirty="0" smtClean="0">
              <a:latin typeface="Cambria" pitchFamily="18" charset="0"/>
            </a:endParaRPr>
          </a:p>
          <a:p>
            <a:pPr indent="174625" algn="just"/>
            <a:r>
              <a:rPr lang="en-US" sz="2000" dirty="0" err="1" smtClean="0">
                <a:latin typeface="Cambria" pitchFamily="18" charset="0"/>
              </a:rPr>
              <a:t>Notasinya</a:t>
            </a:r>
            <a:r>
              <a:rPr lang="en-US" sz="2000" dirty="0" smtClean="0">
                <a:latin typeface="Cambria" pitchFamily="18" charset="0"/>
              </a:rPr>
              <a:t> T(</a:t>
            </a:r>
            <a:r>
              <a:rPr lang="en-US" sz="2000" i="1" dirty="0" smtClean="0">
                <a:latin typeface="Cambria" pitchFamily="18" charset="0"/>
              </a:rPr>
              <a:t>x, y; n,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, p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trinomial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pengulangan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sampai</a:t>
            </a:r>
            <a:r>
              <a:rPr lang="en-US" sz="2000" dirty="0" smtClean="0">
                <a:latin typeface="Cambria" pitchFamily="18" charset="0"/>
              </a:rPr>
              <a:t> n kali,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terjadinya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pertama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berturut-turut</a:t>
            </a:r>
            <a:r>
              <a:rPr lang="en-US" sz="2000" dirty="0" smtClean="0">
                <a:latin typeface="Cambria" pitchFamily="18" charset="0"/>
              </a:rPr>
              <a:t> p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p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(y),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pertama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y.</a:t>
            </a:r>
            <a:endParaRPr lang="en-US" sz="2000" dirty="0" smtClean="0">
              <a:latin typeface="Cambria" pitchFamily="18" charset="0"/>
            </a:endParaRPr>
          </a:p>
          <a:p>
            <a:pPr algn="just"/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u="sng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trinomial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indent="263525" algn="just"/>
            <a:endParaRPr lang="en-US" dirty="0" smtClean="0">
              <a:latin typeface="Cambria" pitchFamily="18" charset="0"/>
            </a:endParaRPr>
          </a:p>
          <a:p>
            <a:pPr indent="263525" algn="just"/>
            <a:endParaRPr lang="en-US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1910166"/>
            <a:ext cx="5737021" cy="642942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18091" y="5696380"/>
            <a:ext cx="5411429" cy="42862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243087"/>
            <a:ext cx="8640763" cy="6186309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D.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smtClean="0">
                <a:latin typeface="Cambria" pitchFamily="18" charset="0"/>
              </a:rPr>
              <a:t>Poisson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Poisson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Binomial</a:t>
            </a:r>
            <a:r>
              <a:rPr lang="en-US" sz="2000" dirty="0" smtClean="0">
                <a:latin typeface="Cambria" pitchFamily="18" charset="0"/>
              </a:rPr>
              <a:t>. 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Poisson,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pPr indent="263525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Poisson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P(</a:t>
            </a:r>
            <a:r>
              <a:rPr lang="en-US" sz="2000" dirty="0" err="1" smtClean="0">
                <a:latin typeface="Cambria" pitchFamily="18" charset="0"/>
              </a:rPr>
              <a:t>x;λ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Poisson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parameter λ</a:t>
            </a: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pPr marL="182563"/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Rataan</a:t>
            </a: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indent="263525" algn="just"/>
            <a:r>
              <a:rPr lang="en-US" dirty="0" smtClean="0"/>
              <a:t> </a:t>
            </a:r>
          </a:p>
          <a:p>
            <a:pPr indent="263525" algn="just"/>
            <a:endParaRPr lang="en-US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2143116"/>
            <a:ext cx="6743415" cy="642942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929198"/>
            <a:ext cx="571504" cy="285752"/>
          </a:xfrm>
          <a:prstGeom prst="rect">
            <a:avLst/>
          </a:prstGeom>
          <a:noFill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5214950"/>
            <a:ext cx="642942" cy="306859"/>
          </a:xfrm>
          <a:prstGeom prst="rect">
            <a:avLst/>
          </a:prstGeom>
          <a:noFill/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5500702"/>
            <a:ext cx="2396152" cy="35719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214290"/>
            <a:ext cx="8640763" cy="6217087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E.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Geometrik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dirty="0" smtClean="0"/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3525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geometrik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42900" lvl="0" indent="-342900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42900" lvl="0" indent="-342900" algn="just"/>
            <a:r>
              <a:rPr lang="en-US" sz="2000" i="1" dirty="0" smtClean="0">
                <a:latin typeface="Cambria" pitchFamily="18" charset="0"/>
              </a:rPr>
              <a:t>			P(x) = P(X=x) = p.(1-p)</a:t>
            </a:r>
            <a:r>
              <a:rPr lang="en-US" sz="2000" i="1" baseline="30000" dirty="0" smtClean="0">
                <a:latin typeface="Cambria" pitchFamily="18" charset="0"/>
              </a:rPr>
              <a:t>x-1</a:t>
            </a:r>
            <a:r>
              <a:rPr lang="en-US" sz="2000" i="1" dirty="0" smtClean="0">
                <a:latin typeface="Cambria" pitchFamily="18" charset="0"/>
              </a:rPr>
              <a:t>    ; x=1, 2, 3, …</a:t>
            </a:r>
          </a:p>
          <a:p>
            <a:pPr marL="342900" lvl="0" indent="-342900" algn="just"/>
            <a:endParaRPr lang="en-US" sz="2000" i="1" dirty="0" smtClean="0">
              <a:latin typeface="Cambria" pitchFamily="18" charset="0"/>
            </a:endParaRPr>
          </a:p>
          <a:p>
            <a:pPr indent="446088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geometrik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X  G(</a:t>
            </a:r>
            <a:r>
              <a:rPr lang="en-US" sz="2000" dirty="0" err="1" smtClean="0">
                <a:latin typeface="Cambria" pitchFamily="18" charset="0"/>
              </a:rPr>
              <a:t>x;p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geometrik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pengulangan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sampai</a:t>
            </a:r>
            <a:r>
              <a:rPr lang="en-US" sz="2000" dirty="0" smtClean="0">
                <a:latin typeface="Cambria" pitchFamily="18" charset="0"/>
              </a:rPr>
              <a:t> x kali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terjadinya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sebesar</a:t>
            </a:r>
            <a:r>
              <a:rPr lang="en-US" sz="2000" dirty="0" smtClean="0">
                <a:latin typeface="Cambria" pitchFamily="18" charset="0"/>
              </a:rPr>
              <a:t> p. </a:t>
            </a:r>
            <a:endParaRPr lang="en-US" sz="2000" dirty="0" smtClean="0">
              <a:latin typeface="Cambria" pitchFamily="18" charset="0"/>
            </a:endParaRPr>
          </a:p>
          <a:p>
            <a:pPr indent="446088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Rataan</a:t>
            </a: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  <a:endParaRPr lang="en-US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643446"/>
            <a:ext cx="571504" cy="586544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5357826"/>
            <a:ext cx="1040430" cy="571504"/>
          </a:xfrm>
          <a:prstGeom prst="rect">
            <a:avLst/>
          </a:prstGeom>
          <a:noFill/>
        </p:spPr>
      </p:pic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5855379"/>
            <a:ext cx="2786082" cy="57401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560153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F.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Hipergeometrik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 marL="92075" indent="26193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populasi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berukuran</a:t>
            </a:r>
            <a:r>
              <a:rPr lang="en-US" sz="2000" dirty="0" smtClean="0">
                <a:latin typeface="Cambria" pitchFamily="18" charset="0"/>
              </a:rPr>
              <a:t> N </a:t>
            </a:r>
            <a:r>
              <a:rPr lang="en-US" sz="2000" dirty="0" err="1" smtClean="0">
                <a:latin typeface="Cambria" pitchFamily="18" charset="0"/>
              </a:rPr>
              <a:t>terdiri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sisanya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i="1" dirty="0" smtClean="0">
                <a:latin typeface="Cambria" pitchFamily="18" charset="0"/>
              </a:rPr>
              <a:t>N-k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rusak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diambil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berukuran</a:t>
            </a:r>
            <a:r>
              <a:rPr lang="en-US" sz="2000" dirty="0" smtClean="0">
                <a:latin typeface="Cambria" pitchFamily="18" charset="0"/>
              </a:rPr>
              <a:t> n(n ≤ N)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sekaligus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ternyata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sisanya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i="1" dirty="0" smtClean="0">
                <a:latin typeface="Cambria" pitchFamily="18" charset="0"/>
              </a:rPr>
              <a:t>n-x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rusak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ini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menghitung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bahwa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92075" indent="261938" algn="just"/>
            <a:endParaRPr lang="en-US" sz="2000" dirty="0" smtClean="0">
              <a:latin typeface="Cambria" pitchFamily="18" charset="0"/>
            </a:endParaRPr>
          </a:p>
          <a:p>
            <a:pPr marL="92075" indent="261938" algn="just"/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susunan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mendapatkan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k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       </a:t>
            </a:r>
            <a:r>
              <a:rPr lang="en-US" sz="2000" dirty="0" err="1" smtClean="0">
                <a:latin typeface="Cambria" pitchFamily="18" charset="0"/>
              </a:rPr>
              <a:t>cara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berbeda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92075" indent="261938" algn="just"/>
            <a:endParaRPr lang="en-US" sz="2000" dirty="0" smtClean="0">
              <a:latin typeface="Cambria" pitchFamily="18" charset="0"/>
            </a:endParaRPr>
          </a:p>
          <a:p>
            <a:pPr marL="92075" indent="261938" algn="just"/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susunan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mendapatkan</a:t>
            </a:r>
            <a:r>
              <a:rPr lang="en-US" sz="2000" dirty="0" smtClean="0">
                <a:latin typeface="Cambria" pitchFamily="18" charset="0"/>
              </a:rPr>
              <a:t>(</a:t>
            </a:r>
            <a:r>
              <a:rPr lang="en-US" sz="2000" i="1" dirty="0" smtClean="0">
                <a:latin typeface="Cambria" pitchFamily="18" charset="0"/>
              </a:rPr>
              <a:t>n-x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rusak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i="1" dirty="0" smtClean="0">
                <a:latin typeface="Cambria" pitchFamily="18" charset="0"/>
              </a:rPr>
              <a:t>N-k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rusak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  </a:t>
            </a:r>
            <a:r>
              <a:rPr lang="en-US" sz="2000" dirty="0" smtClean="0">
                <a:latin typeface="Cambria" pitchFamily="18" charset="0"/>
              </a:rPr>
              <a:t>            </a:t>
            </a:r>
            <a:r>
              <a:rPr lang="en-US" sz="2000" dirty="0" err="1" smtClean="0">
                <a:latin typeface="Cambria" pitchFamily="18" charset="0"/>
              </a:rPr>
              <a:t>cara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berbeda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92075" indent="261938" algn="just"/>
            <a:endParaRPr lang="en-US" sz="2000" dirty="0" smtClean="0">
              <a:latin typeface="Cambria" pitchFamily="18" charset="0"/>
            </a:endParaRPr>
          </a:p>
          <a:p>
            <a:pPr marL="92075" indent="261938" algn="just"/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susunan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mendapatkan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N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       </a:t>
            </a:r>
            <a:r>
              <a:rPr lang="en-US" sz="2000" dirty="0" err="1" smtClean="0">
                <a:latin typeface="Cambria" pitchFamily="18" charset="0"/>
              </a:rPr>
              <a:t>cara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berbeda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b="1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3429000"/>
            <a:ext cx="359422" cy="500066"/>
          </a:xfrm>
          <a:prstGeom prst="rect">
            <a:avLst/>
          </a:prstGeom>
          <a:noFill/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4429132"/>
            <a:ext cx="714380" cy="439618"/>
          </a:xfrm>
          <a:prstGeom prst="rect">
            <a:avLst/>
          </a:prstGeom>
          <a:noFill/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5346836"/>
            <a:ext cx="357190" cy="4396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357166"/>
            <a:ext cx="8640763" cy="615553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54013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hipergeometrik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pPr indent="263525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hipergeometrik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X ~ H(x; N, n),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hipergeometrik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/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populasi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/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populasi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k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endParaRPr lang="en-US" sz="2000" u="sng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Cambria" pitchFamily="18" charset="0"/>
              </a:rPr>
              <a:t>Rataan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endParaRPr lang="en-US" dirty="0" smtClean="0"/>
          </a:p>
          <a:p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45720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9274" y="1285860"/>
            <a:ext cx="4370180" cy="871546"/>
          </a:xfrm>
          <a:prstGeom prst="rect">
            <a:avLst/>
          </a:prstGeom>
          <a:noFill/>
        </p:spPr>
      </p:pic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4" name="Picture 2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4857760"/>
            <a:ext cx="1031882" cy="571504"/>
          </a:xfrm>
          <a:prstGeom prst="rect">
            <a:avLst/>
          </a:prstGeom>
          <a:noFill/>
        </p:spPr>
      </p:pic>
      <p:pic>
        <p:nvPicPr>
          <p:cNvPr id="4123" name="Picture 2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500702"/>
            <a:ext cx="2917968" cy="642942"/>
          </a:xfrm>
          <a:prstGeom prst="rect">
            <a:avLst/>
          </a:prstGeom>
          <a:noFill/>
        </p:spPr>
      </p:pic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1171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7427</TotalTime>
  <Words>542</Words>
  <Application>Microsoft Office PowerPoint</Application>
  <PresentationFormat>On-screen Show (4:3)</PresentationFormat>
  <Paragraphs>106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1150</cp:revision>
  <dcterms:created xsi:type="dcterms:W3CDTF">2009-05-24T01:21:15Z</dcterms:created>
  <dcterms:modified xsi:type="dcterms:W3CDTF">2013-02-18T20:49:39Z</dcterms:modified>
</cp:coreProperties>
</file>