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6"/>
  </p:notesMasterIdLst>
  <p:sldIdLst>
    <p:sldId id="422" r:id="rId2"/>
    <p:sldId id="423" r:id="rId3"/>
    <p:sldId id="424" r:id="rId4"/>
    <p:sldId id="425" r:id="rId5"/>
    <p:sldId id="426" r:id="rId6"/>
    <p:sldId id="427" r:id="rId7"/>
    <p:sldId id="429" r:id="rId8"/>
    <p:sldId id="428" r:id="rId9"/>
    <p:sldId id="430" r:id="rId10"/>
    <p:sldId id="431" r:id="rId11"/>
    <p:sldId id="432" r:id="rId12"/>
    <p:sldId id="433" r:id="rId13"/>
    <p:sldId id="434" r:id="rId14"/>
    <p:sldId id="43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47" autoAdjust="0"/>
    <p:restoredTop sz="94667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143116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14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Beberapa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Teknik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Fungsi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195791"/>
            <a:ext cx="8640763" cy="6447919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lvl="0" indent="-457200" algn="just">
              <a:buAutoNum type="arabicPeriod" startAt="4"/>
              <a:tabLst>
                <a:tab pos="268288" algn="l"/>
              </a:tabLst>
            </a:pPr>
            <a:r>
              <a:rPr lang="en-US" b="1" u="sng" dirty="0" err="1" smtClean="0">
                <a:latin typeface="Cambria" pitchFamily="18" charset="0"/>
              </a:rPr>
              <a:t>Satu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Transformasi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Peubah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Acak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Diketahui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dan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Fungsi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Densitas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Gabungan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Tidak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Diketahui</a:t>
            </a:r>
            <a:endParaRPr lang="en-US" b="1" u="sng" dirty="0" smtClean="0">
              <a:latin typeface="Cambria" pitchFamily="18" charset="0"/>
            </a:endParaRPr>
          </a:p>
          <a:p>
            <a:pPr marL="457200" lvl="0" indent="-457200" algn="just">
              <a:tabLst>
                <a:tab pos="268288" algn="l"/>
              </a:tabLst>
            </a:pPr>
            <a:endParaRPr lang="en-US" b="1" u="sng" dirty="0" smtClean="0">
              <a:latin typeface="Cambria" pitchFamily="18" charset="0"/>
            </a:endParaRPr>
          </a:p>
          <a:p>
            <a:pPr lvl="0" indent="174625" algn="just"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Langkah-langkah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untuk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menentukan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densitas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itu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adalah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sebagai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berikut</a:t>
            </a:r>
            <a:r>
              <a:rPr lang="en-US" sz="1700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Menentukan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densitas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gabungan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tersebut</a:t>
            </a:r>
            <a:endParaRPr lang="en-US" sz="17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Mengambil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atau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memisalkan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satu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lagi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disesuaikan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diketahui</a:t>
            </a:r>
            <a:r>
              <a:rPr lang="en-US" sz="1700" dirty="0" smtClean="0">
                <a:latin typeface="Cambria" pitchFamily="18" charset="0"/>
              </a:rPr>
              <a:t>. </a:t>
            </a:r>
            <a:r>
              <a:rPr lang="en-US" sz="1700" dirty="0" err="1" smtClean="0">
                <a:latin typeface="Cambria" pitchFamily="18" charset="0"/>
              </a:rPr>
              <a:t>Jika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diketahui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penjumlahan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pengurangan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atau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perkalian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maka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kita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bebas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mengambil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. </a:t>
            </a:r>
            <a:r>
              <a:rPr lang="en-US" sz="1700" dirty="0" err="1" smtClean="0">
                <a:latin typeface="Cambria" pitchFamily="18" charset="0"/>
              </a:rPr>
              <a:t>Jika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diketahui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pembagian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maka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sebaiknya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mengambil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keduanya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adalah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penyebutnya</a:t>
            </a:r>
            <a:r>
              <a:rPr lang="en-US" sz="1700" dirty="0" smtClean="0">
                <a:latin typeface="Cambria" pitchFamily="18" charset="0"/>
              </a:rPr>
              <a:t>. 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huruf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besar</a:t>
            </a:r>
            <a:r>
              <a:rPr lang="en-US" sz="1700" dirty="0" smtClean="0">
                <a:latin typeface="Cambria" pitchFamily="18" charset="0"/>
              </a:rPr>
              <a:t> (</a:t>
            </a:r>
            <a:r>
              <a:rPr lang="en-US" sz="1700" dirty="0" err="1" smtClean="0">
                <a:latin typeface="Cambria" pitchFamily="18" charset="0"/>
              </a:rPr>
              <a:t>dalam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) </a:t>
            </a:r>
            <a:r>
              <a:rPr lang="en-US" sz="1700" dirty="0" err="1" smtClean="0">
                <a:latin typeface="Cambria" pitchFamily="18" charset="0"/>
              </a:rPr>
              <a:t>menjadi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huruf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kecil</a:t>
            </a:r>
            <a:r>
              <a:rPr lang="en-US" sz="1700" dirty="0" smtClean="0">
                <a:latin typeface="Cambria" pitchFamily="18" charset="0"/>
              </a:rPr>
              <a:t> (</a:t>
            </a:r>
            <a:r>
              <a:rPr lang="en-US" sz="1700" dirty="0" err="1" smtClean="0">
                <a:latin typeface="Cambria" pitchFamily="18" charset="0"/>
              </a:rPr>
              <a:t>dalam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), </a:t>
            </a:r>
            <a:r>
              <a:rPr lang="en-US" sz="1700" dirty="0" err="1" smtClean="0">
                <a:latin typeface="Cambria" pitchFamily="18" charset="0"/>
              </a:rPr>
              <a:t>sehingga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diperoleh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invers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itu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sehingga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diperoleh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lama yang </a:t>
            </a:r>
            <a:r>
              <a:rPr lang="en-US" sz="1700" dirty="0" err="1" smtClean="0">
                <a:latin typeface="Cambria" pitchFamily="18" charset="0"/>
              </a:rPr>
              <a:t>merupakan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Hitung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</a:t>
            </a:r>
            <a:r>
              <a:rPr lang="en-US" sz="1700" dirty="0" smtClean="0">
                <a:latin typeface="Cambria" pitchFamily="18" charset="0"/>
              </a:rPr>
              <a:t> (</a:t>
            </a:r>
            <a:r>
              <a:rPr lang="en-US" sz="1700" dirty="0" err="1" smtClean="0">
                <a:latin typeface="Cambria" pitchFamily="18" charset="0"/>
              </a:rPr>
              <a:t>ditulis</a:t>
            </a:r>
            <a:r>
              <a:rPr lang="en-US" sz="1700" dirty="0" smtClean="0">
                <a:latin typeface="Cambria" pitchFamily="18" charset="0"/>
              </a:rPr>
              <a:t> J)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lama,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berupa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berupa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determinan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matriks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ordo</a:t>
            </a:r>
            <a:r>
              <a:rPr lang="en-US" sz="1700" dirty="0" smtClean="0">
                <a:latin typeface="Cambria" pitchFamily="18" charset="0"/>
              </a:rPr>
              <a:t> 2 * 2. </a:t>
            </a:r>
            <a:r>
              <a:rPr lang="en-US" sz="1700" dirty="0" err="1" smtClean="0">
                <a:latin typeface="Cambria" pitchFamily="18" charset="0"/>
              </a:rPr>
              <a:t>Kemudian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hitung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harga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mutlak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itu</a:t>
            </a:r>
            <a:r>
              <a:rPr lang="en-US" sz="17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distribusi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gabungan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endParaRPr lang="en-US" sz="17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batas-batas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endParaRPr lang="en-US" sz="17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densitas</a:t>
            </a:r>
            <a:r>
              <a:rPr lang="en-US" sz="1700" dirty="0" smtClean="0">
                <a:latin typeface="Cambria" pitchFamily="18" charset="0"/>
              </a:rPr>
              <a:t> marginal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salah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satu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diinginkan</a:t>
            </a:r>
            <a:endParaRPr lang="en-US" sz="1700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94760"/>
            <a:ext cx="8640763" cy="641714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4"/>
              <a:tabLst>
                <a:tab pos="268288" algn="l"/>
              </a:tabLst>
            </a:pPr>
            <a:r>
              <a:rPr lang="en-US" sz="1700" b="1" u="sng" dirty="0" err="1" smtClean="0">
                <a:latin typeface="Cambria" pitchFamily="18" charset="0"/>
              </a:rPr>
              <a:t>Satu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Transformasi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Peubah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Acak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Diketahui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dan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Fungsi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Densitas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Gabungan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Tidak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Diketahui</a:t>
            </a:r>
            <a:endParaRPr lang="en-US" sz="17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1700" i="1" dirty="0" smtClean="0">
                <a:latin typeface="Cambria" pitchFamily="18" charset="0"/>
              </a:rPr>
              <a:t>		</a:t>
            </a:r>
          </a:p>
          <a:p>
            <a:pPr algn="just">
              <a:tabLst>
                <a:tab pos="268288" algn="l"/>
              </a:tabLst>
            </a:pPr>
            <a:r>
              <a:rPr lang="en-US" sz="1700" i="1" dirty="0" smtClean="0">
                <a:latin typeface="Cambria" pitchFamily="18" charset="0"/>
              </a:rPr>
              <a:t>	</a:t>
            </a:r>
            <a:r>
              <a:rPr lang="en-US" sz="1700" i="1" dirty="0" err="1" smtClean="0">
                <a:latin typeface="Cambria" pitchFamily="18" charset="0"/>
              </a:rPr>
              <a:t>Misalkan</a:t>
            </a:r>
            <a:r>
              <a:rPr lang="en-US" sz="1700" i="1" dirty="0" smtClean="0">
                <a:latin typeface="Cambria" pitchFamily="18" charset="0"/>
              </a:rPr>
              <a:t> X </a:t>
            </a:r>
            <a:r>
              <a:rPr lang="en-US" sz="1700" i="1" dirty="0" err="1" smtClean="0">
                <a:latin typeface="Cambria" pitchFamily="18" charset="0"/>
              </a:rPr>
              <a:t>dan</a:t>
            </a:r>
            <a:r>
              <a:rPr lang="en-US" sz="1700" i="1" dirty="0" smtClean="0">
                <a:latin typeface="Cambria" pitchFamily="18" charset="0"/>
              </a:rPr>
              <a:t> Y </a:t>
            </a:r>
            <a:r>
              <a:rPr lang="en-US" sz="1700" i="1" dirty="0" err="1" smtClean="0">
                <a:latin typeface="Cambria" pitchFamily="18" charset="0"/>
              </a:rPr>
              <a:t>adalah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dua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peubah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acak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kontinu</a:t>
            </a:r>
            <a:r>
              <a:rPr lang="en-US" sz="1700" i="1" dirty="0" smtClean="0">
                <a:latin typeface="Cambria" pitchFamily="18" charset="0"/>
              </a:rPr>
              <a:t> yang </a:t>
            </a:r>
            <a:r>
              <a:rPr lang="en-US" sz="1700" i="1" dirty="0" err="1" smtClean="0">
                <a:latin typeface="Cambria" pitchFamily="18" charset="0"/>
              </a:rPr>
              <a:t>saling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bebas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dengan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masing-masing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fungsi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densitasnya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berbentuk</a:t>
            </a:r>
            <a:r>
              <a:rPr lang="en-US" sz="1700" i="1" dirty="0" smtClean="0">
                <a:latin typeface="Cambria" pitchFamily="18" charset="0"/>
              </a:rPr>
              <a:t>  g(x) </a:t>
            </a:r>
            <a:r>
              <a:rPr lang="en-US" sz="1700" i="1" dirty="0" err="1" smtClean="0">
                <a:latin typeface="Cambria" pitchFamily="18" charset="0"/>
              </a:rPr>
              <a:t>dan</a:t>
            </a:r>
            <a:r>
              <a:rPr lang="en-US" sz="1700" i="1" dirty="0" smtClean="0">
                <a:latin typeface="Cambria" pitchFamily="18" charset="0"/>
              </a:rPr>
              <a:t> h(y).</a:t>
            </a:r>
          </a:p>
          <a:p>
            <a:pPr marL="457200" lvl="0" indent="-457200">
              <a:tabLst>
                <a:tab pos="268288" algn="l"/>
              </a:tabLst>
            </a:pPr>
            <a:endParaRPr lang="en-US" sz="1700" u="sng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sz="1700" u="sng" dirty="0" err="1" smtClean="0">
                <a:latin typeface="Cambria" pitchFamily="18" charset="0"/>
              </a:rPr>
              <a:t>Dalil</a:t>
            </a:r>
            <a:r>
              <a:rPr lang="en-US" sz="1700" u="sng" dirty="0" smtClean="0">
                <a:latin typeface="Cambria" pitchFamily="18" charset="0"/>
              </a:rPr>
              <a:t> 1</a:t>
            </a:r>
            <a:r>
              <a:rPr lang="en-US" sz="1700" dirty="0" smtClean="0">
                <a:latin typeface="Cambria" pitchFamily="18" charset="0"/>
              </a:rPr>
              <a:t>: </a:t>
            </a:r>
            <a:r>
              <a:rPr lang="en-US" sz="1700" b="1" dirty="0" err="1" smtClean="0">
                <a:latin typeface="Cambria" pitchFamily="18" charset="0"/>
              </a:rPr>
              <a:t>Transformasi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Berbentuk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Penjumlahan</a:t>
            </a:r>
            <a:endParaRPr lang="en-US" sz="1700" b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Jika</a:t>
            </a:r>
            <a:r>
              <a:rPr lang="en-US" sz="1700" i="1" dirty="0" smtClean="0">
                <a:latin typeface="Cambria" pitchFamily="18" charset="0"/>
              </a:rPr>
              <a:t> S = X + Y, </a:t>
            </a:r>
            <a:r>
              <a:rPr lang="en-US" sz="1700" i="1" dirty="0" err="1" smtClean="0">
                <a:latin typeface="Cambria" pitchFamily="18" charset="0"/>
              </a:rPr>
              <a:t>maka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fungsi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densitas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dari</a:t>
            </a:r>
            <a:r>
              <a:rPr lang="en-US" sz="1700" i="1" dirty="0" smtClean="0">
                <a:latin typeface="Cambria" pitchFamily="18" charset="0"/>
              </a:rPr>
              <a:t> S </a:t>
            </a:r>
            <a:r>
              <a:rPr lang="en-US" sz="1700" i="1" dirty="0" err="1" smtClean="0">
                <a:latin typeface="Cambria" pitchFamily="18" charset="0"/>
              </a:rPr>
              <a:t>dirumuskan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sebagai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berikut</a:t>
            </a:r>
            <a:r>
              <a:rPr lang="en-US" sz="1700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atau</a:t>
            </a:r>
            <a:r>
              <a:rPr lang="en-US" sz="1700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sz="1700" u="sng" dirty="0" err="1" smtClean="0">
                <a:latin typeface="Cambria" pitchFamily="18" charset="0"/>
              </a:rPr>
              <a:t>Dalil</a:t>
            </a:r>
            <a:r>
              <a:rPr lang="en-US" sz="1700" u="sng" dirty="0" smtClean="0">
                <a:latin typeface="Cambria" pitchFamily="18" charset="0"/>
              </a:rPr>
              <a:t> 2</a:t>
            </a:r>
            <a:r>
              <a:rPr lang="en-US" sz="1700" dirty="0" smtClean="0">
                <a:latin typeface="Cambria" pitchFamily="18" charset="0"/>
              </a:rPr>
              <a:t>: </a:t>
            </a:r>
            <a:r>
              <a:rPr lang="en-US" sz="1700" b="1" dirty="0" err="1" smtClean="0">
                <a:latin typeface="Cambria" pitchFamily="18" charset="0"/>
              </a:rPr>
              <a:t>Transformasi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Berbentuk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Pengurangan</a:t>
            </a:r>
            <a:endParaRPr lang="en-US" sz="1700" b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Jika</a:t>
            </a:r>
            <a:r>
              <a:rPr lang="en-US" sz="1700" i="1" dirty="0" smtClean="0">
                <a:latin typeface="Cambria" pitchFamily="18" charset="0"/>
              </a:rPr>
              <a:t> S = X - Y, </a:t>
            </a:r>
            <a:r>
              <a:rPr lang="en-US" sz="1700" i="1" dirty="0" err="1" smtClean="0">
                <a:latin typeface="Cambria" pitchFamily="18" charset="0"/>
              </a:rPr>
              <a:t>maka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fungsi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densitas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dari</a:t>
            </a:r>
            <a:r>
              <a:rPr lang="en-US" sz="1700" i="1" dirty="0" smtClean="0">
                <a:latin typeface="Cambria" pitchFamily="18" charset="0"/>
              </a:rPr>
              <a:t> S </a:t>
            </a:r>
            <a:r>
              <a:rPr lang="en-US" sz="1700" i="1" dirty="0" err="1" smtClean="0">
                <a:latin typeface="Cambria" pitchFamily="18" charset="0"/>
              </a:rPr>
              <a:t>dirumuskan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sebagai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berikut</a:t>
            </a:r>
            <a:r>
              <a:rPr lang="en-US" sz="1700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smtClean="0">
                <a:latin typeface="Cambria" pitchFamily="18" charset="0"/>
              </a:rPr>
              <a:t>		</a:t>
            </a: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Atau</a:t>
            </a:r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407589"/>
            <a:ext cx="4967968" cy="785818"/>
          </a:xfrm>
          <a:prstGeom prst="rect">
            <a:avLst/>
          </a:prstGeom>
          <a:noFill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264845"/>
            <a:ext cx="5143536" cy="807097"/>
          </a:xfrm>
          <a:prstGeom prst="rect">
            <a:avLst/>
          </a:prstGeom>
          <a:noFill/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786322"/>
            <a:ext cx="4786346" cy="751049"/>
          </a:xfrm>
          <a:prstGeom prst="rect">
            <a:avLst/>
          </a:prstGeom>
          <a:noFill/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5715016"/>
            <a:ext cx="4786346" cy="751049"/>
          </a:xfrm>
          <a:prstGeom prst="rect">
            <a:avLst/>
          </a:prstGeom>
          <a:noFill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522345"/>
            <a:ext cx="8640763" cy="547842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4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Tidak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3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Perkalian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S = XY,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W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atau</a:t>
            </a:r>
            <a:r>
              <a:rPr lang="en-US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4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Pembagian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Z = X/Y,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Z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104625"/>
            <a:ext cx="5429288" cy="808909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7" y="3165551"/>
            <a:ext cx="5407493" cy="785818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4951501"/>
            <a:ext cx="5007925" cy="785818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94008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</a:p>
          <a:p>
            <a:pPr marL="342900" lvl="0" indent="-3429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n </a:t>
            </a:r>
            <a:r>
              <a:rPr lang="en-US" sz="2000" i="1" dirty="0" err="1" smtClean="0">
                <a:latin typeface="Cambria" pitchFamily="18" charset="0"/>
              </a:rPr>
              <a:t>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saling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-25000" dirty="0" smtClean="0">
                <a:latin typeface="Cambria" pitchFamily="18" charset="0"/>
              </a:rPr>
              <a:t>i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ditulis</a:t>
            </a:r>
            <a:r>
              <a:rPr lang="en-US" sz="2000" i="1" dirty="0" smtClean="0">
                <a:latin typeface="Cambria" pitchFamily="18" charset="0"/>
              </a:rPr>
              <a:t> N(µ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: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-25000" dirty="0" smtClean="0">
                <a:latin typeface="Cambria" pitchFamily="18" charset="0"/>
              </a:rPr>
              <a:t>i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i</a:t>
            </a:r>
            <a:r>
              <a:rPr lang="en-US" sz="2000" i="1" dirty="0" smtClean="0">
                <a:latin typeface="Cambria" pitchFamily="18" charset="0"/>
              </a:rPr>
              <a:t> = 1, 2, 3, . . ., n.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Z = X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X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i="1" baseline="-25000" dirty="0" smtClean="0">
                <a:latin typeface="Cambria" pitchFamily="18" charset="0"/>
              </a:rPr>
              <a:t>	,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Z </a:t>
            </a:r>
            <a:r>
              <a:rPr lang="en-US" sz="2000" i="1" dirty="0" err="1" smtClean="0">
                <a:latin typeface="Cambria" pitchFamily="18" charset="0"/>
              </a:rPr>
              <a:t>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            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Poisson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n </a:t>
            </a:r>
            <a:r>
              <a:rPr lang="en-US" sz="2000" i="1" dirty="0" err="1" smtClean="0">
                <a:latin typeface="Cambria" pitchFamily="18" charset="0"/>
              </a:rPr>
              <a:t>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saling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Poisson yang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parameter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= 1, 2, 3, . . ., n.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Z = X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X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i="1" baseline="-25000" dirty="0" smtClean="0">
                <a:latin typeface="Cambria" pitchFamily="18" charset="0"/>
              </a:rPr>
              <a:t>	,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Z </a:t>
            </a:r>
            <a:r>
              <a:rPr lang="en-US" sz="2000" i="1" dirty="0" err="1" smtClean="0">
                <a:latin typeface="Cambria" pitchFamily="18" charset="0"/>
              </a:rPr>
              <a:t>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Poisson yang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parameter 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dirty="0" smtClean="0">
                <a:latin typeface="Cambria" pitchFamily="18" charset="0"/>
              </a:rPr>
              <a:t> =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n</a:t>
            </a:r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643182"/>
            <a:ext cx="628650" cy="8763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786058"/>
            <a:ext cx="704850" cy="876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347787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/>
            <a:endParaRPr lang="en-US" sz="2000" b="1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</a:p>
          <a:p>
            <a:pPr marL="342900" lvl="0" indent="-3429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UmumKhi-Kuadrat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n </a:t>
            </a:r>
            <a:r>
              <a:rPr lang="en-US" sz="2000" i="1" dirty="0" err="1" smtClean="0">
                <a:latin typeface="Cambria" pitchFamily="18" charset="0"/>
              </a:rPr>
              <a:t>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saling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khi-kuadrat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derajat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kebebasan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dk</a:t>
            </a:r>
            <a:r>
              <a:rPr lang="en-US" sz="2000" i="1" dirty="0" smtClean="0">
                <a:latin typeface="Cambria" pitchFamily="18" charset="0"/>
              </a:rPr>
              <a:t> = n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, </a:t>
            </a:r>
            <a:r>
              <a:rPr lang="en-US" sz="2000" i="1" dirty="0" err="1" smtClean="0">
                <a:latin typeface="Cambria" pitchFamily="18" charset="0"/>
              </a:rPr>
              <a:t>i</a:t>
            </a:r>
            <a:r>
              <a:rPr lang="en-US" sz="2000" i="1" dirty="0" smtClean="0">
                <a:latin typeface="Cambria" pitchFamily="18" charset="0"/>
              </a:rPr>
              <a:t> = 1, 2, 3, . . ., k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Z = X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X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k</a:t>
            </a:r>
            <a:r>
              <a:rPr lang="en-US" sz="2000" i="1" baseline="-25000" dirty="0" smtClean="0">
                <a:latin typeface="Cambria" pitchFamily="18" charset="0"/>
              </a:rPr>
              <a:t>	,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Z </a:t>
            </a:r>
            <a:r>
              <a:rPr lang="en-US" sz="2000" i="1" dirty="0" err="1" smtClean="0">
                <a:latin typeface="Cambria" pitchFamily="18" charset="0"/>
              </a:rPr>
              <a:t>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khi-kuadrat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derajat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kebebasan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dk</a:t>
            </a:r>
            <a:r>
              <a:rPr lang="en-US" sz="2000" i="1" dirty="0" smtClean="0">
                <a:latin typeface="Cambria" pitchFamily="18" charset="0"/>
              </a:rPr>
              <a:t> = n,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n = n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n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n</a:t>
            </a:r>
            <a:r>
              <a:rPr lang="en-US" sz="2000" i="1" baseline="-25000" dirty="0" err="1" smtClean="0">
                <a:latin typeface="Cambria" pitchFamily="18" charset="0"/>
              </a:rPr>
              <a:t>k</a:t>
            </a:r>
            <a:endParaRPr lang="en-US" sz="2000" i="1" baseline="-25000" dirty="0" smtClean="0">
              <a:latin typeface="Cambria" pitchFamily="18" charset="0"/>
            </a:endParaRPr>
          </a:p>
          <a:p>
            <a:pPr marL="268288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Diskrit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365125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peluangnya</a:t>
            </a:r>
            <a:r>
              <a:rPr lang="en-US" sz="2000" dirty="0" smtClean="0">
                <a:latin typeface="Cambria" pitchFamily="18" charset="0"/>
              </a:rPr>
              <a:t> p(x),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Y = H(X)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Penentuan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nilai-nilai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F(y) = P(Y ≤ y)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berdasarkan</a:t>
            </a:r>
            <a:r>
              <a:rPr lang="en-US" sz="2000" dirty="0" smtClean="0">
                <a:latin typeface="Cambria" pitchFamily="18" charset="0"/>
              </a:rPr>
              <a:t> F(y)</a:t>
            </a: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 startAt="2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365125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densitasnya</a:t>
            </a:r>
            <a:r>
              <a:rPr lang="en-US" sz="2000" dirty="0" smtClean="0">
                <a:latin typeface="Cambria" pitchFamily="18" charset="0"/>
              </a:rPr>
              <a:t> f(x),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Y = H(X)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Penentuan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F(y) = P(Y ≤ y)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turunan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F(y) </a:t>
            </a:r>
            <a:r>
              <a:rPr lang="en-US" sz="2000" dirty="0" err="1" smtClean="0">
                <a:latin typeface="Cambria" pitchFamily="18" charset="0"/>
              </a:rPr>
              <a:t>terhadap</a:t>
            </a:r>
            <a:r>
              <a:rPr lang="en-US" sz="2000" dirty="0" smtClean="0">
                <a:latin typeface="Cambria" pitchFamily="18" charset="0"/>
              </a:rPr>
              <a:t> y,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memperoleh</a:t>
            </a:r>
            <a:r>
              <a:rPr lang="en-US" sz="2000" dirty="0" smtClean="0">
                <a:latin typeface="Cambria" pitchFamily="18" charset="0"/>
              </a:rPr>
              <a:t> f(y)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y</a:t>
            </a:r>
          </a:p>
          <a:p>
            <a:pPr algn="just"/>
            <a:endParaRPr lang="en-US" sz="2000" u="sng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 algn="just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 algn="just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Diskrit</a:t>
            </a:r>
            <a:endParaRPr lang="en-US" sz="2000" b="1" u="sng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Diskrit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p(x).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 = H(X)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berkorespondensi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sebaliknya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sedemikian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hingga</a:t>
            </a:r>
            <a:r>
              <a:rPr lang="en-US" sz="2000" i="1" dirty="0" smtClean="0">
                <a:latin typeface="Cambria" pitchFamily="18" charset="0"/>
              </a:rPr>
              <a:t> X = K(Y),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ditentukan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 lvl="0" algn="just"/>
            <a:r>
              <a:rPr lang="en-US" sz="2000" i="1" dirty="0" smtClean="0">
                <a:latin typeface="Cambria" pitchFamily="18" charset="0"/>
              </a:rPr>
              <a:t>		p(y) = p[K(Y)]</a:t>
            </a: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 startAt="2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desitasnya</a:t>
            </a:r>
            <a:r>
              <a:rPr lang="en-US" sz="2000" i="1" dirty="0" smtClean="0">
                <a:latin typeface="Cambria" pitchFamily="18" charset="0"/>
              </a:rPr>
              <a:t> f(x).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 = u(x)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diturunkan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turun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semua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f(x) ≠ 0,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persamaan</a:t>
            </a:r>
            <a:r>
              <a:rPr lang="en-US" sz="2000" i="1" dirty="0" smtClean="0">
                <a:latin typeface="Cambria" pitchFamily="18" charset="0"/>
              </a:rPr>
              <a:t> y = u(x)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diselesaikan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x = w(y).</a:t>
            </a: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= U(X) </a:t>
            </a:r>
            <a:r>
              <a:rPr lang="en-US" sz="2000" i="1" dirty="0" err="1" smtClean="0">
                <a:latin typeface="Cambria" pitchFamily="18" charset="0"/>
              </a:rPr>
              <a:t>ditentukan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oleh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 lvl="0" algn="just"/>
            <a:r>
              <a:rPr lang="en-US" sz="2000" i="1" dirty="0" smtClean="0">
                <a:latin typeface="Cambria" pitchFamily="18" charset="0"/>
              </a:rPr>
              <a:t>		f(y) = f[w(y)] . |w’(y)|</a:t>
            </a:r>
            <a:endParaRPr lang="en-US" sz="2000" u="sng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Dua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gabungannya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).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u = g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 = g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diferensiabel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secara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parsial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terhadap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merupakan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transformasi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satu-satu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semua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≠ 0,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tersebut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persamaan</a:t>
            </a:r>
            <a:r>
              <a:rPr lang="en-US" sz="2000" i="1" dirty="0" smtClean="0">
                <a:latin typeface="Cambria" pitchFamily="18" charset="0"/>
              </a:rPr>
              <a:t> u = g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 = g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diperoleh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yang </a:t>
            </a:r>
            <a:r>
              <a:rPr lang="en-US" sz="2000" i="1" dirty="0" err="1" smtClean="0">
                <a:latin typeface="Cambria" pitchFamily="18" charset="0"/>
              </a:rPr>
              <a:t>tunggal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x = w(u, v)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= k(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).</a:t>
            </a: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 = g1(X, Y)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 = (g2(X,Y) </a:t>
            </a:r>
            <a:r>
              <a:rPr lang="en-US" sz="2000" i="1" dirty="0" err="1" smtClean="0">
                <a:latin typeface="Cambria" pitchFamily="18" charset="0"/>
              </a:rPr>
              <a:t>ditentukan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	h(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 = f[w(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), k(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)] . |J|</a:t>
            </a: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lvl="0" algn="just"/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praktiknya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penentuan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empat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kemungkinan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3" y="4214818"/>
            <a:ext cx="1194602" cy="1000132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DuaTransformasi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174625"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Langkah-langkah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besar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menjadi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kecil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invers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 yang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ditulis</a:t>
            </a:r>
            <a:r>
              <a:rPr lang="en-US" sz="2000" dirty="0" smtClean="0">
                <a:latin typeface="Cambria" pitchFamily="18" charset="0"/>
              </a:rPr>
              <a:t> J)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determinan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matriks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ordo</a:t>
            </a:r>
            <a:r>
              <a:rPr lang="en-US" sz="2000" dirty="0" smtClean="0">
                <a:latin typeface="Cambria" pitchFamily="18" charset="0"/>
              </a:rPr>
              <a:t> 2 * 2.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mutlak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batas-batas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diinginkan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/>
            <a:endParaRPr lang="en-US" sz="2000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94008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tabLst>
                <a:tab pos="268288" algn="l"/>
              </a:tabLst>
            </a:pPr>
            <a:r>
              <a:rPr lang="en-US" sz="2000" b="1" dirty="0" smtClean="0">
                <a:latin typeface="Cambria" pitchFamily="18" charset="0"/>
              </a:rPr>
              <a:t>2.     </a:t>
            </a:r>
            <a:r>
              <a:rPr lang="en-US" sz="2000" b="1" u="sng" dirty="0" err="1" smtClean="0">
                <a:latin typeface="Cambria" pitchFamily="18" charset="0"/>
              </a:rPr>
              <a:t>Dua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Tidak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174625"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Langkah-langkah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semula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besar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menjadi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kecil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invers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 yang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ditulis</a:t>
            </a:r>
            <a:r>
              <a:rPr lang="en-US" sz="2000" dirty="0" smtClean="0">
                <a:latin typeface="Cambria" pitchFamily="18" charset="0"/>
              </a:rPr>
              <a:t> J)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determinan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matriks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ordo</a:t>
            </a:r>
            <a:r>
              <a:rPr lang="en-US" sz="2000" dirty="0" smtClean="0">
                <a:latin typeface="Cambria" pitchFamily="18" charset="0"/>
              </a:rPr>
              <a:t> 2 * 2.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mutlak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batas-batas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diinginkan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/>
            <a:endParaRPr lang="en-US" sz="2000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142852"/>
            <a:ext cx="8640763" cy="652486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 algn="just">
              <a:tabLst>
                <a:tab pos="268288" algn="l"/>
              </a:tabLst>
            </a:pPr>
            <a:r>
              <a:rPr lang="en-US" sz="2000" b="1" dirty="0" smtClean="0">
                <a:latin typeface="Cambria" pitchFamily="18" charset="0"/>
              </a:rPr>
              <a:t>3. </a:t>
            </a:r>
            <a:r>
              <a:rPr lang="en-US" sz="2000" b="1" dirty="0" err="1" smtClean="0">
                <a:latin typeface="Cambria" pitchFamily="18" charset="0"/>
              </a:rPr>
              <a:t>S</a:t>
            </a:r>
            <a:r>
              <a:rPr lang="en-US" sz="2000" b="1" u="sng" dirty="0" err="1" smtClean="0">
                <a:latin typeface="Cambria" pitchFamily="18" charset="0"/>
              </a:rPr>
              <a:t>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174625" algn="just"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Langkah-langkah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untuk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densitas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salah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smtClean="0">
                <a:latin typeface="Cambria" pitchFamily="18" charset="0"/>
              </a:rPr>
              <a:t>Kita </a:t>
            </a:r>
            <a:r>
              <a:rPr lang="en-US" dirty="0" err="1" smtClean="0">
                <a:latin typeface="Cambria" pitchFamily="18" charset="0"/>
              </a:rPr>
              <a:t>mengambil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atau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memisalkan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lagi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disesuaikan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diketahui</a:t>
            </a:r>
            <a:r>
              <a:rPr lang="en-US" dirty="0" smtClean="0">
                <a:latin typeface="Cambria" pitchFamily="18" charset="0"/>
              </a:rPr>
              <a:t>. </a:t>
            </a:r>
            <a:r>
              <a:rPr lang="en-US" dirty="0" err="1" smtClean="0">
                <a:latin typeface="Cambria" pitchFamily="18" charset="0"/>
              </a:rPr>
              <a:t>Jika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diketahui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penjumlahan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pengurangan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atau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perkalian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maka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kita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bebas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mengambil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kedua</a:t>
            </a:r>
            <a:r>
              <a:rPr lang="en-US" dirty="0" smtClean="0">
                <a:latin typeface="Cambria" pitchFamily="18" charset="0"/>
              </a:rPr>
              <a:t>. </a:t>
            </a:r>
            <a:r>
              <a:rPr lang="en-US" dirty="0" err="1" smtClean="0">
                <a:latin typeface="Cambria" pitchFamily="18" charset="0"/>
              </a:rPr>
              <a:t>Jika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diketahui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pembagian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maka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sebaiknya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mengambil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keduanya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adalah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penyebutnya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huruf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besar</a:t>
            </a:r>
            <a:r>
              <a:rPr lang="en-US" dirty="0" smtClean="0">
                <a:latin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) </a:t>
            </a:r>
            <a:r>
              <a:rPr lang="en-US" dirty="0" err="1" smtClean="0">
                <a:latin typeface="Cambria" pitchFamily="18" charset="0"/>
              </a:rPr>
              <a:t>menjadi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huruf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kecil</a:t>
            </a:r>
            <a:r>
              <a:rPr lang="en-US" dirty="0" smtClean="0">
                <a:latin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), </a:t>
            </a:r>
            <a:r>
              <a:rPr lang="en-US" dirty="0" err="1" smtClean="0">
                <a:latin typeface="Cambria" pitchFamily="18" charset="0"/>
              </a:rPr>
              <a:t>sehingga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diperoleh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invers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sehingga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diperoleh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lama yang </a:t>
            </a:r>
            <a:r>
              <a:rPr lang="en-US" dirty="0" err="1" smtClean="0">
                <a:latin typeface="Cambria" pitchFamily="18" charset="0"/>
              </a:rPr>
              <a:t>merupakan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Hitung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</a:t>
            </a:r>
            <a:r>
              <a:rPr lang="en-US" dirty="0" smtClean="0">
                <a:latin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</a:rPr>
              <a:t>ditulis</a:t>
            </a:r>
            <a:r>
              <a:rPr lang="en-US" dirty="0" smtClean="0">
                <a:latin typeface="Cambria" pitchFamily="18" charset="0"/>
              </a:rPr>
              <a:t> J)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lama,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berupa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berupa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determinan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matriks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ordo</a:t>
            </a:r>
            <a:r>
              <a:rPr lang="en-US" dirty="0" smtClean="0">
                <a:latin typeface="Cambria" pitchFamily="18" charset="0"/>
              </a:rPr>
              <a:t> 2 * 2. </a:t>
            </a:r>
            <a:r>
              <a:rPr lang="en-US" dirty="0" err="1" smtClean="0">
                <a:latin typeface="Cambria" pitchFamily="18" charset="0"/>
              </a:rPr>
              <a:t>Kemudian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hitung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harga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mutlak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distribusi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gabungan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endParaRPr lang="en-US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batas-batas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endParaRPr lang="en-US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densitas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salah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diinginkan</a:t>
            </a:r>
            <a:endParaRPr lang="en-US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94760"/>
            <a:ext cx="8640763" cy="634019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3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i="1" dirty="0" err="1" smtClean="0">
                <a:latin typeface="Cambria" pitchFamily="18" charset="0"/>
              </a:rPr>
              <a:t>Misalkan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dengan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gabungannya</a:t>
            </a:r>
            <a:r>
              <a:rPr lang="en-US" i="1" dirty="0" smtClean="0">
                <a:latin typeface="Cambria" pitchFamily="18" charset="0"/>
              </a:rPr>
              <a:t> f(</a:t>
            </a:r>
            <a:r>
              <a:rPr lang="en-US" i="1" dirty="0" err="1" smtClean="0">
                <a:latin typeface="Cambria" pitchFamily="18" charset="0"/>
              </a:rPr>
              <a:t>x,y</a:t>
            </a:r>
            <a:r>
              <a:rPr lang="en-US" i="1" dirty="0" smtClean="0">
                <a:latin typeface="Cambria" pitchFamily="18" charset="0"/>
              </a:rPr>
              <a:t>).</a:t>
            </a:r>
          </a:p>
          <a:p>
            <a:pPr marL="457200" lvl="0" indent="-457200">
              <a:tabLst>
                <a:tab pos="268288" algn="l"/>
              </a:tabLst>
            </a:pPr>
            <a:endParaRPr lang="en-US" u="sng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1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Penjumlahan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S = X +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S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atau</a:t>
            </a:r>
            <a:r>
              <a:rPr lang="en-US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2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Pengurangan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S = X -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S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atau</a:t>
            </a:r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39" y="2677395"/>
            <a:ext cx="2500331" cy="793116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613387"/>
            <a:ext cx="2500330" cy="772353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7" y="4929198"/>
            <a:ext cx="2658947" cy="825673"/>
          </a:xfrm>
          <a:prstGeom prst="rect">
            <a:avLst/>
          </a:prstGeom>
          <a:noFill/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5857892"/>
            <a:ext cx="2500330" cy="776418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665221"/>
            <a:ext cx="8640763" cy="547842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3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3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Perkalian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W = XY,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W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atau</a:t>
            </a:r>
            <a:r>
              <a:rPr lang="en-US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4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Pembagian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Z = X/Y,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Z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39" y="2227825"/>
            <a:ext cx="2571769" cy="751161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157219"/>
            <a:ext cx="2714644" cy="785118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127576"/>
            <a:ext cx="2500330" cy="815025"/>
          </a:xfrm>
          <a:prstGeom prst="rect">
            <a:avLst/>
          </a:prstGeom>
          <a:noFill/>
        </p:spPr>
      </p:pic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8272</TotalTime>
  <Words>1203</Words>
  <Application>Microsoft Office PowerPoint</Application>
  <PresentationFormat>On-screen Show (4:3)</PresentationFormat>
  <Paragraphs>171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1199</cp:revision>
  <dcterms:created xsi:type="dcterms:W3CDTF">2009-05-24T01:21:15Z</dcterms:created>
  <dcterms:modified xsi:type="dcterms:W3CDTF">2013-03-01T05:12:21Z</dcterms:modified>
</cp:coreProperties>
</file>